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umondi Condensed Heavy" charset="1" panose="00000000000000000000"/>
      <p:regular r:id="rId14"/>
    </p:embeddedFont>
    <p:embeddedFont>
      <p:font typeface="Dumondi Condensed Bold Italics" charset="1" panose="00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Dumondi Condensed Bold" charset="1" panose="00000000000000000000"/>
      <p:regular r:id="rId18"/>
    </p:embeddedFont>
    <p:embeddedFont>
      <p:font typeface="Sniglet" charset="1" panose="0407050503010002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1366" y="3491593"/>
            <a:ext cx="15324175" cy="205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40"/>
              </a:lnSpc>
              <a:spcBef>
                <a:spcPct val="0"/>
              </a:spcBef>
            </a:pPr>
            <a:r>
              <a:rPr lang="en-US" b="true" sz="14400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AUTENTICACIÓN BÁSICA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3682" y="5646148"/>
            <a:ext cx="13803692" cy="155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21"/>
              </a:lnSpc>
              <a:spcBef>
                <a:spcPct val="0"/>
              </a:spcBef>
            </a:pPr>
            <a:r>
              <a:rPr lang="en-US" b="true" sz="10928" i="true">
                <a:solidFill>
                  <a:srgbClr val="05061C"/>
                </a:solidFill>
                <a:latin typeface="Dumondi Condensed Bold Italics"/>
                <a:ea typeface="Dumondi Condensed Bold Italics"/>
                <a:cs typeface="Dumondi Condensed Bold Italics"/>
                <a:sym typeface="Dumondi Condensed Bold Italics"/>
              </a:rPr>
              <a:t>o (Basic Authentication)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7772">
            <a:off x="7983782" y="245268"/>
            <a:ext cx="2320437" cy="1763532"/>
          </a:xfrm>
          <a:custGeom>
            <a:avLst/>
            <a:gdLst/>
            <a:ahLst/>
            <a:cxnLst/>
            <a:rect r="r" b="b" t="t" l="l"/>
            <a:pathLst>
              <a:path h="1763532" w="2320437">
                <a:moveTo>
                  <a:pt x="0" y="0"/>
                </a:moveTo>
                <a:lnTo>
                  <a:pt x="2320436" y="0"/>
                </a:lnTo>
                <a:lnTo>
                  <a:pt x="2320436" y="1763532"/>
                </a:lnTo>
                <a:lnTo>
                  <a:pt x="0" y="176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48835">
            <a:off x="1590729" y="-877670"/>
            <a:ext cx="3244749" cy="2289023"/>
          </a:xfrm>
          <a:custGeom>
            <a:avLst/>
            <a:gdLst/>
            <a:ahLst/>
            <a:cxnLst/>
            <a:rect r="r" b="b" t="t" l="l"/>
            <a:pathLst>
              <a:path h="2289023" w="3244749">
                <a:moveTo>
                  <a:pt x="0" y="0"/>
                </a:moveTo>
                <a:lnTo>
                  <a:pt x="3244749" y="0"/>
                </a:lnTo>
                <a:lnTo>
                  <a:pt x="3244749" y="2289023"/>
                </a:lnTo>
                <a:lnTo>
                  <a:pt x="0" y="228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82916">
            <a:off x="15260428" y="-1317761"/>
            <a:ext cx="1873617" cy="2635522"/>
          </a:xfrm>
          <a:custGeom>
            <a:avLst/>
            <a:gdLst/>
            <a:ahLst/>
            <a:cxnLst/>
            <a:rect r="r" b="b" t="t" l="l"/>
            <a:pathLst>
              <a:path h="2635522" w="1873617">
                <a:moveTo>
                  <a:pt x="0" y="0"/>
                </a:moveTo>
                <a:lnTo>
                  <a:pt x="1873617" y="0"/>
                </a:lnTo>
                <a:lnTo>
                  <a:pt x="1873617" y="2635522"/>
                </a:lnTo>
                <a:lnTo>
                  <a:pt x="0" y="26355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69538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599664">
            <a:off x="4625379" y="-1677477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5" y="0"/>
                </a:lnTo>
                <a:lnTo>
                  <a:pt x="2604665" y="3354954"/>
                </a:lnTo>
                <a:lnTo>
                  <a:pt x="0" y="3354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23462">
            <a:off x="11864509" y="-1629901"/>
            <a:ext cx="1864849" cy="3195225"/>
          </a:xfrm>
          <a:custGeom>
            <a:avLst/>
            <a:gdLst/>
            <a:ahLst/>
            <a:cxnLst/>
            <a:rect r="r" b="b" t="t" l="l"/>
            <a:pathLst>
              <a:path h="3195225" w="1864849">
                <a:moveTo>
                  <a:pt x="0" y="0"/>
                </a:moveTo>
                <a:lnTo>
                  <a:pt x="1864849" y="0"/>
                </a:lnTo>
                <a:lnTo>
                  <a:pt x="1864849" y="3195225"/>
                </a:lnTo>
                <a:lnTo>
                  <a:pt x="0" y="319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91562">
            <a:off x="171874" y="3673643"/>
            <a:ext cx="1713652" cy="3261275"/>
          </a:xfrm>
          <a:custGeom>
            <a:avLst/>
            <a:gdLst/>
            <a:ahLst/>
            <a:cxnLst/>
            <a:rect r="r" b="b" t="t" l="l"/>
            <a:pathLst>
              <a:path h="3261275" w="1713652">
                <a:moveTo>
                  <a:pt x="0" y="0"/>
                </a:moveTo>
                <a:lnTo>
                  <a:pt x="1713652" y="0"/>
                </a:lnTo>
                <a:lnTo>
                  <a:pt x="1713652" y="3261275"/>
                </a:lnTo>
                <a:lnTo>
                  <a:pt x="0" y="32612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7621">
            <a:off x="5979882" y="8712120"/>
            <a:ext cx="1348960" cy="1443440"/>
          </a:xfrm>
          <a:custGeom>
            <a:avLst/>
            <a:gdLst/>
            <a:ahLst/>
            <a:cxnLst/>
            <a:rect r="r" b="b" t="t" l="l"/>
            <a:pathLst>
              <a:path h="1443440" w="1348960">
                <a:moveTo>
                  <a:pt x="0" y="0"/>
                </a:moveTo>
                <a:lnTo>
                  <a:pt x="1348960" y="0"/>
                </a:lnTo>
                <a:lnTo>
                  <a:pt x="1348960" y="1443440"/>
                </a:lnTo>
                <a:lnTo>
                  <a:pt x="0" y="14434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087336" y="8002683"/>
            <a:ext cx="3936411" cy="2555088"/>
          </a:xfrm>
          <a:custGeom>
            <a:avLst/>
            <a:gdLst/>
            <a:ahLst/>
            <a:cxnLst/>
            <a:rect r="r" b="b" t="t" l="l"/>
            <a:pathLst>
              <a:path h="2555088" w="3936411">
                <a:moveTo>
                  <a:pt x="0" y="0"/>
                </a:moveTo>
                <a:lnTo>
                  <a:pt x="3936410" y="0"/>
                </a:lnTo>
                <a:lnTo>
                  <a:pt x="3936410" y="2555088"/>
                </a:lnTo>
                <a:lnTo>
                  <a:pt x="0" y="25550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26402">
            <a:off x="-894040" y="7794813"/>
            <a:ext cx="2888339" cy="2594254"/>
          </a:xfrm>
          <a:custGeom>
            <a:avLst/>
            <a:gdLst/>
            <a:ahLst/>
            <a:cxnLst/>
            <a:rect r="r" b="b" t="t" l="l"/>
            <a:pathLst>
              <a:path h="2594254" w="2888339">
                <a:moveTo>
                  <a:pt x="0" y="0"/>
                </a:moveTo>
                <a:lnTo>
                  <a:pt x="2888339" y="0"/>
                </a:lnTo>
                <a:lnTo>
                  <a:pt x="2888339" y="2594254"/>
                </a:lnTo>
                <a:lnTo>
                  <a:pt x="0" y="25942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43741">
            <a:off x="8329315" y="8650200"/>
            <a:ext cx="3360285" cy="2413296"/>
          </a:xfrm>
          <a:custGeom>
            <a:avLst/>
            <a:gdLst/>
            <a:ahLst/>
            <a:cxnLst/>
            <a:rect r="r" b="b" t="t" l="l"/>
            <a:pathLst>
              <a:path h="2413296" w="3360285">
                <a:moveTo>
                  <a:pt x="0" y="0"/>
                </a:moveTo>
                <a:lnTo>
                  <a:pt x="3360285" y="0"/>
                </a:lnTo>
                <a:lnTo>
                  <a:pt x="3360285" y="2413295"/>
                </a:lnTo>
                <a:lnTo>
                  <a:pt x="0" y="241329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929103">
            <a:off x="2472369" y="8651978"/>
            <a:ext cx="2527838" cy="2068231"/>
          </a:xfrm>
          <a:custGeom>
            <a:avLst/>
            <a:gdLst/>
            <a:ahLst/>
            <a:cxnLst/>
            <a:rect r="r" b="b" t="t" l="l"/>
            <a:pathLst>
              <a:path h="2068231" w="2527838">
                <a:moveTo>
                  <a:pt x="0" y="0"/>
                </a:moveTo>
                <a:lnTo>
                  <a:pt x="2527839" y="0"/>
                </a:lnTo>
                <a:lnTo>
                  <a:pt x="2527839" y="2068231"/>
                </a:lnTo>
                <a:lnTo>
                  <a:pt x="0" y="206823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60577" y="8352066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807361">
            <a:off x="16553163" y="3512862"/>
            <a:ext cx="1713652" cy="3261275"/>
          </a:xfrm>
          <a:custGeom>
            <a:avLst/>
            <a:gdLst/>
            <a:ahLst/>
            <a:cxnLst/>
            <a:rect r="r" b="b" t="t" l="l"/>
            <a:pathLst>
              <a:path h="3261275" w="1713652">
                <a:moveTo>
                  <a:pt x="1713652" y="0"/>
                </a:moveTo>
                <a:lnTo>
                  <a:pt x="0" y="0"/>
                </a:lnTo>
                <a:lnTo>
                  <a:pt x="0" y="3261276"/>
                </a:lnTo>
                <a:lnTo>
                  <a:pt x="1713652" y="3261276"/>
                </a:lnTo>
                <a:lnTo>
                  <a:pt x="171365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70920" y="2889453"/>
            <a:ext cx="9546159" cy="38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00"/>
              </a:lnSpc>
            </a:pPr>
            <a:r>
              <a:rPr lang="en-US" b="true" sz="2406">
                <a:solidFill>
                  <a:srgbClr val="FB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Grupo 1 Programacion Movil 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217368">
            <a:off x="-981827" y="973876"/>
            <a:ext cx="2689340" cy="1789633"/>
          </a:xfrm>
          <a:custGeom>
            <a:avLst/>
            <a:gdLst/>
            <a:ahLst/>
            <a:cxnLst/>
            <a:rect r="r" b="b" t="t" l="l"/>
            <a:pathLst>
              <a:path h="1789633" w="2689340">
                <a:moveTo>
                  <a:pt x="0" y="0"/>
                </a:moveTo>
                <a:lnTo>
                  <a:pt x="2689340" y="0"/>
                </a:lnTo>
                <a:lnTo>
                  <a:pt x="2689340" y="1789634"/>
                </a:lnTo>
                <a:lnTo>
                  <a:pt x="0" y="178963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0453"/>
            <a:ext cx="11144729" cy="8521518"/>
            <a:chOff x="0" y="0"/>
            <a:chExt cx="2935237" cy="2244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5237" cy="2244350"/>
            </a:xfrm>
            <a:custGeom>
              <a:avLst/>
              <a:gdLst/>
              <a:ahLst/>
              <a:cxnLst/>
              <a:rect r="r" b="b" t="t" l="l"/>
              <a:pathLst>
                <a:path h="2244350" w="2935237">
                  <a:moveTo>
                    <a:pt x="9725" y="0"/>
                  </a:moveTo>
                  <a:lnTo>
                    <a:pt x="2925512" y="0"/>
                  </a:lnTo>
                  <a:cubicBezTo>
                    <a:pt x="2930883" y="0"/>
                    <a:pt x="2935237" y="4354"/>
                    <a:pt x="2935237" y="9725"/>
                  </a:cubicBezTo>
                  <a:lnTo>
                    <a:pt x="2935237" y="2234625"/>
                  </a:lnTo>
                  <a:cubicBezTo>
                    <a:pt x="2935237" y="2239996"/>
                    <a:pt x="2930883" y="2244350"/>
                    <a:pt x="2925512" y="2244350"/>
                  </a:cubicBezTo>
                  <a:lnTo>
                    <a:pt x="9725" y="2244350"/>
                  </a:lnTo>
                  <a:cubicBezTo>
                    <a:pt x="4354" y="2244350"/>
                    <a:pt x="0" y="2239996"/>
                    <a:pt x="0" y="2234625"/>
                  </a:cubicBezTo>
                  <a:lnTo>
                    <a:pt x="0" y="9725"/>
                  </a:lnTo>
                  <a:cubicBezTo>
                    <a:pt x="0" y="4354"/>
                    <a:pt x="4354" y="0"/>
                    <a:pt x="9725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935237" cy="2272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8384" y="1402501"/>
            <a:ext cx="9606839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320"/>
              </a:lnSpc>
              <a:spcBef>
                <a:spcPct val="0"/>
              </a:spcBef>
            </a:pPr>
            <a:r>
              <a:rPr lang="en-US" b="true" sz="15267">
                <a:solidFill>
                  <a:srgbClr val="FFFFFF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9259" y="3295650"/>
            <a:ext cx="8854261" cy="441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6"/>
              </a:lnSpc>
            </a:pPr>
            <a:r>
              <a:rPr lang="en-US" sz="25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 autenticación básica es uno de los métodos más simples utilizados en HTTP para verificar la identidad de un usuario que accede a un recurso protegido. Consiste en enviar un par de credenciales (nombre de usuario y contraseña) codificadas en Base64 dentro del encabezado de la solicitud. Aunque es fácil de implementar y ampliamente compatible, este método tiene limitaciones significativas en cuanto a seguridad, especialmente si no se utiliza junto con HTTPS para proteger la transmisión de datos.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795223" y="1236387"/>
            <a:ext cx="6752993" cy="8021913"/>
          </a:xfrm>
          <a:custGeom>
            <a:avLst/>
            <a:gdLst/>
            <a:ahLst/>
            <a:cxnLst/>
            <a:rect r="r" b="b" t="t" l="l"/>
            <a:pathLst>
              <a:path h="8021913" w="6752993">
                <a:moveTo>
                  <a:pt x="0" y="0"/>
                </a:moveTo>
                <a:lnTo>
                  <a:pt x="6752992" y="0"/>
                </a:lnTo>
                <a:lnTo>
                  <a:pt x="6752992" y="8021913"/>
                </a:lnTo>
                <a:lnTo>
                  <a:pt x="0" y="8021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88096">
            <a:off x="15417288" y="3016004"/>
            <a:ext cx="1147376" cy="1227737"/>
          </a:xfrm>
          <a:custGeom>
            <a:avLst/>
            <a:gdLst/>
            <a:ahLst/>
            <a:cxnLst/>
            <a:rect r="r" b="b" t="t" l="l"/>
            <a:pathLst>
              <a:path h="1227737" w="1147376">
                <a:moveTo>
                  <a:pt x="0" y="0"/>
                </a:moveTo>
                <a:lnTo>
                  <a:pt x="1147376" y="0"/>
                </a:lnTo>
                <a:lnTo>
                  <a:pt x="1147376" y="1227737"/>
                </a:lnTo>
                <a:lnTo>
                  <a:pt x="0" y="12277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4271" y="7956769"/>
            <a:ext cx="2833822" cy="1885779"/>
          </a:xfrm>
          <a:custGeom>
            <a:avLst/>
            <a:gdLst/>
            <a:ahLst/>
            <a:cxnLst/>
            <a:rect r="r" b="b" t="t" l="l"/>
            <a:pathLst>
              <a:path h="1885779" w="2833822">
                <a:moveTo>
                  <a:pt x="0" y="0"/>
                </a:moveTo>
                <a:lnTo>
                  <a:pt x="2833821" y="0"/>
                </a:lnTo>
                <a:lnTo>
                  <a:pt x="2833821" y="1885779"/>
                </a:lnTo>
                <a:lnTo>
                  <a:pt x="0" y="18857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3494" y="5319684"/>
            <a:ext cx="6470740" cy="514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 un método de autenticación incluido en el protocolo HTTP, utilizado para proteger recursos restringidos al validar la identidad de un usuario mediante credenciales.</a:t>
            </a:r>
          </a:p>
          <a:p>
            <a:pPr algn="l" marL="423193" indent="-211596" lvl="1">
              <a:lnSpc>
                <a:spcPts val="2744"/>
              </a:lnSpc>
              <a:buFont typeface="Arial"/>
              <a:buChar char="•"/>
            </a:pPr>
            <a:r>
              <a:rPr lang="en-US" b="true" sz="1960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 verificar la identidad de los usuarios de manera sencilla al solicitar y validar un nombre de usuario y contraseña codificados en base64. Esto permite controlar el acceso a recursos protegidos. Sin embargo, se debe usar con HTTPS para proteger las credenciales durante la transmisión, ya que solo codifica, pero no cifra las credenciales, dejando posible su interceptación.</a:t>
            </a:r>
          </a:p>
          <a:p>
            <a:pPr algn="l">
              <a:lnSpc>
                <a:spcPts val="2744"/>
              </a:lnSpc>
            </a:pPr>
          </a:p>
          <a:p>
            <a:pPr algn="l">
              <a:lnSpc>
                <a:spcPts val="274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5378" y="429931"/>
            <a:ext cx="7148856" cy="493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9771" b="true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¿Qué es la autenticación básica y cual es su proposito?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76531" y="1530735"/>
            <a:ext cx="4282769" cy="7225530"/>
          </a:xfrm>
          <a:custGeom>
            <a:avLst/>
            <a:gdLst/>
            <a:ahLst/>
            <a:cxnLst/>
            <a:rect r="r" b="b" t="t" l="l"/>
            <a:pathLst>
              <a:path h="7225530" w="4282769">
                <a:moveTo>
                  <a:pt x="0" y="0"/>
                </a:moveTo>
                <a:lnTo>
                  <a:pt x="4282769" y="0"/>
                </a:lnTo>
                <a:lnTo>
                  <a:pt x="4282769" y="7225530"/>
                </a:lnTo>
                <a:lnTo>
                  <a:pt x="0" y="722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87749" y="1530735"/>
            <a:ext cx="4269631" cy="7225530"/>
          </a:xfrm>
          <a:custGeom>
            <a:avLst/>
            <a:gdLst/>
            <a:ahLst/>
            <a:cxnLst/>
            <a:rect r="r" b="b" t="t" l="l"/>
            <a:pathLst>
              <a:path h="7225530" w="4269631">
                <a:moveTo>
                  <a:pt x="0" y="0"/>
                </a:moveTo>
                <a:lnTo>
                  <a:pt x="4269631" y="0"/>
                </a:lnTo>
                <a:lnTo>
                  <a:pt x="4269631" y="7225530"/>
                </a:lnTo>
                <a:lnTo>
                  <a:pt x="0" y="7225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3107" y="8297361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6" y="0"/>
                </a:lnTo>
                <a:lnTo>
                  <a:pt x="2617946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06304" y="-200615"/>
            <a:ext cx="3244749" cy="2289023"/>
          </a:xfrm>
          <a:custGeom>
            <a:avLst/>
            <a:gdLst/>
            <a:ahLst/>
            <a:cxnLst/>
            <a:rect r="r" b="b" t="t" l="l"/>
            <a:pathLst>
              <a:path h="2289023" w="3244749">
                <a:moveTo>
                  <a:pt x="0" y="0"/>
                </a:moveTo>
                <a:lnTo>
                  <a:pt x="3244749" y="0"/>
                </a:lnTo>
                <a:lnTo>
                  <a:pt x="3244749" y="2289023"/>
                </a:lnTo>
                <a:lnTo>
                  <a:pt x="0" y="228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84550" y="-133738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5" y="0"/>
                </a:lnTo>
                <a:lnTo>
                  <a:pt x="2617945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84404">
            <a:off x="16113049" y="-652339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1895" y="-133738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599664">
            <a:off x="5888814" y="-1386482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5" y="0"/>
                </a:lnTo>
                <a:lnTo>
                  <a:pt x="2604665" y="3354955"/>
                </a:lnTo>
                <a:lnTo>
                  <a:pt x="0" y="33549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35954">
            <a:off x="12915840" y="-1557050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7"/>
                </a:lnTo>
                <a:lnTo>
                  <a:pt x="0" y="3425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1267" y="1748105"/>
            <a:ext cx="16690753" cy="1416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32"/>
              </a:lnSpc>
            </a:pPr>
            <a:r>
              <a:rPr lang="en-US" b="true" sz="11464">
                <a:solidFill>
                  <a:srgbClr val="FEFEFE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FUNCIONAMIENTO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791596">
            <a:off x="584944" y="7209817"/>
            <a:ext cx="1784158" cy="3395457"/>
          </a:xfrm>
          <a:custGeom>
            <a:avLst/>
            <a:gdLst/>
            <a:ahLst/>
            <a:cxnLst/>
            <a:rect r="r" b="b" t="t" l="l"/>
            <a:pathLst>
              <a:path h="3395457" w="1784158">
                <a:moveTo>
                  <a:pt x="0" y="0"/>
                </a:moveTo>
                <a:lnTo>
                  <a:pt x="1784159" y="0"/>
                </a:lnTo>
                <a:lnTo>
                  <a:pt x="1784159" y="3395457"/>
                </a:lnTo>
                <a:lnTo>
                  <a:pt x="0" y="33954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67621">
            <a:off x="10150362" y="8548225"/>
            <a:ext cx="1432877" cy="1533234"/>
          </a:xfrm>
          <a:custGeom>
            <a:avLst/>
            <a:gdLst/>
            <a:ahLst/>
            <a:cxnLst/>
            <a:rect r="r" b="b" t="t" l="l"/>
            <a:pathLst>
              <a:path h="1533234" w="1432877">
                <a:moveTo>
                  <a:pt x="0" y="0"/>
                </a:moveTo>
                <a:lnTo>
                  <a:pt x="1432877" y="0"/>
                </a:lnTo>
                <a:lnTo>
                  <a:pt x="1432877" y="1533234"/>
                </a:lnTo>
                <a:lnTo>
                  <a:pt x="0" y="1533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43815" y="8001312"/>
            <a:ext cx="3936411" cy="2555088"/>
          </a:xfrm>
          <a:custGeom>
            <a:avLst/>
            <a:gdLst/>
            <a:ahLst/>
            <a:cxnLst/>
            <a:rect r="r" b="b" t="t" l="l"/>
            <a:pathLst>
              <a:path h="2555088" w="3936411">
                <a:moveTo>
                  <a:pt x="0" y="0"/>
                </a:moveTo>
                <a:lnTo>
                  <a:pt x="3936410" y="0"/>
                </a:lnTo>
                <a:lnTo>
                  <a:pt x="3936410" y="2555088"/>
                </a:lnTo>
                <a:lnTo>
                  <a:pt x="0" y="25550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00210">
            <a:off x="12528147" y="8574041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8"/>
                </a:lnTo>
                <a:lnTo>
                  <a:pt x="0" y="3425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484404">
            <a:off x="6584638" y="8192544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92459" y="3135848"/>
            <a:ext cx="12377400" cy="5485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1767" indent="-235883" lvl="1">
              <a:lnSpc>
                <a:spcPts val="2906"/>
              </a:lnSpc>
              <a:buFont typeface="Arial"/>
              <a:buChar char="•"/>
            </a:pP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Solicitud de credenciales: Cuando un usuario intenta acceder a un recurso protegido, el servidor solicita un nombre de usuario y una contraseña.</a:t>
            </a:r>
          </a:p>
          <a:p>
            <a:pPr algn="ctr">
              <a:lnSpc>
                <a:spcPts val="2906"/>
              </a:lnSpc>
            </a:pPr>
          </a:p>
          <a:p>
            <a:pPr algn="ctr" marL="471767" indent="-235883" lvl="1">
              <a:lnSpc>
                <a:spcPts val="2906"/>
              </a:lnSpc>
              <a:buFont typeface="Arial"/>
              <a:buChar char="•"/>
            </a:pP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Codificación: Estas credenciales se codifican en base64 antes de ser enviadas al servidor.</a:t>
            </a:r>
          </a:p>
          <a:p>
            <a:pPr algn="ctr">
              <a:lnSpc>
                <a:spcPts val="2906"/>
              </a:lnSpc>
            </a:pPr>
          </a:p>
          <a:p>
            <a:pPr algn="ctr" marL="471767" indent="-235883" lvl="1">
              <a:lnSpc>
                <a:spcPts val="2906"/>
              </a:lnSpc>
              <a:buFont typeface="Arial"/>
              <a:buChar char="•"/>
            </a:pP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Envío al servidor: Las credenciales codificadas se envían en los encabezados HTTP de cada solicitud.</a:t>
            </a:r>
          </a:p>
          <a:p>
            <a:pPr algn="ctr">
              <a:lnSpc>
                <a:spcPts val="2906"/>
              </a:lnSpc>
            </a:pPr>
          </a:p>
          <a:p>
            <a:pPr algn="ctr" marL="471767" indent="-235883" lvl="1">
              <a:lnSpc>
                <a:spcPts val="2906"/>
              </a:lnSpc>
              <a:buFont typeface="Arial"/>
              <a:buChar char="•"/>
            </a:pP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Verificación: El servidor recibe y decodifica las credenciales, luego las verifica contra una base de datos o un sistema de autenticación.</a:t>
            </a:r>
          </a:p>
          <a:p>
            <a:pPr algn="ctr">
              <a:lnSpc>
                <a:spcPts val="2906"/>
              </a:lnSpc>
            </a:pPr>
          </a:p>
          <a:p>
            <a:pPr algn="ctr" marL="471767" indent="-235883" lvl="1">
              <a:lnSpc>
                <a:spcPts val="2906"/>
              </a:lnSpc>
              <a:buFont typeface="Arial"/>
              <a:buChar char="•"/>
            </a:pP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Acceso permitido o denegado: Si las credenciales son correctas, se permite el acceso.</a:t>
            </a:r>
            <a:r>
              <a:rPr lang="en-US" b="true" sz="2185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Si no, se rechaza.</a:t>
            </a:r>
          </a:p>
          <a:p>
            <a:pPr algn="ctr" marL="0" indent="0" lvl="0">
              <a:lnSpc>
                <a:spcPts val="34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1900" y="793337"/>
            <a:ext cx="13294076" cy="8700326"/>
            <a:chOff x="0" y="0"/>
            <a:chExt cx="3501320" cy="2291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1320" cy="2291444"/>
            </a:xfrm>
            <a:custGeom>
              <a:avLst/>
              <a:gdLst/>
              <a:ahLst/>
              <a:cxnLst/>
              <a:rect r="r" b="b" t="t" l="l"/>
              <a:pathLst>
                <a:path h="2291444" w="3501320">
                  <a:moveTo>
                    <a:pt x="16306" y="0"/>
                  </a:moveTo>
                  <a:lnTo>
                    <a:pt x="3485014" y="0"/>
                  </a:lnTo>
                  <a:cubicBezTo>
                    <a:pt x="3494020" y="0"/>
                    <a:pt x="3501320" y="7300"/>
                    <a:pt x="3501320" y="16306"/>
                  </a:cubicBezTo>
                  <a:lnTo>
                    <a:pt x="3501320" y="2275138"/>
                  </a:lnTo>
                  <a:cubicBezTo>
                    <a:pt x="3501320" y="2284143"/>
                    <a:pt x="3494020" y="2291444"/>
                    <a:pt x="3485014" y="2291444"/>
                  </a:cubicBezTo>
                  <a:lnTo>
                    <a:pt x="16306" y="2291444"/>
                  </a:lnTo>
                  <a:cubicBezTo>
                    <a:pt x="11981" y="2291444"/>
                    <a:pt x="7834" y="2289726"/>
                    <a:pt x="4776" y="2286668"/>
                  </a:cubicBezTo>
                  <a:cubicBezTo>
                    <a:pt x="1718" y="2283610"/>
                    <a:pt x="0" y="2279462"/>
                    <a:pt x="0" y="2275138"/>
                  </a:cubicBezTo>
                  <a:lnTo>
                    <a:pt x="0" y="16306"/>
                  </a:lnTo>
                  <a:cubicBezTo>
                    <a:pt x="0" y="7300"/>
                    <a:pt x="7300" y="0"/>
                    <a:pt x="16306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01320" cy="2320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81318" y="336647"/>
            <a:ext cx="3606682" cy="2544350"/>
          </a:xfrm>
          <a:custGeom>
            <a:avLst/>
            <a:gdLst/>
            <a:ahLst/>
            <a:cxnLst/>
            <a:rect r="r" b="b" t="t" l="l"/>
            <a:pathLst>
              <a:path h="2544350" w="3606682">
                <a:moveTo>
                  <a:pt x="0" y="0"/>
                </a:moveTo>
                <a:lnTo>
                  <a:pt x="3606682" y="0"/>
                </a:lnTo>
                <a:lnTo>
                  <a:pt x="3606682" y="2544350"/>
                </a:lnTo>
                <a:lnTo>
                  <a:pt x="0" y="254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690492">
            <a:off x="13079639" y="1183819"/>
            <a:ext cx="1209427" cy="1294134"/>
          </a:xfrm>
          <a:custGeom>
            <a:avLst/>
            <a:gdLst/>
            <a:ahLst/>
            <a:cxnLst/>
            <a:rect r="r" b="b" t="t" l="l"/>
            <a:pathLst>
              <a:path h="1294134" w="1209427">
                <a:moveTo>
                  <a:pt x="0" y="0"/>
                </a:moveTo>
                <a:lnTo>
                  <a:pt x="1209427" y="0"/>
                </a:lnTo>
                <a:lnTo>
                  <a:pt x="1209427" y="1294134"/>
                </a:lnTo>
                <a:lnTo>
                  <a:pt x="0" y="1294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37" y="3080443"/>
            <a:ext cx="8993163" cy="5564685"/>
          </a:xfrm>
          <a:custGeom>
            <a:avLst/>
            <a:gdLst/>
            <a:ahLst/>
            <a:cxnLst/>
            <a:rect r="r" b="b" t="t" l="l"/>
            <a:pathLst>
              <a:path h="5564685" w="8993163">
                <a:moveTo>
                  <a:pt x="0" y="0"/>
                </a:moveTo>
                <a:lnTo>
                  <a:pt x="8993163" y="0"/>
                </a:lnTo>
                <a:lnTo>
                  <a:pt x="8993163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76815" y="1713597"/>
            <a:ext cx="7957163" cy="283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67"/>
              </a:lnSpc>
            </a:pPr>
            <a:r>
              <a:rPr lang="en-US" b="true" sz="10153" spc="274">
                <a:solidFill>
                  <a:srgbClr val="FFFFFF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Codificación de Credenciales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44510" y="4474812"/>
            <a:ext cx="7389467" cy="438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 un solo parafo algo resumido</a:t>
            </a:r>
          </a:p>
          <a:p>
            <a:pPr algn="r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 codificación de credenciales en base64 consiste en concatenar el nombre de usuario y la contraseña, separados por un colon, y luego transformar esta cadena mediante el algoritmo base64 en una secuencia de caracteres que no es legible a simple vista, pero que puede ser transmitida de manera segura. Aunque esta codificación no cifra los datos, es útil para asegurar que las credenciales no se envíen en texto plano.</a:t>
            </a:r>
          </a:p>
          <a:p>
            <a:pPr algn="r">
              <a:lnSpc>
                <a:spcPts val="32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328" y="1753428"/>
            <a:ext cx="16618224" cy="7626457"/>
            <a:chOff x="0" y="0"/>
            <a:chExt cx="4376816" cy="2008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6816" cy="2008614"/>
            </a:xfrm>
            <a:custGeom>
              <a:avLst/>
              <a:gdLst/>
              <a:ahLst/>
              <a:cxnLst/>
              <a:rect r="r" b="b" t="t" l="l"/>
              <a:pathLst>
                <a:path h="2008614" w="4376816">
                  <a:moveTo>
                    <a:pt x="4659" y="0"/>
                  </a:moveTo>
                  <a:lnTo>
                    <a:pt x="4372158" y="0"/>
                  </a:lnTo>
                  <a:cubicBezTo>
                    <a:pt x="4373393" y="0"/>
                    <a:pt x="4374578" y="491"/>
                    <a:pt x="4375452" y="1364"/>
                  </a:cubicBezTo>
                  <a:cubicBezTo>
                    <a:pt x="4376326" y="2238"/>
                    <a:pt x="4376816" y="3423"/>
                    <a:pt x="4376816" y="4659"/>
                  </a:cubicBezTo>
                  <a:lnTo>
                    <a:pt x="4376816" y="2003956"/>
                  </a:lnTo>
                  <a:cubicBezTo>
                    <a:pt x="4376816" y="2006528"/>
                    <a:pt x="4374730" y="2008614"/>
                    <a:pt x="4372158" y="2008614"/>
                  </a:cubicBezTo>
                  <a:lnTo>
                    <a:pt x="4659" y="2008614"/>
                  </a:lnTo>
                  <a:cubicBezTo>
                    <a:pt x="3423" y="2008614"/>
                    <a:pt x="2238" y="2008123"/>
                    <a:pt x="1364" y="2007250"/>
                  </a:cubicBezTo>
                  <a:cubicBezTo>
                    <a:pt x="491" y="2006376"/>
                    <a:pt x="0" y="2005191"/>
                    <a:pt x="0" y="2003956"/>
                  </a:cubicBezTo>
                  <a:lnTo>
                    <a:pt x="0" y="4659"/>
                  </a:lnTo>
                  <a:cubicBezTo>
                    <a:pt x="0" y="3423"/>
                    <a:pt x="491" y="2238"/>
                    <a:pt x="1364" y="1364"/>
                  </a:cubicBezTo>
                  <a:cubicBezTo>
                    <a:pt x="2238" y="491"/>
                    <a:pt x="3423" y="0"/>
                    <a:pt x="4659" y="0"/>
                  </a:cubicBezTo>
                  <a:close/>
                </a:path>
              </a:pathLst>
            </a:custGeom>
            <a:solidFill>
              <a:srgbClr val="0506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6816" cy="203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2285" y="298228"/>
            <a:ext cx="17183430" cy="134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b="true" sz="9999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AUTENTICACIÓN BÁSICA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56668">
            <a:off x="6945406" y="1931226"/>
            <a:ext cx="4178069" cy="7158686"/>
          </a:xfrm>
          <a:custGeom>
            <a:avLst/>
            <a:gdLst/>
            <a:ahLst/>
            <a:cxnLst/>
            <a:rect r="r" b="b" t="t" l="l"/>
            <a:pathLst>
              <a:path h="7158686" w="4178069">
                <a:moveTo>
                  <a:pt x="0" y="0"/>
                </a:moveTo>
                <a:lnTo>
                  <a:pt x="4178069" y="0"/>
                </a:lnTo>
                <a:lnTo>
                  <a:pt x="4178069" y="7158685"/>
                </a:lnTo>
                <a:lnTo>
                  <a:pt x="0" y="715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0005" y="2036177"/>
            <a:ext cx="944968" cy="944968"/>
          </a:xfrm>
          <a:custGeom>
            <a:avLst/>
            <a:gdLst/>
            <a:ahLst/>
            <a:cxnLst/>
            <a:rect r="r" b="b" t="t" l="l"/>
            <a:pathLst>
              <a:path h="944968" w="944968">
                <a:moveTo>
                  <a:pt x="0" y="0"/>
                </a:moveTo>
                <a:lnTo>
                  <a:pt x="944968" y="0"/>
                </a:lnTo>
                <a:lnTo>
                  <a:pt x="944968" y="944967"/>
                </a:lnTo>
                <a:lnTo>
                  <a:pt x="0" y="94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969119" y="1754367"/>
            <a:ext cx="459182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  <a:spcBef>
                <a:spcPct val="0"/>
              </a:spcBef>
            </a:pPr>
            <a:r>
              <a:rPr lang="en-US" b="true" sz="6899" u="sng">
                <a:solidFill>
                  <a:srgbClr val="FFFFFF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DESVENTAJAS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7330" y="1853340"/>
            <a:ext cx="4088337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9"/>
              </a:lnSpc>
              <a:spcBef>
                <a:spcPct val="0"/>
              </a:spcBef>
            </a:pPr>
            <a:r>
              <a:rPr lang="en-US" b="true" sz="6899" u="sng">
                <a:solidFill>
                  <a:srgbClr val="FFFFFF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VENTAJAS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7645" y="3133300"/>
            <a:ext cx="4718806" cy="564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Facilidad de implementación: No requiere bibliotecas ni configuraciones complejas, lo que lo hace rápido y fácil de implementar.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Compatibilidad: Funciona con casi todos los navegadores y servidores web, sin necesidad de configuraciones adicionales.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Estandarización: Es parte del protocolo HTTP, lo que garantiza su estandarización y soporte amplio.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Menor latencia: Debido a su simplicidad, no introduce latencia adicional en las solicitudes y respuestas HTTP.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Interoperabilidad: Puede ser utilizado con casi cualquier tipo de cliente HTTP, lo que lo hace altamente interoperable.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01298" y="2903083"/>
            <a:ext cx="4564069" cy="631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Seguridad: La principal desventaja es que no proporciona cifrado; las credenciales solo se codifican y pueden ser fácilmente decodificadas si se interceptan, especialmente sin HTTPS.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Reutilización de credenciales: Las credenciales se envían con cada solicitud, incrementando el riesgo de que sean capturadas.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Falta de mecanismos adicionales: No tiene soporte para características avanzadas como la expiración de sesión, autenticación multifactor o renovación de tokens.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Propenso a ataques de fuerza bruta: Si no se implementan medidas de seguridad adicionales, puede ser vulnerable a ataques de fuerza bruta.</a:t>
            </a:r>
          </a:p>
        </p:txBody>
      </p:sp>
      <p:sp>
        <p:nvSpPr>
          <p:cNvPr name="Freeform 12" id="12"/>
          <p:cNvSpPr/>
          <p:nvPr/>
        </p:nvSpPr>
        <p:spPr>
          <a:xfrm flipH="false" flipV="true" rot="0">
            <a:off x="11862227" y="1937203"/>
            <a:ext cx="944968" cy="944968"/>
          </a:xfrm>
          <a:custGeom>
            <a:avLst/>
            <a:gdLst/>
            <a:ahLst/>
            <a:cxnLst/>
            <a:rect r="r" b="b" t="t" l="l"/>
            <a:pathLst>
              <a:path h="944968" w="944968">
                <a:moveTo>
                  <a:pt x="0" y="944968"/>
                </a:moveTo>
                <a:lnTo>
                  <a:pt x="944967" y="944968"/>
                </a:lnTo>
                <a:lnTo>
                  <a:pt x="944967" y="0"/>
                </a:lnTo>
                <a:lnTo>
                  <a:pt x="0" y="0"/>
                </a:lnTo>
                <a:lnTo>
                  <a:pt x="0" y="9449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11957">
            <a:off x="7801601" y="4414462"/>
            <a:ext cx="2465678" cy="2192212"/>
          </a:xfrm>
          <a:custGeom>
            <a:avLst/>
            <a:gdLst/>
            <a:ahLst/>
            <a:cxnLst/>
            <a:rect r="r" b="b" t="t" l="l"/>
            <a:pathLst>
              <a:path h="2192212" w="2465678">
                <a:moveTo>
                  <a:pt x="0" y="0"/>
                </a:moveTo>
                <a:lnTo>
                  <a:pt x="2465678" y="0"/>
                </a:lnTo>
                <a:lnTo>
                  <a:pt x="2465678" y="2192212"/>
                </a:lnTo>
                <a:lnTo>
                  <a:pt x="0" y="219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69317"/>
            <a:ext cx="9543523" cy="138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92"/>
              </a:lnSpc>
            </a:pPr>
            <a:r>
              <a:rPr lang="en-US" b="true" sz="10286">
                <a:solidFill>
                  <a:srgbClr val="05061C"/>
                </a:solidFill>
                <a:latin typeface="Dumondi Condensed Heavy"/>
                <a:ea typeface="Dumondi Condensed Heavy"/>
                <a:cs typeface="Dumondi Condensed Heavy"/>
                <a:sym typeface="Dumondi Condensed Heavy"/>
              </a:rPr>
              <a:t>Conclucion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564217" y="1901712"/>
            <a:ext cx="6968695" cy="7356588"/>
          </a:xfrm>
          <a:custGeom>
            <a:avLst/>
            <a:gdLst/>
            <a:ahLst/>
            <a:cxnLst/>
            <a:rect r="r" b="b" t="t" l="l"/>
            <a:pathLst>
              <a:path h="7356588" w="6968695">
                <a:moveTo>
                  <a:pt x="0" y="0"/>
                </a:moveTo>
                <a:lnTo>
                  <a:pt x="6968695" y="0"/>
                </a:lnTo>
                <a:lnTo>
                  <a:pt x="6968695" y="7356588"/>
                </a:lnTo>
                <a:lnTo>
                  <a:pt x="0" y="7356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0174" y="3223794"/>
            <a:ext cx="8914922" cy="394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8"/>
              </a:lnSpc>
            </a:pPr>
            <a:r>
              <a:rPr lang="en-US" sz="2513" b="true">
                <a:solidFill>
                  <a:srgbClr val="0506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autenticación básica es una solución simple y eficiente para verificar la identidad de los usuarios y controlar el acceso a recursos protegidos. Sin embargo, su simplicidad implica importantes consideraciones de seguridad. Aunque es fácil de implementar y compatible con la mayoría de navegadores y servidores, la falta de cifrado en las credenciales codificadas en base64 la hace vulnerable a interceptaciones. Por tanto, es crucial utilizar HTTPS para proteger la transmisión de datos.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394870">
            <a:off x="15743648" y="1086913"/>
            <a:ext cx="2223657" cy="2864195"/>
          </a:xfrm>
          <a:custGeom>
            <a:avLst/>
            <a:gdLst/>
            <a:ahLst/>
            <a:cxnLst/>
            <a:rect r="r" b="b" t="t" l="l"/>
            <a:pathLst>
              <a:path h="2864195" w="2223657">
                <a:moveTo>
                  <a:pt x="0" y="0"/>
                </a:moveTo>
                <a:lnTo>
                  <a:pt x="2223657" y="0"/>
                </a:lnTo>
                <a:lnTo>
                  <a:pt x="2223657" y="2864195"/>
                </a:lnTo>
                <a:lnTo>
                  <a:pt x="0" y="28641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50431" y="5969295"/>
            <a:ext cx="2796267" cy="1860789"/>
          </a:xfrm>
          <a:custGeom>
            <a:avLst/>
            <a:gdLst/>
            <a:ahLst/>
            <a:cxnLst/>
            <a:rect r="r" b="b" t="t" l="l"/>
            <a:pathLst>
              <a:path h="1860789" w="2796267">
                <a:moveTo>
                  <a:pt x="0" y="0"/>
                </a:moveTo>
                <a:lnTo>
                  <a:pt x="2796267" y="0"/>
                </a:lnTo>
                <a:lnTo>
                  <a:pt x="2796267" y="1860789"/>
                </a:lnTo>
                <a:lnTo>
                  <a:pt x="0" y="18607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78769">
            <a:off x="10196562" y="1237109"/>
            <a:ext cx="2379060" cy="1946503"/>
          </a:xfrm>
          <a:custGeom>
            <a:avLst/>
            <a:gdLst/>
            <a:ahLst/>
            <a:cxnLst/>
            <a:rect r="r" b="b" t="t" l="l"/>
            <a:pathLst>
              <a:path h="1946503" w="2379060">
                <a:moveTo>
                  <a:pt x="0" y="0"/>
                </a:moveTo>
                <a:lnTo>
                  <a:pt x="2379060" y="0"/>
                </a:lnTo>
                <a:lnTo>
                  <a:pt x="2379060" y="1946504"/>
                </a:lnTo>
                <a:lnTo>
                  <a:pt x="0" y="1946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267" y="4085443"/>
            <a:ext cx="16635465" cy="247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127"/>
              </a:lnSpc>
            </a:pPr>
            <a:r>
              <a:rPr lang="en-US" b="true" sz="19920">
                <a:solidFill>
                  <a:srgbClr val="FEFEFE"/>
                </a:solidFill>
                <a:latin typeface="Dumondi Condensed Bold"/>
                <a:ea typeface="Dumondi Condensed Bold"/>
                <a:cs typeface="Dumondi Condensed Bold"/>
                <a:sym typeface="Dumondi Condensed Bold"/>
              </a:rPr>
              <a:t>MUCHAS 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833107" y="8297361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6" y="0"/>
                </a:lnTo>
                <a:lnTo>
                  <a:pt x="2617946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06304" y="-200615"/>
            <a:ext cx="3244749" cy="2289023"/>
          </a:xfrm>
          <a:custGeom>
            <a:avLst/>
            <a:gdLst/>
            <a:ahLst/>
            <a:cxnLst/>
            <a:rect r="r" b="b" t="t" l="l"/>
            <a:pathLst>
              <a:path h="2289023" w="3244749">
                <a:moveTo>
                  <a:pt x="0" y="0"/>
                </a:moveTo>
                <a:lnTo>
                  <a:pt x="3244749" y="0"/>
                </a:lnTo>
                <a:lnTo>
                  <a:pt x="3244749" y="2289023"/>
                </a:lnTo>
                <a:lnTo>
                  <a:pt x="0" y="228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84404">
            <a:off x="16113049" y="-652339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1895" y="-133738"/>
            <a:ext cx="1762476" cy="2370078"/>
          </a:xfrm>
          <a:custGeom>
            <a:avLst/>
            <a:gdLst/>
            <a:ahLst/>
            <a:cxnLst/>
            <a:rect r="r" b="b" t="t" l="l"/>
            <a:pathLst>
              <a:path h="2370078" w="1762476">
                <a:moveTo>
                  <a:pt x="0" y="0"/>
                </a:moveTo>
                <a:lnTo>
                  <a:pt x="1762476" y="0"/>
                </a:lnTo>
                <a:lnTo>
                  <a:pt x="1762476" y="2370078"/>
                </a:lnTo>
                <a:lnTo>
                  <a:pt x="0" y="2370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599664">
            <a:off x="5888814" y="-1386482"/>
            <a:ext cx="2604665" cy="3354954"/>
          </a:xfrm>
          <a:custGeom>
            <a:avLst/>
            <a:gdLst/>
            <a:ahLst/>
            <a:cxnLst/>
            <a:rect r="r" b="b" t="t" l="l"/>
            <a:pathLst>
              <a:path h="3354954" w="2604665">
                <a:moveTo>
                  <a:pt x="0" y="0"/>
                </a:moveTo>
                <a:lnTo>
                  <a:pt x="2604665" y="0"/>
                </a:lnTo>
                <a:lnTo>
                  <a:pt x="2604665" y="3354955"/>
                </a:lnTo>
                <a:lnTo>
                  <a:pt x="0" y="33549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35954">
            <a:off x="12915840" y="-1557050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7"/>
                </a:lnTo>
                <a:lnTo>
                  <a:pt x="0" y="3425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791596">
            <a:off x="584944" y="7209817"/>
            <a:ext cx="1784158" cy="3395457"/>
          </a:xfrm>
          <a:custGeom>
            <a:avLst/>
            <a:gdLst/>
            <a:ahLst/>
            <a:cxnLst/>
            <a:rect r="r" b="b" t="t" l="l"/>
            <a:pathLst>
              <a:path h="3395457" w="1784158">
                <a:moveTo>
                  <a:pt x="0" y="0"/>
                </a:moveTo>
                <a:lnTo>
                  <a:pt x="1784159" y="0"/>
                </a:lnTo>
                <a:lnTo>
                  <a:pt x="1784159" y="3395457"/>
                </a:lnTo>
                <a:lnTo>
                  <a:pt x="0" y="33954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67621">
            <a:off x="10150362" y="8548225"/>
            <a:ext cx="1432877" cy="1533234"/>
          </a:xfrm>
          <a:custGeom>
            <a:avLst/>
            <a:gdLst/>
            <a:ahLst/>
            <a:cxnLst/>
            <a:rect r="r" b="b" t="t" l="l"/>
            <a:pathLst>
              <a:path h="1533234" w="1432877">
                <a:moveTo>
                  <a:pt x="0" y="0"/>
                </a:moveTo>
                <a:lnTo>
                  <a:pt x="1432877" y="0"/>
                </a:lnTo>
                <a:lnTo>
                  <a:pt x="1432877" y="1533234"/>
                </a:lnTo>
                <a:lnTo>
                  <a:pt x="0" y="15332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43815" y="8001312"/>
            <a:ext cx="3936411" cy="2555088"/>
          </a:xfrm>
          <a:custGeom>
            <a:avLst/>
            <a:gdLst/>
            <a:ahLst/>
            <a:cxnLst/>
            <a:rect r="r" b="b" t="t" l="l"/>
            <a:pathLst>
              <a:path h="2555088" w="3936411">
                <a:moveTo>
                  <a:pt x="0" y="0"/>
                </a:moveTo>
                <a:lnTo>
                  <a:pt x="3936410" y="0"/>
                </a:lnTo>
                <a:lnTo>
                  <a:pt x="3936410" y="2555088"/>
                </a:lnTo>
                <a:lnTo>
                  <a:pt x="0" y="25550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84550" y="-133738"/>
            <a:ext cx="2617945" cy="1989639"/>
          </a:xfrm>
          <a:custGeom>
            <a:avLst/>
            <a:gdLst/>
            <a:ahLst/>
            <a:cxnLst/>
            <a:rect r="r" b="b" t="t" l="l"/>
            <a:pathLst>
              <a:path h="1989639" w="2617945">
                <a:moveTo>
                  <a:pt x="0" y="0"/>
                </a:moveTo>
                <a:lnTo>
                  <a:pt x="2617945" y="0"/>
                </a:lnTo>
                <a:lnTo>
                  <a:pt x="2617945" y="1989639"/>
                </a:lnTo>
                <a:lnTo>
                  <a:pt x="0" y="19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00210">
            <a:off x="12528147" y="8574041"/>
            <a:ext cx="1999490" cy="3425917"/>
          </a:xfrm>
          <a:custGeom>
            <a:avLst/>
            <a:gdLst/>
            <a:ahLst/>
            <a:cxnLst/>
            <a:rect r="r" b="b" t="t" l="l"/>
            <a:pathLst>
              <a:path h="3425917" w="1999490">
                <a:moveTo>
                  <a:pt x="0" y="0"/>
                </a:moveTo>
                <a:lnTo>
                  <a:pt x="1999490" y="0"/>
                </a:lnTo>
                <a:lnTo>
                  <a:pt x="1999490" y="3425918"/>
                </a:lnTo>
                <a:lnTo>
                  <a:pt x="0" y="3425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484404">
            <a:off x="6584638" y="8192544"/>
            <a:ext cx="2056723" cy="2893088"/>
          </a:xfrm>
          <a:custGeom>
            <a:avLst/>
            <a:gdLst/>
            <a:ahLst/>
            <a:cxnLst/>
            <a:rect r="r" b="b" t="t" l="l"/>
            <a:pathLst>
              <a:path h="2893088" w="2056723">
                <a:moveTo>
                  <a:pt x="0" y="0"/>
                </a:moveTo>
                <a:lnTo>
                  <a:pt x="2056722" y="0"/>
                </a:lnTo>
                <a:lnTo>
                  <a:pt x="2056722" y="2893088"/>
                </a:lnTo>
                <a:lnTo>
                  <a:pt x="0" y="289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DAGWkxsEhRU</dc:identifier>
  <dcterms:modified xsi:type="dcterms:W3CDTF">2011-08-01T06:04:30Z</dcterms:modified>
  <cp:revision>1</cp:revision>
  <dc:title>Presentación Diapositivas Tecnología y Digitalización Ilustrado Azul y Morado</dc:title>
</cp:coreProperties>
</file>