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99" r:id="rId2"/>
    <p:sldId id="260" r:id="rId3"/>
    <p:sldId id="296" r:id="rId4"/>
    <p:sldId id="263" r:id="rId5"/>
    <p:sldId id="264" r:id="rId6"/>
    <p:sldId id="267" r:id="rId7"/>
    <p:sldId id="290" r:id="rId8"/>
    <p:sldId id="265" r:id="rId9"/>
    <p:sldId id="268" r:id="rId10"/>
    <p:sldId id="289" r:id="rId11"/>
    <p:sldId id="269" r:id="rId12"/>
    <p:sldId id="272" r:id="rId13"/>
    <p:sldId id="273" r:id="rId14"/>
    <p:sldId id="270" r:id="rId15"/>
    <p:sldId id="271" r:id="rId16"/>
    <p:sldId id="274" r:id="rId17"/>
    <p:sldId id="275" r:id="rId18"/>
    <p:sldId id="276" r:id="rId19"/>
    <p:sldId id="277" r:id="rId20"/>
    <p:sldId id="278" r:id="rId21"/>
    <p:sldId id="287" r:id="rId22"/>
    <p:sldId id="300" r:id="rId23"/>
    <p:sldId id="288" r:id="rId24"/>
    <p:sldId id="291" r:id="rId25"/>
    <p:sldId id="282" r:id="rId26"/>
    <p:sldId id="286" r:id="rId27"/>
    <p:sldId id="284" r:id="rId28"/>
    <p:sldId id="293" r:id="rId29"/>
    <p:sldId id="292" r:id="rId30"/>
    <p:sldId id="280" r:id="rId31"/>
    <p:sldId id="294" r:id="rId32"/>
    <p:sldId id="295"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27B62DE-FC1D-4484-8597-7D8C63AFCAE9}">
          <p14:sldIdLst>
            <p14:sldId id="299"/>
            <p14:sldId id="260"/>
            <p14:sldId id="296"/>
            <p14:sldId id="263"/>
            <p14:sldId id="264"/>
            <p14:sldId id="267"/>
            <p14:sldId id="290"/>
            <p14:sldId id="265"/>
            <p14:sldId id="268"/>
            <p14:sldId id="289"/>
            <p14:sldId id="269"/>
            <p14:sldId id="272"/>
            <p14:sldId id="273"/>
            <p14:sldId id="270"/>
            <p14:sldId id="271"/>
            <p14:sldId id="274"/>
            <p14:sldId id="275"/>
            <p14:sldId id="276"/>
            <p14:sldId id="277"/>
            <p14:sldId id="278"/>
            <p14:sldId id="287"/>
            <p14:sldId id="300"/>
            <p14:sldId id="288"/>
            <p14:sldId id="291"/>
            <p14:sldId id="282"/>
            <p14:sldId id="286"/>
            <p14:sldId id="284"/>
            <p14:sldId id="293"/>
            <p14:sldId id="292"/>
            <p14:sldId id="280"/>
            <p14:sldId id="294"/>
          </p14:sldIdLst>
        </p14:section>
        <p14:section name="无标题节" id="{D0BFA166-1125-4A35-B02F-3123F301C5A7}">
          <p14:sldIdLst>
            <p14:sldId id="29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冯恩良" initials="冯恩良" lastIdx="0" clrIdx="0">
    <p:extLst>
      <p:ext uri="{19B8F6BF-5375-455C-9EA6-DF929625EA0E}">
        <p15:presenceInfo xmlns:p15="http://schemas.microsoft.com/office/powerpoint/2012/main" userId="7f46b3e9ddf0ef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B6AA"/>
    <a:srgbClr val="DDDDDD"/>
    <a:srgbClr val="3E4040"/>
    <a:srgbClr val="E2E3E3"/>
    <a:srgbClr val="F69231"/>
    <a:srgbClr val="C289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01" autoAdjust="0"/>
    <p:restoredTop sz="94660"/>
  </p:normalViewPr>
  <p:slideViewPr>
    <p:cSldViewPr snapToGrid="0">
      <p:cViewPr varScale="1">
        <p:scale>
          <a:sx n="70" d="100"/>
          <a:sy n="70" d="100"/>
        </p:scale>
        <p:origin x="68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39">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4C97C9-EB6F-4B71-BAD4-FA045C0061B0}" type="doc">
      <dgm:prSet loTypeId="urn:microsoft.com/office/officeart/2005/8/layout/vList3#1" loCatId="list" qsTypeId="urn:microsoft.com/office/officeart/2005/8/quickstyle/simple1" qsCatId="simple" csTypeId="urn:microsoft.com/office/officeart/2005/8/colors/accent1_2" csCatId="accent1" phldr="1"/>
      <dgm:spPr/>
      <dgm:t>
        <a:bodyPr/>
        <a:lstStyle/>
        <a:p>
          <a:endParaRPr lang="zh-CN" altLang="en-US"/>
        </a:p>
      </dgm:t>
    </dgm:pt>
    <dgm:pt modelId="{861F8B2B-A00E-4101-B4FD-309D798B9A04}">
      <dgm:prSet phldrT="[文本]"/>
      <dgm:spPr/>
      <dgm:t>
        <a:bodyPr/>
        <a:lstStyle/>
        <a:p>
          <a:r>
            <a:rPr lang="zh-CN" altLang="en-US" b="1" dirty="0" smtClean="0">
              <a:solidFill>
                <a:srgbClr val="FFFF00"/>
              </a:solidFill>
            </a:rPr>
            <a:t>产品经理</a:t>
          </a:r>
          <a:r>
            <a:rPr lang="en-US" altLang="zh-CN" dirty="0" smtClean="0"/>
            <a:t>——</a:t>
          </a:r>
          <a:r>
            <a:rPr lang="zh-CN" altLang="en-US" dirty="0" smtClean="0"/>
            <a:t>有成熟运作经验</a:t>
          </a:r>
          <a:endParaRPr lang="zh-CN" altLang="en-US" dirty="0"/>
        </a:p>
      </dgm:t>
    </dgm:pt>
    <dgm:pt modelId="{85372EFD-458C-4DEE-87DF-8A2E669BEEF1}" type="parTrans" cxnId="{C15ACA3D-6A48-4264-B984-B271AEB0ADF6}">
      <dgm:prSet/>
      <dgm:spPr/>
      <dgm:t>
        <a:bodyPr/>
        <a:lstStyle/>
        <a:p>
          <a:endParaRPr lang="zh-CN" altLang="en-US"/>
        </a:p>
      </dgm:t>
    </dgm:pt>
    <dgm:pt modelId="{30219F7F-B73F-447C-AA5E-A681CA744B02}" type="sibTrans" cxnId="{C15ACA3D-6A48-4264-B984-B271AEB0ADF6}">
      <dgm:prSet/>
      <dgm:spPr/>
      <dgm:t>
        <a:bodyPr/>
        <a:lstStyle/>
        <a:p>
          <a:endParaRPr lang="zh-CN" altLang="en-US"/>
        </a:p>
      </dgm:t>
    </dgm:pt>
    <dgm:pt modelId="{54A64397-716A-4C2E-845E-0C4A2D93A9E5}">
      <dgm:prSet phldrT="[文本]"/>
      <dgm:spPr/>
      <dgm:t>
        <a:bodyPr/>
        <a:lstStyle/>
        <a:p>
          <a:r>
            <a:rPr lang="zh-CN" altLang="en-US" dirty="0" smtClean="0"/>
            <a:t>总体规划、协调资源</a:t>
          </a:r>
          <a:endParaRPr lang="zh-CN" altLang="en-US" dirty="0"/>
        </a:p>
      </dgm:t>
    </dgm:pt>
    <dgm:pt modelId="{4061366A-25FF-4419-A111-10BAB99AAD7B}" type="parTrans" cxnId="{0F17031D-D838-4977-8322-3EA13593D7F9}">
      <dgm:prSet/>
      <dgm:spPr/>
      <dgm:t>
        <a:bodyPr/>
        <a:lstStyle/>
        <a:p>
          <a:endParaRPr lang="zh-CN" altLang="en-US"/>
        </a:p>
      </dgm:t>
    </dgm:pt>
    <dgm:pt modelId="{E0880AFD-B170-4B60-B802-176FC5B7658E}" type="sibTrans" cxnId="{0F17031D-D838-4977-8322-3EA13593D7F9}">
      <dgm:prSet/>
      <dgm:spPr/>
      <dgm:t>
        <a:bodyPr/>
        <a:lstStyle/>
        <a:p>
          <a:endParaRPr lang="zh-CN" altLang="en-US"/>
        </a:p>
      </dgm:t>
    </dgm:pt>
    <dgm:pt modelId="{44304924-E44F-4015-8B13-87A1867D4F85}">
      <dgm:prSet phldrT="[文本]"/>
      <dgm:spPr/>
      <dgm:t>
        <a:bodyPr/>
        <a:lstStyle/>
        <a:p>
          <a:r>
            <a:rPr lang="zh-CN" altLang="en-US" dirty="0" smtClean="0"/>
            <a:t>人员招聘、团队建设</a:t>
          </a:r>
          <a:endParaRPr lang="zh-CN" altLang="en-US" dirty="0"/>
        </a:p>
      </dgm:t>
    </dgm:pt>
    <dgm:pt modelId="{B0A8D09F-F0FE-41E3-9915-E94020DBC61F}" type="parTrans" cxnId="{B8871CF1-7B42-4CD6-A52F-0AE06B3CD413}">
      <dgm:prSet/>
      <dgm:spPr/>
      <dgm:t>
        <a:bodyPr/>
        <a:lstStyle/>
        <a:p>
          <a:endParaRPr lang="zh-CN" altLang="en-US"/>
        </a:p>
      </dgm:t>
    </dgm:pt>
    <dgm:pt modelId="{2D903446-FF0D-45F9-BEE1-659567AEC385}" type="sibTrans" cxnId="{B8871CF1-7B42-4CD6-A52F-0AE06B3CD413}">
      <dgm:prSet/>
      <dgm:spPr/>
      <dgm:t>
        <a:bodyPr/>
        <a:lstStyle/>
        <a:p>
          <a:endParaRPr lang="zh-CN" altLang="en-US"/>
        </a:p>
      </dgm:t>
    </dgm:pt>
    <dgm:pt modelId="{ED41567B-CC23-4E85-8E8C-5654A2C2A67A}">
      <dgm:prSet phldrT="[文本]"/>
      <dgm:spPr/>
      <dgm:t>
        <a:bodyPr/>
        <a:lstStyle/>
        <a:p>
          <a:r>
            <a:rPr lang="zh-CN" altLang="en-US" b="1" dirty="0" smtClean="0">
              <a:solidFill>
                <a:srgbClr val="FFFF00"/>
              </a:solidFill>
            </a:rPr>
            <a:t>产品专员</a:t>
          </a:r>
          <a:r>
            <a:rPr lang="en-US" altLang="zh-CN" dirty="0" smtClean="0"/>
            <a:t>——</a:t>
          </a:r>
          <a:r>
            <a:rPr lang="zh-CN" altLang="en-US" dirty="0" smtClean="0"/>
            <a:t>有初步产品经验</a:t>
          </a:r>
          <a:endParaRPr lang="zh-CN" altLang="en-US" dirty="0"/>
        </a:p>
      </dgm:t>
    </dgm:pt>
    <dgm:pt modelId="{63FD64E5-CC21-4B99-B5D7-F50D098FD2A8}" type="parTrans" cxnId="{CBB97491-9D3C-4E23-82A1-8DB11D34017A}">
      <dgm:prSet/>
      <dgm:spPr/>
      <dgm:t>
        <a:bodyPr/>
        <a:lstStyle/>
        <a:p>
          <a:endParaRPr lang="zh-CN" altLang="en-US"/>
        </a:p>
      </dgm:t>
    </dgm:pt>
    <dgm:pt modelId="{39D03054-373B-4DD3-A428-3606225A6501}" type="sibTrans" cxnId="{CBB97491-9D3C-4E23-82A1-8DB11D34017A}">
      <dgm:prSet/>
      <dgm:spPr/>
      <dgm:t>
        <a:bodyPr/>
        <a:lstStyle/>
        <a:p>
          <a:endParaRPr lang="zh-CN" altLang="en-US"/>
        </a:p>
      </dgm:t>
    </dgm:pt>
    <dgm:pt modelId="{F31FE6B0-15F2-458A-977A-F0EA855488C2}">
      <dgm:prSet phldrT="[文本]"/>
      <dgm:spPr/>
      <dgm:t>
        <a:bodyPr/>
        <a:lstStyle/>
        <a:p>
          <a:r>
            <a:rPr lang="zh-CN" altLang="en-US" dirty="0" smtClean="0"/>
            <a:t>撰写需求</a:t>
          </a:r>
          <a:endParaRPr lang="zh-CN" altLang="en-US" dirty="0"/>
        </a:p>
      </dgm:t>
    </dgm:pt>
    <dgm:pt modelId="{F1A8E1C5-F535-4B56-BEBE-A3F792EDBEC9}" type="parTrans" cxnId="{EFD61345-E284-4C7A-9FEA-21340EB107CC}">
      <dgm:prSet/>
      <dgm:spPr/>
      <dgm:t>
        <a:bodyPr/>
        <a:lstStyle/>
        <a:p>
          <a:endParaRPr lang="zh-CN" altLang="en-US"/>
        </a:p>
      </dgm:t>
    </dgm:pt>
    <dgm:pt modelId="{643F42A9-BD4A-4C59-95B6-1C0628DA2E78}" type="sibTrans" cxnId="{EFD61345-E284-4C7A-9FEA-21340EB107CC}">
      <dgm:prSet/>
      <dgm:spPr/>
      <dgm:t>
        <a:bodyPr/>
        <a:lstStyle/>
        <a:p>
          <a:endParaRPr lang="zh-CN" altLang="en-US"/>
        </a:p>
      </dgm:t>
    </dgm:pt>
    <dgm:pt modelId="{656A76A5-9587-415D-9DDB-5DCFFAB2ACDA}">
      <dgm:prSet phldrT="[文本]"/>
      <dgm:spPr/>
      <dgm:t>
        <a:bodyPr/>
        <a:lstStyle/>
        <a:p>
          <a:r>
            <a:rPr lang="zh-CN" altLang="en-US" dirty="0" smtClean="0"/>
            <a:t>维护例行工作</a:t>
          </a:r>
          <a:endParaRPr lang="zh-CN" altLang="en-US" dirty="0"/>
        </a:p>
      </dgm:t>
    </dgm:pt>
    <dgm:pt modelId="{725D7479-19FD-4265-80E8-835619086C96}" type="parTrans" cxnId="{F75C8715-9D60-462A-A80E-FCC1A4CB3282}">
      <dgm:prSet/>
      <dgm:spPr/>
      <dgm:t>
        <a:bodyPr/>
        <a:lstStyle/>
        <a:p>
          <a:endParaRPr lang="zh-CN" altLang="en-US"/>
        </a:p>
      </dgm:t>
    </dgm:pt>
    <dgm:pt modelId="{7D0628FA-4005-480F-93AC-E84A1AA421F5}" type="sibTrans" cxnId="{F75C8715-9D60-462A-A80E-FCC1A4CB3282}">
      <dgm:prSet/>
      <dgm:spPr/>
      <dgm:t>
        <a:bodyPr/>
        <a:lstStyle/>
        <a:p>
          <a:endParaRPr lang="zh-CN" altLang="en-US"/>
        </a:p>
      </dgm:t>
    </dgm:pt>
    <dgm:pt modelId="{C003843E-84C4-4FE0-A7D6-12536123E7B5}">
      <dgm:prSet phldrT="[文本]"/>
      <dgm:spPr/>
      <dgm:t>
        <a:bodyPr/>
        <a:lstStyle/>
        <a:p>
          <a:r>
            <a:rPr lang="zh-CN" altLang="en-US" b="1" dirty="0" smtClean="0">
              <a:solidFill>
                <a:srgbClr val="FFFF00"/>
              </a:solidFill>
            </a:rPr>
            <a:t>产品助理</a:t>
          </a:r>
          <a:r>
            <a:rPr lang="en-US" altLang="zh-CN" dirty="0" smtClean="0"/>
            <a:t>——</a:t>
          </a:r>
          <a:r>
            <a:rPr lang="zh-CN" altLang="en-US" dirty="0" smtClean="0"/>
            <a:t>没有工作经验</a:t>
          </a:r>
          <a:endParaRPr lang="zh-CN" altLang="en-US" dirty="0"/>
        </a:p>
      </dgm:t>
    </dgm:pt>
    <dgm:pt modelId="{E44DAC20-B7B2-48F1-9E3F-19FE210F7748}" type="parTrans" cxnId="{9513A6C2-8183-4086-AD0D-3C54FD3B1FCE}">
      <dgm:prSet/>
      <dgm:spPr/>
      <dgm:t>
        <a:bodyPr/>
        <a:lstStyle/>
        <a:p>
          <a:endParaRPr lang="zh-CN" altLang="en-US"/>
        </a:p>
      </dgm:t>
    </dgm:pt>
    <dgm:pt modelId="{843E4E15-F6FA-4E02-8B1F-7C51A05EA7E1}" type="sibTrans" cxnId="{9513A6C2-8183-4086-AD0D-3C54FD3B1FCE}">
      <dgm:prSet/>
      <dgm:spPr/>
      <dgm:t>
        <a:bodyPr/>
        <a:lstStyle/>
        <a:p>
          <a:endParaRPr lang="zh-CN" altLang="en-US"/>
        </a:p>
      </dgm:t>
    </dgm:pt>
    <dgm:pt modelId="{4E8F59CD-D535-456F-81B6-BF9226F9D98F}">
      <dgm:prSet phldrT="[文本]"/>
      <dgm:spPr/>
      <dgm:t>
        <a:bodyPr/>
        <a:lstStyle/>
        <a:p>
          <a:r>
            <a:rPr lang="zh-CN" altLang="en-US" dirty="0" smtClean="0"/>
            <a:t>需求调研、需求撰写</a:t>
          </a:r>
          <a:endParaRPr lang="zh-CN" altLang="en-US" dirty="0"/>
        </a:p>
      </dgm:t>
    </dgm:pt>
    <dgm:pt modelId="{7EAC23A1-25B5-44FC-9268-8A4A39B5C0B6}" type="parTrans" cxnId="{7F90752C-A3BB-42E7-B0B8-EDAE7FA29B7C}">
      <dgm:prSet/>
      <dgm:spPr/>
      <dgm:t>
        <a:bodyPr/>
        <a:lstStyle/>
        <a:p>
          <a:endParaRPr lang="zh-CN" altLang="en-US"/>
        </a:p>
      </dgm:t>
    </dgm:pt>
    <dgm:pt modelId="{677101BE-BA95-4395-BFA7-01DB678CDABF}" type="sibTrans" cxnId="{7F90752C-A3BB-42E7-B0B8-EDAE7FA29B7C}">
      <dgm:prSet/>
      <dgm:spPr/>
      <dgm:t>
        <a:bodyPr/>
        <a:lstStyle/>
        <a:p>
          <a:endParaRPr lang="zh-CN" altLang="en-US"/>
        </a:p>
      </dgm:t>
    </dgm:pt>
    <dgm:pt modelId="{89B95039-C063-4B77-984F-432DE560D77C}">
      <dgm:prSet phldrT="[文本]"/>
      <dgm:spPr/>
      <dgm:t>
        <a:bodyPr/>
        <a:lstStyle/>
        <a:p>
          <a:r>
            <a:rPr lang="zh-CN" altLang="en-US" dirty="0" smtClean="0"/>
            <a:t>开发推进、协调资源</a:t>
          </a:r>
          <a:endParaRPr lang="zh-CN" altLang="en-US" dirty="0"/>
        </a:p>
      </dgm:t>
    </dgm:pt>
    <dgm:pt modelId="{6078BEA4-94B3-4CAA-9BBB-261957B2EAAB}" type="parTrans" cxnId="{D3C80A3A-5406-4C9F-83F9-539E514F0A54}">
      <dgm:prSet/>
      <dgm:spPr/>
      <dgm:t>
        <a:bodyPr/>
        <a:lstStyle/>
        <a:p>
          <a:endParaRPr lang="zh-CN" altLang="en-US"/>
        </a:p>
      </dgm:t>
    </dgm:pt>
    <dgm:pt modelId="{D70D890D-55EF-468A-8F80-0C166A75A99C}" type="sibTrans" cxnId="{D3C80A3A-5406-4C9F-83F9-539E514F0A54}">
      <dgm:prSet/>
      <dgm:spPr/>
      <dgm:t>
        <a:bodyPr/>
        <a:lstStyle/>
        <a:p>
          <a:endParaRPr lang="zh-CN" altLang="en-US"/>
        </a:p>
      </dgm:t>
    </dgm:pt>
    <dgm:pt modelId="{5B298B27-D6BC-48EC-A867-5E95F42112B0}" type="pres">
      <dgm:prSet presAssocID="{194C97C9-EB6F-4B71-BAD4-FA045C0061B0}" presName="linearFlow" presStyleCnt="0">
        <dgm:presLayoutVars>
          <dgm:dir/>
          <dgm:resizeHandles val="exact"/>
        </dgm:presLayoutVars>
      </dgm:prSet>
      <dgm:spPr/>
      <dgm:t>
        <a:bodyPr/>
        <a:lstStyle/>
        <a:p>
          <a:endParaRPr lang="zh-CN" altLang="en-US"/>
        </a:p>
      </dgm:t>
    </dgm:pt>
    <dgm:pt modelId="{CD6C5195-7CCC-4FD1-AEA2-9958F6BE8B13}" type="pres">
      <dgm:prSet presAssocID="{861F8B2B-A00E-4101-B4FD-309D798B9A04}" presName="composite" presStyleCnt="0"/>
      <dgm:spPr/>
    </dgm:pt>
    <dgm:pt modelId="{57013803-1970-4C7C-A62D-237D7E3ADE42}" type="pres">
      <dgm:prSet presAssocID="{861F8B2B-A00E-4101-B4FD-309D798B9A04}" presName="imgShp" presStyleLbl="fgImgPlace1" presStyleIdx="0" presStyleCnt="3"/>
      <dgm:spPr>
        <a:solidFill>
          <a:schemeClr val="accent2">
            <a:lumMod val="60000"/>
            <a:lumOff val="40000"/>
          </a:schemeClr>
        </a:solidFill>
      </dgm:spPr>
      <dgm:t>
        <a:bodyPr/>
        <a:lstStyle/>
        <a:p>
          <a:endParaRPr lang="zh-CN" altLang="en-US"/>
        </a:p>
      </dgm:t>
    </dgm:pt>
    <dgm:pt modelId="{A3C5D410-C076-4C31-AFC9-63AB70F3FC60}" type="pres">
      <dgm:prSet presAssocID="{861F8B2B-A00E-4101-B4FD-309D798B9A04}" presName="txShp" presStyleLbl="node1" presStyleIdx="0" presStyleCnt="3">
        <dgm:presLayoutVars>
          <dgm:bulletEnabled val="1"/>
        </dgm:presLayoutVars>
      </dgm:prSet>
      <dgm:spPr/>
      <dgm:t>
        <a:bodyPr/>
        <a:lstStyle/>
        <a:p>
          <a:endParaRPr lang="zh-CN" altLang="en-US"/>
        </a:p>
      </dgm:t>
    </dgm:pt>
    <dgm:pt modelId="{97B43F74-B258-4752-8E9D-E4D1D4068DF1}" type="pres">
      <dgm:prSet presAssocID="{30219F7F-B73F-447C-AA5E-A681CA744B02}" presName="spacing" presStyleCnt="0"/>
      <dgm:spPr/>
    </dgm:pt>
    <dgm:pt modelId="{EAC2C778-9630-4B30-B273-EEF3B700804B}" type="pres">
      <dgm:prSet presAssocID="{ED41567B-CC23-4E85-8E8C-5654A2C2A67A}" presName="composite" presStyleCnt="0"/>
      <dgm:spPr/>
    </dgm:pt>
    <dgm:pt modelId="{B4DF80BA-196B-42A8-A321-194D0F6F3B81}" type="pres">
      <dgm:prSet presAssocID="{ED41567B-CC23-4E85-8E8C-5654A2C2A67A}" presName="imgShp" presStyleLbl="fgImgPlace1" presStyleIdx="1" presStyleCnt="3"/>
      <dgm:spPr>
        <a:solidFill>
          <a:schemeClr val="accent2">
            <a:lumMod val="60000"/>
            <a:lumOff val="40000"/>
          </a:schemeClr>
        </a:solidFill>
      </dgm:spPr>
      <dgm:t>
        <a:bodyPr/>
        <a:lstStyle/>
        <a:p>
          <a:endParaRPr lang="zh-CN" altLang="en-US"/>
        </a:p>
      </dgm:t>
    </dgm:pt>
    <dgm:pt modelId="{EC6007A6-C0D9-4AEB-861A-72D940D364CD}" type="pres">
      <dgm:prSet presAssocID="{ED41567B-CC23-4E85-8E8C-5654A2C2A67A}" presName="txShp" presStyleLbl="node1" presStyleIdx="1" presStyleCnt="3">
        <dgm:presLayoutVars>
          <dgm:bulletEnabled val="1"/>
        </dgm:presLayoutVars>
      </dgm:prSet>
      <dgm:spPr/>
      <dgm:t>
        <a:bodyPr/>
        <a:lstStyle/>
        <a:p>
          <a:endParaRPr lang="zh-CN" altLang="en-US"/>
        </a:p>
      </dgm:t>
    </dgm:pt>
    <dgm:pt modelId="{E2709ED6-D301-424C-8BFC-533F39EAA905}" type="pres">
      <dgm:prSet presAssocID="{39D03054-373B-4DD3-A428-3606225A6501}" presName="spacing" presStyleCnt="0"/>
      <dgm:spPr/>
    </dgm:pt>
    <dgm:pt modelId="{FBD07420-C334-42A6-886E-042F91A80BBF}" type="pres">
      <dgm:prSet presAssocID="{C003843E-84C4-4FE0-A7D6-12536123E7B5}" presName="composite" presStyleCnt="0"/>
      <dgm:spPr/>
    </dgm:pt>
    <dgm:pt modelId="{321B7321-9D5F-4AA3-B310-F60A2D314446}" type="pres">
      <dgm:prSet presAssocID="{C003843E-84C4-4FE0-A7D6-12536123E7B5}" presName="imgShp" presStyleLbl="fgImgPlace1" presStyleIdx="2" presStyleCnt="3"/>
      <dgm:spPr>
        <a:solidFill>
          <a:schemeClr val="accent2">
            <a:lumMod val="60000"/>
            <a:lumOff val="40000"/>
          </a:schemeClr>
        </a:solidFill>
      </dgm:spPr>
      <dgm:t>
        <a:bodyPr/>
        <a:lstStyle/>
        <a:p>
          <a:endParaRPr lang="zh-CN" altLang="en-US"/>
        </a:p>
      </dgm:t>
    </dgm:pt>
    <dgm:pt modelId="{B080DC5E-3110-477D-A6D6-CBC306B26C8C}" type="pres">
      <dgm:prSet presAssocID="{C003843E-84C4-4FE0-A7D6-12536123E7B5}" presName="txShp" presStyleLbl="node1" presStyleIdx="2" presStyleCnt="3">
        <dgm:presLayoutVars>
          <dgm:bulletEnabled val="1"/>
        </dgm:presLayoutVars>
      </dgm:prSet>
      <dgm:spPr/>
      <dgm:t>
        <a:bodyPr/>
        <a:lstStyle/>
        <a:p>
          <a:endParaRPr lang="zh-CN" altLang="en-US"/>
        </a:p>
      </dgm:t>
    </dgm:pt>
  </dgm:ptLst>
  <dgm:cxnLst>
    <dgm:cxn modelId="{BD6C3315-6B4E-434C-AB44-9E75A966F77F}" type="presOf" srcId="{861F8B2B-A00E-4101-B4FD-309D798B9A04}" destId="{A3C5D410-C076-4C31-AFC9-63AB70F3FC60}" srcOrd="0" destOrd="0" presId="urn:microsoft.com/office/officeart/2005/8/layout/vList3#1"/>
    <dgm:cxn modelId="{3D824DFB-AC7D-4C27-B172-39EA73537564}" type="presOf" srcId="{54A64397-716A-4C2E-845E-0C4A2D93A9E5}" destId="{A3C5D410-C076-4C31-AFC9-63AB70F3FC60}" srcOrd="0" destOrd="1" presId="urn:microsoft.com/office/officeart/2005/8/layout/vList3#1"/>
    <dgm:cxn modelId="{C20E1855-C126-4098-9172-EA74F659A1E7}" type="presOf" srcId="{C003843E-84C4-4FE0-A7D6-12536123E7B5}" destId="{B080DC5E-3110-477D-A6D6-CBC306B26C8C}" srcOrd="0" destOrd="0" presId="urn:microsoft.com/office/officeart/2005/8/layout/vList3#1"/>
    <dgm:cxn modelId="{48D3B003-1272-4E8E-88EE-0FFF4F6677E0}" type="presOf" srcId="{4E8F59CD-D535-456F-81B6-BF9226F9D98F}" destId="{EC6007A6-C0D9-4AEB-861A-72D940D364CD}" srcOrd="0" destOrd="1" presId="urn:microsoft.com/office/officeart/2005/8/layout/vList3#1"/>
    <dgm:cxn modelId="{EFD61345-E284-4C7A-9FEA-21340EB107CC}" srcId="{C003843E-84C4-4FE0-A7D6-12536123E7B5}" destId="{F31FE6B0-15F2-458A-977A-F0EA855488C2}" srcOrd="0" destOrd="0" parTransId="{F1A8E1C5-F535-4B56-BEBE-A3F792EDBEC9}" sibTransId="{643F42A9-BD4A-4C59-95B6-1C0628DA2E78}"/>
    <dgm:cxn modelId="{D3C80A3A-5406-4C9F-83F9-539E514F0A54}" srcId="{ED41567B-CC23-4E85-8E8C-5654A2C2A67A}" destId="{89B95039-C063-4B77-984F-432DE560D77C}" srcOrd="1" destOrd="0" parTransId="{6078BEA4-94B3-4CAA-9BBB-261957B2EAAB}" sibTransId="{D70D890D-55EF-468A-8F80-0C166A75A99C}"/>
    <dgm:cxn modelId="{BE759E02-AAAB-4628-ADBA-74BC6EBC68F5}" type="presOf" srcId="{ED41567B-CC23-4E85-8E8C-5654A2C2A67A}" destId="{EC6007A6-C0D9-4AEB-861A-72D940D364CD}" srcOrd="0" destOrd="0" presId="urn:microsoft.com/office/officeart/2005/8/layout/vList3#1"/>
    <dgm:cxn modelId="{0A781B35-4CBD-46A4-A15D-BDC62FC91A8B}" type="presOf" srcId="{89B95039-C063-4B77-984F-432DE560D77C}" destId="{EC6007A6-C0D9-4AEB-861A-72D940D364CD}" srcOrd="0" destOrd="2" presId="urn:microsoft.com/office/officeart/2005/8/layout/vList3#1"/>
    <dgm:cxn modelId="{C6412C86-FC77-4366-92BD-5D09E798B7E9}" type="presOf" srcId="{194C97C9-EB6F-4B71-BAD4-FA045C0061B0}" destId="{5B298B27-D6BC-48EC-A867-5E95F42112B0}" srcOrd="0" destOrd="0" presId="urn:microsoft.com/office/officeart/2005/8/layout/vList3#1"/>
    <dgm:cxn modelId="{B7E6E94F-93FC-435C-8200-3AB2EAE7E21E}" type="presOf" srcId="{656A76A5-9587-415D-9DDB-5DCFFAB2ACDA}" destId="{B080DC5E-3110-477D-A6D6-CBC306B26C8C}" srcOrd="0" destOrd="2" presId="urn:microsoft.com/office/officeart/2005/8/layout/vList3#1"/>
    <dgm:cxn modelId="{C6742C69-100A-48C1-8430-F3E42E5DD8A8}" type="presOf" srcId="{F31FE6B0-15F2-458A-977A-F0EA855488C2}" destId="{B080DC5E-3110-477D-A6D6-CBC306B26C8C}" srcOrd="0" destOrd="1" presId="urn:microsoft.com/office/officeart/2005/8/layout/vList3#1"/>
    <dgm:cxn modelId="{7F90752C-A3BB-42E7-B0B8-EDAE7FA29B7C}" srcId="{ED41567B-CC23-4E85-8E8C-5654A2C2A67A}" destId="{4E8F59CD-D535-456F-81B6-BF9226F9D98F}" srcOrd="0" destOrd="0" parTransId="{7EAC23A1-25B5-44FC-9268-8A4A39B5C0B6}" sibTransId="{677101BE-BA95-4395-BFA7-01DB678CDABF}"/>
    <dgm:cxn modelId="{2397EB4C-E0A1-4AD1-84FB-7A5A1D67FC3A}" type="presOf" srcId="{44304924-E44F-4015-8B13-87A1867D4F85}" destId="{A3C5D410-C076-4C31-AFC9-63AB70F3FC60}" srcOrd="0" destOrd="2" presId="urn:microsoft.com/office/officeart/2005/8/layout/vList3#1"/>
    <dgm:cxn modelId="{CBB97491-9D3C-4E23-82A1-8DB11D34017A}" srcId="{194C97C9-EB6F-4B71-BAD4-FA045C0061B0}" destId="{ED41567B-CC23-4E85-8E8C-5654A2C2A67A}" srcOrd="1" destOrd="0" parTransId="{63FD64E5-CC21-4B99-B5D7-F50D098FD2A8}" sibTransId="{39D03054-373B-4DD3-A428-3606225A6501}"/>
    <dgm:cxn modelId="{C15ACA3D-6A48-4264-B984-B271AEB0ADF6}" srcId="{194C97C9-EB6F-4B71-BAD4-FA045C0061B0}" destId="{861F8B2B-A00E-4101-B4FD-309D798B9A04}" srcOrd="0" destOrd="0" parTransId="{85372EFD-458C-4DEE-87DF-8A2E669BEEF1}" sibTransId="{30219F7F-B73F-447C-AA5E-A681CA744B02}"/>
    <dgm:cxn modelId="{B8871CF1-7B42-4CD6-A52F-0AE06B3CD413}" srcId="{861F8B2B-A00E-4101-B4FD-309D798B9A04}" destId="{44304924-E44F-4015-8B13-87A1867D4F85}" srcOrd="1" destOrd="0" parTransId="{B0A8D09F-F0FE-41E3-9915-E94020DBC61F}" sibTransId="{2D903446-FF0D-45F9-BEE1-659567AEC385}"/>
    <dgm:cxn modelId="{F75C8715-9D60-462A-A80E-FCC1A4CB3282}" srcId="{C003843E-84C4-4FE0-A7D6-12536123E7B5}" destId="{656A76A5-9587-415D-9DDB-5DCFFAB2ACDA}" srcOrd="1" destOrd="0" parTransId="{725D7479-19FD-4265-80E8-835619086C96}" sibTransId="{7D0628FA-4005-480F-93AC-E84A1AA421F5}"/>
    <dgm:cxn modelId="{9513A6C2-8183-4086-AD0D-3C54FD3B1FCE}" srcId="{194C97C9-EB6F-4B71-BAD4-FA045C0061B0}" destId="{C003843E-84C4-4FE0-A7D6-12536123E7B5}" srcOrd="2" destOrd="0" parTransId="{E44DAC20-B7B2-48F1-9E3F-19FE210F7748}" sibTransId="{843E4E15-F6FA-4E02-8B1F-7C51A05EA7E1}"/>
    <dgm:cxn modelId="{0F17031D-D838-4977-8322-3EA13593D7F9}" srcId="{861F8B2B-A00E-4101-B4FD-309D798B9A04}" destId="{54A64397-716A-4C2E-845E-0C4A2D93A9E5}" srcOrd="0" destOrd="0" parTransId="{4061366A-25FF-4419-A111-10BAB99AAD7B}" sibTransId="{E0880AFD-B170-4B60-B802-176FC5B7658E}"/>
    <dgm:cxn modelId="{5193174F-0658-4985-BB13-6CD5EA6FD35B}" type="presParOf" srcId="{5B298B27-D6BC-48EC-A867-5E95F42112B0}" destId="{CD6C5195-7CCC-4FD1-AEA2-9958F6BE8B13}" srcOrd="0" destOrd="0" presId="urn:microsoft.com/office/officeart/2005/8/layout/vList3#1"/>
    <dgm:cxn modelId="{3F62701E-179C-4CA3-924A-94904C8DF3BE}" type="presParOf" srcId="{CD6C5195-7CCC-4FD1-AEA2-9958F6BE8B13}" destId="{57013803-1970-4C7C-A62D-237D7E3ADE42}" srcOrd="0" destOrd="0" presId="urn:microsoft.com/office/officeart/2005/8/layout/vList3#1"/>
    <dgm:cxn modelId="{D2724C89-6E4E-4346-89BB-054A7A53577B}" type="presParOf" srcId="{CD6C5195-7CCC-4FD1-AEA2-9958F6BE8B13}" destId="{A3C5D410-C076-4C31-AFC9-63AB70F3FC60}" srcOrd="1" destOrd="0" presId="urn:microsoft.com/office/officeart/2005/8/layout/vList3#1"/>
    <dgm:cxn modelId="{BDB098A5-422C-4685-8681-21F3737969BA}" type="presParOf" srcId="{5B298B27-D6BC-48EC-A867-5E95F42112B0}" destId="{97B43F74-B258-4752-8E9D-E4D1D4068DF1}" srcOrd="1" destOrd="0" presId="urn:microsoft.com/office/officeart/2005/8/layout/vList3#1"/>
    <dgm:cxn modelId="{4261D9AF-0869-4C4A-8989-1C5488C504E8}" type="presParOf" srcId="{5B298B27-D6BC-48EC-A867-5E95F42112B0}" destId="{EAC2C778-9630-4B30-B273-EEF3B700804B}" srcOrd="2" destOrd="0" presId="urn:microsoft.com/office/officeart/2005/8/layout/vList3#1"/>
    <dgm:cxn modelId="{1992E0A0-7249-4533-B81F-61D166911B0F}" type="presParOf" srcId="{EAC2C778-9630-4B30-B273-EEF3B700804B}" destId="{B4DF80BA-196B-42A8-A321-194D0F6F3B81}" srcOrd="0" destOrd="0" presId="urn:microsoft.com/office/officeart/2005/8/layout/vList3#1"/>
    <dgm:cxn modelId="{1122D087-CB49-4CD5-9BCD-E5DA9E478265}" type="presParOf" srcId="{EAC2C778-9630-4B30-B273-EEF3B700804B}" destId="{EC6007A6-C0D9-4AEB-861A-72D940D364CD}" srcOrd="1" destOrd="0" presId="urn:microsoft.com/office/officeart/2005/8/layout/vList3#1"/>
    <dgm:cxn modelId="{5EEC2A53-8B63-4A99-BC84-9F3558E252C8}" type="presParOf" srcId="{5B298B27-D6BC-48EC-A867-5E95F42112B0}" destId="{E2709ED6-D301-424C-8BFC-533F39EAA905}" srcOrd="3" destOrd="0" presId="urn:microsoft.com/office/officeart/2005/8/layout/vList3#1"/>
    <dgm:cxn modelId="{D22A29CB-5527-4BA8-9473-41DFBBCF21BA}" type="presParOf" srcId="{5B298B27-D6BC-48EC-A867-5E95F42112B0}" destId="{FBD07420-C334-42A6-886E-042F91A80BBF}" srcOrd="4" destOrd="0" presId="urn:microsoft.com/office/officeart/2005/8/layout/vList3#1"/>
    <dgm:cxn modelId="{05C890D3-F134-4F62-8BA4-3B2CE460E41C}" type="presParOf" srcId="{FBD07420-C334-42A6-886E-042F91A80BBF}" destId="{321B7321-9D5F-4AA3-B310-F60A2D314446}" srcOrd="0" destOrd="0" presId="urn:microsoft.com/office/officeart/2005/8/layout/vList3#1"/>
    <dgm:cxn modelId="{A1C4E4B2-953C-4F40-A336-32225B67CDCA}" type="presParOf" srcId="{FBD07420-C334-42A6-886E-042F91A80BBF}" destId="{B080DC5E-3110-477D-A6D6-CBC306B26C8C}" srcOrd="1" destOrd="0" presId="urn:microsoft.com/office/officeart/2005/8/layout/vLis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162CB3-FB02-4734-AD5A-9DFA49051E39}" type="doc">
      <dgm:prSet loTypeId="urn:microsoft.com/office/officeart/2005/8/layout/process1" loCatId="process" qsTypeId="urn:microsoft.com/office/officeart/2005/8/quickstyle/simple1" qsCatId="simple" csTypeId="urn:microsoft.com/office/officeart/2005/8/colors/colorful5" csCatId="colorful" phldr="1"/>
      <dgm:spPr/>
    </dgm:pt>
    <dgm:pt modelId="{724DAA50-C9BF-485E-AF97-79DCBF04633F}">
      <dgm:prSet phldrT="[文本]"/>
      <dgm:spPr/>
      <dgm:t>
        <a:bodyPr/>
        <a:lstStyle/>
        <a:p>
          <a:r>
            <a:rPr lang="zh-CN" altLang="en-US" dirty="0" smtClean="0"/>
            <a:t>需求</a:t>
          </a:r>
          <a:endParaRPr lang="zh-CN" altLang="en-US" dirty="0"/>
        </a:p>
      </dgm:t>
    </dgm:pt>
    <dgm:pt modelId="{E2BFF549-8E4D-4C7C-834E-03BF5A8D8BCD}" type="parTrans" cxnId="{F264B165-06B0-4CAD-BABA-0383D3E1B2B9}">
      <dgm:prSet/>
      <dgm:spPr/>
      <dgm:t>
        <a:bodyPr/>
        <a:lstStyle/>
        <a:p>
          <a:endParaRPr lang="zh-CN" altLang="en-US"/>
        </a:p>
      </dgm:t>
    </dgm:pt>
    <dgm:pt modelId="{1743AF50-2071-4BA3-B056-4BF6A3A891CF}" type="sibTrans" cxnId="{F264B165-06B0-4CAD-BABA-0383D3E1B2B9}">
      <dgm:prSet/>
      <dgm:spPr/>
      <dgm:t>
        <a:bodyPr/>
        <a:lstStyle/>
        <a:p>
          <a:endParaRPr lang="zh-CN" altLang="en-US"/>
        </a:p>
      </dgm:t>
    </dgm:pt>
    <dgm:pt modelId="{FD9625A2-D2FB-4B79-A524-82644A6328A2}">
      <dgm:prSet phldrT="[文本]"/>
      <dgm:spPr/>
      <dgm:t>
        <a:bodyPr/>
        <a:lstStyle/>
        <a:p>
          <a:r>
            <a:rPr lang="zh-CN" altLang="en-US" dirty="0" smtClean="0"/>
            <a:t>测试</a:t>
          </a:r>
          <a:endParaRPr lang="zh-CN" altLang="en-US" dirty="0"/>
        </a:p>
      </dgm:t>
    </dgm:pt>
    <dgm:pt modelId="{94E0299B-A22A-4B75-93E4-1D918C97FB30}" type="parTrans" cxnId="{CEE8CFAD-B239-4E3E-BC2B-CA86FAC5A220}">
      <dgm:prSet/>
      <dgm:spPr/>
      <dgm:t>
        <a:bodyPr/>
        <a:lstStyle/>
        <a:p>
          <a:endParaRPr lang="zh-CN" altLang="en-US"/>
        </a:p>
      </dgm:t>
    </dgm:pt>
    <dgm:pt modelId="{7ACC5C19-055E-4E30-B1C1-28B7E887C159}" type="sibTrans" cxnId="{CEE8CFAD-B239-4E3E-BC2B-CA86FAC5A220}">
      <dgm:prSet/>
      <dgm:spPr/>
      <dgm:t>
        <a:bodyPr/>
        <a:lstStyle/>
        <a:p>
          <a:endParaRPr lang="zh-CN" altLang="en-US"/>
        </a:p>
      </dgm:t>
    </dgm:pt>
    <dgm:pt modelId="{86A02E50-BF34-4842-B1C0-DF1F730AC0D7}">
      <dgm:prSet phldrT="[文本]"/>
      <dgm:spPr/>
      <dgm:t>
        <a:bodyPr/>
        <a:lstStyle/>
        <a:p>
          <a:r>
            <a:rPr lang="zh-CN" altLang="en-US" dirty="0" smtClean="0"/>
            <a:t>反馈</a:t>
          </a:r>
          <a:endParaRPr lang="zh-CN" altLang="en-US" dirty="0"/>
        </a:p>
      </dgm:t>
    </dgm:pt>
    <dgm:pt modelId="{C1378E3B-D0AF-4414-8C4B-741E21B90C5F}" type="parTrans" cxnId="{D4CB1DE4-8420-4682-A71A-AC158E260C53}">
      <dgm:prSet/>
      <dgm:spPr/>
      <dgm:t>
        <a:bodyPr/>
        <a:lstStyle/>
        <a:p>
          <a:endParaRPr lang="zh-CN" altLang="en-US"/>
        </a:p>
      </dgm:t>
    </dgm:pt>
    <dgm:pt modelId="{493BAE47-6690-424F-8049-028E00966EA9}" type="sibTrans" cxnId="{D4CB1DE4-8420-4682-A71A-AC158E260C53}">
      <dgm:prSet/>
      <dgm:spPr/>
      <dgm:t>
        <a:bodyPr/>
        <a:lstStyle/>
        <a:p>
          <a:endParaRPr lang="zh-CN" altLang="en-US"/>
        </a:p>
      </dgm:t>
    </dgm:pt>
    <dgm:pt modelId="{BDD04929-3EAE-486E-9C2D-F0EEF8602106}">
      <dgm:prSet phldrT="[文本]"/>
      <dgm:spPr/>
      <dgm:t>
        <a:bodyPr/>
        <a:lstStyle/>
        <a:p>
          <a:r>
            <a:rPr lang="zh-CN" altLang="en-US" dirty="0" smtClean="0"/>
            <a:t>开发</a:t>
          </a:r>
          <a:endParaRPr lang="zh-CN" altLang="en-US" dirty="0"/>
        </a:p>
      </dgm:t>
    </dgm:pt>
    <dgm:pt modelId="{E0AADD05-5ED1-4E88-95CC-453974307278}" type="parTrans" cxnId="{2E258396-FD9E-46D7-9680-E168D49B054F}">
      <dgm:prSet/>
      <dgm:spPr/>
      <dgm:t>
        <a:bodyPr/>
        <a:lstStyle/>
        <a:p>
          <a:endParaRPr lang="zh-CN" altLang="en-US"/>
        </a:p>
      </dgm:t>
    </dgm:pt>
    <dgm:pt modelId="{363156BC-5F63-49F0-9490-159B5992909B}" type="sibTrans" cxnId="{2E258396-FD9E-46D7-9680-E168D49B054F}">
      <dgm:prSet/>
      <dgm:spPr/>
      <dgm:t>
        <a:bodyPr/>
        <a:lstStyle/>
        <a:p>
          <a:endParaRPr lang="zh-CN" altLang="en-US"/>
        </a:p>
      </dgm:t>
    </dgm:pt>
    <dgm:pt modelId="{79054044-0537-4E1C-A50F-E67C9102C7CE}" type="pres">
      <dgm:prSet presAssocID="{F7162CB3-FB02-4734-AD5A-9DFA49051E39}" presName="Name0" presStyleCnt="0">
        <dgm:presLayoutVars>
          <dgm:dir/>
          <dgm:resizeHandles val="exact"/>
        </dgm:presLayoutVars>
      </dgm:prSet>
      <dgm:spPr/>
    </dgm:pt>
    <dgm:pt modelId="{7D837F4A-6504-4E17-8D56-57363014DBB5}" type="pres">
      <dgm:prSet presAssocID="{724DAA50-C9BF-485E-AF97-79DCBF04633F}" presName="node" presStyleLbl="node1" presStyleIdx="0" presStyleCnt="4">
        <dgm:presLayoutVars>
          <dgm:bulletEnabled val="1"/>
        </dgm:presLayoutVars>
      </dgm:prSet>
      <dgm:spPr/>
      <dgm:t>
        <a:bodyPr/>
        <a:lstStyle/>
        <a:p>
          <a:endParaRPr lang="zh-CN" altLang="en-US"/>
        </a:p>
      </dgm:t>
    </dgm:pt>
    <dgm:pt modelId="{4C2E2B6A-56A5-4B9A-AA03-C3789E23CDD5}" type="pres">
      <dgm:prSet presAssocID="{1743AF50-2071-4BA3-B056-4BF6A3A891CF}" presName="sibTrans" presStyleLbl="sibTrans2D1" presStyleIdx="0" presStyleCnt="3"/>
      <dgm:spPr/>
      <dgm:t>
        <a:bodyPr/>
        <a:lstStyle/>
        <a:p>
          <a:endParaRPr lang="zh-CN" altLang="en-US"/>
        </a:p>
      </dgm:t>
    </dgm:pt>
    <dgm:pt modelId="{FA762A53-48FD-4A4E-BD6F-0FEC7C657662}" type="pres">
      <dgm:prSet presAssocID="{1743AF50-2071-4BA3-B056-4BF6A3A891CF}" presName="connectorText" presStyleLbl="sibTrans2D1" presStyleIdx="0" presStyleCnt="3"/>
      <dgm:spPr/>
      <dgm:t>
        <a:bodyPr/>
        <a:lstStyle/>
        <a:p>
          <a:endParaRPr lang="zh-CN" altLang="en-US"/>
        </a:p>
      </dgm:t>
    </dgm:pt>
    <dgm:pt modelId="{63C4EA3A-59D8-40A3-8371-E7EF0599375F}" type="pres">
      <dgm:prSet presAssocID="{BDD04929-3EAE-486E-9C2D-F0EEF8602106}" presName="node" presStyleLbl="node1" presStyleIdx="1" presStyleCnt="4">
        <dgm:presLayoutVars>
          <dgm:bulletEnabled val="1"/>
        </dgm:presLayoutVars>
      </dgm:prSet>
      <dgm:spPr/>
      <dgm:t>
        <a:bodyPr/>
        <a:lstStyle/>
        <a:p>
          <a:endParaRPr lang="zh-CN" altLang="en-US"/>
        </a:p>
      </dgm:t>
    </dgm:pt>
    <dgm:pt modelId="{26F9958A-D818-486E-8418-8BEFA07E0A74}" type="pres">
      <dgm:prSet presAssocID="{363156BC-5F63-49F0-9490-159B5992909B}" presName="sibTrans" presStyleLbl="sibTrans2D1" presStyleIdx="1" presStyleCnt="3"/>
      <dgm:spPr/>
      <dgm:t>
        <a:bodyPr/>
        <a:lstStyle/>
        <a:p>
          <a:endParaRPr lang="zh-CN" altLang="en-US"/>
        </a:p>
      </dgm:t>
    </dgm:pt>
    <dgm:pt modelId="{1E495180-9DD3-47B6-9994-F79C83BFCB9B}" type="pres">
      <dgm:prSet presAssocID="{363156BC-5F63-49F0-9490-159B5992909B}" presName="connectorText" presStyleLbl="sibTrans2D1" presStyleIdx="1" presStyleCnt="3"/>
      <dgm:spPr/>
      <dgm:t>
        <a:bodyPr/>
        <a:lstStyle/>
        <a:p>
          <a:endParaRPr lang="zh-CN" altLang="en-US"/>
        </a:p>
      </dgm:t>
    </dgm:pt>
    <dgm:pt modelId="{DADDE4CC-A7E8-4A4B-BBCB-35487675A13C}" type="pres">
      <dgm:prSet presAssocID="{FD9625A2-D2FB-4B79-A524-82644A6328A2}" presName="node" presStyleLbl="node1" presStyleIdx="2" presStyleCnt="4">
        <dgm:presLayoutVars>
          <dgm:bulletEnabled val="1"/>
        </dgm:presLayoutVars>
      </dgm:prSet>
      <dgm:spPr/>
      <dgm:t>
        <a:bodyPr/>
        <a:lstStyle/>
        <a:p>
          <a:endParaRPr lang="zh-CN" altLang="en-US"/>
        </a:p>
      </dgm:t>
    </dgm:pt>
    <dgm:pt modelId="{60E0A565-1C5D-4D2B-B18A-D19F98F71DDB}" type="pres">
      <dgm:prSet presAssocID="{7ACC5C19-055E-4E30-B1C1-28B7E887C159}" presName="sibTrans" presStyleLbl="sibTrans2D1" presStyleIdx="2" presStyleCnt="3"/>
      <dgm:spPr/>
      <dgm:t>
        <a:bodyPr/>
        <a:lstStyle/>
        <a:p>
          <a:endParaRPr lang="zh-CN" altLang="en-US"/>
        </a:p>
      </dgm:t>
    </dgm:pt>
    <dgm:pt modelId="{D8D7F4E9-80F9-494F-A8E1-A736CA059143}" type="pres">
      <dgm:prSet presAssocID="{7ACC5C19-055E-4E30-B1C1-28B7E887C159}" presName="connectorText" presStyleLbl="sibTrans2D1" presStyleIdx="2" presStyleCnt="3"/>
      <dgm:spPr/>
      <dgm:t>
        <a:bodyPr/>
        <a:lstStyle/>
        <a:p>
          <a:endParaRPr lang="zh-CN" altLang="en-US"/>
        </a:p>
      </dgm:t>
    </dgm:pt>
    <dgm:pt modelId="{9A11C6CB-0667-4087-B171-9871D6713E54}" type="pres">
      <dgm:prSet presAssocID="{86A02E50-BF34-4842-B1C0-DF1F730AC0D7}" presName="node" presStyleLbl="node1" presStyleIdx="3" presStyleCnt="4">
        <dgm:presLayoutVars>
          <dgm:bulletEnabled val="1"/>
        </dgm:presLayoutVars>
      </dgm:prSet>
      <dgm:spPr/>
      <dgm:t>
        <a:bodyPr/>
        <a:lstStyle/>
        <a:p>
          <a:endParaRPr lang="zh-CN" altLang="en-US"/>
        </a:p>
      </dgm:t>
    </dgm:pt>
  </dgm:ptLst>
  <dgm:cxnLst>
    <dgm:cxn modelId="{CD8A4C91-F08A-4461-B65E-731671A8A5A1}" type="presOf" srcId="{363156BC-5F63-49F0-9490-159B5992909B}" destId="{26F9958A-D818-486E-8418-8BEFA07E0A74}" srcOrd="0" destOrd="0" presId="urn:microsoft.com/office/officeart/2005/8/layout/process1"/>
    <dgm:cxn modelId="{F264B165-06B0-4CAD-BABA-0383D3E1B2B9}" srcId="{F7162CB3-FB02-4734-AD5A-9DFA49051E39}" destId="{724DAA50-C9BF-485E-AF97-79DCBF04633F}" srcOrd="0" destOrd="0" parTransId="{E2BFF549-8E4D-4C7C-834E-03BF5A8D8BCD}" sibTransId="{1743AF50-2071-4BA3-B056-4BF6A3A891CF}"/>
    <dgm:cxn modelId="{4D2A0FBA-3C84-48E8-94E8-60B9C9309D8A}" type="presOf" srcId="{BDD04929-3EAE-486E-9C2D-F0EEF8602106}" destId="{63C4EA3A-59D8-40A3-8371-E7EF0599375F}" srcOrd="0" destOrd="0" presId="urn:microsoft.com/office/officeart/2005/8/layout/process1"/>
    <dgm:cxn modelId="{EFA8E2D6-65AC-428E-B6EB-0DCD68AB54DA}" type="presOf" srcId="{724DAA50-C9BF-485E-AF97-79DCBF04633F}" destId="{7D837F4A-6504-4E17-8D56-57363014DBB5}" srcOrd="0" destOrd="0" presId="urn:microsoft.com/office/officeart/2005/8/layout/process1"/>
    <dgm:cxn modelId="{FB50C2DD-E41A-493E-AF6F-29FE5C74DA15}" type="presOf" srcId="{F7162CB3-FB02-4734-AD5A-9DFA49051E39}" destId="{79054044-0537-4E1C-A50F-E67C9102C7CE}" srcOrd="0" destOrd="0" presId="urn:microsoft.com/office/officeart/2005/8/layout/process1"/>
    <dgm:cxn modelId="{CEE8CFAD-B239-4E3E-BC2B-CA86FAC5A220}" srcId="{F7162CB3-FB02-4734-AD5A-9DFA49051E39}" destId="{FD9625A2-D2FB-4B79-A524-82644A6328A2}" srcOrd="2" destOrd="0" parTransId="{94E0299B-A22A-4B75-93E4-1D918C97FB30}" sibTransId="{7ACC5C19-055E-4E30-B1C1-28B7E887C159}"/>
    <dgm:cxn modelId="{F59F2A47-E3E7-4CB7-91C0-34B91E7F0F7B}" type="presOf" srcId="{1743AF50-2071-4BA3-B056-4BF6A3A891CF}" destId="{FA762A53-48FD-4A4E-BD6F-0FEC7C657662}" srcOrd="1" destOrd="0" presId="urn:microsoft.com/office/officeart/2005/8/layout/process1"/>
    <dgm:cxn modelId="{2E258396-FD9E-46D7-9680-E168D49B054F}" srcId="{F7162CB3-FB02-4734-AD5A-9DFA49051E39}" destId="{BDD04929-3EAE-486E-9C2D-F0EEF8602106}" srcOrd="1" destOrd="0" parTransId="{E0AADD05-5ED1-4E88-95CC-453974307278}" sibTransId="{363156BC-5F63-49F0-9490-159B5992909B}"/>
    <dgm:cxn modelId="{EA472F55-07DB-41CA-B98C-C08273BDE35A}" type="presOf" srcId="{7ACC5C19-055E-4E30-B1C1-28B7E887C159}" destId="{D8D7F4E9-80F9-494F-A8E1-A736CA059143}" srcOrd="1" destOrd="0" presId="urn:microsoft.com/office/officeart/2005/8/layout/process1"/>
    <dgm:cxn modelId="{C5B3CA9E-5363-4989-A3A9-7A94B52B1654}" type="presOf" srcId="{86A02E50-BF34-4842-B1C0-DF1F730AC0D7}" destId="{9A11C6CB-0667-4087-B171-9871D6713E54}" srcOrd="0" destOrd="0" presId="urn:microsoft.com/office/officeart/2005/8/layout/process1"/>
    <dgm:cxn modelId="{7DFDE011-8F49-47D3-B9CE-F2DFDA668B9A}" type="presOf" srcId="{363156BC-5F63-49F0-9490-159B5992909B}" destId="{1E495180-9DD3-47B6-9994-F79C83BFCB9B}" srcOrd="1" destOrd="0" presId="urn:microsoft.com/office/officeart/2005/8/layout/process1"/>
    <dgm:cxn modelId="{D4CB1DE4-8420-4682-A71A-AC158E260C53}" srcId="{F7162CB3-FB02-4734-AD5A-9DFA49051E39}" destId="{86A02E50-BF34-4842-B1C0-DF1F730AC0D7}" srcOrd="3" destOrd="0" parTransId="{C1378E3B-D0AF-4414-8C4B-741E21B90C5F}" sibTransId="{493BAE47-6690-424F-8049-028E00966EA9}"/>
    <dgm:cxn modelId="{E3274A30-23B3-456B-81B5-0BB33953612F}" type="presOf" srcId="{7ACC5C19-055E-4E30-B1C1-28B7E887C159}" destId="{60E0A565-1C5D-4D2B-B18A-D19F98F71DDB}" srcOrd="0" destOrd="0" presId="urn:microsoft.com/office/officeart/2005/8/layout/process1"/>
    <dgm:cxn modelId="{BADC5C58-86B7-4F94-B0FA-DF0E9A4C55D7}" type="presOf" srcId="{FD9625A2-D2FB-4B79-A524-82644A6328A2}" destId="{DADDE4CC-A7E8-4A4B-BBCB-35487675A13C}" srcOrd="0" destOrd="0" presId="urn:microsoft.com/office/officeart/2005/8/layout/process1"/>
    <dgm:cxn modelId="{C250EACA-0EC2-4180-B726-BCAFCC970D5E}" type="presOf" srcId="{1743AF50-2071-4BA3-B056-4BF6A3A891CF}" destId="{4C2E2B6A-56A5-4B9A-AA03-C3789E23CDD5}" srcOrd="0" destOrd="0" presId="urn:microsoft.com/office/officeart/2005/8/layout/process1"/>
    <dgm:cxn modelId="{74084C23-A013-4C96-A0E2-FA1248C491BB}" type="presParOf" srcId="{79054044-0537-4E1C-A50F-E67C9102C7CE}" destId="{7D837F4A-6504-4E17-8D56-57363014DBB5}" srcOrd="0" destOrd="0" presId="urn:microsoft.com/office/officeart/2005/8/layout/process1"/>
    <dgm:cxn modelId="{2C208817-781B-4037-B313-84E083A3409D}" type="presParOf" srcId="{79054044-0537-4E1C-A50F-E67C9102C7CE}" destId="{4C2E2B6A-56A5-4B9A-AA03-C3789E23CDD5}" srcOrd="1" destOrd="0" presId="urn:microsoft.com/office/officeart/2005/8/layout/process1"/>
    <dgm:cxn modelId="{560A001A-B8F8-4AAA-9B77-80743785A0F3}" type="presParOf" srcId="{4C2E2B6A-56A5-4B9A-AA03-C3789E23CDD5}" destId="{FA762A53-48FD-4A4E-BD6F-0FEC7C657662}" srcOrd="0" destOrd="0" presId="urn:microsoft.com/office/officeart/2005/8/layout/process1"/>
    <dgm:cxn modelId="{4F74C80E-0A79-44A1-85F9-052C406A13AC}" type="presParOf" srcId="{79054044-0537-4E1C-A50F-E67C9102C7CE}" destId="{63C4EA3A-59D8-40A3-8371-E7EF0599375F}" srcOrd="2" destOrd="0" presId="urn:microsoft.com/office/officeart/2005/8/layout/process1"/>
    <dgm:cxn modelId="{5663C2E3-C372-49F3-8C41-91685D410704}" type="presParOf" srcId="{79054044-0537-4E1C-A50F-E67C9102C7CE}" destId="{26F9958A-D818-486E-8418-8BEFA07E0A74}" srcOrd="3" destOrd="0" presId="urn:microsoft.com/office/officeart/2005/8/layout/process1"/>
    <dgm:cxn modelId="{0DFB931E-6883-49A2-A85A-DEF2EE2B511E}" type="presParOf" srcId="{26F9958A-D818-486E-8418-8BEFA07E0A74}" destId="{1E495180-9DD3-47B6-9994-F79C83BFCB9B}" srcOrd="0" destOrd="0" presId="urn:microsoft.com/office/officeart/2005/8/layout/process1"/>
    <dgm:cxn modelId="{530745FE-324A-4488-B807-C28A45C7091A}" type="presParOf" srcId="{79054044-0537-4E1C-A50F-E67C9102C7CE}" destId="{DADDE4CC-A7E8-4A4B-BBCB-35487675A13C}" srcOrd="4" destOrd="0" presId="urn:microsoft.com/office/officeart/2005/8/layout/process1"/>
    <dgm:cxn modelId="{625BA20E-606D-41E3-9917-C18C92D323F1}" type="presParOf" srcId="{79054044-0537-4E1C-A50F-E67C9102C7CE}" destId="{60E0A565-1C5D-4D2B-B18A-D19F98F71DDB}" srcOrd="5" destOrd="0" presId="urn:microsoft.com/office/officeart/2005/8/layout/process1"/>
    <dgm:cxn modelId="{F04617D6-5F20-4FDE-B48D-FA5FB485AA6F}" type="presParOf" srcId="{60E0A565-1C5D-4D2B-B18A-D19F98F71DDB}" destId="{D8D7F4E9-80F9-494F-A8E1-A736CA059143}" srcOrd="0" destOrd="0" presId="urn:microsoft.com/office/officeart/2005/8/layout/process1"/>
    <dgm:cxn modelId="{771F0522-CAA5-40D5-85C5-093E385723EE}" type="presParOf" srcId="{79054044-0537-4E1C-A50F-E67C9102C7CE}" destId="{9A11C6CB-0667-4087-B171-9871D6713E54}"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C466E0-7004-4F3F-ABA2-F93C8CA57EFB}" type="doc">
      <dgm:prSet loTypeId="urn:microsoft.com/office/officeart/2005/8/layout/hierarchy4" loCatId="hierarchy" qsTypeId="urn:microsoft.com/office/officeart/2005/8/quickstyle/simple1" qsCatId="simple" csTypeId="urn:microsoft.com/office/officeart/2005/8/colors/colorful1#39" csCatId="colorful" phldr="1"/>
      <dgm:spPr/>
      <dgm:t>
        <a:bodyPr/>
        <a:lstStyle/>
        <a:p>
          <a:endParaRPr lang="zh-CN" altLang="en-US"/>
        </a:p>
      </dgm:t>
    </dgm:pt>
    <dgm:pt modelId="{B1AE411D-12C7-486B-8A5F-D28E390B997A}">
      <dgm:prSet phldrT="[文本]"/>
      <dgm:spPr/>
      <dgm:t>
        <a:bodyPr/>
        <a:lstStyle/>
        <a:p>
          <a:r>
            <a:rPr lang="zh-CN" altLang="en-US" dirty="0" smtClean="0"/>
            <a:t>激情</a:t>
          </a:r>
          <a:endParaRPr lang="zh-CN" altLang="en-US" dirty="0"/>
        </a:p>
      </dgm:t>
    </dgm:pt>
    <dgm:pt modelId="{DBFBB1EF-6EB8-4400-96F4-004429083596}" type="parTrans" cxnId="{13310673-25A9-4DCC-BE22-52F8547AB5CC}">
      <dgm:prSet/>
      <dgm:spPr/>
      <dgm:t>
        <a:bodyPr/>
        <a:lstStyle/>
        <a:p>
          <a:endParaRPr lang="zh-CN" altLang="en-US"/>
        </a:p>
      </dgm:t>
    </dgm:pt>
    <dgm:pt modelId="{059A28C2-041B-4DF4-9BBC-BA0D1541A274}" type="sibTrans" cxnId="{13310673-25A9-4DCC-BE22-52F8547AB5CC}">
      <dgm:prSet/>
      <dgm:spPr/>
      <dgm:t>
        <a:bodyPr/>
        <a:lstStyle/>
        <a:p>
          <a:endParaRPr lang="zh-CN" altLang="en-US"/>
        </a:p>
      </dgm:t>
    </dgm:pt>
    <dgm:pt modelId="{81627183-6324-4535-A2FD-5C40EE4D85D0}">
      <dgm:prSet phldrT="[文本]"/>
      <dgm:spPr/>
      <dgm:t>
        <a:bodyPr/>
        <a:lstStyle/>
        <a:p>
          <a:r>
            <a:rPr lang="zh-CN" altLang="en-US" dirty="0" smtClean="0"/>
            <a:t>数据分析</a:t>
          </a:r>
          <a:endParaRPr lang="zh-CN" altLang="en-US" dirty="0"/>
        </a:p>
      </dgm:t>
    </dgm:pt>
    <dgm:pt modelId="{147F2031-AB0B-47B1-B8A3-AFF767A5AF68}" type="parTrans" cxnId="{A620F98A-4C16-4FC8-A264-530D172C3C3D}">
      <dgm:prSet/>
      <dgm:spPr/>
      <dgm:t>
        <a:bodyPr/>
        <a:lstStyle/>
        <a:p>
          <a:endParaRPr lang="zh-CN" altLang="en-US"/>
        </a:p>
      </dgm:t>
    </dgm:pt>
    <dgm:pt modelId="{200B8CC3-83A0-4B98-91D3-8984E7508882}" type="sibTrans" cxnId="{A620F98A-4C16-4FC8-A264-530D172C3C3D}">
      <dgm:prSet/>
      <dgm:spPr/>
      <dgm:t>
        <a:bodyPr/>
        <a:lstStyle/>
        <a:p>
          <a:endParaRPr lang="zh-CN" altLang="en-US"/>
        </a:p>
      </dgm:t>
    </dgm:pt>
    <dgm:pt modelId="{B55663F6-A6BA-49C4-8333-EA3F986B7FD1}">
      <dgm:prSet phldrT="[文本]"/>
      <dgm:spPr>
        <a:solidFill>
          <a:srgbClr val="00B050"/>
        </a:solidFill>
      </dgm:spPr>
      <dgm:t>
        <a:bodyPr/>
        <a:lstStyle/>
        <a:p>
          <a:r>
            <a:rPr lang="zh-CN" altLang="en-US" dirty="0" smtClean="0"/>
            <a:t>逻辑能力</a:t>
          </a:r>
          <a:endParaRPr lang="zh-CN" altLang="en-US" dirty="0"/>
        </a:p>
      </dgm:t>
    </dgm:pt>
    <dgm:pt modelId="{F59DF261-13FD-41DC-B476-E070B874A057}" type="parTrans" cxnId="{BE513776-A3FA-4FF6-9581-37E1A763F9E0}">
      <dgm:prSet/>
      <dgm:spPr/>
      <dgm:t>
        <a:bodyPr/>
        <a:lstStyle/>
        <a:p>
          <a:endParaRPr lang="zh-CN" altLang="en-US"/>
        </a:p>
      </dgm:t>
    </dgm:pt>
    <dgm:pt modelId="{75E3050F-4C0D-43D4-9DD6-2A056BAAB14B}" type="sibTrans" cxnId="{BE513776-A3FA-4FF6-9581-37E1A763F9E0}">
      <dgm:prSet/>
      <dgm:spPr/>
      <dgm:t>
        <a:bodyPr/>
        <a:lstStyle/>
        <a:p>
          <a:endParaRPr lang="zh-CN" altLang="en-US"/>
        </a:p>
      </dgm:t>
    </dgm:pt>
    <dgm:pt modelId="{B18FE60E-4A2C-476D-B29E-8C577B9BB998}">
      <dgm:prSet phldrT="[文本]"/>
      <dgm:spPr>
        <a:solidFill>
          <a:srgbClr val="00B050"/>
        </a:solidFill>
      </dgm:spPr>
      <dgm:t>
        <a:bodyPr/>
        <a:lstStyle/>
        <a:p>
          <a:r>
            <a:rPr lang="zh-CN" altLang="en-US" dirty="0" smtClean="0"/>
            <a:t>协调能力</a:t>
          </a:r>
          <a:endParaRPr lang="zh-CN" altLang="en-US" dirty="0"/>
        </a:p>
      </dgm:t>
    </dgm:pt>
    <dgm:pt modelId="{64D51AC8-FAC7-43A2-86FB-176E5A59EE02}" type="parTrans" cxnId="{724DB1F1-47B4-494F-B9D7-AC6A1E31AC56}">
      <dgm:prSet/>
      <dgm:spPr/>
      <dgm:t>
        <a:bodyPr/>
        <a:lstStyle/>
        <a:p>
          <a:endParaRPr lang="zh-CN" altLang="en-US"/>
        </a:p>
      </dgm:t>
    </dgm:pt>
    <dgm:pt modelId="{2350E45A-2290-42D8-B804-4DB6BBCEFC08}" type="sibTrans" cxnId="{724DB1F1-47B4-494F-B9D7-AC6A1E31AC56}">
      <dgm:prSet/>
      <dgm:spPr/>
      <dgm:t>
        <a:bodyPr/>
        <a:lstStyle/>
        <a:p>
          <a:endParaRPr lang="zh-CN" altLang="en-US"/>
        </a:p>
      </dgm:t>
    </dgm:pt>
    <dgm:pt modelId="{DC3BFF17-1231-44EF-9B4C-0A21A731FFFE}">
      <dgm:prSet phldrT="[文本]"/>
      <dgm:spPr/>
      <dgm:t>
        <a:bodyPr/>
        <a:lstStyle/>
        <a:p>
          <a:r>
            <a:rPr lang="zh-CN" altLang="en-US" dirty="0" smtClean="0"/>
            <a:t>用户调研</a:t>
          </a:r>
          <a:endParaRPr lang="zh-CN" altLang="en-US" dirty="0"/>
        </a:p>
      </dgm:t>
    </dgm:pt>
    <dgm:pt modelId="{E4798C4E-21A0-40A8-99F2-7483610432FE}" type="parTrans" cxnId="{8BA747C9-C290-46F8-9278-C2637EC29F90}">
      <dgm:prSet/>
      <dgm:spPr/>
      <dgm:t>
        <a:bodyPr/>
        <a:lstStyle/>
        <a:p>
          <a:endParaRPr lang="zh-CN" altLang="en-US"/>
        </a:p>
      </dgm:t>
    </dgm:pt>
    <dgm:pt modelId="{85B9FA6A-FEDF-4C31-A5C7-96DD956CCF6E}" type="sibTrans" cxnId="{8BA747C9-C290-46F8-9278-C2637EC29F90}">
      <dgm:prSet/>
      <dgm:spPr/>
      <dgm:t>
        <a:bodyPr/>
        <a:lstStyle/>
        <a:p>
          <a:endParaRPr lang="zh-CN" altLang="en-US"/>
        </a:p>
      </dgm:t>
    </dgm:pt>
    <dgm:pt modelId="{5330567F-B9FD-47DD-8CDB-8D4DA2F72DD6}">
      <dgm:prSet phldrT="[文本]"/>
      <dgm:spPr>
        <a:solidFill>
          <a:srgbClr val="00B050"/>
        </a:solidFill>
      </dgm:spPr>
      <dgm:t>
        <a:bodyPr/>
        <a:lstStyle/>
        <a:p>
          <a:r>
            <a:rPr lang="zh-CN" altLang="en-US" dirty="0" smtClean="0"/>
            <a:t>沟通能力</a:t>
          </a:r>
          <a:endParaRPr lang="zh-CN" altLang="en-US" dirty="0"/>
        </a:p>
      </dgm:t>
    </dgm:pt>
    <dgm:pt modelId="{D93A9B5F-F622-46F9-97DA-6F3B9AE1920D}" type="parTrans" cxnId="{7FDE60D6-7BC9-40CB-AD22-6A278B13C3F0}">
      <dgm:prSet/>
      <dgm:spPr/>
      <dgm:t>
        <a:bodyPr/>
        <a:lstStyle/>
        <a:p>
          <a:endParaRPr lang="zh-CN" altLang="en-US"/>
        </a:p>
      </dgm:t>
    </dgm:pt>
    <dgm:pt modelId="{815BF06E-A3D3-4887-AB29-183360073C53}" type="sibTrans" cxnId="{7FDE60D6-7BC9-40CB-AD22-6A278B13C3F0}">
      <dgm:prSet/>
      <dgm:spPr/>
      <dgm:t>
        <a:bodyPr/>
        <a:lstStyle/>
        <a:p>
          <a:endParaRPr lang="zh-CN" altLang="en-US"/>
        </a:p>
      </dgm:t>
    </dgm:pt>
    <dgm:pt modelId="{1BFE720E-DAB8-464F-861E-2D1453BFD570}">
      <dgm:prSet phldrT="[文本]"/>
      <dgm:spPr>
        <a:solidFill>
          <a:srgbClr val="00B050"/>
        </a:solidFill>
      </dgm:spPr>
      <dgm:t>
        <a:bodyPr/>
        <a:lstStyle/>
        <a:p>
          <a:r>
            <a:rPr lang="zh-CN" altLang="en-US" dirty="0" smtClean="0"/>
            <a:t>执行力</a:t>
          </a:r>
          <a:endParaRPr lang="zh-CN" altLang="en-US" dirty="0"/>
        </a:p>
      </dgm:t>
    </dgm:pt>
    <dgm:pt modelId="{CBA2FFCB-DF37-4A26-AE24-E649ECB1FF60}" type="parTrans" cxnId="{650A578A-F8F6-4B8D-A393-8C8BDDB9A758}">
      <dgm:prSet/>
      <dgm:spPr/>
      <dgm:t>
        <a:bodyPr/>
        <a:lstStyle/>
        <a:p>
          <a:endParaRPr lang="zh-CN" altLang="en-US"/>
        </a:p>
      </dgm:t>
    </dgm:pt>
    <dgm:pt modelId="{E7D10393-10ED-47E5-908B-F9F3F1741FB4}" type="sibTrans" cxnId="{650A578A-F8F6-4B8D-A393-8C8BDDB9A758}">
      <dgm:prSet/>
      <dgm:spPr/>
      <dgm:t>
        <a:bodyPr/>
        <a:lstStyle/>
        <a:p>
          <a:endParaRPr lang="zh-CN" altLang="en-US"/>
        </a:p>
      </dgm:t>
    </dgm:pt>
    <dgm:pt modelId="{BEE55C01-A12F-4333-82A9-8D535245B890}" type="pres">
      <dgm:prSet presAssocID="{BBC466E0-7004-4F3F-ABA2-F93C8CA57EFB}" presName="Name0" presStyleCnt="0">
        <dgm:presLayoutVars>
          <dgm:chPref val="1"/>
          <dgm:dir/>
          <dgm:animOne val="branch"/>
          <dgm:animLvl val="lvl"/>
          <dgm:resizeHandles/>
        </dgm:presLayoutVars>
      </dgm:prSet>
      <dgm:spPr/>
      <dgm:t>
        <a:bodyPr/>
        <a:lstStyle/>
        <a:p>
          <a:endParaRPr lang="zh-CN" altLang="en-US"/>
        </a:p>
      </dgm:t>
    </dgm:pt>
    <dgm:pt modelId="{96D6C7A9-AA84-4FC8-B9D9-284B96ABA216}" type="pres">
      <dgm:prSet presAssocID="{B1AE411D-12C7-486B-8A5F-D28E390B997A}" presName="vertOne" presStyleCnt="0"/>
      <dgm:spPr/>
    </dgm:pt>
    <dgm:pt modelId="{24DC4F86-4B11-4054-897E-04E9222E3F2A}" type="pres">
      <dgm:prSet presAssocID="{B1AE411D-12C7-486B-8A5F-D28E390B997A}" presName="txOne" presStyleLbl="node0" presStyleIdx="0" presStyleCnt="1">
        <dgm:presLayoutVars>
          <dgm:chPref val="3"/>
        </dgm:presLayoutVars>
      </dgm:prSet>
      <dgm:spPr/>
      <dgm:t>
        <a:bodyPr/>
        <a:lstStyle/>
        <a:p>
          <a:endParaRPr lang="zh-CN" altLang="en-US"/>
        </a:p>
      </dgm:t>
    </dgm:pt>
    <dgm:pt modelId="{73A66FB6-2C88-4317-BD99-685CB647E997}" type="pres">
      <dgm:prSet presAssocID="{B1AE411D-12C7-486B-8A5F-D28E390B997A}" presName="parTransOne" presStyleCnt="0"/>
      <dgm:spPr/>
    </dgm:pt>
    <dgm:pt modelId="{A3E663F5-DCCE-4C10-9D8D-649C6C306284}" type="pres">
      <dgm:prSet presAssocID="{B1AE411D-12C7-486B-8A5F-D28E390B997A}" presName="horzOne" presStyleCnt="0"/>
      <dgm:spPr/>
    </dgm:pt>
    <dgm:pt modelId="{93AA1EF3-24E4-4FE3-A7CF-73D7FB50CBE3}" type="pres">
      <dgm:prSet presAssocID="{81627183-6324-4535-A2FD-5C40EE4D85D0}" presName="vertTwo" presStyleCnt="0"/>
      <dgm:spPr/>
    </dgm:pt>
    <dgm:pt modelId="{026E0E9F-ADED-4684-8331-FD59B535BE8E}" type="pres">
      <dgm:prSet presAssocID="{81627183-6324-4535-A2FD-5C40EE4D85D0}" presName="txTwo" presStyleLbl="node2" presStyleIdx="0" presStyleCnt="2">
        <dgm:presLayoutVars>
          <dgm:chPref val="3"/>
        </dgm:presLayoutVars>
      </dgm:prSet>
      <dgm:spPr/>
      <dgm:t>
        <a:bodyPr/>
        <a:lstStyle/>
        <a:p>
          <a:endParaRPr lang="zh-CN" altLang="en-US"/>
        </a:p>
      </dgm:t>
    </dgm:pt>
    <dgm:pt modelId="{4EB9D210-7FAD-43BC-A0D1-7B42E86A6A9F}" type="pres">
      <dgm:prSet presAssocID="{81627183-6324-4535-A2FD-5C40EE4D85D0}" presName="parTransTwo" presStyleCnt="0"/>
      <dgm:spPr/>
    </dgm:pt>
    <dgm:pt modelId="{B88CDFCA-2AB3-48B6-B690-F45D60F7D450}" type="pres">
      <dgm:prSet presAssocID="{81627183-6324-4535-A2FD-5C40EE4D85D0}" presName="horzTwo" presStyleCnt="0"/>
      <dgm:spPr/>
    </dgm:pt>
    <dgm:pt modelId="{B7FA643A-798F-43D8-9746-B17FE2F4C4B7}" type="pres">
      <dgm:prSet presAssocID="{B55663F6-A6BA-49C4-8333-EA3F986B7FD1}" presName="vertThree" presStyleCnt="0"/>
      <dgm:spPr/>
    </dgm:pt>
    <dgm:pt modelId="{E92AA145-D09F-4EAB-BCA9-9DA574ED6BF4}" type="pres">
      <dgm:prSet presAssocID="{B55663F6-A6BA-49C4-8333-EA3F986B7FD1}" presName="txThree" presStyleLbl="node3" presStyleIdx="0" presStyleCnt="4">
        <dgm:presLayoutVars>
          <dgm:chPref val="3"/>
        </dgm:presLayoutVars>
      </dgm:prSet>
      <dgm:spPr/>
      <dgm:t>
        <a:bodyPr/>
        <a:lstStyle/>
        <a:p>
          <a:endParaRPr lang="zh-CN" altLang="en-US"/>
        </a:p>
      </dgm:t>
    </dgm:pt>
    <dgm:pt modelId="{CC7BBF22-9083-4A97-B503-12C5BFD0AC18}" type="pres">
      <dgm:prSet presAssocID="{B55663F6-A6BA-49C4-8333-EA3F986B7FD1}" presName="horzThree" presStyleCnt="0"/>
      <dgm:spPr/>
    </dgm:pt>
    <dgm:pt modelId="{DE9B83B1-4C9D-4496-8A70-0FDDFA5F7479}" type="pres">
      <dgm:prSet presAssocID="{75E3050F-4C0D-43D4-9DD6-2A056BAAB14B}" presName="sibSpaceThree" presStyleCnt="0"/>
      <dgm:spPr/>
    </dgm:pt>
    <dgm:pt modelId="{63B87DB9-F2E0-409E-9013-2B4709199F6C}" type="pres">
      <dgm:prSet presAssocID="{B18FE60E-4A2C-476D-B29E-8C577B9BB998}" presName="vertThree" presStyleCnt="0"/>
      <dgm:spPr/>
    </dgm:pt>
    <dgm:pt modelId="{F4F7A5F7-26C6-4E5D-825C-FF507FEAAE07}" type="pres">
      <dgm:prSet presAssocID="{B18FE60E-4A2C-476D-B29E-8C577B9BB998}" presName="txThree" presStyleLbl="node3" presStyleIdx="1" presStyleCnt="4">
        <dgm:presLayoutVars>
          <dgm:chPref val="3"/>
        </dgm:presLayoutVars>
      </dgm:prSet>
      <dgm:spPr/>
      <dgm:t>
        <a:bodyPr/>
        <a:lstStyle/>
        <a:p>
          <a:endParaRPr lang="zh-CN" altLang="en-US"/>
        </a:p>
      </dgm:t>
    </dgm:pt>
    <dgm:pt modelId="{784B21B9-6802-40BD-A590-7269F88F1A5D}" type="pres">
      <dgm:prSet presAssocID="{B18FE60E-4A2C-476D-B29E-8C577B9BB998}" presName="horzThree" presStyleCnt="0"/>
      <dgm:spPr/>
    </dgm:pt>
    <dgm:pt modelId="{632B9726-6AAE-4599-91B1-24E65E65DA63}" type="pres">
      <dgm:prSet presAssocID="{200B8CC3-83A0-4B98-91D3-8984E7508882}" presName="sibSpaceTwo" presStyleCnt="0"/>
      <dgm:spPr/>
    </dgm:pt>
    <dgm:pt modelId="{057532F0-0B87-4816-8A42-DCA81D242190}" type="pres">
      <dgm:prSet presAssocID="{DC3BFF17-1231-44EF-9B4C-0A21A731FFFE}" presName="vertTwo" presStyleCnt="0"/>
      <dgm:spPr/>
    </dgm:pt>
    <dgm:pt modelId="{006F85FF-862E-4FA4-8E68-7D31739C3039}" type="pres">
      <dgm:prSet presAssocID="{DC3BFF17-1231-44EF-9B4C-0A21A731FFFE}" presName="txTwo" presStyleLbl="node2" presStyleIdx="1" presStyleCnt="2">
        <dgm:presLayoutVars>
          <dgm:chPref val="3"/>
        </dgm:presLayoutVars>
      </dgm:prSet>
      <dgm:spPr/>
      <dgm:t>
        <a:bodyPr/>
        <a:lstStyle/>
        <a:p>
          <a:endParaRPr lang="zh-CN" altLang="en-US"/>
        </a:p>
      </dgm:t>
    </dgm:pt>
    <dgm:pt modelId="{66019383-D2EF-4DCB-B74D-48343AACC0D0}" type="pres">
      <dgm:prSet presAssocID="{DC3BFF17-1231-44EF-9B4C-0A21A731FFFE}" presName="parTransTwo" presStyleCnt="0"/>
      <dgm:spPr/>
    </dgm:pt>
    <dgm:pt modelId="{CD38C7C6-35A1-4AC1-A2D2-18F098A36571}" type="pres">
      <dgm:prSet presAssocID="{DC3BFF17-1231-44EF-9B4C-0A21A731FFFE}" presName="horzTwo" presStyleCnt="0"/>
      <dgm:spPr/>
    </dgm:pt>
    <dgm:pt modelId="{967BAB03-D174-43CF-8AF1-F8865A9E7B32}" type="pres">
      <dgm:prSet presAssocID="{5330567F-B9FD-47DD-8CDB-8D4DA2F72DD6}" presName="vertThree" presStyleCnt="0"/>
      <dgm:spPr/>
    </dgm:pt>
    <dgm:pt modelId="{63E0AE3C-6AE4-4D21-8C76-99908857C338}" type="pres">
      <dgm:prSet presAssocID="{5330567F-B9FD-47DD-8CDB-8D4DA2F72DD6}" presName="txThree" presStyleLbl="node3" presStyleIdx="2" presStyleCnt="4">
        <dgm:presLayoutVars>
          <dgm:chPref val="3"/>
        </dgm:presLayoutVars>
      </dgm:prSet>
      <dgm:spPr/>
      <dgm:t>
        <a:bodyPr/>
        <a:lstStyle/>
        <a:p>
          <a:endParaRPr lang="zh-CN" altLang="en-US"/>
        </a:p>
      </dgm:t>
    </dgm:pt>
    <dgm:pt modelId="{A338AD25-A80C-4D31-A68F-7953A191C63B}" type="pres">
      <dgm:prSet presAssocID="{5330567F-B9FD-47DD-8CDB-8D4DA2F72DD6}" presName="horzThree" presStyleCnt="0"/>
      <dgm:spPr/>
    </dgm:pt>
    <dgm:pt modelId="{6A8C9466-7394-4156-BD25-98CCE3381AFD}" type="pres">
      <dgm:prSet presAssocID="{815BF06E-A3D3-4887-AB29-183360073C53}" presName="sibSpaceThree" presStyleCnt="0"/>
      <dgm:spPr/>
    </dgm:pt>
    <dgm:pt modelId="{A8AF8111-1753-4EC9-AC7D-D66AF2F1A856}" type="pres">
      <dgm:prSet presAssocID="{1BFE720E-DAB8-464F-861E-2D1453BFD570}" presName="vertThree" presStyleCnt="0"/>
      <dgm:spPr/>
    </dgm:pt>
    <dgm:pt modelId="{C83AD671-18BC-433B-81BE-802DF4CEA87E}" type="pres">
      <dgm:prSet presAssocID="{1BFE720E-DAB8-464F-861E-2D1453BFD570}" presName="txThree" presStyleLbl="node3" presStyleIdx="3" presStyleCnt="4">
        <dgm:presLayoutVars>
          <dgm:chPref val="3"/>
        </dgm:presLayoutVars>
      </dgm:prSet>
      <dgm:spPr/>
      <dgm:t>
        <a:bodyPr/>
        <a:lstStyle/>
        <a:p>
          <a:endParaRPr lang="zh-CN" altLang="en-US"/>
        </a:p>
      </dgm:t>
    </dgm:pt>
    <dgm:pt modelId="{542FA45B-7A9F-41EB-9A3A-86C40D1B9ACB}" type="pres">
      <dgm:prSet presAssocID="{1BFE720E-DAB8-464F-861E-2D1453BFD570}" presName="horzThree" presStyleCnt="0"/>
      <dgm:spPr/>
    </dgm:pt>
  </dgm:ptLst>
  <dgm:cxnLst>
    <dgm:cxn modelId="{A0DD96C5-ED39-41AD-AA1C-BC810CFB253B}" type="presOf" srcId="{DC3BFF17-1231-44EF-9B4C-0A21A731FFFE}" destId="{006F85FF-862E-4FA4-8E68-7D31739C3039}" srcOrd="0" destOrd="0" presId="urn:microsoft.com/office/officeart/2005/8/layout/hierarchy4"/>
    <dgm:cxn modelId="{8BA747C9-C290-46F8-9278-C2637EC29F90}" srcId="{B1AE411D-12C7-486B-8A5F-D28E390B997A}" destId="{DC3BFF17-1231-44EF-9B4C-0A21A731FFFE}" srcOrd="1" destOrd="0" parTransId="{E4798C4E-21A0-40A8-99F2-7483610432FE}" sibTransId="{85B9FA6A-FEDF-4C31-A5C7-96DD956CCF6E}"/>
    <dgm:cxn modelId="{BE513776-A3FA-4FF6-9581-37E1A763F9E0}" srcId="{81627183-6324-4535-A2FD-5C40EE4D85D0}" destId="{B55663F6-A6BA-49C4-8333-EA3F986B7FD1}" srcOrd="0" destOrd="0" parTransId="{F59DF261-13FD-41DC-B476-E070B874A057}" sibTransId="{75E3050F-4C0D-43D4-9DD6-2A056BAAB14B}"/>
    <dgm:cxn modelId="{724DB1F1-47B4-494F-B9D7-AC6A1E31AC56}" srcId="{81627183-6324-4535-A2FD-5C40EE4D85D0}" destId="{B18FE60E-4A2C-476D-B29E-8C577B9BB998}" srcOrd="1" destOrd="0" parTransId="{64D51AC8-FAC7-43A2-86FB-176E5A59EE02}" sibTransId="{2350E45A-2290-42D8-B804-4DB6BBCEFC08}"/>
    <dgm:cxn modelId="{3CCE4728-80EE-46CA-B760-6CF014702781}" type="presOf" srcId="{1BFE720E-DAB8-464F-861E-2D1453BFD570}" destId="{C83AD671-18BC-433B-81BE-802DF4CEA87E}" srcOrd="0" destOrd="0" presId="urn:microsoft.com/office/officeart/2005/8/layout/hierarchy4"/>
    <dgm:cxn modelId="{CCB2EF31-FE9A-433B-A17F-C679287FA742}" type="presOf" srcId="{81627183-6324-4535-A2FD-5C40EE4D85D0}" destId="{026E0E9F-ADED-4684-8331-FD59B535BE8E}" srcOrd="0" destOrd="0" presId="urn:microsoft.com/office/officeart/2005/8/layout/hierarchy4"/>
    <dgm:cxn modelId="{587FE176-3371-43E8-BFEE-C3CAE20BF7C5}" type="presOf" srcId="{5330567F-B9FD-47DD-8CDB-8D4DA2F72DD6}" destId="{63E0AE3C-6AE4-4D21-8C76-99908857C338}" srcOrd="0" destOrd="0" presId="urn:microsoft.com/office/officeart/2005/8/layout/hierarchy4"/>
    <dgm:cxn modelId="{13310673-25A9-4DCC-BE22-52F8547AB5CC}" srcId="{BBC466E0-7004-4F3F-ABA2-F93C8CA57EFB}" destId="{B1AE411D-12C7-486B-8A5F-D28E390B997A}" srcOrd="0" destOrd="0" parTransId="{DBFBB1EF-6EB8-4400-96F4-004429083596}" sibTransId="{059A28C2-041B-4DF4-9BBC-BA0D1541A274}"/>
    <dgm:cxn modelId="{A620F98A-4C16-4FC8-A264-530D172C3C3D}" srcId="{B1AE411D-12C7-486B-8A5F-D28E390B997A}" destId="{81627183-6324-4535-A2FD-5C40EE4D85D0}" srcOrd="0" destOrd="0" parTransId="{147F2031-AB0B-47B1-B8A3-AFF767A5AF68}" sibTransId="{200B8CC3-83A0-4B98-91D3-8984E7508882}"/>
    <dgm:cxn modelId="{650A578A-F8F6-4B8D-A393-8C8BDDB9A758}" srcId="{DC3BFF17-1231-44EF-9B4C-0A21A731FFFE}" destId="{1BFE720E-DAB8-464F-861E-2D1453BFD570}" srcOrd="1" destOrd="0" parTransId="{CBA2FFCB-DF37-4A26-AE24-E649ECB1FF60}" sibTransId="{E7D10393-10ED-47E5-908B-F9F3F1741FB4}"/>
    <dgm:cxn modelId="{7FDE60D6-7BC9-40CB-AD22-6A278B13C3F0}" srcId="{DC3BFF17-1231-44EF-9B4C-0A21A731FFFE}" destId="{5330567F-B9FD-47DD-8CDB-8D4DA2F72DD6}" srcOrd="0" destOrd="0" parTransId="{D93A9B5F-F622-46F9-97DA-6F3B9AE1920D}" sibTransId="{815BF06E-A3D3-4887-AB29-183360073C53}"/>
    <dgm:cxn modelId="{6678C1F1-7778-49F3-9BF9-D86049299576}" type="presOf" srcId="{B18FE60E-4A2C-476D-B29E-8C577B9BB998}" destId="{F4F7A5F7-26C6-4E5D-825C-FF507FEAAE07}" srcOrd="0" destOrd="0" presId="urn:microsoft.com/office/officeart/2005/8/layout/hierarchy4"/>
    <dgm:cxn modelId="{71DC5A47-618E-410D-86AF-19EDAC798543}" type="presOf" srcId="{BBC466E0-7004-4F3F-ABA2-F93C8CA57EFB}" destId="{BEE55C01-A12F-4333-82A9-8D535245B890}" srcOrd="0" destOrd="0" presId="urn:microsoft.com/office/officeart/2005/8/layout/hierarchy4"/>
    <dgm:cxn modelId="{97070347-70D6-4145-BF11-76F0996CEBF8}" type="presOf" srcId="{B55663F6-A6BA-49C4-8333-EA3F986B7FD1}" destId="{E92AA145-D09F-4EAB-BCA9-9DA574ED6BF4}" srcOrd="0" destOrd="0" presId="urn:microsoft.com/office/officeart/2005/8/layout/hierarchy4"/>
    <dgm:cxn modelId="{6938DD23-EA9B-4540-AF0B-AD72BFBBFDAC}" type="presOf" srcId="{B1AE411D-12C7-486B-8A5F-D28E390B997A}" destId="{24DC4F86-4B11-4054-897E-04E9222E3F2A}" srcOrd="0" destOrd="0" presId="urn:microsoft.com/office/officeart/2005/8/layout/hierarchy4"/>
    <dgm:cxn modelId="{98189534-3608-4FEB-B494-B8851A645017}" type="presParOf" srcId="{BEE55C01-A12F-4333-82A9-8D535245B890}" destId="{96D6C7A9-AA84-4FC8-B9D9-284B96ABA216}" srcOrd="0" destOrd="0" presId="urn:microsoft.com/office/officeart/2005/8/layout/hierarchy4"/>
    <dgm:cxn modelId="{31EB02E0-67E5-4101-BC60-9A7D9C13043B}" type="presParOf" srcId="{96D6C7A9-AA84-4FC8-B9D9-284B96ABA216}" destId="{24DC4F86-4B11-4054-897E-04E9222E3F2A}" srcOrd="0" destOrd="0" presId="urn:microsoft.com/office/officeart/2005/8/layout/hierarchy4"/>
    <dgm:cxn modelId="{556E65A3-A313-4E96-A800-B7F224461064}" type="presParOf" srcId="{96D6C7A9-AA84-4FC8-B9D9-284B96ABA216}" destId="{73A66FB6-2C88-4317-BD99-685CB647E997}" srcOrd="1" destOrd="0" presId="urn:microsoft.com/office/officeart/2005/8/layout/hierarchy4"/>
    <dgm:cxn modelId="{F335EE12-C319-4933-A6DC-1DCFB7BA4827}" type="presParOf" srcId="{96D6C7A9-AA84-4FC8-B9D9-284B96ABA216}" destId="{A3E663F5-DCCE-4C10-9D8D-649C6C306284}" srcOrd="2" destOrd="0" presId="urn:microsoft.com/office/officeart/2005/8/layout/hierarchy4"/>
    <dgm:cxn modelId="{D07C1034-D1CA-44BB-9186-B0A9C647B05F}" type="presParOf" srcId="{A3E663F5-DCCE-4C10-9D8D-649C6C306284}" destId="{93AA1EF3-24E4-4FE3-A7CF-73D7FB50CBE3}" srcOrd="0" destOrd="0" presId="urn:microsoft.com/office/officeart/2005/8/layout/hierarchy4"/>
    <dgm:cxn modelId="{BFFDF6D1-7A79-403E-A193-9C8DA916A0CD}" type="presParOf" srcId="{93AA1EF3-24E4-4FE3-A7CF-73D7FB50CBE3}" destId="{026E0E9F-ADED-4684-8331-FD59B535BE8E}" srcOrd="0" destOrd="0" presId="urn:microsoft.com/office/officeart/2005/8/layout/hierarchy4"/>
    <dgm:cxn modelId="{D2DA50EA-58E1-4D8D-9848-C0F3D4B554F3}" type="presParOf" srcId="{93AA1EF3-24E4-4FE3-A7CF-73D7FB50CBE3}" destId="{4EB9D210-7FAD-43BC-A0D1-7B42E86A6A9F}" srcOrd="1" destOrd="0" presId="urn:microsoft.com/office/officeart/2005/8/layout/hierarchy4"/>
    <dgm:cxn modelId="{194DEB00-561E-471D-86EA-BFD264193A73}" type="presParOf" srcId="{93AA1EF3-24E4-4FE3-A7CF-73D7FB50CBE3}" destId="{B88CDFCA-2AB3-48B6-B690-F45D60F7D450}" srcOrd="2" destOrd="0" presId="urn:microsoft.com/office/officeart/2005/8/layout/hierarchy4"/>
    <dgm:cxn modelId="{6EBFF734-254F-4D6F-BE16-3DF0F30C3A70}" type="presParOf" srcId="{B88CDFCA-2AB3-48B6-B690-F45D60F7D450}" destId="{B7FA643A-798F-43D8-9746-B17FE2F4C4B7}" srcOrd="0" destOrd="0" presId="urn:microsoft.com/office/officeart/2005/8/layout/hierarchy4"/>
    <dgm:cxn modelId="{F05FE029-0D00-4FA1-8F00-FC38EC4A9261}" type="presParOf" srcId="{B7FA643A-798F-43D8-9746-B17FE2F4C4B7}" destId="{E92AA145-D09F-4EAB-BCA9-9DA574ED6BF4}" srcOrd="0" destOrd="0" presId="urn:microsoft.com/office/officeart/2005/8/layout/hierarchy4"/>
    <dgm:cxn modelId="{8516DDB6-2FD6-426E-9A6A-62AE4EB5B0C1}" type="presParOf" srcId="{B7FA643A-798F-43D8-9746-B17FE2F4C4B7}" destId="{CC7BBF22-9083-4A97-B503-12C5BFD0AC18}" srcOrd="1" destOrd="0" presId="urn:microsoft.com/office/officeart/2005/8/layout/hierarchy4"/>
    <dgm:cxn modelId="{7BA95444-02A2-4148-828B-98884BFAFBD3}" type="presParOf" srcId="{B88CDFCA-2AB3-48B6-B690-F45D60F7D450}" destId="{DE9B83B1-4C9D-4496-8A70-0FDDFA5F7479}" srcOrd="1" destOrd="0" presId="urn:microsoft.com/office/officeart/2005/8/layout/hierarchy4"/>
    <dgm:cxn modelId="{659A21B5-D161-4D51-9579-041351D36A36}" type="presParOf" srcId="{B88CDFCA-2AB3-48B6-B690-F45D60F7D450}" destId="{63B87DB9-F2E0-409E-9013-2B4709199F6C}" srcOrd="2" destOrd="0" presId="urn:microsoft.com/office/officeart/2005/8/layout/hierarchy4"/>
    <dgm:cxn modelId="{78C453E1-8A06-4AA3-BE17-DCEF969EACF1}" type="presParOf" srcId="{63B87DB9-F2E0-409E-9013-2B4709199F6C}" destId="{F4F7A5F7-26C6-4E5D-825C-FF507FEAAE07}" srcOrd="0" destOrd="0" presId="urn:microsoft.com/office/officeart/2005/8/layout/hierarchy4"/>
    <dgm:cxn modelId="{B17FB8BB-C821-4099-8A5D-A18AE4F7EF5B}" type="presParOf" srcId="{63B87DB9-F2E0-409E-9013-2B4709199F6C}" destId="{784B21B9-6802-40BD-A590-7269F88F1A5D}" srcOrd="1" destOrd="0" presId="urn:microsoft.com/office/officeart/2005/8/layout/hierarchy4"/>
    <dgm:cxn modelId="{41E39178-443F-483B-8CB8-B7E0B17A297F}" type="presParOf" srcId="{A3E663F5-DCCE-4C10-9D8D-649C6C306284}" destId="{632B9726-6AAE-4599-91B1-24E65E65DA63}" srcOrd="1" destOrd="0" presId="urn:microsoft.com/office/officeart/2005/8/layout/hierarchy4"/>
    <dgm:cxn modelId="{371A3DB1-9688-44CA-A30F-5FD74A5119A6}" type="presParOf" srcId="{A3E663F5-DCCE-4C10-9D8D-649C6C306284}" destId="{057532F0-0B87-4816-8A42-DCA81D242190}" srcOrd="2" destOrd="0" presId="urn:microsoft.com/office/officeart/2005/8/layout/hierarchy4"/>
    <dgm:cxn modelId="{12A549B0-45E9-41D0-BB5C-2EFD75B97D61}" type="presParOf" srcId="{057532F0-0B87-4816-8A42-DCA81D242190}" destId="{006F85FF-862E-4FA4-8E68-7D31739C3039}" srcOrd="0" destOrd="0" presId="urn:microsoft.com/office/officeart/2005/8/layout/hierarchy4"/>
    <dgm:cxn modelId="{973B634A-520E-4F17-B82A-29175E41B8DE}" type="presParOf" srcId="{057532F0-0B87-4816-8A42-DCA81D242190}" destId="{66019383-D2EF-4DCB-B74D-48343AACC0D0}" srcOrd="1" destOrd="0" presId="urn:microsoft.com/office/officeart/2005/8/layout/hierarchy4"/>
    <dgm:cxn modelId="{753B1DD4-C3FB-4EE7-8637-776012C651D5}" type="presParOf" srcId="{057532F0-0B87-4816-8A42-DCA81D242190}" destId="{CD38C7C6-35A1-4AC1-A2D2-18F098A36571}" srcOrd="2" destOrd="0" presId="urn:microsoft.com/office/officeart/2005/8/layout/hierarchy4"/>
    <dgm:cxn modelId="{B26E7C2C-2161-47AB-A8A8-ED76D271C045}" type="presParOf" srcId="{CD38C7C6-35A1-4AC1-A2D2-18F098A36571}" destId="{967BAB03-D174-43CF-8AF1-F8865A9E7B32}" srcOrd="0" destOrd="0" presId="urn:microsoft.com/office/officeart/2005/8/layout/hierarchy4"/>
    <dgm:cxn modelId="{EF9276E3-8FBE-4EFA-9126-81C82B8B29EF}" type="presParOf" srcId="{967BAB03-D174-43CF-8AF1-F8865A9E7B32}" destId="{63E0AE3C-6AE4-4D21-8C76-99908857C338}" srcOrd="0" destOrd="0" presId="urn:microsoft.com/office/officeart/2005/8/layout/hierarchy4"/>
    <dgm:cxn modelId="{E27B4A5E-4A23-421D-BC8E-6B74D517B6D0}" type="presParOf" srcId="{967BAB03-D174-43CF-8AF1-F8865A9E7B32}" destId="{A338AD25-A80C-4D31-A68F-7953A191C63B}" srcOrd="1" destOrd="0" presId="urn:microsoft.com/office/officeart/2005/8/layout/hierarchy4"/>
    <dgm:cxn modelId="{11E1F22A-2724-4BFF-944F-380CDADBA6F0}" type="presParOf" srcId="{CD38C7C6-35A1-4AC1-A2D2-18F098A36571}" destId="{6A8C9466-7394-4156-BD25-98CCE3381AFD}" srcOrd="1" destOrd="0" presId="urn:microsoft.com/office/officeart/2005/8/layout/hierarchy4"/>
    <dgm:cxn modelId="{41A76732-EDA8-49D9-A3F2-5A982CFC38F5}" type="presParOf" srcId="{CD38C7C6-35A1-4AC1-A2D2-18F098A36571}" destId="{A8AF8111-1753-4EC9-AC7D-D66AF2F1A856}" srcOrd="2" destOrd="0" presId="urn:microsoft.com/office/officeart/2005/8/layout/hierarchy4"/>
    <dgm:cxn modelId="{F057597D-0EEF-423F-A0A7-4139BFCD0AB0}" type="presParOf" srcId="{A8AF8111-1753-4EC9-AC7D-D66AF2F1A856}" destId="{C83AD671-18BC-433B-81BE-802DF4CEA87E}" srcOrd="0" destOrd="0" presId="urn:microsoft.com/office/officeart/2005/8/layout/hierarchy4"/>
    <dgm:cxn modelId="{3FD758C8-D8DE-4708-822F-853AF7D71AC7}" type="presParOf" srcId="{A8AF8111-1753-4EC9-AC7D-D66AF2F1A856}" destId="{542FA45B-7A9F-41EB-9A3A-86C40D1B9ACB}"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C5D410-C076-4C31-AFC9-63AB70F3FC60}">
      <dsp:nvSpPr>
        <dsp:cNvPr id="0" name=""/>
        <dsp:cNvSpPr/>
      </dsp:nvSpPr>
      <dsp:spPr>
        <a:xfrm rot="10800000">
          <a:off x="1484145" y="2649"/>
          <a:ext cx="4644876" cy="12567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4206" tIns="68580" rIns="128016" bIns="68580" numCol="1" spcCol="1270" anchor="t" anchorCtr="0">
          <a:noAutofit/>
        </a:bodyPr>
        <a:lstStyle/>
        <a:p>
          <a:pPr lvl="0" algn="l" defTabSz="800100">
            <a:lnSpc>
              <a:spcPct val="90000"/>
            </a:lnSpc>
            <a:spcBef>
              <a:spcPct val="0"/>
            </a:spcBef>
            <a:spcAft>
              <a:spcPct val="35000"/>
            </a:spcAft>
          </a:pPr>
          <a:r>
            <a:rPr lang="zh-CN" altLang="en-US" sz="1800" b="1" kern="1200" dirty="0" smtClean="0">
              <a:solidFill>
                <a:srgbClr val="FFFF00"/>
              </a:solidFill>
            </a:rPr>
            <a:t>产品经理</a:t>
          </a:r>
          <a:r>
            <a:rPr lang="en-US" altLang="zh-CN" sz="1800" kern="1200" dirty="0" smtClean="0"/>
            <a:t>——</a:t>
          </a:r>
          <a:r>
            <a:rPr lang="zh-CN" altLang="en-US" sz="1800" kern="1200" dirty="0" smtClean="0"/>
            <a:t>有成熟运作经验</a:t>
          </a:r>
          <a:endParaRPr lang="zh-CN" altLang="en-US" sz="1800" kern="1200" dirty="0"/>
        </a:p>
        <a:p>
          <a:pPr marL="114300" lvl="1" indent="-114300" algn="l" defTabSz="622300">
            <a:lnSpc>
              <a:spcPct val="90000"/>
            </a:lnSpc>
            <a:spcBef>
              <a:spcPct val="0"/>
            </a:spcBef>
            <a:spcAft>
              <a:spcPct val="15000"/>
            </a:spcAft>
            <a:buChar char="••"/>
          </a:pPr>
          <a:r>
            <a:rPr lang="zh-CN" altLang="en-US" sz="1400" kern="1200" dirty="0" smtClean="0"/>
            <a:t>总体规划、协调资源</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人员招聘、团队建设</a:t>
          </a:r>
          <a:endParaRPr lang="zh-CN" altLang="en-US" sz="1400" kern="1200" dirty="0"/>
        </a:p>
      </dsp:txBody>
      <dsp:txXfrm rot="10800000">
        <a:off x="1798340" y="2649"/>
        <a:ext cx="4330681" cy="1256782"/>
      </dsp:txXfrm>
    </dsp:sp>
    <dsp:sp modelId="{57013803-1970-4C7C-A62D-237D7E3ADE42}">
      <dsp:nvSpPr>
        <dsp:cNvPr id="0" name=""/>
        <dsp:cNvSpPr/>
      </dsp:nvSpPr>
      <dsp:spPr>
        <a:xfrm>
          <a:off x="855754" y="2649"/>
          <a:ext cx="1256782" cy="1256782"/>
        </a:xfrm>
        <a:prstGeom prst="ellipse">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6007A6-C0D9-4AEB-861A-72D940D364CD}">
      <dsp:nvSpPr>
        <dsp:cNvPr id="0" name=""/>
        <dsp:cNvSpPr/>
      </dsp:nvSpPr>
      <dsp:spPr>
        <a:xfrm rot="10800000">
          <a:off x="1484145" y="1634590"/>
          <a:ext cx="4644876" cy="12567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4206" tIns="68580" rIns="128016" bIns="68580" numCol="1" spcCol="1270" anchor="t" anchorCtr="0">
          <a:noAutofit/>
        </a:bodyPr>
        <a:lstStyle/>
        <a:p>
          <a:pPr lvl="0" algn="l" defTabSz="800100">
            <a:lnSpc>
              <a:spcPct val="90000"/>
            </a:lnSpc>
            <a:spcBef>
              <a:spcPct val="0"/>
            </a:spcBef>
            <a:spcAft>
              <a:spcPct val="35000"/>
            </a:spcAft>
          </a:pPr>
          <a:r>
            <a:rPr lang="zh-CN" altLang="en-US" sz="1800" b="1" kern="1200" dirty="0" smtClean="0">
              <a:solidFill>
                <a:srgbClr val="FFFF00"/>
              </a:solidFill>
            </a:rPr>
            <a:t>产品专员</a:t>
          </a:r>
          <a:r>
            <a:rPr lang="en-US" altLang="zh-CN" sz="1800" kern="1200" dirty="0" smtClean="0"/>
            <a:t>——</a:t>
          </a:r>
          <a:r>
            <a:rPr lang="zh-CN" altLang="en-US" sz="1800" kern="1200" dirty="0" smtClean="0"/>
            <a:t>有初步产品经验</a:t>
          </a:r>
          <a:endParaRPr lang="zh-CN" altLang="en-US" sz="1800" kern="1200" dirty="0"/>
        </a:p>
        <a:p>
          <a:pPr marL="114300" lvl="1" indent="-114300" algn="l" defTabSz="622300">
            <a:lnSpc>
              <a:spcPct val="90000"/>
            </a:lnSpc>
            <a:spcBef>
              <a:spcPct val="0"/>
            </a:spcBef>
            <a:spcAft>
              <a:spcPct val="15000"/>
            </a:spcAft>
            <a:buChar char="••"/>
          </a:pPr>
          <a:r>
            <a:rPr lang="zh-CN" altLang="en-US" sz="1400" kern="1200" dirty="0" smtClean="0"/>
            <a:t>需求调研、需求撰写</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开发推进、协调资源</a:t>
          </a:r>
          <a:endParaRPr lang="zh-CN" altLang="en-US" sz="1400" kern="1200" dirty="0"/>
        </a:p>
      </dsp:txBody>
      <dsp:txXfrm rot="10800000">
        <a:off x="1798340" y="1634590"/>
        <a:ext cx="4330681" cy="1256782"/>
      </dsp:txXfrm>
    </dsp:sp>
    <dsp:sp modelId="{B4DF80BA-196B-42A8-A321-194D0F6F3B81}">
      <dsp:nvSpPr>
        <dsp:cNvPr id="0" name=""/>
        <dsp:cNvSpPr/>
      </dsp:nvSpPr>
      <dsp:spPr>
        <a:xfrm>
          <a:off x="855754" y="1634590"/>
          <a:ext cx="1256782" cy="1256782"/>
        </a:xfrm>
        <a:prstGeom prst="ellipse">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80DC5E-3110-477D-A6D6-CBC306B26C8C}">
      <dsp:nvSpPr>
        <dsp:cNvPr id="0" name=""/>
        <dsp:cNvSpPr/>
      </dsp:nvSpPr>
      <dsp:spPr>
        <a:xfrm rot="10800000">
          <a:off x="1484145" y="3266531"/>
          <a:ext cx="4644876" cy="12567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4206" tIns="68580" rIns="128016" bIns="68580" numCol="1" spcCol="1270" anchor="t" anchorCtr="0">
          <a:noAutofit/>
        </a:bodyPr>
        <a:lstStyle/>
        <a:p>
          <a:pPr lvl="0" algn="l" defTabSz="800100">
            <a:lnSpc>
              <a:spcPct val="90000"/>
            </a:lnSpc>
            <a:spcBef>
              <a:spcPct val="0"/>
            </a:spcBef>
            <a:spcAft>
              <a:spcPct val="35000"/>
            </a:spcAft>
          </a:pPr>
          <a:r>
            <a:rPr lang="zh-CN" altLang="en-US" sz="1800" b="1" kern="1200" dirty="0" smtClean="0">
              <a:solidFill>
                <a:srgbClr val="FFFF00"/>
              </a:solidFill>
            </a:rPr>
            <a:t>产品助理</a:t>
          </a:r>
          <a:r>
            <a:rPr lang="en-US" altLang="zh-CN" sz="1800" kern="1200" dirty="0" smtClean="0"/>
            <a:t>——</a:t>
          </a:r>
          <a:r>
            <a:rPr lang="zh-CN" altLang="en-US" sz="1800" kern="1200" dirty="0" smtClean="0"/>
            <a:t>没有工作经验</a:t>
          </a:r>
          <a:endParaRPr lang="zh-CN" altLang="en-US" sz="1800" kern="1200" dirty="0"/>
        </a:p>
        <a:p>
          <a:pPr marL="114300" lvl="1" indent="-114300" algn="l" defTabSz="622300">
            <a:lnSpc>
              <a:spcPct val="90000"/>
            </a:lnSpc>
            <a:spcBef>
              <a:spcPct val="0"/>
            </a:spcBef>
            <a:spcAft>
              <a:spcPct val="15000"/>
            </a:spcAft>
            <a:buChar char="••"/>
          </a:pPr>
          <a:r>
            <a:rPr lang="zh-CN" altLang="en-US" sz="1400" kern="1200" dirty="0" smtClean="0"/>
            <a:t>撰写需求</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维护例行工作</a:t>
          </a:r>
          <a:endParaRPr lang="zh-CN" altLang="en-US" sz="1400" kern="1200" dirty="0"/>
        </a:p>
      </dsp:txBody>
      <dsp:txXfrm rot="10800000">
        <a:off x="1798340" y="3266531"/>
        <a:ext cx="4330681" cy="1256782"/>
      </dsp:txXfrm>
    </dsp:sp>
    <dsp:sp modelId="{321B7321-9D5F-4AA3-B310-F60A2D314446}">
      <dsp:nvSpPr>
        <dsp:cNvPr id="0" name=""/>
        <dsp:cNvSpPr/>
      </dsp:nvSpPr>
      <dsp:spPr>
        <a:xfrm>
          <a:off x="855754" y="3266531"/>
          <a:ext cx="1256782" cy="1256782"/>
        </a:xfrm>
        <a:prstGeom prst="ellipse">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37F4A-6504-4E17-8D56-57363014DBB5}">
      <dsp:nvSpPr>
        <dsp:cNvPr id="0" name=""/>
        <dsp:cNvSpPr/>
      </dsp:nvSpPr>
      <dsp:spPr>
        <a:xfrm>
          <a:off x="3097" y="340122"/>
          <a:ext cx="1354353" cy="81261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700" kern="1200" dirty="0" smtClean="0"/>
            <a:t>需求</a:t>
          </a:r>
          <a:endParaRPr lang="zh-CN" altLang="en-US" sz="2700" kern="1200" dirty="0"/>
        </a:p>
      </dsp:txBody>
      <dsp:txXfrm>
        <a:off x="26898" y="363923"/>
        <a:ext cx="1306751" cy="765009"/>
      </dsp:txXfrm>
    </dsp:sp>
    <dsp:sp modelId="{4C2E2B6A-56A5-4B9A-AA03-C3789E23CDD5}">
      <dsp:nvSpPr>
        <dsp:cNvPr id="0" name=""/>
        <dsp:cNvSpPr/>
      </dsp:nvSpPr>
      <dsp:spPr>
        <a:xfrm>
          <a:off x="1492886" y="578488"/>
          <a:ext cx="287122" cy="33587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492886" y="645664"/>
        <a:ext cx="200985" cy="201527"/>
      </dsp:txXfrm>
    </dsp:sp>
    <dsp:sp modelId="{63C4EA3A-59D8-40A3-8371-E7EF0599375F}">
      <dsp:nvSpPr>
        <dsp:cNvPr id="0" name=""/>
        <dsp:cNvSpPr/>
      </dsp:nvSpPr>
      <dsp:spPr>
        <a:xfrm>
          <a:off x="1899192" y="340122"/>
          <a:ext cx="1354353" cy="812611"/>
        </a:xfrm>
        <a:prstGeom prst="roundRect">
          <a:avLst>
            <a:gd name="adj" fmla="val 10000"/>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700" kern="1200" dirty="0" smtClean="0"/>
            <a:t>开发</a:t>
          </a:r>
          <a:endParaRPr lang="zh-CN" altLang="en-US" sz="2700" kern="1200" dirty="0"/>
        </a:p>
      </dsp:txBody>
      <dsp:txXfrm>
        <a:off x="1922993" y="363923"/>
        <a:ext cx="1306751" cy="765009"/>
      </dsp:txXfrm>
    </dsp:sp>
    <dsp:sp modelId="{26F9958A-D818-486E-8418-8BEFA07E0A74}">
      <dsp:nvSpPr>
        <dsp:cNvPr id="0" name=""/>
        <dsp:cNvSpPr/>
      </dsp:nvSpPr>
      <dsp:spPr>
        <a:xfrm>
          <a:off x="3388980" y="578488"/>
          <a:ext cx="287122" cy="335879"/>
        </a:xfrm>
        <a:prstGeom prst="rightArrow">
          <a:avLst>
            <a:gd name="adj1" fmla="val 60000"/>
            <a:gd name="adj2" fmla="val 50000"/>
          </a:avLst>
        </a:prstGeom>
        <a:solidFill>
          <a:schemeClr val="accent5">
            <a:hueOff val="-3676672"/>
            <a:satOff val="-5114"/>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3388980" y="645664"/>
        <a:ext cx="200985" cy="201527"/>
      </dsp:txXfrm>
    </dsp:sp>
    <dsp:sp modelId="{DADDE4CC-A7E8-4A4B-BBCB-35487675A13C}">
      <dsp:nvSpPr>
        <dsp:cNvPr id="0" name=""/>
        <dsp:cNvSpPr/>
      </dsp:nvSpPr>
      <dsp:spPr>
        <a:xfrm>
          <a:off x="3795286" y="340122"/>
          <a:ext cx="1354353" cy="812611"/>
        </a:xfrm>
        <a:prstGeom prst="roundRect">
          <a:avLst>
            <a:gd name="adj" fmla="val 10000"/>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700" kern="1200" dirty="0" smtClean="0"/>
            <a:t>测试</a:t>
          </a:r>
          <a:endParaRPr lang="zh-CN" altLang="en-US" sz="2700" kern="1200" dirty="0"/>
        </a:p>
      </dsp:txBody>
      <dsp:txXfrm>
        <a:off x="3819087" y="363923"/>
        <a:ext cx="1306751" cy="765009"/>
      </dsp:txXfrm>
    </dsp:sp>
    <dsp:sp modelId="{60E0A565-1C5D-4D2B-B18A-D19F98F71DDB}">
      <dsp:nvSpPr>
        <dsp:cNvPr id="0" name=""/>
        <dsp:cNvSpPr/>
      </dsp:nvSpPr>
      <dsp:spPr>
        <a:xfrm>
          <a:off x="5285075" y="578488"/>
          <a:ext cx="287122" cy="335879"/>
        </a:xfrm>
        <a:prstGeom prst="rightArrow">
          <a:avLst>
            <a:gd name="adj1" fmla="val 60000"/>
            <a:gd name="adj2" fmla="val 50000"/>
          </a:avLst>
        </a:prstGeom>
        <a:solidFill>
          <a:schemeClr val="accent5">
            <a:hueOff val="-7353344"/>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5285075" y="645664"/>
        <a:ext cx="200985" cy="201527"/>
      </dsp:txXfrm>
    </dsp:sp>
    <dsp:sp modelId="{9A11C6CB-0667-4087-B171-9871D6713E54}">
      <dsp:nvSpPr>
        <dsp:cNvPr id="0" name=""/>
        <dsp:cNvSpPr/>
      </dsp:nvSpPr>
      <dsp:spPr>
        <a:xfrm>
          <a:off x="5691381" y="340122"/>
          <a:ext cx="1354353" cy="812611"/>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700" kern="1200" dirty="0" smtClean="0"/>
            <a:t>反馈</a:t>
          </a:r>
          <a:endParaRPr lang="zh-CN" altLang="en-US" sz="2700" kern="1200" dirty="0"/>
        </a:p>
      </dsp:txBody>
      <dsp:txXfrm>
        <a:off x="5715182" y="363923"/>
        <a:ext cx="1306751" cy="7650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DC4F86-4B11-4054-897E-04E9222E3F2A}">
      <dsp:nvSpPr>
        <dsp:cNvPr id="0" name=""/>
        <dsp:cNvSpPr/>
      </dsp:nvSpPr>
      <dsp:spPr>
        <a:xfrm>
          <a:off x="1641" y="1933"/>
          <a:ext cx="4444808" cy="8660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smtClean="0"/>
            <a:t>激情</a:t>
          </a:r>
          <a:endParaRPr lang="zh-CN" altLang="en-US" sz="2900" kern="1200" dirty="0"/>
        </a:p>
      </dsp:txBody>
      <dsp:txXfrm>
        <a:off x="27007" y="27299"/>
        <a:ext cx="4394076" cy="815321"/>
      </dsp:txXfrm>
    </dsp:sp>
    <dsp:sp modelId="{026E0E9F-ADED-4684-8331-FD59B535BE8E}">
      <dsp:nvSpPr>
        <dsp:cNvPr id="0" name=""/>
        <dsp:cNvSpPr/>
      </dsp:nvSpPr>
      <dsp:spPr>
        <a:xfrm>
          <a:off x="1641" y="946193"/>
          <a:ext cx="2177614" cy="86605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smtClean="0"/>
            <a:t>数据分析</a:t>
          </a:r>
          <a:endParaRPr lang="zh-CN" altLang="en-US" sz="2900" kern="1200" dirty="0"/>
        </a:p>
      </dsp:txBody>
      <dsp:txXfrm>
        <a:off x="27007" y="971559"/>
        <a:ext cx="2126882" cy="815321"/>
      </dsp:txXfrm>
    </dsp:sp>
    <dsp:sp modelId="{E92AA145-D09F-4EAB-BCA9-9DA574ED6BF4}">
      <dsp:nvSpPr>
        <dsp:cNvPr id="0" name=""/>
        <dsp:cNvSpPr/>
      </dsp:nvSpPr>
      <dsp:spPr>
        <a:xfrm>
          <a:off x="1641" y="1890453"/>
          <a:ext cx="1066412" cy="866053"/>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kern="1200" dirty="0" smtClean="0"/>
            <a:t>逻辑能力</a:t>
          </a:r>
          <a:endParaRPr lang="zh-CN" altLang="en-US" sz="1700" kern="1200" dirty="0"/>
        </a:p>
      </dsp:txBody>
      <dsp:txXfrm>
        <a:off x="27007" y="1915819"/>
        <a:ext cx="1015680" cy="815321"/>
      </dsp:txXfrm>
    </dsp:sp>
    <dsp:sp modelId="{F4F7A5F7-26C6-4E5D-825C-FF507FEAAE07}">
      <dsp:nvSpPr>
        <dsp:cNvPr id="0" name=""/>
        <dsp:cNvSpPr/>
      </dsp:nvSpPr>
      <dsp:spPr>
        <a:xfrm>
          <a:off x="1112843" y="1890453"/>
          <a:ext cx="1066412" cy="866053"/>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kern="1200" dirty="0" smtClean="0"/>
            <a:t>协调能力</a:t>
          </a:r>
          <a:endParaRPr lang="zh-CN" altLang="en-US" sz="1700" kern="1200" dirty="0"/>
        </a:p>
      </dsp:txBody>
      <dsp:txXfrm>
        <a:off x="1138209" y="1915819"/>
        <a:ext cx="1015680" cy="815321"/>
      </dsp:txXfrm>
    </dsp:sp>
    <dsp:sp modelId="{006F85FF-862E-4FA4-8E68-7D31739C3039}">
      <dsp:nvSpPr>
        <dsp:cNvPr id="0" name=""/>
        <dsp:cNvSpPr/>
      </dsp:nvSpPr>
      <dsp:spPr>
        <a:xfrm>
          <a:off x="2268835" y="946193"/>
          <a:ext cx="2177614" cy="86605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smtClean="0"/>
            <a:t>用户调研</a:t>
          </a:r>
          <a:endParaRPr lang="zh-CN" altLang="en-US" sz="2900" kern="1200" dirty="0"/>
        </a:p>
      </dsp:txBody>
      <dsp:txXfrm>
        <a:off x="2294201" y="971559"/>
        <a:ext cx="2126882" cy="815321"/>
      </dsp:txXfrm>
    </dsp:sp>
    <dsp:sp modelId="{63E0AE3C-6AE4-4D21-8C76-99908857C338}">
      <dsp:nvSpPr>
        <dsp:cNvPr id="0" name=""/>
        <dsp:cNvSpPr/>
      </dsp:nvSpPr>
      <dsp:spPr>
        <a:xfrm>
          <a:off x="2268835" y="1890453"/>
          <a:ext cx="1066412" cy="866053"/>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kern="1200" dirty="0" smtClean="0"/>
            <a:t>沟通能力</a:t>
          </a:r>
          <a:endParaRPr lang="zh-CN" altLang="en-US" sz="1700" kern="1200" dirty="0"/>
        </a:p>
      </dsp:txBody>
      <dsp:txXfrm>
        <a:off x="2294201" y="1915819"/>
        <a:ext cx="1015680" cy="815321"/>
      </dsp:txXfrm>
    </dsp:sp>
    <dsp:sp modelId="{C83AD671-18BC-433B-81BE-802DF4CEA87E}">
      <dsp:nvSpPr>
        <dsp:cNvPr id="0" name=""/>
        <dsp:cNvSpPr/>
      </dsp:nvSpPr>
      <dsp:spPr>
        <a:xfrm>
          <a:off x="3380037" y="1890453"/>
          <a:ext cx="1066412" cy="866053"/>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kern="1200" dirty="0" smtClean="0"/>
            <a:t>执行力</a:t>
          </a:r>
          <a:endParaRPr lang="zh-CN" altLang="en-US" sz="1700" kern="1200" dirty="0"/>
        </a:p>
      </dsp:txBody>
      <dsp:txXfrm>
        <a:off x="3405403" y="1915819"/>
        <a:ext cx="1015680" cy="815321"/>
      </dsp:txXfrm>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7FA7B-51D5-41FD-A6E0-5974E3CD9120}" type="datetimeFigureOut">
              <a:rPr lang="zh-CN" altLang="en-US" smtClean="0"/>
              <a:t>2013/9/23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CD992-CCEB-403E-8875-C941FEE55470}" type="slidenum">
              <a:rPr lang="zh-CN" altLang="en-US" smtClean="0"/>
              <a:t>‹#›</a:t>
            </a:fld>
            <a:endParaRPr lang="zh-CN" altLang="en-US"/>
          </a:p>
        </p:txBody>
      </p:sp>
    </p:spTree>
    <p:extLst>
      <p:ext uri="{BB962C8B-B14F-4D97-AF65-F5344CB8AC3E}">
        <p14:creationId xmlns:p14="http://schemas.microsoft.com/office/powerpoint/2010/main" val="2490785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5CD992-CCEB-403E-8875-C941FEE55470}" type="slidenum">
              <a:rPr lang="zh-CN" altLang="en-US" smtClean="0"/>
              <a:t>1</a:t>
            </a:fld>
            <a:endParaRPr lang="zh-CN" altLang="en-US"/>
          </a:p>
        </p:txBody>
      </p:sp>
    </p:spTree>
    <p:extLst>
      <p:ext uri="{BB962C8B-B14F-4D97-AF65-F5344CB8AC3E}">
        <p14:creationId xmlns:p14="http://schemas.microsoft.com/office/powerpoint/2010/main" val="2878352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5CD992-CCEB-403E-8875-C941FEE55470}" type="slidenum">
              <a:rPr lang="zh-CN" altLang="en-US" smtClean="0"/>
              <a:t>10</a:t>
            </a:fld>
            <a:endParaRPr lang="zh-CN" altLang="en-US"/>
          </a:p>
        </p:txBody>
      </p:sp>
    </p:spTree>
    <p:extLst>
      <p:ext uri="{BB962C8B-B14F-4D97-AF65-F5344CB8AC3E}">
        <p14:creationId xmlns:p14="http://schemas.microsoft.com/office/powerpoint/2010/main" val="2642480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5CD992-CCEB-403E-8875-C941FEE55470}" type="slidenum">
              <a:rPr lang="zh-CN" altLang="en-US" smtClean="0"/>
              <a:t>11</a:t>
            </a:fld>
            <a:endParaRPr lang="zh-CN" altLang="en-US"/>
          </a:p>
        </p:txBody>
      </p:sp>
    </p:spTree>
    <p:extLst>
      <p:ext uri="{BB962C8B-B14F-4D97-AF65-F5344CB8AC3E}">
        <p14:creationId xmlns:p14="http://schemas.microsoft.com/office/powerpoint/2010/main" val="664600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5CD992-CCEB-403E-8875-C941FEE55470}" type="slidenum">
              <a:rPr lang="zh-CN" altLang="en-US" smtClean="0"/>
              <a:t>12</a:t>
            </a:fld>
            <a:endParaRPr lang="zh-CN" altLang="en-US"/>
          </a:p>
        </p:txBody>
      </p:sp>
    </p:spTree>
    <p:extLst>
      <p:ext uri="{BB962C8B-B14F-4D97-AF65-F5344CB8AC3E}">
        <p14:creationId xmlns:p14="http://schemas.microsoft.com/office/powerpoint/2010/main" val="3085066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5CD992-CCEB-403E-8875-C941FEE55470}" type="slidenum">
              <a:rPr lang="zh-CN" altLang="en-US" smtClean="0"/>
              <a:t>13</a:t>
            </a:fld>
            <a:endParaRPr lang="zh-CN" altLang="en-US"/>
          </a:p>
        </p:txBody>
      </p:sp>
    </p:spTree>
    <p:extLst>
      <p:ext uri="{BB962C8B-B14F-4D97-AF65-F5344CB8AC3E}">
        <p14:creationId xmlns:p14="http://schemas.microsoft.com/office/powerpoint/2010/main" val="620817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5CD992-CCEB-403E-8875-C941FEE55470}" type="slidenum">
              <a:rPr lang="zh-CN" altLang="en-US" smtClean="0"/>
              <a:t>14</a:t>
            </a:fld>
            <a:endParaRPr lang="zh-CN" altLang="en-US"/>
          </a:p>
        </p:txBody>
      </p:sp>
    </p:spTree>
    <p:extLst>
      <p:ext uri="{BB962C8B-B14F-4D97-AF65-F5344CB8AC3E}">
        <p14:creationId xmlns:p14="http://schemas.microsoft.com/office/powerpoint/2010/main" val="3418157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5CD992-CCEB-403E-8875-C941FEE55470}" type="slidenum">
              <a:rPr lang="zh-CN" altLang="en-US" smtClean="0"/>
              <a:t>15</a:t>
            </a:fld>
            <a:endParaRPr lang="zh-CN" altLang="en-US"/>
          </a:p>
        </p:txBody>
      </p:sp>
    </p:spTree>
    <p:extLst>
      <p:ext uri="{BB962C8B-B14F-4D97-AF65-F5344CB8AC3E}">
        <p14:creationId xmlns:p14="http://schemas.microsoft.com/office/powerpoint/2010/main" val="3913126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5CD992-CCEB-403E-8875-C941FEE55470}" type="slidenum">
              <a:rPr lang="zh-CN" altLang="en-US" smtClean="0"/>
              <a:t>16</a:t>
            </a:fld>
            <a:endParaRPr lang="zh-CN" altLang="en-US"/>
          </a:p>
        </p:txBody>
      </p:sp>
    </p:spTree>
    <p:extLst>
      <p:ext uri="{BB962C8B-B14F-4D97-AF65-F5344CB8AC3E}">
        <p14:creationId xmlns:p14="http://schemas.microsoft.com/office/powerpoint/2010/main" val="2593383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5CD992-CCEB-403E-8875-C941FEE55470}" type="slidenum">
              <a:rPr lang="zh-CN" altLang="en-US" smtClean="0"/>
              <a:t>17</a:t>
            </a:fld>
            <a:endParaRPr lang="zh-CN" altLang="en-US"/>
          </a:p>
        </p:txBody>
      </p:sp>
    </p:spTree>
    <p:extLst>
      <p:ext uri="{BB962C8B-B14F-4D97-AF65-F5344CB8AC3E}">
        <p14:creationId xmlns:p14="http://schemas.microsoft.com/office/powerpoint/2010/main" val="22926319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5CD992-CCEB-403E-8875-C941FEE55470}" type="slidenum">
              <a:rPr lang="zh-CN" altLang="en-US" smtClean="0"/>
              <a:t>18</a:t>
            </a:fld>
            <a:endParaRPr lang="zh-CN" altLang="en-US"/>
          </a:p>
        </p:txBody>
      </p:sp>
    </p:spTree>
    <p:extLst>
      <p:ext uri="{BB962C8B-B14F-4D97-AF65-F5344CB8AC3E}">
        <p14:creationId xmlns:p14="http://schemas.microsoft.com/office/powerpoint/2010/main" val="954536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5CD992-CCEB-403E-8875-C941FEE55470}" type="slidenum">
              <a:rPr lang="zh-CN" altLang="en-US" smtClean="0"/>
              <a:t>19</a:t>
            </a:fld>
            <a:endParaRPr lang="zh-CN" altLang="en-US"/>
          </a:p>
        </p:txBody>
      </p:sp>
    </p:spTree>
    <p:extLst>
      <p:ext uri="{BB962C8B-B14F-4D97-AF65-F5344CB8AC3E}">
        <p14:creationId xmlns:p14="http://schemas.microsoft.com/office/powerpoint/2010/main" val="2476716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5CD992-CCEB-403E-8875-C941FEE55470}" type="slidenum">
              <a:rPr lang="zh-CN" altLang="en-US" smtClean="0"/>
              <a:t>2</a:t>
            </a:fld>
            <a:endParaRPr lang="zh-CN" altLang="en-US"/>
          </a:p>
        </p:txBody>
      </p:sp>
    </p:spTree>
    <p:extLst>
      <p:ext uri="{BB962C8B-B14F-4D97-AF65-F5344CB8AC3E}">
        <p14:creationId xmlns:p14="http://schemas.microsoft.com/office/powerpoint/2010/main" val="3628662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5CD992-CCEB-403E-8875-C941FEE55470}" type="slidenum">
              <a:rPr lang="zh-CN" altLang="en-US" smtClean="0"/>
              <a:t>20</a:t>
            </a:fld>
            <a:endParaRPr lang="zh-CN" altLang="en-US"/>
          </a:p>
        </p:txBody>
      </p:sp>
    </p:spTree>
    <p:extLst>
      <p:ext uri="{BB962C8B-B14F-4D97-AF65-F5344CB8AC3E}">
        <p14:creationId xmlns:p14="http://schemas.microsoft.com/office/powerpoint/2010/main" val="30486328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5CD992-CCEB-403E-8875-C941FEE55470}" type="slidenum">
              <a:rPr lang="zh-CN" altLang="en-US" smtClean="0"/>
              <a:t>21</a:t>
            </a:fld>
            <a:endParaRPr lang="zh-CN" altLang="en-US"/>
          </a:p>
        </p:txBody>
      </p:sp>
    </p:spTree>
    <p:extLst>
      <p:ext uri="{BB962C8B-B14F-4D97-AF65-F5344CB8AC3E}">
        <p14:creationId xmlns:p14="http://schemas.microsoft.com/office/powerpoint/2010/main" val="14662914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5CD992-CCEB-403E-8875-C941FEE55470}" type="slidenum">
              <a:rPr lang="zh-CN" altLang="en-US" smtClean="0"/>
              <a:t>22</a:t>
            </a:fld>
            <a:endParaRPr lang="zh-CN" altLang="en-US"/>
          </a:p>
        </p:txBody>
      </p:sp>
    </p:spTree>
    <p:extLst>
      <p:ext uri="{BB962C8B-B14F-4D97-AF65-F5344CB8AC3E}">
        <p14:creationId xmlns:p14="http://schemas.microsoft.com/office/powerpoint/2010/main" val="878791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5CD992-CCEB-403E-8875-C941FEE55470}" type="slidenum">
              <a:rPr lang="zh-CN" altLang="en-US" smtClean="0"/>
              <a:t>23</a:t>
            </a:fld>
            <a:endParaRPr lang="zh-CN" altLang="en-US"/>
          </a:p>
        </p:txBody>
      </p:sp>
    </p:spTree>
    <p:extLst>
      <p:ext uri="{BB962C8B-B14F-4D97-AF65-F5344CB8AC3E}">
        <p14:creationId xmlns:p14="http://schemas.microsoft.com/office/powerpoint/2010/main" val="30761477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5CD992-CCEB-403E-8875-C941FEE55470}" type="slidenum">
              <a:rPr lang="zh-CN" altLang="en-US" smtClean="0"/>
              <a:t>24</a:t>
            </a:fld>
            <a:endParaRPr lang="zh-CN" altLang="en-US"/>
          </a:p>
        </p:txBody>
      </p:sp>
    </p:spTree>
    <p:extLst>
      <p:ext uri="{BB962C8B-B14F-4D97-AF65-F5344CB8AC3E}">
        <p14:creationId xmlns:p14="http://schemas.microsoft.com/office/powerpoint/2010/main" val="37044063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5CD992-CCEB-403E-8875-C941FEE55470}" type="slidenum">
              <a:rPr lang="zh-CN" altLang="en-US" smtClean="0"/>
              <a:t>25</a:t>
            </a:fld>
            <a:endParaRPr lang="zh-CN" altLang="en-US"/>
          </a:p>
        </p:txBody>
      </p:sp>
    </p:spTree>
    <p:extLst>
      <p:ext uri="{BB962C8B-B14F-4D97-AF65-F5344CB8AC3E}">
        <p14:creationId xmlns:p14="http://schemas.microsoft.com/office/powerpoint/2010/main" val="4593006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5CD992-CCEB-403E-8875-C941FEE55470}" type="slidenum">
              <a:rPr lang="zh-CN" altLang="en-US" smtClean="0"/>
              <a:t>26</a:t>
            </a:fld>
            <a:endParaRPr lang="zh-CN" altLang="en-US"/>
          </a:p>
        </p:txBody>
      </p:sp>
    </p:spTree>
    <p:extLst>
      <p:ext uri="{BB962C8B-B14F-4D97-AF65-F5344CB8AC3E}">
        <p14:creationId xmlns:p14="http://schemas.microsoft.com/office/powerpoint/2010/main" val="2201538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5CD992-CCEB-403E-8875-C941FEE55470}" type="slidenum">
              <a:rPr lang="zh-CN" altLang="en-US" smtClean="0"/>
              <a:t>27</a:t>
            </a:fld>
            <a:endParaRPr lang="zh-CN" altLang="en-US"/>
          </a:p>
        </p:txBody>
      </p:sp>
    </p:spTree>
    <p:extLst>
      <p:ext uri="{BB962C8B-B14F-4D97-AF65-F5344CB8AC3E}">
        <p14:creationId xmlns:p14="http://schemas.microsoft.com/office/powerpoint/2010/main" val="14926833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5CD992-CCEB-403E-8875-C941FEE55470}" type="slidenum">
              <a:rPr lang="zh-CN" altLang="en-US" smtClean="0"/>
              <a:t>28</a:t>
            </a:fld>
            <a:endParaRPr lang="zh-CN" altLang="en-US"/>
          </a:p>
        </p:txBody>
      </p:sp>
    </p:spTree>
    <p:extLst>
      <p:ext uri="{BB962C8B-B14F-4D97-AF65-F5344CB8AC3E}">
        <p14:creationId xmlns:p14="http://schemas.microsoft.com/office/powerpoint/2010/main" val="23854627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5CD992-CCEB-403E-8875-C941FEE55470}" type="slidenum">
              <a:rPr lang="zh-CN" altLang="en-US" smtClean="0"/>
              <a:t>29</a:t>
            </a:fld>
            <a:endParaRPr lang="zh-CN" altLang="en-US"/>
          </a:p>
        </p:txBody>
      </p:sp>
    </p:spTree>
    <p:extLst>
      <p:ext uri="{BB962C8B-B14F-4D97-AF65-F5344CB8AC3E}">
        <p14:creationId xmlns:p14="http://schemas.microsoft.com/office/powerpoint/2010/main" val="123052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5CD992-CCEB-403E-8875-C941FEE55470}" type="slidenum">
              <a:rPr lang="zh-CN" altLang="en-US" smtClean="0"/>
              <a:t>3</a:t>
            </a:fld>
            <a:endParaRPr lang="zh-CN" altLang="en-US"/>
          </a:p>
        </p:txBody>
      </p:sp>
    </p:spTree>
    <p:extLst>
      <p:ext uri="{BB962C8B-B14F-4D97-AF65-F5344CB8AC3E}">
        <p14:creationId xmlns:p14="http://schemas.microsoft.com/office/powerpoint/2010/main" val="22967502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5CD992-CCEB-403E-8875-C941FEE55470}" type="slidenum">
              <a:rPr lang="zh-CN" altLang="en-US" smtClean="0"/>
              <a:t>30</a:t>
            </a:fld>
            <a:endParaRPr lang="zh-CN" altLang="en-US"/>
          </a:p>
        </p:txBody>
      </p:sp>
    </p:spTree>
    <p:extLst>
      <p:ext uri="{BB962C8B-B14F-4D97-AF65-F5344CB8AC3E}">
        <p14:creationId xmlns:p14="http://schemas.microsoft.com/office/powerpoint/2010/main" val="777245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5CD992-CCEB-403E-8875-C941FEE55470}" type="slidenum">
              <a:rPr lang="zh-CN" altLang="en-US" smtClean="0"/>
              <a:t>31</a:t>
            </a:fld>
            <a:endParaRPr lang="zh-CN" altLang="en-US"/>
          </a:p>
        </p:txBody>
      </p:sp>
    </p:spTree>
    <p:extLst>
      <p:ext uri="{BB962C8B-B14F-4D97-AF65-F5344CB8AC3E}">
        <p14:creationId xmlns:p14="http://schemas.microsoft.com/office/powerpoint/2010/main" val="8695262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5CD992-CCEB-403E-8875-C941FEE55470}" type="slidenum">
              <a:rPr lang="zh-CN" altLang="en-US" smtClean="0"/>
              <a:t>32</a:t>
            </a:fld>
            <a:endParaRPr lang="zh-CN" altLang="en-US"/>
          </a:p>
        </p:txBody>
      </p:sp>
    </p:spTree>
    <p:extLst>
      <p:ext uri="{BB962C8B-B14F-4D97-AF65-F5344CB8AC3E}">
        <p14:creationId xmlns:p14="http://schemas.microsoft.com/office/powerpoint/2010/main" val="2657912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5CD992-CCEB-403E-8875-C941FEE55470}" type="slidenum">
              <a:rPr lang="zh-CN" altLang="en-US" smtClean="0"/>
              <a:t>4</a:t>
            </a:fld>
            <a:endParaRPr lang="zh-CN" altLang="en-US"/>
          </a:p>
        </p:txBody>
      </p:sp>
    </p:spTree>
    <p:extLst>
      <p:ext uri="{BB962C8B-B14F-4D97-AF65-F5344CB8AC3E}">
        <p14:creationId xmlns:p14="http://schemas.microsoft.com/office/powerpoint/2010/main" val="2319719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5CD992-CCEB-403E-8875-C941FEE55470}" type="slidenum">
              <a:rPr lang="zh-CN" altLang="en-US" smtClean="0"/>
              <a:t>5</a:t>
            </a:fld>
            <a:endParaRPr lang="zh-CN" altLang="en-US"/>
          </a:p>
        </p:txBody>
      </p:sp>
    </p:spTree>
    <p:extLst>
      <p:ext uri="{BB962C8B-B14F-4D97-AF65-F5344CB8AC3E}">
        <p14:creationId xmlns:p14="http://schemas.microsoft.com/office/powerpoint/2010/main" val="3928463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5CD992-CCEB-403E-8875-C941FEE55470}" type="slidenum">
              <a:rPr lang="zh-CN" altLang="en-US" smtClean="0"/>
              <a:t>6</a:t>
            </a:fld>
            <a:endParaRPr lang="zh-CN" altLang="en-US"/>
          </a:p>
        </p:txBody>
      </p:sp>
    </p:spTree>
    <p:extLst>
      <p:ext uri="{BB962C8B-B14F-4D97-AF65-F5344CB8AC3E}">
        <p14:creationId xmlns:p14="http://schemas.microsoft.com/office/powerpoint/2010/main" val="1635487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5CD992-CCEB-403E-8875-C941FEE55470}" type="slidenum">
              <a:rPr lang="zh-CN" altLang="en-US" smtClean="0"/>
              <a:t>7</a:t>
            </a:fld>
            <a:endParaRPr lang="zh-CN" altLang="en-US"/>
          </a:p>
        </p:txBody>
      </p:sp>
    </p:spTree>
    <p:extLst>
      <p:ext uri="{BB962C8B-B14F-4D97-AF65-F5344CB8AC3E}">
        <p14:creationId xmlns:p14="http://schemas.microsoft.com/office/powerpoint/2010/main" val="20597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5CD992-CCEB-403E-8875-C941FEE55470}" type="slidenum">
              <a:rPr lang="zh-CN" altLang="en-US" smtClean="0"/>
              <a:t>8</a:t>
            </a:fld>
            <a:endParaRPr lang="zh-CN" altLang="en-US"/>
          </a:p>
        </p:txBody>
      </p:sp>
    </p:spTree>
    <p:extLst>
      <p:ext uri="{BB962C8B-B14F-4D97-AF65-F5344CB8AC3E}">
        <p14:creationId xmlns:p14="http://schemas.microsoft.com/office/powerpoint/2010/main" val="3335972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5CD992-CCEB-403E-8875-C941FEE55470}" type="slidenum">
              <a:rPr lang="zh-CN" altLang="en-US" smtClean="0"/>
              <a:t>9</a:t>
            </a:fld>
            <a:endParaRPr lang="zh-CN" altLang="en-US"/>
          </a:p>
        </p:txBody>
      </p:sp>
    </p:spTree>
    <p:extLst>
      <p:ext uri="{BB962C8B-B14F-4D97-AF65-F5344CB8AC3E}">
        <p14:creationId xmlns:p14="http://schemas.microsoft.com/office/powerpoint/2010/main" val="26769168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2.wmf"/><Relationship Id="rId5" Type="http://schemas.openxmlformats.org/officeDocument/2006/relationships/oleObject" Target="../embeddings/oleObject4.bin"/><Relationship Id="rId4" Type="http://schemas.openxmlformats.org/officeDocument/2006/relationships/image" Target="../media/image1.w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aphicFrame>
        <p:nvGraphicFramePr>
          <p:cNvPr id="6" name="对象 5"/>
          <p:cNvGraphicFramePr>
            <a:graphicFrameLocks noChangeAspect="1"/>
          </p:cNvGraphicFramePr>
          <p:nvPr userDrawn="1">
            <p:extLst>
              <p:ext uri="{D42A27DB-BD31-4B8C-83A1-F6EECF244321}">
                <p14:modId xmlns:p14="http://schemas.microsoft.com/office/powerpoint/2010/main" val="1154102886"/>
              </p:ext>
            </p:extLst>
          </p:nvPr>
        </p:nvGraphicFramePr>
        <p:xfrm>
          <a:off x="0" y="0"/>
          <a:ext cx="12192000" cy="6855620"/>
        </p:xfrm>
        <a:graphic>
          <a:graphicData uri="http://schemas.openxmlformats.org/presentationml/2006/ole">
            <mc:AlternateContent xmlns:mc="http://schemas.openxmlformats.org/markup-compatibility/2006">
              <mc:Choice xmlns:v="urn:schemas-microsoft-com:vml" Requires="v">
                <p:oleObj spid="_x0000_s36156" name="Image" r:id="rId3" imgW="17345880" imgH="9752040" progId="Photoshop.Image.12">
                  <p:embed/>
                </p:oleObj>
              </mc:Choice>
              <mc:Fallback>
                <p:oleObj name="Image" r:id="rId3" imgW="17345880" imgH="9752040" progId="Photoshop.Image.12">
                  <p:embed/>
                  <p:pic>
                    <p:nvPicPr>
                      <p:cNvPr id="0" name=""/>
                      <p:cNvPicPr/>
                      <p:nvPr/>
                    </p:nvPicPr>
                    <p:blipFill>
                      <a:blip r:embed="rId4"/>
                      <a:stretch>
                        <a:fillRect/>
                      </a:stretch>
                    </p:blipFill>
                    <p:spPr>
                      <a:xfrm>
                        <a:off x="0" y="0"/>
                        <a:ext cx="12192000" cy="6855620"/>
                      </a:xfrm>
                      <a:prstGeom prst="rect">
                        <a:avLst/>
                      </a:prstGeom>
                    </p:spPr>
                  </p:pic>
                </p:oleObj>
              </mc:Fallback>
            </mc:AlternateContent>
          </a:graphicData>
        </a:graphic>
      </p:graphicFrame>
      <p:graphicFrame>
        <p:nvGraphicFramePr>
          <p:cNvPr id="7" name="对象 6"/>
          <p:cNvGraphicFramePr>
            <a:graphicFrameLocks noChangeAspect="1"/>
          </p:cNvGraphicFramePr>
          <p:nvPr userDrawn="1">
            <p:extLst>
              <p:ext uri="{D42A27DB-BD31-4B8C-83A1-F6EECF244321}">
                <p14:modId xmlns:p14="http://schemas.microsoft.com/office/powerpoint/2010/main" val="2936233788"/>
              </p:ext>
            </p:extLst>
          </p:nvPr>
        </p:nvGraphicFramePr>
        <p:xfrm>
          <a:off x="11292196" y="6446837"/>
          <a:ext cx="927100" cy="411163"/>
        </p:xfrm>
        <a:graphic>
          <a:graphicData uri="http://schemas.openxmlformats.org/presentationml/2006/ole">
            <mc:AlternateContent xmlns:mc="http://schemas.openxmlformats.org/markup-compatibility/2006">
              <mc:Choice xmlns:v="urn:schemas-microsoft-com:vml" Requires="v">
                <p:oleObj spid="_x0000_s36157" name="Image" r:id="rId5" imgW="1917360" imgH="850680" progId="Photoshop.Image.12">
                  <p:embed/>
                </p:oleObj>
              </mc:Choice>
              <mc:Fallback>
                <p:oleObj name="Image" r:id="rId5" imgW="1917360" imgH="850680" progId="Photoshop.Image.12">
                  <p:embed/>
                  <p:pic>
                    <p:nvPicPr>
                      <p:cNvPr id="0" name=""/>
                      <p:cNvPicPr/>
                      <p:nvPr/>
                    </p:nvPicPr>
                    <p:blipFill>
                      <a:blip r:embed="rId6"/>
                      <a:stretch>
                        <a:fillRect/>
                      </a:stretch>
                    </p:blipFill>
                    <p:spPr>
                      <a:xfrm>
                        <a:off x="11292196" y="6446837"/>
                        <a:ext cx="927100" cy="411163"/>
                      </a:xfrm>
                      <a:prstGeom prst="rect">
                        <a:avLst/>
                      </a:prstGeom>
                    </p:spPr>
                  </p:pic>
                </p:oleObj>
              </mc:Fallback>
            </mc:AlternateContent>
          </a:graphicData>
        </a:graphic>
      </p:graphicFrame>
      <p:sp>
        <p:nvSpPr>
          <p:cNvPr id="8" name="矩形 7"/>
          <p:cNvSpPr/>
          <p:nvPr userDrawn="1"/>
        </p:nvSpPr>
        <p:spPr>
          <a:xfrm>
            <a:off x="-17872" y="991023"/>
            <a:ext cx="12209872" cy="45719"/>
          </a:xfrm>
          <a:prstGeom prst="rect">
            <a:avLst/>
          </a:prstGeom>
          <a:solidFill>
            <a:srgbClr val="2EB6A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EB6AA"/>
              </a:solidFill>
              <a:effectLst>
                <a:outerShdw blurRad="38100" dist="38100" dir="2700000" algn="tl">
                  <a:srgbClr val="000000">
                    <a:alpha val="43137"/>
                  </a:srgbClr>
                </a:outerShdw>
              </a:effectLst>
            </a:endParaRPr>
          </a:p>
        </p:txBody>
      </p:sp>
      <p:sp>
        <p:nvSpPr>
          <p:cNvPr id="2" name="标题 1"/>
          <p:cNvSpPr>
            <a:spLocks noGrp="1"/>
          </p:cNvSpPr>
          <p:nvPr>
            <p:ph type="title"/>
          </p:nvPr>
        </p:nvSpPr>
        <p:spPr>
          <a:xfrm>
            <a:off x="228600" y="111125"/>
            <a:ext cx="9525000" cy="925617"/>
          </a:xfrm>
        </p:spPr>
        <p:txBody>
          <a:bodyPr>
            <a:normAutofit/>
          </a:bodyPr>
          <a:lstStyle>
            <a:lvl1pPr>
              <a:defRPr sz="4800" b="1">
                <a:effectLst/>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2351A8AC-FB3A-4BB4-A39C-2642F4958837}" type="slidenum">
              <a:rPr lang="zh-CN" altLang="en-US" smtClean="0"/>
              <a:t>‹#›</a:t>
            </a:fld>
            <a:endParaRPr lang="zh-CN" altLang="en-US"/>
          </a:p>
        </p:txBody>
      </p:sp>
    </p:spTree>
    <p:extLst>
      <p:ext uri="{BB962C8B-B14F-4D97-AF65-F5344CB8AC3E}">
        <p14:creationId xmlns:p14="http://schemas.microsoft.com/office/powerpoint/2010/main" val="1982373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r>
              <a:rPr lang="zh-CN" altLang="en-US" smtClean="0"/>
              <a:t>美团网章鱼计划</a:t>
            </a:r>
            <a:endParaRPr lang="zh-CN" altLang="en-US"/>
          </a:p>
        </p:txBody>
      </p:sp>
      <p:sp>
        <p:nvSpPr>
          <p:cNvPr id="7" name="灯片编号占位符 6"/>
          <p:cNvSpPr>
            <a:spLocks noGrp="1"/>
          </p:cNvSpPr>
          <p:nvPr>
            <p:ph type="sldNum" sz="quarter" idx="12"/>
          </p:nvPr>
        </p:nvSpPr>
        <p:spPr/>
        <p:txBody>
          <a:bodyPr/>
          <a:lstStyle/>
          <a:p>
            <a:fld id="{2351A8AC-FB3A-4BB4-A39C-2642F4958837}" type="slidenum">
              <a:rPr lang="zh-CN" altLang="en-US" smtClean="0"/>
              <a:t>‹#›</a:t>
            </a:fld>
            <a:endParaRPr lang="zh-CN" altLang="en-US"/>
          </a:p>
        </p:txBody>
      </p:sp>
    </p:spTree>
    <p:extLst>
      <p:ext uri="{BB962C8B-B14F-4D97-AF65-F5344CB8AC3E}">
        <p14:creationId xmlns:p14="http://schemas.microsoft.com/office/powerpoint/2010/main" val="209752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zh-CN" altLang="en-US" smtClean="0"/>
              <a:t>美团网章鱼计划</a:t>
            </a:r>
            <a:endParaRPr lang="zh-CN" altLang="en-US"/>
          </a:p>
        </p:txBody>
      </p:sp>
      <p:sp>
        <p:nvSpPr>
          <p:cNvPr id="6" name="灯片编号占位符 5"/>
          <p:cNvSpPr>
            <a:spLocks noGrp="1"/>
          </p:cNvSpPr>
          <p:nvPr>
            <p:ph type="sldNum" sz="quarter" idx="12"/>
          </p:nvPr>
        </p:nvSpPr>
        <p:spPr/>
        <p:txBody>
          <a:bodyPr/>
          <a:lstStyle/>
          <a:p>
            <a:fld id="{2351A8AC-FB3A-4BB4-A39C-2642F4958837}" type="slidenum">
              <a:rPr lang="zh-CN" altLang="en-US" smtClean="0"/>
              <a:t>‹#›</a:t>
            </a:fld>
            <a:endParaRPr lang="zh-CN" altLang="en-US"/>
          </a:p>
        </p:txBody>
      </p:sp>
    </p:spTree>
    <p:extLst>
      <p:ext uri="{BB962C8B-B14F-4D97-AF65-F5344CB8AC3E}">
        <p14:creationId xmlns:p14="http://schemas.microsoft.com/office/powerpoint/2010/main" val="2052756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zh-CN" altLang="en-US" smtClean="0"/>
              <a:t>美团网章鱼计划</a:t>
            </a:r>
            <a:endParaRPr lang="zh-CN" altLang="en-US"/>
          </a:p>
        </p:txBody>
      </p:sp>
      <p:sp>
        <p:nvSpPr>
          <p:cNvPr id="6" name="灯片编号占位符 5"/>
          <p:cNvSpPr>
            <a:spLocks noGrp="1"/>
          </p:cNvSpPr>
          <p:nvPr>
            <p:ph type="sldNum" sz="quarter" idx="12"/>
          </p:nvPr>
        </p:nvSpPr>
        <p:spPr/>
        <p:txBody>
          <a:bodyPr/>
          <a:lstStyle/>
          <a:p>
            <a:fld id="{2351A8AC-FB3A-4BB4-A39C-2642F4958837}" type="slidenum">
              <a:rPr lang="zh-CN" altLang="en-US" smtClean="0"/>
              <a:t>‹#›</a:t>
            </a:fld>
            <a:endParaRPr lang="zh-CN" altLang="en-US"/>
          </a:p>
        </p:txBody>
      </p:sp>
    </p:spTree>
    <p:extLst>
      <p:ext uri="{BB962C8B-B14F-4D97-AF65-F5344CB8AC3E}">
        <p14:creationId xmlns:p14="http://schemas.microsoft.com/office/powerpoint/2010/main" val="2761140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aphicFrame>
        <p:nvGraphicFramePr>
          <p:cNvPr id="7" name="对象 6"/>
          <p:cNvGraphicFramePr>
            <a:graphicFrameLocks noChangeAspect="1"/>
          </p:cNvGraphicFramePr>
          <p:nvPr userDrawn="1">
            <p:extLst>
              <p:ext uri="{D42A27DB-BD31-4B8C-83A1-F6EECF244321}">
                <p14:modId xmlns:p14="http://schemas.microsoft.com/office/powerpoint/2010/main" val="779446593"/>
              </p:ext>
            </p:extLst>
          </p:nvPr>
        </p:nvGraphicFramePr>
        <p:xfrm>
          <a:off x="0" y="0"/>
          <a:ext cx="12192000" cy="6855620"/>
        </p:xfrm>
        <a:graphic>
          <a:graphicData uri="http://schemas.openxmlformats.org/presentationml/2006/ole">
            <mc:AlternateContent xmlns:mc="http://schemas.openxmlformats.org/markup-compatibility/2006">
              <mc:Choice xmlns:v="urn:schemas-microsoft-com:vml" Requires="v">
                <p:oleObj spid="_x0000_s35144" name="Image" r:id="rId3" imgW="17345880" imgH="9752040" progId="Photoshop.Image.12">
                  <p:embed/>
                </p:oleObj>
              </mc:Choice>
              <mc:Fallback>
                <p:oleObj name="Image" r:id="rId3" imgW="17345880" imgH="9752040" progId="Photoshop.Image.12">
                  <p:embed/>
                  <p:pic>
                    <p:nvPicPr>
                      <p:cNvPr id="0" name=""/>
                      <p:cNvPicPr/>
                      <p:nvPr/>
                    </p:nvPicPr>
                    <p:blipFill>
                      <a:blip r:embed="rId4"/>
                      <a:stretch>
                        <a:fillRect/>
                      </a:stretch>
                    </p:blipFill>
                    <p:spPr>
                      <a:xfrm>
                        <a:off x="0" y="0"/>
                        <a:ext cx="12192000" cy="6855620"/>
                      </a:xfrm>
                      <a:prstGeom prst="rect">
                        <a:avLst/>
                      </a:prstGeom>
                    </p:spPr>
                  </p:pic>
                </p:oleObj>
              </mc:Fallback>
            </mc:AlternateContent>
          </a:graphicData>
        </a:graphic>
      </p:graphicFrame>
      <p:graphicFrame>
        <p:nvGraphicFramePr>
          <p:cNvPr id="8" name="对象 7"/>
          <p:cNvGraphicFramePr>
            <a:graphicFrameLocks noChangeAspect="1"/>
          </p:cNvGraphicFramePr>
          <p:nvPr userDrawn="1">
            <p:extLst>
              <p:ext uri="{D42A27DB-BD31-4B8C-83A1-F6EECF244321}">
                <p14:modId xmlns:p14="http://schemas.microsoft.com/office/powerpoint/2010/main" val="1351715870"/>
              </p:ext>
            </p:extLst>
          </p:nvPr>
        </p:nvGraphicFramePr>
        <p:xfrm>
          <a:off x="11292196" y="6446837"/>
          <a:ext cx="927100" cy="411163"/>
        </p:xfrm>
        <a:graphic>
          <a:graphicData uri="http://schemas.openxmlformats.org/presentationml/2006/ole">
            <mc:AlternateContent xmlns:mc="http://schemas.openxmlformats.org/markup-compatibility/2006">
              <mc:Choice xmlns:v="urn:schemas-microsoft-com:vml" Requires="v">
                <p:oleObj spid="_x0000_s35145" name="Image" r:id="rId5" imgW="1917360" imgH="850680" progId="Photoshop.Image.12">
                  <p:embed/>
                </p:oleObj>
              </mc:Choice>
              <mc:Fallback>
                <p:oleObj name="Image" r:id="rId5" imgW="1917360" imgH="850680" progId="Photoshop.Image.12">
                  <p:embed/>
                  <p:pic>
                    <p:nvPicPr>
                      <p:cNvPr id="0" name=""/>
                      <p:cNvPicPr/>
                      <p:nvPr/>
                    </p:nvPicPr>
                    <p:blipFill>
                      <a:blip r:embed="rId6"/>
                      <a:stretch>
                        <a:fillRect/>
                      </a:stretch>
                    </p:blipFill>
                    <p:spPr>
                      <a:xfrm>
                        <a:off x="11292196" y="6446837"/>
                        <a:ext cx="927100" cy="411163"/>
                      </a:xfrm>
                      <a:prstGeom prst="rect">
                        <a:avLst/>
                      </a:prstGeom>
                    </p:spPr>
                  </p:pic>
                </p:oleObj>
              </mc:Fallback>
            </mc:AlternateContent>
          </a:graphicData>
        </a:graphic>
      </p:graphicFrame>
      <p:sp>
        <p:nvSpPr>
          <p:cNvPr id="9" name="矩形 8"/>
          <p:cNvSpPr/>
          <p:nvPr userDrawn="1"/>
        </p:nvSpPr>
        <p:spPr>
          <a:xfrm>
            <a:off x="-17872" y="991023"/>
            <a:ext cx="12209872" cy="45719"/>
          </a:xfrm>
          <a:prstGeom prst="rect">
            <a:avLst/>
          </a:prstGeom>
          <a:solidFill>
            <a:srgbClr val="2EB6A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EB6AA"/>
              </a:solidFill>
              <a:effectLst>
                <a:outerShdw blurRad="38100" dist="38100" dir="2700000" algn="tl">
                  <a:srgbClr val="000000">
                    <a:alpha val="43137"/>
                  </a:srgbClr>
                </a:outerShdw>
              </a:effectLst>
            </a:endParaRPr>
          </a:p>
        </p:txBody>
      </p:sp>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4953000" y="5588907"/>
            <a:ext cx="1511300" cy="365125"/>
          </a:xfrm>
        </p:spPr>
        <p:txBody>
          <a:bodyPr/>
          <a:lstStyle/>
          <a:p>
            <a:endParaRPr lang="zh-CN" altLang="en-US" dirty="0"/>
          </a:p>
        </p:txBody>
      </p:sp>
      <p:sp>
        <p:nvSpPr>
          <p:cNvPr id="5" name="页脚占位符 4"/>
          <p:cNvSpPr>
            <a:spLocks noGrp="1"/>
          </p:cNvSpPr>
          <p:nvPr>
            <p:ph type="ftr" sz="quarter" idx="11"/>
          </p:nvPr>
        </p:nvSpPr>
        <p:spPr>
          <a:xfrm>
            <a:off x="838200" y="6369050"/>
            <a:ext cx="2590800" cy="365125"/>
          </a:xfrm>
        </p:spPr>
        <p:txBody>
          <a:bodyPr/>
          <a:lstStyle/>
          <a:p>
            <a:r>
              <a:rPr lang="zh-CN" altLang="en-US" dirty="0" smtClean="0"/>
              <a:t>美团网章鱼计划</a:t>
            </a:r>
            <a:endParaRPr lang="zh-CN" altLang="en-US" dirty="0"/>
          </a:p>
        </p:txBody>
      </p:sp>
      <p:sp>
        <p:nvSpPr>
          <p:cNvPr id="6" name="灯片编号占位符 5"/>
          <p:cNvSpPr>
            <a:spLocks noGrp="1"/>
          </p:cNvSpPr>
          <p:nvPr>
            <p:ph type="sldNum" sz="quarter" idx="12"/>
          </p:nvPr>
        </p:nvSpPr>
        <p:spPr/>
        <p:txBody>
          <a:bodyPr/>
          <a:lstStyle/>
          <a:p>
            <a:fld id="{2351A8AC-FB3A-4BB4-A39C-2642F4958837}" type="slidenum">
              <a:rPr lang="zh-CN" altLang="en-US" smtClean="0"/>
              <a:t>‹#›</a:t>
            </a:fld>
            <a:endParaRPr lang="zh-CN" altLang="en-US" dirty="0"/>
          </a:p>
        </p:txBody>
      </p:sp>
    </p:spTree>
    <p:extLst>
      <p:ext uri="{BB962C8B-B14F-4D97-AF65-F5344CB8AC3E}">
        <p14:creationId xmlns:p14="http://schemas.microsoft.com/office/powerpoint/2010/main" val="18101166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a:xfrm>
            <a:off x="4229100" y="6356349"/>
            <a:ext cx="2743200" cy="365125"/>
          </a:xfrm>
        </p:spPr>
        <p:txBody>
          <a:bodyPr/>
          <a:lstStyle/>
          <a:p>
            <a:endParaRPr lang="zh-CN" altLang="en-US"/>
          </a:p>
        </p:txBody>
      </p:sp>
      <p:sp>
        <p:nvSpPr>
          <p:cNvPr id="5" name="页脚占位符 4"/>
          <p:cNvSpPr>
            <a:spLocks noGrp="1"/>
          </p:cNvSpPr>
          <p:nvPr>
            <p:ph type="ftr" sz="quarter" idx="11"/>
          </p:nvPr>
        </p:nvSpPr>
        <p:spPr>
          <a:xfrm>
            <a:off x="1524000" y="6356350"/>
            <a:ext cx="2133600" cy="365125"/>
          </a:xfrm>
        </p:spPr>
        <p:txBody>
          <a:bodyPr/>
          <a:lstStyle/>
          <a:p>
            <a:r>
              <a:rPr lang="zh-CN" altLang="en-US" smtClean="0"/>
              <a:t>美团网章鱼计划</a:t>
            </a:r>
            <a:endParaRPr lang="zh-CN" altLang="en-US"/>
          </a:p>
        </p:txBody>
      </p:sp>
      <p:sp>
        <p:nvSpPr>
          <p:cNvPr id="6" name="灯片编号占位符 5"/>
          <p:cNvSpPr>
            <a:spLocks noGrp="1"/>
          </p:cNvSpPr>
          <p:nvPr>
            <p:ph type="sldNum" sz="quarter" idx="12"/>
          </p:nvPr>
        </p:nvSpPr>
        <p:spPr/>
        <p:txBody>
          <a:bodyPr/>
          <a:lstStyle/>
          <a:p>
            <a:fld id="{2351A8AC-FB3A-4BB4-A39C-2642F4958837}" type="slidenum">
              <a:rPr lang="zh-CN" altLang="en-US" smtClean="0"/>
              <a:t>‹#›</a:t>
            </a:fld>
            <a:endParaRPr lang="zh-CN" altLang="en-US"/>
          </a:p>
        </p:txBody>
      </p:sp>
    </p:spTree>
    <p:extLst>
      <p:ext uri="{BB962C8B-B14F-4D97-AF65-F5344CB8AC3E}">
        <p14:creationId xmlns:p14="http://schemas.microsoft.com/office/powerpoint/2010/main" val="3745615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zh-CN" altLang="en-US" smtClean="0"/>
              <a:t>美团网章鱼计划</a:t>
            </a:r>
            <a:endParaRPr lang="zh-CN" altLang="en-US"/>
          </a:p>
        </p:txBody>
      </p:sp>
      <p:sp>
        <p:nvSpPr>
          <p:cNvPr id="6" name="灯片编号占位符 5"/>
          <p:cNvSpPr>
            <a:spLocks noGrp="1"/>
          </p:cNvSpPr>
          <p:nvPr>
            <p:ph type="sldNum" sz="quarter" idx="12"/>
          </p:nvPr>
        </p:nvSpPr>
        <p:spPr/>
        <p:txBody>
          <a:bodyPr/>
          <a:lstStyle/>
          <a:p>
            <a:fld id="{2351A8AC-FB3A-4BB4-A39C-2642F4958837}" type="slidenum">
              <a:rPr lang="zh-CN" altLang="en-US" smtClean="0"/>
              <a:t>‹#›</a:t>
            </a:fld>
            <a:endParaRPr lang="zh-CN" altLang="en-US"/>
          </a:p>
        </p:txBody>
      </p:sp>
    </p:spTree>
    <p:extLst>
      <p:ext uri="{BB962C8B-B14F-4D97-AF65-F5344CB8AC3E}">
        <p14:creationId xmlns:p14="http://schemas.microsoft.com/office/powerpoint/2010/main" val="3375188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r>
              <a:rPr lang="zh-CN" altLang="en-US" smtClean="0"/>
              <a:t>美团网章鱼计划</a:t>
            </a:r>
            <a:endParaRPr lang="zh-CN" altLang="en-US"/>
          </a:p>
        </p:txBody>
      </p:sp>
      <p:sp>
        <p:nvSpPr>
          <p:cNvPr id="7" name="灯片编号占位符 6"/>
          <p:cNvSpPr>
            <a:spLocks noGrp="1"/>
          </p:cNvSpPr>
          <p:nvPr>
            <p:ph type="sldNum" sz="quarter" idx="12"/>
          </p:nvPr>
        </p:nvSpPr>
        <p:spPr/>
        <p:txBody>
          <a:bodyPr/>
          <a:lstStyle/>
          <a:p>
            <a:fld id="{2351A8AC-FB3A-4BB4-A39C-2642F4958837}" type="slidenum">
              <a:rPr lang="zh-CN" altLang="en-US" smtClean="0"/>
              <a:t>‹#›</a:t>
            </a:fld>
            <a:endParaRPr lang="zh-CN" altLang="en-US"/>
          </a:p>
        </p:txBody>
      </p:sp>
    </p:spTree>
    <p:extLst>
      <p:ext uri="{BB962C8B-B14F-4D97-AF65-F5344CB8AC3E}">
        <p14:creationId xmlns:p14="http://schemas.microsoft.com/office/powerpoint/2010/main" val="3464191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美团网章鱼计划</a:t>
            </a:r>
            <a:endParaRPr lang="zh-CN" altLang="en-US"/>
          </a:p>
        </p:txBody>
      </p:sp>
      <p:sp>
        <p:nvSpPr>
          <p:cNvPr id="9" name="灯片编号占位符 8"/>
          <p:cNvSpPr>
            <a:spLocks noGrp="1"/>
          </p:cNvSpPr>
          <p:nvPr>
            <p:ph type="sldNum" sz="quarter" idx="12"/>
          </p:nvPr>
        </p:nvSpPr>
        <p:spPr/>
        <p:txBody>
          <a:bodyPr/>
          <a:lstStyle/>
          <a:p>
            <a:fld id="{2351A8AC-FB3A-4BB4-A39C-2642F4958837}" type="slidenum">
              <a:rPr lang="zh-CN" altLang="en-US" smtClean="0"/>
              <a:t>‹#›</a:t>
            </a:fld>
            <a:endParaRPr lang="zh-CN" altLang="en-US"/>
          </a:p>
        </p:txBody>
      </p:sp>
    </p:spTree>
    <p:extLst>
      <p:ext uri="{BB962C8B-B14F-4D97-AF65-F5344CB8AC3E}">
        <p14:creationId xmlns:p14="http://schemas.microsoft.com/office/powerpoint/2010/main" val="2876206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smtClean="0"/>
              <a:t>美团网章鱼计划</a:t>
            </a:r>
            <a:endParaRPr lang="zh-CN" altLang="en-US"/>
          </a:p>
        </p:txBody>
      </p:sp>
      <p:sp>
        <p:nvSpPr>
          <p:cNvPr id="5" name="灯片编号占位符 4"/>
          <p:cNvSpPr>
            <a:spLocks noGrp="1"/>
          </p:cNvSpPr>
          <p:nvPr>
            <p:ph type="sldNum" sz="quarter" idx="12"/>
          </p:nvPr>
        </p:nvSpPr>
        <p:spPr/>
        <p:txBody>
          <a:bodyPr/>
          <a:lstStyle/>
          <a:p>
            <a:fld id="{2351A8AC-FB3A-4BB4-A39C-2642F4958837}" type="slidenum">
              <a:rPr lang="zh-CN" altLang="en-US" smtClean="0"/>
              <a:t>‹#›</a:t>
            </a:fld>
            <a:endParaRPr lang="zh-CN" altLang="en-US"/>
          </a:p>
        </p:txBody>
      </p:sp>
    </p:spTree>
    <p:extLst>
      <p:ext uri="{BB962C8B-B14F-4D97-AF65-F5344CB8AC3E}">
        <p14:creationId xmlns:p14="http://schemas.microsoft.com/office/powerpoint/2010/main" val="1810215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r>
              <a:rPr lang="zh-CN" altLang="en-US" smtClean="0"/>
              <a:t>美团网章鱼计划</a:t>
            </a:r>
            <a:endParaRPr lang="zh-CN" altLang="en-US"/>
          </a:p>
        </p:txBody>
      </p:sp>
      <p:sp>
        <p:nvSpPr>
          <p:cNvPr id="4" name="灯片编号占位符 3"/>
          <p:cNvSpPr>
            <a:spLocks noGrp="1"/>
          </p:cNvSpPr>
          <p:nvPr>
            <p:ph type="sldNum" sz="quarter" idx="12"/>
          </p:nvPr>
        </p:nvSpPr>
        <p:spPr/>
        <p:txBody>
          <a:bodyPr/>
          <a:lstStyle/>
          <a:p>
            <a:fld id="{2351A8AC-FB3A-4BB4-A39C-2642F4958837}" type="slidenum">
              <a:rPr lang="zh-CN" altLang="en-US" smtClean="0"/>
              <a:t>‹#›</a:t>
            </a:fld>
            <a:endParaRPr lang="zh-CN" altLang="en-US"/>
          </a:p>
        </p:txBody>
      </p:sp>
    </p:spTree>
    <p:extLst>
      <p:ext uri="{BB962C8B-B14F-4D97-AF65-F5344CB8AC3E}">
        <p14:creationId xmlns:p14="http://schemas.microsoft.com/office/powerpoint/2010/main" val="2702553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r>
              <a:rPr lang="zh-CN" altLang="en-US" smtClean="0"/>
              <a:t>美团网章鱼计划</a:t>
            </a:r>
            <a:endParaRPr lang="zh-CN" altLang="en-US"/>
          </a:p>
        </p:txBody>
      </p:sp>
      <p:sp>
        <p:nvSpPr>
          <p:cNvPr id="7" name="灯片编号占位符 6"/>
          <p:cNvSpPr>
            <a:spLocks noGrp="1"/>
          </p:cNvSpPr>
          <p:nvPr>
            <p:ph type="sldNum" sz="quarter" idx="12"/>
          </p:nvPr>
        </p:nvSpPr>
        <p:spPr/>
        <p:txBody>
          <a:bodyPr/>
          <a:lstStyle/>
          <a:p>
            <a:fld id="{2351A8AC-FB3A-4BB4-A39C-2642F4958837}" type="slidenum">
              <a:rPr lang="zh-CN" altLang="en-US" smtClean="0"/>
              <a:t>‹#›</a:t>
            </a:fld>
            <a:endParaRPr lang="zh-CN" altLang="en-US"/>
          </a:p>
        </p:txBody>
      </p:sp>
    </p:spTree>
    <p:extLst>
      <p:ext uri="{BB962C8B-B14F-4D97-AF65-F5344CB8AC3E}">
        <p14:creationId xmlns:p14="http://schemas.microsoft.com/office/powerpoint/2010/main" val="226854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EB6AA"/>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1">
                    <a:lumMod val="50000"/>
                  </a:schemeClr>
                </a:solidFill>
              </a:defRPr>
            </a:lvl1pPr>
          </a:lstStyle>
          <a:p>
            <a:r>
              <a:rPr lang="zh-CN" altLang="en-US" dirty="0" smtClean="0"/>
              <a:t>美团网章鱼计划</a:t>
            </a:r>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51A8AC-FB3A-4BB4-A39C-2642F4958837}" type="slidenum">
              <a:rPr lang="zh-CN" altLang="en-US" smtClean="0"/>
              <a:t>‹#›</a:t>
            </a:fld>
            <a:endParaRPr lang="zh-CN" altLang="en-US"/>
          </a:p>
        </p:txBody>
      </p:sp>
    </p:spTree>
    <p:extLst>
      <p:ext uri="{BB962C8B-B14F-4D97-AF65-F5344CB8AC3E}">
        <p14:creationId xmlns:p14="http://schemas.microsoft.com/office/powerpoint/2010/main" val="1740803947"/>
      </p:ext>
    </p:extLst>
  </p:cSld>
  <p:clrMap bg1="lt1" tx1="dk1" bg2="lt2" tx2="dk2" accent1="accent1" accent2="accent2" accent3="accent3" accent4="accent4" accent5="accent5" accent6="accent6" hlink="hlink" folHlink="folHlink"/>
  <p:sldLayoutIdLst>
    <p:sldLayoutId id="2147483660" r:id="rId1"/>
    <p:sldLayoutId id="2147483650" r:id="rId2"/>
    <p:sldLayoutId id="2147483649"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eibo.com/u/3244706501"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wmf"/><Relationship Id="rId4" Type="http://schemas.openxmlformats.org/officeDocument/2006/relationships/oleObject" Target="../embeddings/oleObject5.bin"/></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eibo.com/u/324470650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wmf"/><Relationship Id="rId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308096" y="1243056"/>
            <a:ext cx="8555522" cy="2851272"/>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solidFill>
                  <a:schemeClr val="bg1"/>
                </a:solidFill>
              </a:rPr>
              <a:t>美团网章鱼计划第</a:t>
            </a:r>
            <a:r>
              <a:rPr lang="en-US" altLang="zh-CN" sz="4000" dirty="0" smtClean="0">
                <a:solidFill>
                  <a:schemeClr val="bg1"/>
                </a:solidFill>
              </a:rPr>
              <a:t>1</a:t>
            </a:r>
            <a:r>
              <a:rPr lang="zh-CN" altLang="en-US" sz="4000" dirty="0" smtClean="0">
                <a:solidFill>
                  <a:schemeClr val="bg1"/>
                </a:solidFill>
              </a:rPr>
              <a:t>课</a:t>
            </a:r>
            <a:endParaRPr lang="en-US" altLang="zh-CN" sz="4000" dirty="0" smtClean="0">
              <a:solidFill>
                <a:schemeClr val="bg1"/>
              </a:solidFill>
            </a:endParaRPr>
          </a:p>
          <a:p>
            <a:r>
              <a:rPr lang="zh-CN" altLang="en-US" sz="2800" b="1" dirty="0" smtClean="0">
                <a:solidFill>
                  <a:schemeClr val="bg1"/>
                </a:solidFill>
              </a:rPr>
              <a:t/>
            </a:r>
            <a:br>
              <a:rPr lang="zh-CN" altLang="en-US" sz="2800" b="1" dirty="0" smtClean="0">
                <a:solidFill>
                  <a:schemeClr val="bg1"/>
                </a:solidFill>
              </a:rPr>
            </a:br>
            <a:r>
              <a:rPr lang="zh-CN" altLang="en-US" sz="9700" b="1" dirty="0" smtClean="0">
                <a:solidFill>
                  <a:schemeClr val="bg1"/>
                </a:solidFill>
              </a:rPr>
              <a:t>产品经理入门</a:t>
            </a:r>
            <a:endParaRPr lang="zh-CN" altLang="en-US" sz="9700" b="1" dirty="0">
              <a:solidFill>
                <a:schemeClr val="bg1"/>
              </a:solidFill>
            </a:endParaRPr>
          </a:p>
        </p:txBody>
      </p:sp>
      <p:sp>
        <p:nvSpPr>
          <p:cNvPr id="5" name="副标题 2"/>
          <p:cNvSpPr txBox="1">
            <a:spLocks/>
          </p:cNvSpPr>
          <p:nvPr/>
        </p:nvSpPr>
        <p:spPr>
          <a:xfrm>
            <a:off x="2308096" y="3907397"/>
            <a:ext cx="6928237" cy="1655762"/>
          </a:xfrm>
          <a:prstGeom prst="rect">
            <a:avLst/>
          </a:prstGeom>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smtClean="0">
                <a:solidFill>
                  <a:schemeClr val="bg1"/>
                </a:solidFill>
              </a:rPr>
              <a:t>美团网产品部 收集整理</a:t>
            </a:r>
            <a:r>
              <a:rPr lang="zh-CN" altLang="en-US" sz="2400" dirty="0">
                <a:solidFill>
                  <a:schemeClr val="bg1"/>
                </a:solidFill>
              </a:rPr>
              <a:t>发布</a:t>
            </a:r>
            <a:endParaRPr lang="en-US" altLang="zh-CN" sz="2400" dirty="0" smtClean="0">
              <a:solidFill>
                <a:schemeClr val="bg1"/>
              </a:solidFill>
            </a:endParaRPr>
          </a:p>
          <a:p>
            <a:pPr marL="0" indent="0">
              <a:lnSpc>
                <a:spcPts val="2100"/>
              </a:lnSpc>
              <a:buNone/>
            </a:pPr>
            <a:endParaRPr lang="en-US" altLang="zh-CN" dirty="0" smtClean="0">
              <a:solidFill>
                <a:schemeClr val="bg1"/>
              </a:solidFill>
            </a:endParaRPr>
          </a:p>
        </p:txBody>
      </p:sp>
      <p:sp>
        <p:nvSpPr>
          <p:cNvPr id="6" name="文本框 5"/>
          <p:cNvSpPr txBox="1"/>
          <p:nvPr/>
        </p:nvSpPr>
        <p:spPr>
          <a:xfrm>
            <a:off x="2308096" y="4365946"/>
            <a:ext cx="7022516" cy="369332"/>
          </a:xfrm>
          <a:prstGeom prst="rect">
            <a:avLst/>
          </a:prstGeom>
          <a:noFill/>
        </p:spPr>
        <p:txBody>
          <a:bodyPr wrap="square" rtlCol="0">
            <a:spAutoFit/>
          </a:bodyPr>
          <a:lstStyle/>
          <a:p>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新浪微</a:t>
            </a:r>
            <a:r>
              <a:rPr lang="zh-CN" altLang="en-US"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博： </a:t>
            </a:r>
            <a:r>
              <a:rPr lang="en-US" altLang="zh-CN"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美团网章鱼计划   </a:t>
            </a:r>
            <a:r>
              <a:rPr lang="en-US" altLang="zh-CN" dirty="0">
                <a:solidFill>
                  <a:srgbClr val="FF0000"/>
                </a:solidFill>
                <a:latin typeface="微软雅黑" panose="020B0503020204020204" pitchFamily="34" charset="-122"/>
                <a:ea typeface="微软雅黑" panose="020B0503020204020204" pitchFamily="34" charset="-122"/>
                <a:hlinkClick r:id="rId3"/>
              </a:rPr>
              <a:t>http://weibo.com/u/3244706501</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4891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7547212" y="1036742"/>
            <a:ext cx="4658436" cy="582125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0" y="181791"/>
            <a:ext cx="7054308" cy="950972"/>
          </a:xfrm>
          <a:noFill/>
        </p:spPr>
        <p:txBody>
          <a:bodyPr>
            <a:normAutofit/>
          </a:bodyPr>
          <a:lstStyle/>
          <a:p>
            <a:r>
              <a:rPr lang="zh-CN" altLang="en-US" sz="4800" b="1" dirty="0" smtClean="0">
                <a:solidFill>
                  <a:schemeClr val="bg1"/>
                </a:solidFill>
                <a:effectLst>
                  <a:outerShdw blurRad="38100" dist="38100" dir="2700000" algn="tl">
                    <a:srgbClr val="000000">
                      <a:alpha val="43137"/>
                    </a:srgbClr>
                  </a:outerShdw>
                </a:effectLst>
              </a:rPr>
              <a:t>　</a:t>
            </a:r>
            <a:r>
              <a:rPr lang="zh-CN" altLang="en-US" sz="4800" b="1" dirty="0">
                <a:latin typeface="+mn-ea"/>
                <a:ea typeface="+mn-ea"/>
              </a:rPr>
              <a:t>什么是产品？</a:t>
            </a:r>
          </a:p>
        </p:txBody>
      </p:sp>
      <p:sp>
        <p:nvSpPr>
          <p:cNvPr id="5" name="文本框 4"/>
          <p:cNvSpPr txBox="1"/>
          <p:nvPr/>
        </p:nvSpPr>
        <p:spPr>
          <a:xfrm>
            <a:off x="7572653" y="1443100"/>
            <a:ext cx="4681491" cy="289310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dirty="0" smtClean="0">
                <a:solidFill>
                  <a:schemeClr val="bg1"/>
                </a:solidFill>
                <a:latin typeface="+mn-ea"/>
              </a:rPr>
              <a:t>请确认你已经在心中有一个“什么是产品”的答案了再继续向下读。独立思考有助于提升学习效果，哪怕一个错误的答案也有用。仅仅“看”到答案是不够的，还要有思考。</a:t>
            </a:r>
            <a:endParaRPr lang="en-US" altLang="zh-CN" sz="1400" dirty="0" smtClean="0">
              <a:solidFill>
                <a:schemeClr val="bg1"/>
              </a:solidFill>
              <a:latin typeface="+mn-ea"/>
            </a:endParaRPr>
          </a:p>
          <a:p>
            <a:pPr marL="285750" indent="-285750">
              <a:lnSpc>
                <a:spcPct val="150000"/>
              </a:lnSpc>
              <a:buFont typeface="Arial" panose="020B0604020202020204" pitchFamily="34" charset="0"/>
              <a:buChar char="•"/>
            </a:pPr>
            <a:r>
              <a:rPr lang="zh-CN" altLang="en-US" sz="1400" dirty="0" smtClean="0">
                <a:solidFill>
                  <a:schemeClr val="bg1"/>
                </a:solidFill>
                <a:latin typeface="+mn-ea"/>
              </a:rPr>
              <a:t>这里</a:t>
            </a:r>
            <a:r>
              <a:rPr lang="zh-CN" altLang="en-US" sz="1400" dirty="0">
                <a:solidFill>
                  <a:schemeClr val="bg1"/>
                </a:solidFill>
                <a:latin typeface="+mn-ea"/>
              </a:rPr>
              <a:t>的重点是</a:t>
            </a:r>
            <a:r>
              <a:rPr lang="zh-CN" altLang="en-US" sz="1400" dirty="0">
                <a:solidFill>
                  <a:schemeClr val="accent4">
                    <a:lumMod val="60000"/>
                    <a:lumOff val="40000"/>
                  </a:schemeClr>
                </a:solidFill>
                <a:latin typeface="+mn-ea"/>
              </a:rPr>
              <a:t>满足某种需求</a:t>
            </a:r>
            <a:r>
              <a:rPr lang="zh-CN" altLang="en-US" sz="1400" dirty="0">
                <a:solidFill>
                  <a:schemeClr val="bg1"/>
                </a:solidFill>
                <a:latin typeface="+mn-ea"/>
              </a:rPr>
              <a:t>。失败的产品往往是没有找对需求、或者找对需求了但是没有执行到位等</a:t>
            </a:r>
            <a:r>
              <a:rPr lang="zh-CN" altLang="en-US" sz="1400" dirty="0" smtClean="0">
                <a:solidFill>
                  <a:schemeClr val="bg1"/>
                </a:solidFill>
                <a:latin typeface="+mn-ea"/>
              </a:rPr>
              <a:t>。</a:t>
            </a:r>
            <a:endParaRPr lang="en-US" altLang="zh-CN" sz="1400" dirty="0">
              <a:solidFill>
                <a:schemeClr val="bg1"/>
              </a:solidFill>
              <a:latin typeface="+mn-ea"/>
            </a:endParaRPr>
          </a:p>
          <a:p>
            <a:pPr marL="285750" indent="-285750">
              <a:lnSpc>
                <a:spcPct val="150000"/>
              </a:lnSpc>
              <a:buFont typeface="Arial" panose="020B0604020202020204" pitchFamily="34" charset="0"/>
              <a:buChar char="•"/>
            </a:pPr>
            <a:r>
              <a:rPr lang="zh-CN" altLang="en-US" sz="1400" dirty="0">
                <a:solidFill>
                  <a:schemeClr val="bg1"/>
                </a:solidFill>
                <a:latin typeface="+mn-ea"/>
              </a:rPr>
              <a:t>一款软件、一个网站、笔记本、旅游服务</a:t>
            </a:r>
            <a:r>
              <a:rPr lang="zh-CN" altLang="en-US" sz="1400" dirty="0" smtClean="0">
                <a:solidFill>
                  <a:schemeClr val="bg1"/>
                </a:solidFill>
                <a:latin typeface="+mn-ea"/>
              </a:rPr>
              <a:t>、医疗服务、</a:t>
            </a:r>
            <a:r>
              <a:rPr lang="zh-CN" altLang="en-US" sz="1400" dirty="0">
                <a:solidFill>
                  <a:schemeClr val="bg1"/>
                </a:solidFill>
                <a:latin typeface="+mn-ea"/>
              </a:rPr>
              <a:t>翻译服务、</a:t>
            </a:r>
            <a:r>
              <a:rPr lang="en-US" altLang="zh-CN" sz="1400" dirty="0">
                <a:solidFill>
                  <a:schemeClr val="bg1"/>
                </a:solidFill>
                <a:latin typeface="+mn-ea"/>
              </a:rPr>
              <a:t>App</a:t>
            </a:r>
            <a:r>
              <a:rPr lang="zh-CN" altLang="en-US" sz="1400" dirty="0">
                <a:solidFill>
                  <a:schemeClr val="bg1"/>
                </a:solidFill>
                <a:latin typeface="+mn-ea"/>
              </a:rPr>
              <a:t>等，都是</a:t>
            </a:r>
            <a:r>
              <a:rPr lang="zh-CN" altLang="en-US" sz="1400" dirty="0" smtClean="0">
                <a:solidFill>
                  <a:schemeClr val="bg1"/>
                </a:solidFill>
                <a:latin typeface="+mn-ea"/>
              </a:rPr>
              <a:t>产品。</a:t>
            </a:r>
            <a:endParaRPr lang="zh-CN" altLang="en-US" sz="1400" dirty="0">
              <a:solidFill>
                <a:schemeClr val="bg1"/>
              </a:solidFill>
              <a:latin typeface="+mn-ea"/>
            </a:endParaRPr>
          </a:p>
          <a:p>
            <a:endParaRPr lang="zh-CN" altLang="en-US" sz="1400" dirty="0">
              <a:solidFill>
                <a:schemeClr val="bg1"/>
              </a:solidFill>
            </a:endParaRPr>
          </a:p>
        </p:txBody>
      </p:sp>
      <p:sp>
        <p:nvSpPr>
          <p:cNvPr id="6" name="文本框 5"/>
          <p:cNvSpPr txBox="1"/>
          <p:nvPr/>
        </p:nvSpPr>
        <p:spPr>
          <a:xfrm>
            <a:off x="144486" y="1358970"/>
            <a:ext cx="7156274" cy="5176802"/>
          </a:xfrm>
          <a:prstGeom prst="rect">
            <a:avLst/>
          </a:prstGeom>
          <a:noFill/>
        </p:spPr>
        <p:txBody>
          <a:bodyPr wrap="square" rtlCol="0">
            <a:spAutoFit/>
          </a:bodyPr>
          <a:lstStyle/>
          <a:p>
            <a:pPr marL="457200" indent="-457200">
              <a:lnSpc>
                <a:spcPct val="12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想一想这个问题“什么是产品”再向下看</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marL="457200" indent="-457200">
              <a:lnSpc>
                <a:spcPct val="120000"/>
              </a:lnSpc>
              <a:buFont typeface="Arial" panose="020B0604020202020204" pitchFamily="34" charset="0"/>
              <a:buChar char="•"/>
            </a:pPr>
            <a:r>
              <a:rPr lang="zh-CN" altLang="en-US" sz="2800" dirty="0" smtClean="0">
                <a:latin typeface="微软雅黑" panose="020B0503020204020204" pitchFamily="34" charset="-122"/>
                <a:ea typeface="微软雅黑" panose="020B0503020204020204" pitchFamily="34" charset="-122"/>
              </a:rPr>
              <a:t>产品</a:t>
            </a:r>
            <a:r>
              <a:rPr lang="zh-CN" altLang="en-US" sz="2800" dirty="0">
                <a:latin typeface="微软雅黑" panose="020B0503020204020204" pitchFamily="34" charset="-122"/>
                <a:ea typeface="微软雅黑" panose="020B0503020204020204" pitchFamily="34" charset="-122"/>
              </a:rPr>
              <a:t>是</a:t>
            </a:r>
            <a:r>
              <a:rPr lang="zh-CN" altLang="en-US" sz="2800" b="1" dirty="0">
                <a:solidFill>
                  <a:srgbClr val="FF0000"/>
                </a:solidFill>
                <a:latin typeface="微软雅黑" panose="020B0503020204020204" pitchFamily="34" charset="-122"/>
                <a:ea typeface="微软雅黑" panose="020B0503020204020204" pitchFamily="34" charset="-122"/>
              </a:rPr>
              <a:t>市场竞争环境下，满足人们某种需求</a:t>
            </a:r>
            <a:r>
              <a:rPr lang="zh-CN" altLang="en-US" sz="2800" dirty="0">
                <a:latin typeface="微软雅黑" panose="020B0503020204020204" pitchFamily="34" charset="-122"/>
                <a:ea typeface="微软雅黑" panose="020B0503020204020204" pitchFamily="34" charset="-122"/>
              </a:rPr>
              <a:t>的东西。</a:t>
            </a:r>
            <a:endParaRPr lang="en-US" altLang="zh-CN" sz="2800" dirty="0">
              <a:latin typeface="微软雅黑" panose="020B0503020204020204" pitchFamily="34" charset="-122"/>
              <a:ea typeface="微软雅黑" panose="020B0503020204020204" pitchFamily="34" charset="-122"/>
            </a:endParaRPr>
          </a:p>
          <a:p>
            <a:pPr marL="457200" indent="-457200">
              <a:lnSpc>
                <a:spcPct val="12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产品包括有形的物品、无形的服务、组织、观念或它们的</a:t>
            </a:r>
            <a:r>
              <a:rPr lang="zh-CN" altLang="en-US" sz="2800" dirty="0" smtClean="0">
                <a:latin typeface="微软雅黑" panose="020B0503020204020204" pitchFamily="34" charset="-122"/>
                <a:ea typeface="微软雅黑" panose="020B0503020204020204" pitchFamily="34" charset="-122"/>
              </a:rPr>
              <a:t>组合。</a:t>
            </a:r>
            <a:endParaRPr lang="zh-CN" altLang="en-US" sz="2800" dirty="0">
              <a:latin typeface="微软雅黑" panose="020B0503020204020204" pitchFamily="34" charset="-122"/>
              <a:ea typeface="微软雅黑" panose="020B0503020204020204" pitchFamily="34" charset="-122"/>
            </a:endParaRPr>
          </a:p>
          <a:p>
            <a:pPr marL="457200" indent="-457200">
              <a:lnSpc>
                <a:spcPct val="12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产品往往是多种需求的集合。</a:t>
            </a:r>
            <a:endParaRPr lang="en-US" altLang="zh-CN" sz="2800" dirty="0">
              <a:latin typeface="微软雅黑" panose="020B0503020204020204" pitchFamily="34" charset="-122"/>
              <a:ea typeface="微软雅黑" panose="020B0503020204020204" pitchFamily="34" charset="-122"/>
            </a:endParaRPr>
          </a:p>
          <a:p>
            <a:pPr marL="457200" indent="-457200">
              <a:lnSpc>
                <a:spcPct val="120000"/>
              </a:lnSpc>
              <a:buFont typeface="Arial" panose="020B0604020202020204" pitchFamily="34" charset="0"/>
              <a:buChar char="•"/>
            </a:pPr>
            <a:endParaRPr lang="en-US" altLang="zh-CN" sz="2800" dirty="0">
              <a:latin typeface="微软雅黑" panose="020B0503020204020204" pitchFamily="34" charset="-122"/>
              <a:ea typeface="微软雅黑" panose="020B0503020204020204" pitchFamily="34" charset="-122"/>
            </a:endParaRPr>
          </a:p>
          <a:p>
            <a:pPr marL="457200" indent="-457200">
              <a:lnSpc>
                <a:spcPct val="12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产品经理就是对产品设计、研发、运营等多个环节负责的人。</a:t>
            </a:r>
          </a:p>
          <a:p>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136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 calcmode="lin" valueType="num">
                                      <p:cBhvr additive="base">
                                        <p:cTn id="25"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 calcmode="lin" valueType="num">
                                      <p:cBhvr additive="base">
                                        <p:cTn id="3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 calcmode="lin" valueType="num">
                                      <p:cBhvr additive="base">
                                        <p:cTn id="3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 calcmode="lin" valueType="num">
                                      <p:cBhvr additive="base">
                                        <p:cTn id="4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3" end="3"/>
                                            </p:txEl>
                                          </p:spTgt>
                                        </p:tgtEl>
                                        <p:attrNameLst>
                                          <p:attrName>style.visibility</p:attrName>
                                        </p:attrNameLst>
                                      </p:cBhvr>
                                      <p:to>
                                        <p:strVal val="visible"/>
                                      </p:to>
                                    </p:set>
                                    <p:anim calcmode="lin" valueType="num">
                                      <p:cBhvr additive="base">
                                        <p:cTn id="4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5" end="5"/>
                                            </p:txEl>
                                          </p:spTgt>
                                        </p:tgtEl>
                                        <p:attrNameLst>
                                          <p:attrName>style.visibility</p:attrName>
                                        </p:attrNameLst>
                                      </p:cBhvr>
                                      <p:to>
                                        <p:strVal val="visible"/>
                                      </p:to>
                                    </p:set>
                                    <p:anim calcmode="lin" valueType="num">
                                      <p:cBhvr additive="base">
                                        <p:cTn id="5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矩形 43"/>
          <p:cNvSpPr/>
          <p:nvPr/>
        </p:nvSpPr>
        <p:spPr>
          <a:xfrm>
            <a:off x="7547212" y="1036742"/>
            <a:ext cx="4658436" cy="582125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zh-CN" altLang="en-US" sz="1400" dirty="0">
              <a:solidFill>
                <a:schemeClr val="bg1"/>
              </a:solidFill>
              <a:latin typeface="+mn-ea"/>
            </a:endParaRPr>
          </a:p>
        </p:txBody>
      </p:sp>
      <p:sp>
        <p:nvSpPr>
          <p:cNvPr id="2" name="标题 1"/>
          <p:cNvSpPr>
            <a:spLocks noGrp="1"/>
          </p:cNvSpPr>
          <p:nvPr>
            <p:ph type="title"/>
          </p:nvPr>
        </p:nvSpPr>
        <p:spPr>
          <a:xfrm>
            <a:off x="0" y="250031"/>
            <a:ext cx="8547051" cy="901439"/>
          </a:xfrm>
          <a:noFill/>
        </p:spPr>
        <p:txBody>
          <a:bodyPr>
            <a:noAutofit/>
          </a:bodyPr>
          <a:lstStyle/>
          <a:p>
            <a:r>
              <a:rPr lang="zh-CN" altLang="en-US" sz="4800" b="1" dirty="0" smtClean="0">
                <a:solidFill>
                  <a:schemeClr val="bg1"/>
                </a:solidFill>
                <a:effectLst>
                  <a:outerShdw blurRad="38100" dist="38100" dir="2700000" algn="tl">
                    <a:srgbClr val="000000">
                      <a:alpha val="43137"/>
                    </a:srgbClr>
                  </a:outerShdw>
                </a:effectLst>
              </a:rPr>
              <a:t>　</a:t>
            </a:r>
            <a:r>
              <a:rPr lang="zh-CN" altLang="en-US" sz="4800" b="1" dirty="0">
                <a:latin typeface="+mn-ea"/>
                <a:ea typeface="+mn-ea"/>
              </a:rPr>
              <a:t>一种较为典型的组织结构</a:t>
            </a:r>
          </a:p>
        </p:txBody>
      </p:sp>
      <p:sp>
        <p:nvSpPr>
          <p:cNvPr id="20" name="椭圆 19"/>
          <p:cNvSpPr/>
          <p:nvPr/>
        </p:nvSpPr>
        <p:spPr>
          <a:xfrm>
            <a:off x="120626" y="3655206"/>
            <a:ext cx="2016224" cy="208823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1" name="椭圆 20"/>
          <p:cNvSpPr/>
          <p:nvPr/>
        </p:nvSpPr>
        <p:spPr>
          <a:xfrm>
            <a:off x="192634" y="4447294"/>
            <a:ext cx="936104" cy="936104"/>
          </a:xfrm>
          <a:prstGeom prst="ellipse">
            <a:avLst/>
          </a:prstGeom>
          <a:solidFill>
            <a:srgbClr val="00B05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t>开发</a:t>
            </a:r>
            <a:endParaRPr lang="zh-CN" altLang="en-US" dirty="0"/>
          </a:p>
        </p:txBody>
      </p:sp>
      <p:sp>
        <p:nvSpPr>
          <p:cNvPr id="22" name="椭圆 21"/>
          <p:cNvSpPr/>
          <p:nvPr/>
        </p:nvSpPr>
        <p:spPr>
          <a:xfrm>
            <a:off x="2532386" y="2071030"/>
            <a:ext cx="1296144" cy="129614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boss</a:t>
            </a:r>
            <a:endParaRPr lang="zh-CN" altLang="en-US" dirty="0"/>
          </a:p>
        </p:txBody>
      </p:sp>
      <p:sp>
        <p:nvSpPr>
          <p:cNvPr id="23" name="椭圆 22"/>
          <p:cNvSpPr/>
          <p:nvPr/>
        </p:nvSpPr>
        <p:spPr>
          <a:xfrm>
            <a:off x="1164234" y="4447294"/>
            <a:ext cx="936104" cy="93610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测试</a:t>
            </a:r>
            <a:endParaRPr lang="zh-CN" altLang="en-US" dirty="0"/>
          </a:p>
        </p:txBody>
      </p:sp>
      <p:sp>
        <p:nvSpPr>
          <p:cNvPr id="24" name="椭圆 23"/>
          <p:cNvSpPr/>
          <p:nvPr/>
        </p:nvSpPr>
        <p:spPr>
          <a:xfrm>
            <a:off x="696690" y="3655206"/>
            <a:ext cx="936104"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产品</a:t>
            </a:r>
            <a:endParaRPr lang="zh-CN" altLang="en-US" dirty="0"/>
          </a:p>
        </p:txBody>
      </p:sp>
      <p:sp>
        <p:nvSpPr>
          <p:cNvPr id="25" name="矩形 24"/>
          <p:cNvSpPr/>
          <p:nvPr/>
        </p:nvSpPr>
        <p:spPr>
          <a:xfrm>
            <a:off x="696690" y="5311390"/>
            <a:ext cx="803425" cy="369332"/>
          </a:xfrm>
          <a:prstGeom prst="rect">
            <a:avLst/>
          </a:prstGeom>
        </p:spPr>
        <p:txBody>
          <a:bodyPr wrap="none">
            <a:spAutoFit/>
          </a:bodyPr>
          <a:lstStyle/>
          <a:p>
            <a:r>
              <a:rPr lang="zh-CN" altLang="en-US" dirty="0" smtClean="0"/>
              <a:t>项目</a:t>
            </a:r>
            <a:r>
              <a:rPr lang="en-US" altLang="zh-CN" dirty="0" smtClean="0"/>
              <a:t>A</a:t>
            </a:r>
            <a:endParaRPr lang="zh-CN" altLang="en-US" dirty="0"/>
          </a:p>
        </p:txBody>
      </p:sp>
      <p:sp>
        <p:nvSpPr>
          <p:cNvPr id="26" name="椭圆 25"/>
          <p:cNvSpPr/>
          <p:nvPr/>
        </p:nvSpPr>
        <p:spPr>
          <a:xfrm>
            <a:off x="2208858" y="3655206"/>
            <a:ext cx="2016224" cy="208823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7" name="椭圆 26"/>
          <p:cNvSpPr/>
          <p:nvPr/>
        </p:nvSpPr>
        <p:spPr>
          <a:xfrm>
            <a:off x="2280866" y="4447294"/>
            <a:ext cx="936104" cy="936104"/>
          </a:xfrm>
          <a:prstGeom prst="ellipse">
            <a:avLst/>
          </a:prstGeom>
          <a:solidFill>
            <a:srgbClr val="00B05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t>开发</a:t>
            </a:r>
            <a:endParaRPr lang="zh-CN" altLang="en-US" dirty="0"/>
          </a:p>
        </p:txBody>
      </p:sp>
      <p:sp>
        <p:nvSpPr>
          <p:cNvPr id="28" name="椭圆 27"/>
          <p:cNvSpPr/>
          <p:nvPr/>
        </p:nvSpPr>
        <p:spPr>
          <a:xfrm>
            <a:off x="3252466" y="4447294"/>
            <a:ext cx="936104" cy="93610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测试</a:t>
            </a:r>
            <a:endParaRPr lang="zh-CN" altLang="en-US" dirty="0"/>
          </a:p>
        </p:txBody>
      </p:sp>
      <p:sp>
        <p:nvSpPr>
          <p:cNvPr id="29" name="椭圆 28"/>
          <p:cNvSpPr/>
          <p:nvPr/>
        </p:nvSpPr>
        <p:spPr>
          <a:xfrm>
            <a:off x="2784922" y="3655206"/>
            <a:ext cx="936104"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产品</a:t>
            </a:r>
            <a:endParaRPr lang="zh-CN" altLang="en-US" dirty="0"/>
          </a:p>
        </p:txBody>
      </p:sp>
      <p:sp>
        <p:nvSpPr>
          <p:cNvPr id="30" name="矩形 29"/>
          <p:cNvSpPr/>
          <p:nvPr/>
        </p:nvSpPr>
        <p:spPr>
          <a:xfrm>
            <a:off x="2784922" y="5311390"/>
            <a:ext cx="803425" cy="369332"/>
          </a:xfrm>
          <a:prstGeom prst="rect">
            <a:avLst/>
          </a:prstGeom>
        </p:spPr>
        <p:txBody>
          <a:bodyPr wrap="none">
            <a:spAutoFit/>
          </a:bodyPr>
          <a:lstStyle/>
          <a:p>
            <a:r>
              <a:rPr lang="zh-CN" altLang="en-US" dirty="0" smtClean="0"/>
              <a:t>项目</a:t>
            </a:r>
            <a:r>
              <a:rPr lang="en-US" altLang="zh-CN" dirty="0" smtClean="0"/>
              <a:t>B</a:t>
            </a:r>
            <a:endParaRPr lang="zh-CN" altLang="en-US" dirty="0"/>
          </a:p>
        </p:txBody>
      </p:sp>
      <p:sp>
        <p:nvSpPr>
          <p:cNvPr id="31" name="椭圆 30"/>
          <p:cNvSpPr/>
          <p:nvPr/>
        </p:nvSpPr>
        <p:spPr>
          <a:xfrm>
            <a:off x="4297090" y="3655206"/>
            <a:ext cx="2016224" cy="208823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2" name="椭圆 31"/>
          <p:cNvSpPr/>
          <p:nvPr/>
        </p:nvSpPr>
        <p:spPr>
          <a:xfrm>
            <a:off x="4369098" y="4447294"/>
            <a:ext cx="936104" cy="936104"/>
          </a:xfrm>
          <a:prstGeom prst="ellipse">
            <a:avLst/>
          </a:prstGeom>
          <a:solidFill>
            <a:srgbClr val="00B05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t>开发</a:t>
            </a:r>
            <a:endParaRPr lang="zh-CN" altLang="en-US" dirty="0"/>
          </a:p>
        </p:txBody>
      </p:sp>
      <p:sp>
        <p:nvSpPr>
          <p:cNvPr id="33" name="椭圆 32"/>
          <p:cNvSpPr/>
          <p:nvPr/>
        </p:nvSpPr>
        <p:spPr>
          <a:xfrm>
            <a:off x="5340698" y="4447294"/>
            <a:ext cx="936104" cy="93610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测试</a:t>
            </a:r>
            <a:endParaRPr lang="zh-CN" altLang="en-US" dirty="0"/>
          </a:p>
        </p:txBody>
      </p:sp>
      <p:sp>
        <p:nvSpPr>
          <p:cNvPr id="34" name="椭圆 33"/>
          <p:cNvSpPr/>
          <p:nvPr/>
        </p:nvSpPr>
        <p:spPr>
          <a:xfrm>
            <a:off x="4873154" y="3655206"/>
            <a:ext cx="936104"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产品</a:t>
            </a:r>
            <a:endParaRPr lang="zh-CN" altLang="en-US" dirty="0"/>
          </a:p>
        </p:txBody>
      </p:sp>
      <p:sp>
        <p:nvSpPr>
          <p:cNvPr id="35" name="矩形 34"/>
          <p:cNvSpPr/>
          <p:nvPr/>
        </p:nvSpPr>
        <p:spPr>
          <a:xfrm>
            <a:off x="4873154" y="5311390"/>
            <a:ext cx="803425" cy="369332"/>
          </a:xfrm>
          <a:prstGeom prst="rect">
            <a:avLst/>
          </a:prstGeom>
        </p:spPr>
        <p:txBody>
          <a:bodyPr wrap="none">
            <a:spAutoFit/>
          </a:bodyPr>
          <a:lstStyle/>
          <a:p>
            <a:r>
              <a:rPr lang="zh-CN" altLang="en-US" dirty="0" smtClean="0"/>
              <a:t>项目</a:t>
            </a:r>
            <a:r>
              <a:rPr lang="en-US" altLang="zh-CN" dirty="0" smtClean="0"/>
              <a:t>C</a:t>
            </a:r>
            <a:endParaRPr lang="zh-CN" altLang="en-US" dirty="0"/>
          </a:p>
        </p:txBody>
      </p:sp>
      <p:sp>
        <p:nvSpPr>
          <p:cNvPr id="36" name="椭圆 35"/>
          <p:cNvSpPr/>
          <p:nvPr/>
        </p:nvSpPr>
        <p:spPr>
          <a:xfrm>
            <a:off x="6469419" y="3727214"/>
            <a:ext cx="936104"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设计组</a:t>
            </a:r>
            <a:endParaRPr lang="zh-CN" altLang="en-US" dirty="0"/>
          </a:p>
        </p:txBody>
      </p:sp>
      <p:cxnSp>
        <p:nvCxnSpPr>
          <p:cNvPr id="37" name="直接连接符 36"/>
          <p:cNvCxnSpPr/>
          <p:nvPr/>
        </p:nvCxnSpPr>
        <p:spPr>
          <a:xfrm>
            <a:off x="1164234" y="3511190"/>
            <a:ext cx="4248472" cy="158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5400000">
            <a:off x="1057016" y="3618408"/>
            <a:ext cx="216024" cy="158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5400000">
            <a:off x="3145248" y="3618408"/>
            <a:ext cx="216024" cy="158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5400000">
            <a:off x="5305488" y="3618408"/>
            <a:ext cx="216024" cy="158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a:off x="3109244" y="3438388"/>
            <a:ext cx="144016" cy="158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6469419" y="3943238"/>
            <a:ext cx="576064" cy="5760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1100" dirty="0" smtClean="0"/>
              <a:t>设计师</a:t>
            </a:r>
            <a:endParaRPr lang="zh-CN" altLang="en-US" sz="1100" dirty="0"/>
          </a:p>
        </p:txBody>
      </p:sp>
      <p:sp>
        <p:nvSpPr>
          <p:cNvPr id="3" name="文本框 2"/>
          <p:cNvSpPr txBox="1"/>
          <p:nvPr/>
        </p:nvSpPr>
        <p:spPr>
          <a:xfrm>
            <a:off x="7501631" y="1448794"/>
            <a:ext cx="4385569" cy="51552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dirty="0">
                <a:solidFill>
                  <a:schemeClr val="bg1"/>
                </a:solidFill>
                <a:latin typeface="微软雅黑" panose="020B0503020204020204" pitchFamily="34" charset="-122"/>
                <a:ea typeface="微软雅黑" panose="020B0503020204020204" pitchFamily="34" charset="-122"/>
              </a:rPr>
              <a:t>从组织结构图中可以看到产品经理所处的位置。</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a:solidFill>
                  <a:schemeClr val="bg1"/>
                </a:solidFill>
                <a:latin typeface="微软雅黑" panose="020B0503020204020204" pitchFamily="34" charset="-122"/>
                <a:ea typeface="微软雅黑" panose="020B0503020204020204" pitchFamily="34" charset="-122"/>
              </a:rPr>
              <a:t>一些公司里，技术、测试都不向产品经理汇报，大家是平行关系。</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a:solidFill>
                  <a:schemeClr val="bg1"/>
                </a:solidFill>
                <a:latin typeface="微软雅黑" panose="020B0503020204020204" pitchFamily="34" charset="-122"/>
                <a:ea typeface="微软雅黑" panose="020B0503020204020204" pitchFamily="34" charset="-122"/>
              </a:rPr>
              <a:t>另一些公司里，所有人都向产品经理汇报，这里的产品经理相当于项目负责人，对所有事物负责。</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一个高级产品经理或产品总监可能</a:t>
            </a:r>
            <a:r>
              <a:rPr lang="zh-CN" altLang="en-US" sz="1400" dirty="0">
                <a:solidFill>
                  <a:schemeClr val="bg1"/>
                </a:solidFill>
                <a:latin typeface="微软雅黑" panose="020B0503020204020204" pitchFamily="34" charset="-122"/>
                <a:ea typeface="微软雅黑" panose="020B0503020204020204" pitchFamily="34" charset="-122"/>
              </a:rPr>
              <a:t>管</a:t>
            </a:r>
            <a:r>
              <a:rPr lang="en-US" altLang="zh-CN" sz="1400" dirty="0" smtClean="0">
                <a:solidFill>
                  <a:schemeClr val="bg1"/>
                </a:solidFill>
                <a:latin typeface="微软雅黑" panose="020B0503020204020204" pitchFamily="34" charset="-122"/>
                <a:ea typeface="微软雅黑" panose="020B0503020204020204" pitchFamily="34" charset="-122"/>
              </a:rPr>
              <a:t>2</a:t>
            </a:r>
            <a:r>
              <a:rPr lang="zh-CN" altLang="en-US" sz="1400" dirty="0" smtClean="0">
                <a:solidFill>
                  <a:schemeClr val="bg1"/>
                </a:solidFill>
                <a:latin typeface="微软雅黑" panose="020B0503020204020204" pitchFamily="34" charset="-122"/>
                <a:ea typeface="微软雅黑" panose="020B0503020204020204" pitchFamily="34" charset="-122"/>
              </a:rPr>
              <a:t>个以上项目</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a:solidFill>
                  <a:schemeClr val="bg1"/>
                </a:solidFill>
                <a:latin typeface="微软雅黑" panose="020B0503020204020204" pitchFamily="34" charset="-122"/>
                <a:ea typeface="微软雅黑" panose="020B0503020204020204" pitchFamily="34" charset="-122"/>
              </a:rPr>
              <a:t>其中</a:t>
            </a:r>
            <a:r>
              <a:rPr lang="zh-CN" altLang="en-US" sz="1400" dirty="0" smtClean="0">
                <a:solidFill>
                  <a:schemeClr val="bg1"/>
                </a:solidFill>
                <a:latin typeface="微软雅黑" panose="020B0503020204020204" pitchFamily="34" charset="-122"/>
                <a:ea typeface="微软雅黑" panose="020B0503020204020204" pitchFamily="34" charset="-122"/>
              </a:rPr>
              <a:t>设计师可以在设计组内专职对接几个项目</a:t>
            </a:r>
            <a:r>
              <a:rPr lang="zh-CN" altLang="en-US" sz="1400" dirty="0">
                <a:solidFill>
                  <a:schemeClr val="bg1"/>
                </a:solidFill>
                <a:latin typeface="微软雅黑" panose="020B0503020204020204" pitchFamily="34" charset="-122"/>
                <a:ea typeface="微软雅黑" panose="020B0503020204020204" pitchFamily="34" charset="-122"/>
              </a:rPr>
              <a:t>，也可能短期调来调去</a:t>
            </a:r>
            <a:r>
              <a:rPr lang="zh-CN" altLang="en-US" sz="1400" dirty="0" smtClean="0">
                <a:solidFill>
                  <a:schemeClr val="bg1"/>
                </a:solidFill>
                <a:latin typeface="微软雅黑" panose="020B0503020204020204" pitchFamily="34" charset="-122"/>
                <a:ea typeface="微软雅黑" panose="020B0503020204020204" pitchFamily="34" charset="-122"/>
              </a:rPr>
              <a:t>，驻扎在项目组（这样沟通效率高很多），看</a:t>
            </a:r>
            <a:r>
              <a:rPr lang="zh-CN" altLang="en-US" sz="1400" dirty="0">
                <a:solidFill>
                  <a:schemeClr val="bg1"/>
                </a:solidFill>
                <a:latin typeface="微软雅黑" panose="020B0503020204020204" pitchFamily="34" charset="-122"/>
                <a:ea typeface="微软雅黑" panose="020B0503020204020204" pitchFamily="34" charset="-122"/>
              </a:rPr>
              <a:t>设计</a:t>
            </a:r>
            <a:r>
              <a:rPr lang="zh-CN" altLang="en-US" sz="1400" dirty="0" smtClean="0">
                <a:solidFill>
                  <a:schemeClr val="bg1"/>
                </a:solidFill>
                <a:latin typeface="微软雅黑" panose="020B0503020204020204" pitchFamily="34" charset="-122"/>
                <a:ea typeface="微软雅黑" panose="020B0503020204020204" pitchFamily="34" charset="-122"/>
              </a:rPr>
              <a:t>总监和</a:t>
            </a:r>
            <a:r>
              <a:rPr lang="en-US" altLang="zh-CN" sz="1400" dirty="0" smtClean="0">
                <a:solidFill>
                  <a:schemeClr val="bg1"/>
                </a:solidFill>
                <a:latin typeface="微软雅黑" panose="020B0503020204020204" pitchFamily="34" charset="-122"/>
                <a:ea typeface="微软雅黑" panose="020B0503020204020204" pitchFamily="34" charset="-122"/>
              </a:rPr>
              <a:t>boss</a:t>
            </a:r>
            <a:r>
              <a:rPr lang="zh-CN" altLang="en-US" sz="1400" dirty="0" smtClean="0">
                <a:solidFill>
                  <a:schemeClr val="bg1"/>
                </a:solidFill>
                <a:latin typeface="微软雅黑" panose="020B0503020204020204" pitchFamily="34" charset="-122"/>
                <a:ea typeface="微软雅黑" panose="020B0503020204020204" pitchFamily="34" charset="-122"/>
              </a:rPr>
              <a:t>的</a:t>
            </a:r>
            <a:r>
              <a:rPr lang="zh-CN" altLang="en-US" sz="1400" dirty="0">
                <a:solidFill>
                  <a:schemeClr val="bg1"/>
                </a:solidFill>
                <a:latin typeface="微软雅黑" panose="020B0503020204020204" pitchFamily="34" charset="-122"/>
                <a:ea typeface="微软雅黑" panose="020B0503020204020204" pitchFamily="34" charset="-122"/>
              </a:rPr>
              <a:t>安排。</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a:solidFill>
                  <a:schemeClr val="bg1"/>
                </a:solidFill>
                <a:latin typeface="微软雅黑" panose="020B0503020204020204" pitchFamily="34" charset="-122"/>
                <a:ea typeface="微软雅黑" panose="020B0503020204020204" pitchFamily="34" charset="-122"/>
              </a:rPr>
              <a:t>还有一种组织结构是：有产品线、技术线、测试线，每条线垂直汇报，少数较为</a:t>
            </a:r>
            <a:r>
              <a:rPr lang="zh-CN" altLang="en-US" sz="1400" dirty="0" smtClean="0">
                <a:solidFill>
                  <a:schemeClr val="bg1"/>
                </a:solidFill>
                <a:latin typeface="微软雅黑" panose="020B0503020204020204" pitchFamily="34" charset="-122"/>
                <a:ea typeface="微软雅黑" panose="020B0503020204020204" pitchFamily="34" charset="-122"/>
              </a:rPr>
              <a:t>复杂项目的</a:t>
            </a:r>
            <a:r>
              <a:rPr lang="zh-CN" altLang="en-US" sz="1400" dirty="0">
                <a:solidFill>
                  <a:schemeClr val="bg1"/>
                </a:solidFill>
                <a:latin typeface="微软雅黑" panose="020B0503020204020204" pitchFamily="34" charset="-122"/>
                <a:ea typeface="微软雅黑" panose="020B0503020204020204" pitchFamily="34" charset="-122"/>
              </a:rPr>
              <a:t>大公司是这样，例如</a:t>
            </a:r>
            <a:r>
              <a:rPr lang="zh-CN" altLang="en-US" sz="1400" dirty="0" smtClean="0">
                <a:solidFill>
                  <a:schemeClr val="bg1"/>
                </a:solidFill>
                <a:latin typeface="微软雅黑" panose="020B0503020204020204" pitchFamily="34" charset="-122"/>
                <a:ea typeface="微软雅黑" panose="020B0503020204020204" pitchFamily="34" charset="-122"/>
              </a:rPr>
              <a:t>搜索引擎公司。</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a:solidFill>
                  <a:schemeClr val="bg1"/>
                </a:solidFill>
                <a:latin typeface="微软雅黑" panose="020B0503020204020204" pitchFamily="34" charset="-122"/>
                <a:ea typeface="微软雅黑" panose="020B0503020204020204" pitchFamily="34" charset="-122"/>
              </a:rPr>
              <a:t>一</a:t>
            </a:r>
            <a:r>
              <a:rPr lang="zh-CN" altLang="en-US" sz="1400" dirty="0" smtClean="0">
                <a:solidFill>
                  <a:schemeClr val="bg1"/>
                </a:solidFill>
                <a:latin typeface="微软雅黑" panose="020B0503020204020204" pitchFamily="34" charset="-122"/>
                <a:ea typeface="微软雅黑" panose="020B0503020204020204" pitchFamily="34" charset="-122"/>
              </a:rPr>
              <a:t>个项目一般从几个人到几十个人不等。项目内的每个人一般都有非常明确的职责，以便高效率工作和绩效考核。</a:t>
            </a:r>
            <a:endParaRPr lang="en-US" altLang="zh-CN" sz="1400" dirty="0">
              <a:solidFill>
                <a:schemeClr val="bg1"/>
              </a:solidFill>
              <a:latin typeface="微软雅黑" panose="020B0503020204020204" pitchFamily="34" charset="-122"/>
              <a:ea typeface="微软雅黑" panose="020B0503020204020204" pitchFamily="34" charset="-122"/>
            </a:endParaRPr>
          </a:p>
          <a:p>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339329" y="6014926"/>
            <a:ext cx="6096000" cy="757130"/>
          </a:xfrm>
          <a:prstGeom prst="rect">
            <a:avLst/>
          </a:prstGeom>
        </p:spPr>
        <p:txBody>
          <a:bodyPr>
            <a:spAutoFit/>
          </a:bodyPr>
          <a:lstStyle/>
          <a:p>
            <a:pPr>
              <a:lnSpc>
                <a:spcPct val="120000"/>
              </a:lnSpc>
            </a:pPr>
            <a:r>
              <a:rPr lang="zh-CN" altLang="en-US" dirty="0" smtClean="0">
                <a:latin typeface="微软雅黑" panose="020B0503020204020204" pitchFamily="34" charset="-122"/>
                <a:ea typeface="微软雅黑" panose="020B0503020204020204" pitchFamily="34" charset="-122"/>
              </a:rPr>
              <a:t>例如一个典型的小项目：</a:t>
            </a:r>
            <a:r>
              <a:rPr lang="en-US" altLang="zh-CN" dirty="0" smtClean="0">
                <a:latin typeface="微软雅黑" panose="020B0503020204020204" pitchFamily="34" charset="-122"/>
                <a:ea typeface="微软雅黑" panose="020B0503020204020204" pitchFamily="34" charset="-122"/>
              </a:rPr>
              <a:t>1-2</a:t>
            </a:r>
            <a:r>
              <a:rPr lang="zh-CN" altLang="en-US" dirty="0" smtClean="0">
                <a:latin typeface="微软雅黑" panose="020B0503020204020204" pitchFamily="34" charset="-122"/>
                <a:ea typeface="微软雅黑" panose="020B0503020204020204" pitchFamily="34" charset="-122"/>
              </a:rPr>
              <a:t>个产品人员、</a:t>
            </a:r>
            <a:r>
              <a:rPr lang="en-US" altLang="zh-CN" dirty="0" smtClean="0">
                <a:latin typeface="微软雅黑" panose="020B0503020204020204" pitchFamily="34" charset="-122"/>
                <a:ea typeface="微软雅黑" panose="020B0503020204020204" pitchFamily="34" charset="-122"/>
              </a:rPr>
              <a:t>3-5</a:t>
            </a:r>
            <a:r>
              <a:rPr lang="zh-CN" altLang="en-US" dirty="0" smtClean="0">
                <a:latin typeface="微软雅黑" panose="020B0503020204020204" pitchFamily="34" charset="-122"/>
                <a:ea typeface="微软雅黑" panose="020B0503020204020204" pitchFamily="34" charset="-122"/>
              </a:rPr>
              <a:t>名开发工程师、</a:t>
            </a:r>
            <a:r>
              <a:rPr lang="en-US" altLang="zh-CN" dirty="0" smtClean="0">
                <a:latin typeface="微软雅黑" panose="020B0503020204020204" pitchFamily="34" charset="-122"/>
                <a:ea typeface="微软雅黑" panose="020B0503020204020204" pitchFamily="34" charset="-122"/>
              </a:rPr>
              <a:t>1-2</a:t>
            </a:r>
            <a:r>
              <a:rPr lang="zh-CN" altLang="en-US" dirty="0" smtClean="0">
                <a:latin typeface="微软雅黑" panose="020B0503020204020204" pitchFamily="34" charset="-122"/>
                <a:ea typeface="微软雅黑" panose="020B0503020204020204" pitchFamily="34" charset="-122"/>
              </a:rPr>
              <a:t>个测试工程师。</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0011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 calcmode="lin" valueType="num">
                                      <p:cBhvr additive="base">
                                        <p:cTn id="1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500" fill="hold"/>
                                        <p:tgtEl>
                                          <p:spTgt spid="25"/>
                                        </p:tgtEl>
                                        <p:attrNameLst>
                                          <p:attrName>ppt_x</p:attrName>
                                        </p:attrNameLst>
                                      </p:cBhvr>
                                      <p:tavLst>
                                        <p:tav tm="0">
                                          <p:val>
                                            <p:strVal val="#ppt_x"/>
                                          </p:val>
                                        </p:tav>
                                        <p:tav tm="100000">
                                          <p:val>
                                            <p:strVal val="#ppt_x"/>
                                          </p:val>
                                        </p:tav>
                                      </p:tavLst>
                                    </p:anim>
                                    <p:anim calcmode="lin" valueType="num">
                                      <p:cBhvr additive="base">
                                        <p:cTn id="25"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500" fill="hold"/>
                                        <p:tgtEl>
                                          <p:spTgt spid="24"/>
                                        </p:tgtEl>
                                        <p:attrNameLst>
                                          <p:attrName>ppt_x</p:attrName>
                                        </p:attrNameLst>
                                      </p:cBhvr>
                                      <p:tavLst>
                                        <p:tav tm="0">
                                          <p:val>
                                            <p:strVal val="#ppt_x"/>
                                          </p:val>
                                        </p:tav>
                                        <p:tav tm="100000">
                                          <p:val>
                                            <p:strVal val="#ppt_x"/>
                                          </p:val>
                                        </p:tav>
                                      </p:tavLst>
                                    </p:anim>
                                    <p:anim calcmode="lin" valueType="num">
                                      <p:cBhvr additive="base">
                                        <p:cTn id="31"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500" fill="hold"/>
                                        <p:tgtEl>
                                          <p:spTgt spid="23"/>
                                        </p:tgtEl>
                                        <p:attrNameLst>
                                          <p:attrName>ppt_x</p:attrName>
                                        </p:attrNameLst>
                                      </p:cBhvr>
                                      <p:tavLst>
                                        <p:tav tm="0">
                                          <p:val>
                                            <p:strVal val="#ppt_x"/>
                                          </p:val>
                                        </p:tav>
                                        <p:tav tm="100000">
                                          <p:val>
                                            <p:strVal val="#ppt_x"/>
                                          </p:val>
                                        </p:tav>
                                      </p:tavLst>
                                    </p:anim>
                                    <p:anim calcmode="lin" valueType="num">
                                      <p:cBhvr additive="base">
                                        <p:cTn id="4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additive="base">
                                        <p:cTn id="48" dur="500" fill="hold"/>
                                        <p:tgtEl>
                                          <p:spTgt spid="26"/>
                                        </p:tgtEl>
                                        <p:attrNameLst>
                                          <p:attrName>ppt_x</p:attrName>
                                        </p:attrNameLst>
                                      </p:cBhvr>
                                      <p:tavLst>
                                        <p:tav tm="0">
                                          <p:val>
                                            <p:strVal val="#ppt_x"/>
                                          </p:val>
                                        </p:tav>
                                        <p:tav tm="100000">
                                          <p:val>
                                            <p:strVal val="#ppt_x"/>
                                          </p:val>
                                        </p:tav>
                                      </p:tavLst>
                                    </p:anim>
                                    <p:anim calcmode="lin" valueType="num">
                                      <p:cBhvr additive="base">
                                        <p:cTn id="49" dur="500" fill="hold"/>
                                        <p:tgtEl>
                                          <p:spTgt spid="26"/>
                                        </p:tgtEl>
                                        <p:attrNameLst>
                                          <p:attrName>ppt_y</p:attrName>
                                        </p:attrNameLst>
                                      </p:cBhvr>
                                      <p:tavLst>
                                        <p:tav tm="0">
                                          <p:val>
                                            <p:strVal val="1+#ppt_h/2"/>
                                          </p:val>
                                        </p:tav>
                                        <p:tav tm="100000">
                                          <p:val>
                                            <p:strVal val="#ppt_y"/>
                                          </p:val>
                                        </p:tav>
                                      </p:tavLst>
                                    </p:anim>
                                  </p:childTnLst>
                                </p:cTn>
                              </p:par>
                              <p:par>
                                <p:cTn id="50" presetID="2" presetClass="exit" presetSubtype="4" fill="hold" nodeType="withEffect">
                                  <p:stCondLst>
                                    <p:cond delay="0"/>
                                  </p:stCondLst>
                                  <p:childTnLst>
                                    <p:anim calcmode="lin" valueType="num">
                                      <p:cBhvr additive="base">
                                        <p:cTn id="51" dur="500"/>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52" dur="500"/>
                                        <p:tgtEl>
                                          <p:spTgt spid="4">
                                            <p:txEl>
                                              <p:pRg st="0" end="0"/>
                                            </p:txEl>
                                          </p:spTgt>
                                        </p:tgtEl>
                                        <p:attrNameLst>
                                          <p:attrName>ppt_y</p:attrName>
                                        </p:attrNameLst>
                                      </p:cBhvr>
                                      <p:tavLst>
                                        <p:tav tm="0">
                                          <p:val>
                                            <p:strVal val="ppt_y"/>
                                          </p:val>
                                        </p:tav>
                                        <p:tav tm="100000">
                                          <p:val>
                                            <p:strVal val="1+ppt_h/2"/>
                                          </p:val>
                                        </p:tav>
                                      </p:tavLst>
                                    </p:anim>
                                    <p:set>
                                      <p:cBhvr>
                                        <p:cTn id="53" dur="1" fill="hold">
                                          <p:stCondLst>
                                            <p:cond delay="499"/>
                                          </p:stCondLst>
                                        </p:cTn>
                                        <p:tgtEl>
                                          <p:spTgt spid="4">
                                            <p:txEl>
                                              <p:pRg st="0" end="0"/>
                                            </p:txEl>
                                          </p:spTgt>
                                        </p:tgtEl>
                                        <p:attrNameLst>
                                          <p:attrName>style.visibility</p:attrName>
                                        </p:attrNameLst>
                                      </p:cBhvr>
                                      <p:to>
                                        <p:strVal val="hidden"/>
                                      </p:to>
                                    </p:set>
                                  </p:childTnLst>
                                </p:cTn>
                              </p:par>
                              <p:par>
                                <p:cTn id="54" presetID="2" presetClass="entr" presetSubtype="4"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 calcmode="lin" valueType="num">
                                      <p:cBhvr additive="base">
                                        <p:cTn id="56" dur="500" fill="hold"/>
                                        <p:tgtEl>
                                          <p:spTgt spid="30"/>
                                        </p:tgtEl>
                                        <p:attrNameLst>
                                          <p:attrName>ppt_x</p:attrName>
                                        </p:attrNameLst>
                                      </p:cBhvr>
                                      <p:tavLst>
                                        <p:tav tm="0">
                                          <p:val>
                                            <p:strVal val="#ppt_x"/>
                                          </p:val>
                                        </p:tav>
                                        <p:tav tm="100000">
                                          <p:val>
                                            <p:strVal val="#ppt_x"/>
                                          </p:val>
                                        </p:tav>
                                      </p:tavLst>
                                    </p:anim>
                                    <p:anim calcmode="lin" valueType="num">
                                      <p:cBhvr additive="base">
                                        <p:cTn id="57"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29"/>
                                        </p:tgtEl>
                                        <p:attrNameLst>
                                          <p:attrName>style.visibility</p:attrName>
                                        </p:attrNameLst>
                                      </p:cBhvr>
                                      <p:to>
                                        <p:strVal val="visible"/>
                                      </p:to>
                                    </p:set>
                                    <p:anim calcmode="lin" valueType="num">
                                      <p:cBhvr additive="base">
                                        <p:cTn id="62" dur="500" fill="hold"/>
                                        <p:tgtEl>
                                          <p:spTgt spid="29"/>
                                        </p:tgtEl>
                                        <p:attrNameLst>
                                          <p:attrName>ppt_x</p:attrName>
                                        </p:attrNameLst>
                                      </p:cBhvr>
                                      <p:tavLst>
                                        <p:tav tm="0">
                                          <p:val>
                                            <p:strVal val="#ppt_x"/>
                                          </p:val>
                                        </p:tav>
                                        <p:tav tm="100000">
                                          <p:val>
                                            <p:strVal val="#ppt_x"/>
                                          </p:val>
                                        </p:tav>
                                      </p:tavLst>
                                    </p:anim>
                                    <p:anim calcmode="lin" valueType="num">
                                      <p:cBhvr additive="base">
                                        <p:cTn id="63" dur="500" fill="hold"/>
                                        <p:tgtEl>
                                          <p:spTgt spid="29"/>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28"/>
                                        </p:tgtEl>
                                        <p:attrNameLst>
                                          <p:attrName>style.visibility</p:attrName>
                                        </p:attrNameLst>
                                      </p:cBhvr>
                                      <p:to>
                                        <p:strVal val="visible"/>
                                      </p:to>
                                    </p:set>
                                    <p:anim calcmode="lin" valueType="num">
                                      <p:cBhvr additive="base">
                                        <p:cTn id="66" dur="500" fill="hold"/>
                                        <p:tgtEl>
                                          <p:spTgt spid="28"/>
                                        </p:tgtEl>
                                        <p:attrNameLst>
                                          <p:attrName>ppt_x</p:attrName>
                                        </p:attrNameLst>
                                      </p:cBhvr>
                                      <p:tavLst>
                                        <p:tav tm="0">
                                          <p:val>
                                            <p:strVal val="#ppt_x"/>
                                          </p:val>
                                        </p:tav>
                                        <p:tav tm="100000">
                                          <p:val>
                                            <p:strVal val="#ppt_x"/>
                                          </p:val>
                                        </p:tav>
                                      </p:tavLst>
                                    </p:anim>
                                    <p:anim calcmode="lin" valueType="num">
                                      <p:cBhvr additive="base">
                                        <p:cTn id="67" dur="500" fill="hold"/>
                                        <p:tgtEl>
                                          <p:spTgt spid="28"/>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 calcmode="lin" valueType="num">
                                      <p:cBhvr additive="base">
                                        <p:cTn id="70" dur="500" fill="hold"/>
                                        <p:tgtEl>
                                          <p:spTgt spid="27"/>
                                        </p:tgtEl>
                                        <p:attrNameLst>
                                          <p:attrName>ppt_x</p:attrName>
                                        </p:attrNameLst>
                                      </p:cBhvr>
                                      <p:tavLst>
                                        <p:tav tm="0">
                                          <p:val>
                                            <p:strVal val="#ppt_x"/>
                                          </p:val>
                                        </p:tav>
                                        <p:tav tm="100000">
                                          <p:val>
                                            <p:strVal val="#ppt_x"/>
                                          </p:val>
                                        </p:tav>
                                      </p:tavLst>
                                    </p:anim>
                                    <p:anim calcmode="lin" valueType="num">
                                      <p:cBhvr additive="base">
                                        <p:cTn id="71"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35"/>
                                        </p:tgtEl>
                                        <p:attrNameLst>
                                          <p:attrName>style.visibility</p:attrName>
                                        </p:attrNameLst>
                                      </p:cBhvr>
                                      <p:to>
                                        <p:strVal val="visible"/>
                                      </p:to>
                                    </p:set>
                                    <p:anim calcmode="lin" valueType="num">
                                      <p:cBhvr additive="base">
                                        <p:cTn id="76" dur="500" fill="hold"/>
                                        <p:tgtEl>
                                          <p:spTgt spid="35"/>
                                        </p:tgtEl>
                                        <p:attrNameLst>
                                          <p:attrName>ppt_x</p:attrName>
                                        </p:attrNameLst>
                                      </p:cBhvr>
                                      <p:tavLst>
                                        <p:tav tm="0">
                                          <p:val>
                                            <p:strVal val="#ppt_x"/>
                                          </p:val>
                                        </p:tav>
                                        <p:tav tm="100000">
                                          <p:val>
                                            <p:strVal val="#ppt_x"/>
                                          </p:val>
                                        </p:tav>
                                      </p:tavLst>
                                    </p:anim>
                                    <p:anim calcmode="lin" valueType="num">
                                      <p:cBhvr additive="base">
                                        <p:cTn id="77" dur="500" fill="hold"/>
                                        <p:tgtEl>
                                          <p:spTgt spid="35"/>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32"/>
                                        </p:tgtEl>
                                        <p:attrNameLst>
                                          <p:attrName>style.visibility</p:attrName>
                                        </p:attrNameLst>
                                      </p:cBhvr>
                                      <p:to>
                                        <p:strVal val="visible"/>
                                      </p:to>
                                    </p:set>
                                    <p:anim calcmode="lin" valueType="num">
                                      <p:cBhvr additive="base">
                                        <p:cTn id="80" dur="500" fill="hold"/>
                                        <p:tgtEl>
                                          <p:spTgt spid="32"/>
                                        </p:tgtEl>
                                        <p:attrNameLst>
                                          <p:attrName>ppt_x</p:attrName>
                                        </p:attrNameLst>
                                      </p:cBhvr>
                                      <p:tavLst>
                                        <p:tav tm="0">
                                          <p:val>
                                            <p:strVal val="#ppt_x"/>
                                          </p:val>
                                        </p:tav>
                                        <p:tav tm="100000">
                                          <p:val>
                                            <p:strVal val="#ppt_x"/>
                                          </p:val>
                                        </p:tav>
                                      </p:tavLst>
                                    </p:anim>
                                    <p:anim calcmode="lin" valueType="num">
                                      <p:cBhvr additive="base">
                                        <p:cTn id="81" dur="500" fill="hold"/>
                                        <p:tgtEl>
                                          <p:spTgt spid="32"/>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anim calcmode="lin" valueType="num">
                                      <p:cBhvr additive="base">
                                        <p:cTn id="84" dur="500" fill="hold"/>
                                        <p:tgtEl>
                                          <p:spTgt spid="33"/>
                                        </p:tgtEl>
                                        <p:attrNameLst>
                                          <p:attrName>ppt_x</p:attrName>
                                        </p:attrNameLst>
                                      </p:cBhvr>
                                      <p:tavLst>
                                        <p:tav tm="0">
                                          <p:val>
                                            <p:strVal val="#ppt_x"/>
                                          </p:val>
                                        </p:tav>
                                        <p:tav tm="100000">
                                          <p:val>
                                            <p:strVal val="#ppt_x"/>
                                          </p:val>
                                        </p:tav>
                                      </p:tavLst>
                                    </p:anim>
                                    <p:anim calcmode="lin" valueType="num">
                                      <p:cBhvr additive="base">
                                        <p:cTn id="85" dur="500" fill="hold"/>
                                        <p:tgtEl>
                                          <p:spTgt spid="33"/>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anim calcmode="lin" valueType="num">
                                      <p:cBhvr additive="base">
                                        <p:cTn id="88" dur="500" fill="hold"/>
                                        <p:tgtEl>
                                          <p:spTgt spid="34"/>
                                        </p:tgtEl>
                                        <p:attrNameLst>
                                          <p:attrName>ppt_x</p:attrName>
                                        </p:attrNameLst>
                                      </p:cBhvr>
                                      <p:tavLst>
                                        <p:tav tm="0">
                                          <p:val>
                                            <p:strVal val="#ppt_x"/>
                                          </p:val>
                                        </p:tav>
                                        <p:tav tm="100000">
                                          <p:val>
                                            <p:strVal val="#ppt_x"/>
                                          </p:val>
                                        </p:tav>
                                      </p:tavLst>
                                    </p:anim>
                                    <p:anim calcmode="lin" valueType="num">
                                      <p:cBhvr additive="base">
                                        <p:cTn id="89" dur="500" fill="hold"/>
                                        <p:tgtEl>
                                          <p:spTgt spid="34"/>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31"/>
                                        </p:tgtEl>
                                        <p:attrNameLst>
                                          <p:attrName>style.visibility</p:attrName>
                                        </p:attrNameLst>
                                      </p:cBhvr>
                                      <p:to>
                                        <p:strVal val="visible"/>
                                      </p:to>
                                    </p:set>
                                    <p:anim calcmode="lin" valueType="num">
                                      <p:cBhvr additive="base">
                                        <p:cTn id="92" dur="500" fill="hold"/>
                                        <p:tgtEl>
                                          <p:spTgt spid="31"/>
                                        </p:tgtEl>
                                        <p:attrNameLst>
                                          <p:attrName>ppt_x</p:attrName>
                                        </p:attrNameLst>
                                      </p:cBhvr>
                                      <p:tavLst>
                                        <p:tav tm="0">
                                          <p:val>
                                            <p:strVal val="#ppt_x"/>
                                          </p:val>
                                        </p:tav>
                                        <p:tav tm="100000">
                                          <p:val>
                                            <p:strVal val="#ppt_x"/>
                                          </p:val>
                                        </p:tav>
                                      </p:tavLst>
                                    </p:anim>
                                    <p:anim calcmode="lin" valueType="num">
                                      <p:cBhvr additive="base">
                                        <p:cTn id="93"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nodeType="clickEffect">
                                  <p:stCondLst>
                                    <p:cond delay="0"/>
                                  </p:stCondLst>
                                  <p:childTnLst>
                                    <p:set>
                                      <p:cBhvr>
                                        <p:cTn id="97" dur="1" fill="hold">
                                          <p:stCondLst>
                                            <p:cond delay="0"/>
                                          </p:stCondLst>
                                        </p:cTn>
                                        <p:tgtEl>
                                          <p:spTgt spid="37"/>
                                        </p:tgtEl>
                                        <p:attrNameLst>
                                          <p:attrName>style.visibility</p:attrName>
                                        </p:attrNameLst>
                                      </p:cBhvr>
                                      <p:to>
                                        <p:strVal val="visible"/>
                                      </p:to>
                                    </p:set>
                                    <p:anim calcmode="lin" valueType="num">
                                      <p:cBhvr additive="base">
                                        <p:cTn id="98" dur="500" fill="hold"/>
                                        <p:tgtEl>
                                          <p:spTgt spid="37"/>
                                        </p:tgtEl>
                                        <p:attrNameLst>
                                          <p:attrName>ppt_x</p:attrName>
                                        </p:attrNameLst>
                                      </p:cBhvr>
                                      <p:tavLst>
                                        <p:tav tm="0">
                                          <p:val>
                                            <p:strVal val="#ppt_x"/>
                                          </p:val>
                                        </p:tav>
                                        <p:tav tm="100000">
                                          <p:val>
                                            <p:strVal val="#ppt_x"/>
                                          </p:val>
                                        </p:tav>
                                      </p:tavLst>
                                    </p:anim>
                                    <p:anim calcmode="lin" valueType="num">
                                      <p:cBhvr additive="base">
                                        <p:cTn id="99" dur="500" fill="hold"/>
                                        <p:tgtEl>
                                          <p:spTgt spid="37"/>
                                        </p:tgtEl>
                                        <p:attrNameLst>
                                          <p:attrName>ppt_y</p:attrName>
                                        </p:attrNameLst>
                                      </p:cBhvr>
                                      <p:tavLst>
                                        <p:tav tm="0">
                                          <p:val>
                                            <p:strVal val="1+#ppt_h/2"/>
                                          </p:val>
                                        </p:tav>
                                        <p:tav tm="100000">
                                          <p:val>
                                            <p:strVal val="#ppt_y"/>
                                          </p:val>
                                        </p:tav>
                                      </p:tavLst>
                                    </p:anim>
                                  </p:childTnLst>
                                </p:cTn>
                              </p:par>
                              <p:par>
                                <p:cTn id="100" presetID="2" presetClass="entr" presetSubtype="4" fill="hold" nodeType="withEffect">
                                  <p:stCondLst>
                                    <p:cond delay="0"/>
                                  </p:stCondLst>
                                  <p:childTnLst>
                                    <p:set>
                                      <p:cBhvr>
                                        <p:cTn id="101" dur="1" fill="hold">
                                          <p:stCondLst>
                                            <p:cond delay="0"/>
                                          </p:stCondLst>
                                        </p:cTn>
                                        <p:tgtEl>
                                          <p:spTgt spid="38"/>
                                        </p:tgtEl>
                                        <p:attrNameLst>
                                          <p:attrName>style.visibility</p:attrName>
                                        </p:attrNameLst>
                                      </p:cBhvr>
                                      <p:to>
                                        <p:strVal val="visible"/>
                                      </p:to>
                                    </p:set>
                                    <p:anim calcmode="lin" valueType="num">
                                      <p:cBhvr additive="base">
                                        <p:cTn id="102" dur="500" fill="hold"/>
                                        <p:tgtEl>
                                          <p:spTgt spid="38"/>
                                        </p:tgtEl>
                                        <p:attrNameLst>
                                          <p:attrName>ppt_x</p:attrName>
                                        </p:attrNameLst>
                                      </p:cBhvr>
                                      <p:tavLst>
                                        <p:tav tm="0">
                                          <p:val>
                                            <p:strVal val="#ppt_x"/>
                                          </p:val>
                                        </p:tav>
                                        <p:tav tm="100000">
                                          <p:val>
                                            <p:strVal val="#ppt_x"/>
                                          </p:val>
                                        </p:tav>
                                      </p:tavLst>
                                    </p:anim>
                                    <p:anim calcmode="lin" valueType="num">
                                      <p:cBhvr additive="base">
                                        <p:cTn id="103" dur="500" fill="hold"/>
                                        <p:tgtEl>
                                          <p:spTgt spid="38"/>
                                        </p:tgtEl>
                                        <p:attrNameLst>
                                          <p:attrName>ppt_y</p:attrName>
                                        </p:attrNameLst>
                                      </p:cBhvr>
                                      <p:tavLst>
                                        <p:tav tm="0">
                                          <p:val>
                                            <p:strVal val="1+#ppt_h/2"/>
                                          </p:val>
                                        </p:tav>
                                        <p:tav tm="100000">
                                          <p:val>
                                            <p:strVal val="#ppt_y"/>
                                          </p:val>
                                        </p:tav>
                                      </p:tavLst>
                                    </p:anim>
                                  </p:childTnLst>
                                </p:cTn>
                              </p:par>
                              <p:par>
                                <p:cTn id="104" presetID="2" presetClass="entr" presetSubtype="4" fill="hold" nodeType="withEffect">
                                  <p:stCondLst>
                                    <p:cond delay="0"/>
                                  </p:stCondLst>
                                  <p:childTnLst>
                                    <p:set>
                                      <p:cBhvr>
                                        <p:cTn id="105" dur="1" fill="hold">
                                          <p:stCondLst>
                                            <p:cond delay="0"/>
                                          </p:stCondLst>
                                        </p:cTn>
                                        <p:tgtEl>
                                          <p:spTgt spid="39"/>
                                        </p:tgtEl>
                                        <p:attrNameLst>
                                          <p:attrName>style.visibility</p:attrName>
                                        </p:attrNameLst>
                                      </p:cBhvr>
                                      <p:to>
                                        <p:strVal val="visible"/>
                                      </p:to>
                                    </p:set>
                                    <p:anim calcmode="lin" valueType="num">
                                      <p:cBhvr additive="base">
                                        <p:cTn id="106" dur="500" fill="hold"/>
                                        <p:tgtEl>
                                          <p:spTgt spid="39"/>
                                        </p:tgtEl>
                                        <p:attrNameLst>
                                          <p:attrName>ppt_x</p:attrName>
                                        </p:attrNameLst>
                                      </p:cBhvr>
                                      <p:tavLst>
                                        <p:tav tm="0">
                                          <p:val>
                                            <p:strVal val="#ppt_x"/>
                                          </p:val>
                                        </p:tav>
                                        <p:tav tm="100000">
                                          <p:val>
                                            <p:strVal val="#ppt_x"/>
                                          </p:val>
                                        </p:tav>
                                      </p:tavLst>
                                    </p:anim>
                                    <p:anim calcmode="lin" valueType="num">
                                      <p:cBhvr additive="base">
                                        <p:cTn id="107" dur="500" fill="hold"/>
                                        <p:tgtEl>
                                          <p:spTgt spid="39"/>
                                        </p:tgtEl>
                                        <p:attrNameLst>
                                          <p:attrName>ppt_y</p:attrName>
                                        </p:attrNameLst>
                                      </p:cBhvr>
                                      <p:tavLst>
                                        <p:tav tm="0">
                                          <p:val>
                                            <p:strVal val="1+#ppt_h/2"/>
                                          </p:val>
                                        </p:tav>
                                        <p:tav tm="100000">
                                          <p:val>
                                            <p:strVal val="#ppt_y"/>
                                          </p:val>
                                        </p:tav>
                                      </p:tavLst>
                                    </p:anim>
                                  </p:childTnLst>
                                </p:cTn>
                              </p:par>
                              <p:par>
                                <p:cTn id="108" presetID="2" presetClass="entr" presetSubtype="4" fill="hold" nodeType="withEffect">
                                  <p:stCondLst>
                                    <p:cond delay="0"/>
                                  </p:stCondLst>
                                  <p:childTnLst>
                                    <p:set>
                                      <p:cBhvr>
                                        <p:cTn id="109" dur="1" fill="hold">
                                          <p:stCondLst>
                                            <p:cond delay="0"/>
                                          </p:stCondLst>
                                        </p:cTn>
                                        <p:tgtEl>
                                          <p:spTgt spid="40"/>
                                        </p:tgtEl>
                                        <p:attrNameLst>
                                          <p:attrName>style.visibility</p:attrName>
                                        </p:attrNameLst>
                                      </p:cBhvr>
                                      <p:to>
                                        <p:strVal val="visible"/>
                                      </p:to>
                                    </p:set>
                                    <p:anim calcmode="lin" valueType="num">
                                      <p:cBhvr additive="base">
                                        <p:cTn id="110" dur="500" fill="hold"/>
                                        <p:tgtEl>
                                          <p:spTgt spid="40"/>
                                        </p:tgtEl>
                                        <p:attrNameLst>
                                          <p:attrName>ppt_x</p:attrName>
                                        </p:attrNameLst>
                                      </p:cBhvr>
                                      <p:tavLst>
                                        <p:tav tm="0">
                                          <p:val>
                                            <p:strVal val="#ppt_x"/>
                                          </p:val>
                                        </p:tav>
                                        <p:tav tm="100000">
                                          <p:val>
                                            <p:strVal val="#ppt_x"/>
                                          </p:val>
                                        </p:tav>
                                      </p:tavLst>
                                    </p:anim>
                                    <p:anim calcmode="lin" valueType="num">
                                      <p:cBhvr additive="base">
                                        <p:cTn id="111" dur="500" fill="hold"/>
                                        <p:tgtEl>
                                          <p:spTgt spid="40"/>
                                        </p:tgtEl>
                                        <p:attrNameLst>
                                          <p:attrName>ppt_y</p:attrName>
                                        </p:attrNameLst>
                                      </p:cBhvr>
                                      <p:tavLst>
                                        <p:tav tm="0">
                                          <p:val>
                                            <p:strVal val="1+#ppt_h/2"/>
                                          </p:val>
                                        </p:tav>
                                        <p:tav tm="100000">
                                          <p:val>
                                            <p:strVal val="#ppt_y"/>
                                          </p:val>
                                        </p:tav>
                                      </p:tavLst>
                                    </p:anim>
                                  </p:childTnLst>
                                </p:cTn>
                              </p:par>
                              <p:par>
                                <p:cTn id="112" presetID="2" presetClass="entr" presetSubtype="4" fill="hold" nodeType="withEffect">
                                  <p:stCondLst>
                                    <p:cond delay="0"/>
                                  </p:stCondLst>
                                  <p:childTnLst>
                                    <p:set>
                                      <p:cBhvr>
                                        <p:cTn id="113" dur="1" fill="hold">
                                          <p:stCondLst>
                                            <p:cond delay="0"/>
                                          </p:stCondLst>
                                        </p:cTn>
                                        <p:tgtEl>
                                          <p:spTgt spid="41"/>
                                        </p:tgtEl>
                                        <p:attrNameLst>
                                          <p:attrName>style.visibility</p:attrName>
                                        </p:attrNameLst>
                                      </p:cBhvr>
                                      <p:to>
                                        <p:strVal val="visible"/>
                                      </p:to>
                                    </p:set>
                                    <p:anim calcmode="lin" valueType="num">
                                      <p:cBhvr additive="base">
                                        <p:cTn id="114" dur="500" fill="hold"/>
                                        <p:tgtEl>
                                          <p:spTgt spid="41"/>
                                        </p:tgtEl>
                                        <p:attrNameLst>
                                          <p:attrName>ppt_x</p:attrName>
                                        </p:attrNameLst>
                                      </p:cBhvr>
                                      <p:tavLst>
                                        <p:tav tm="0">
                                          <p:val>
                                            <p:strVal val="#ppt_x"/>
                                          </p:val>
                                        </p:tav>
                                        <p:tav tm="100000">
                                          <p:val>
                                            <p:strVal val="#ppt_x"/>
                                          </p:val>
                                        </p:tav>
                                      </p:tavLst>
                                    </p:anim>
                                    <p:anim calcmode="lin" valueType="num">
                                      <p:cBhvr additive="base">
                                        <p:cTn id="115"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 presetClass="entr" presetSubtype="4" fill="hold" grpId="0" nodeType="clickEffect">
                                  <p:stCondLst>
                                    <p:cond delay="0"/>
                                  </p:stCondLst>
                                  <p:childTnLst>
                                    <p:set>
                                      <p:cBhvr>
                                        <p:cTn id="119" dur="1" fill="hold">
                                          <p:stCondLst>
                                            <p:cond delay="0"/>
                                          </p:stCondLst>
                                        </p:cTn>
                                        <p:tgtEl>
                                          <p:spTgt spid="22"/>
                                        </p:tgtEl>
                                        <p:attrNameLst>
                                          <p:attrName>style.visibility</p:attrName>
                                        </p:attrNameLst>
                                      </p:cBhvr>
                                      <p:to>
                                        <p:strVal val="visible"/>
                                      </p:to>
                                    </p:set>
                                    <p:anim calcmode="lin" valueType="num">
                                      <p:cBhvr additive="base">
                                        <p:cTn id="120" dur="500" fill="hold"/>
                                        <p:tgtEl>
                                          <p:spTgt spid="22"/>
                                        </p:tgtEl>
                                        <p:attrNameLst>
                                          <p:attrName>ppt_x</p:attrName>
                                        </p:attrNameLst>
                                      </p:cBhvr>
                                      <p:tavLst>
                                        <p:tav tm="0">
                                          <p:val>
                                            <p:strVal val="#ppt_x"/>
                                          </p:val>
                                        </p:tav>
                                        <p:tav tm="100000">
                                          <p:val>
                                            <p:strVal val="#ppt_x"/>
                                          </p:val>
                                        </p:tav>
                                      </p:tavLst>
                                    </p:anim>
                                    <p:anim calcmode="lin" valueType="num">
                                      <p:cBhvr additive="base">
                                        <p:cTn id="121"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 presetClass="entr" presetSubtype="4" fill="hold" grpId="0" nodeType="clickEffect">
                                  <p:stCondLst>
                                    <p:cond delay="0"/>
                                  </p:stCondLst>
                                  <p:childTnLst>
                                    <p:set>
                                      <p:cBhvr>
                                        <p:cTn id="125" dur="1" fill="hold">
                                          <p:stCondLst>
                                            <p:cond delay="0"/>
                                          </p:stCondLst>
                                        </p:cTn>
                                        <p:tgtEl>
                                          <p:spTgt spid="36"/>
                                        </p:tgtEl>
                                        <p:attrNameLst>
                                          <p:attrName>style.visibility</p:attrName>
                                        </p:attrNameLst>
                                      </p:cBhvr>
                                      <p:to>
                                        <p:strVal val="visible"/>
                                      </p:to>
                                    </p:set>
                                    <p:anim calcmode="lin" valueType="num">
                                      <p:cBhvr additive="base">
                                        <p:cTn id="126" dur="500" fill="hold"/>
                                        <p:tgtEl>
                                          <p:spTgt spid="36"/>
                                        </p:tgtEl>
                                        <p:attrNameLst>
                                          <p:attrName>ppt_x</p:attrName>
                                        </p:attrNameLst>
                                      </p:cBhvr>
                                      <p:tavLst>
                                        <p:tav tm="0">
                                          <p:val>
                                            <p:strVal val="#ppt_x"/>
                                          </p:val>
                                        </p:tav>
                                        <p:tav tm="100000">
                                          <p:val>
                                            <p:strVal val="#ppt_x"/>
                                          </p:val>
                                        </p:tav>
                                      </p:tavLst>
                                    </p:anim>
                                    <p:anim calcmode="lin" valueType="num">
                                      <p:cBhvr additive="base">
                                        <p:cTn id="127"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2" presetClass="entr" presetSubtype="4" fill="hold" grpId="0" nodeType="clickEffect">
                                  <p:stCondLst>
                                    <p:cond delay="0"/>
                                  </p:stCondLst>
                                  <p:childTnLst>
                                    <p:set>
                                      <p:cBhvr>
                                        <p:cTn id="131" dur="1" fill="hold">
                                          <p:stCondLst>
                                            <p:cond delay="0"/>
                                          </p:stCondLst>
                                        </p:cTn>
                                        <p:tgtEl>
                                          <p:spTgt spid="42"/>
                                        </p:tgtEl>
                                        <p:attrNameLst>
                                          <p:attrName>style.visibility</p:attrName>
                                        </p:attrNameLst>
                                      </p:cBhvr>
                                      <p:to>
                                        <p:strVal val="visible"/>
                                      </p:to>
                                    </p:set>
                                    <p:anim calcmode="lin" valueType="num">
                                      <p:cBhvr additive="base">
                                        <p:cTn id="132" dur="500" fill="hold"/>
                                        <p:tgtEl>
                                          <p:spTgt spid="42"/>
                                        </p:tgtEl>
                                        <p:attrNameLst>
                                          <p:attrName>ppt_x</p:attrName>
                                        </p:attrNameLst>
                                      </p:cBhvr>
                                      <p:tavLst>
                                        <p:tav tm="0">
                                          <p:val>
                                            <p:strVal val="#ppt_x"/>
                                          </p:val>
                                        </p:tav>
                                        <p:tav tm="100000">
                                          <p:val>
                                            <p:strVal val="#ppt_x"/>
                                          </p:val>
                                        </p:tav>
                                      </p:tavLst>
                                    </p:anim>
                                    <p:anim calcmode="lin" valueType="num">
                                      <p:cBhvr additive="base">
                                        <p:cTn id="133"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0" presetClass="path" presetSubtype="0" accel="50000" decel="50000" fill="hold" grpId="1" nodeType="clickEffect">
                                  <p:stCondLst>
                                    <p:cond delay="0"/>
                                  </p:stCondLst>
                                  <p:childTnLst>
                                    <p:animMotion origin="layout" path="M 3.33333E-6 1.85185E-6 L -0.23633 0.01041 " pathEditMode="relative" rAng="0" ptsTypes="AA">
                                      <p:cBhvr>
                                        <p:cTn id="137" dur="2000" fill="hold"/>
                                        <p:tgtEl>
                                          <p:spTgt spid="42"/>
                                        </p:tgtEl>
                                        <p:attrNameLst>
                                          <p:attrName>ppt_x</p:attrName>
                                          <p:attrName>ppt_y</p:attrName>
                                        </p:attrNameLst>
                                      </p:cBhvr>
                                      <p:rCtr x="-11823" y="509"/>
                                    </p:animMotion>
                                  </p:childTnLst>
                                </p:cTn>
                              </p:par>
                            </p:childTnLst>
                          </p:cTn>
                        </p:par>
                      </p:childTnLst>
                    </p:cTn>
                  </p:par>
                  <p:par>
                    <p:cTn id="138" fill="hold">
                      <p:stCondLst>
                        <p:cond delay="indefinite"/>
                      </p:stCondLst>
                      <p:childTnLst>
                        <p:par>
                          <p:cTn id="139" fill="hold">
                            <p:stCondLst>
                              <p:cond delay="0"/>
                            </p:stCondLst>
                            <p:childTnLst>
                              <p:par>
                                <p:cTn id="140" presetID="2" presetClass="entr" presetSubtype="4" fill="hold" nodeType="clickEffect">
                                  <p:stCondLst>
                                    <p:cond delay="0"/>
                                  </p:stCondLst>
                                  <p:childTnLst>
                                    <p:set>
                                      <p:cBhvr>
                                        <p:cTn id="141" dur="1" fill="hold">
                                          <p:stCondLst>
                                            <p:cond delay="0"/>
                                          </p:stCondLst>
                                        </p:cTn>
                                        <p:tgtEl>
                                          <p:spTgt spid="3">
                                            <p:txEl>
                                              <p:pRg st="0" end="0"/>
                                            </p:txEl>
                                          </p:spTgt>
                                        </p:tgtEl>
                                        <p:attrNameLst>
                                          <p:attrName>style.visibility</p:attrName>
                                        </p:attrNameLst>
                                      </p:cBhvr>
                                      <p:to>
                                        <p:strVal val="visible"/>
                                      </p:to>
                                    </p:set>
                                    <p:anim calcmode="lin" valueType="num">
                                      <p:cBhvr additive="base">
                                        <p:cTn id="14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2" presetClass="entr" presetSubtype="4" fill="hold" nodeType="clickEffect">
                                  <p:stCondLst>
                                    <p:cond delay="0"/>
                                  </p:stCondLst>
                                  <p:childTnLst>
                                    <p:set>
                                      <p:cBhvr>
                                        <p:cTn id="147" dur="1" fill="hold">
                                          <p:stCondLst>
                                            <p:cond delay="0"/>
                                          </p:stCondLst>
                                        </p:cTn>
                                        <p:tgtEl>
                                          <p:spTgt spid="3">
                                            <p:txEl>
                                              <p:pRg st="1" end="1"/>
                                            </p:txEl>
                                          </p:spTgt>
                                        </p:tgtEl>
                                        <p:attrNameLst>
                                          <p:attrName>style.visibility</p:attrName>
                                        </p:attrNameLst>
                                      </p:cBhvr>
                                      <p:to>
                                        <p:strVal val="visible"/>
                                      </p:to>
                                    </p:set>
                                    <p:anim calcmode="lin" valueType="num">
                                      <p:cBhvr additive="base">
                                        <p:cTn id="14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2" presetClass="entr" presetSubtype="4" fill="hold" nodeType="clickEffect">
                                  <p:stCondLst>
                                    <p:cond delay="0"/>
                                  </p:stCondLst>
                                  <p:childTnLst>
                                    <p:set>
                                      <p:cBhvr>
                                        <p:cTn id="153" dur="1" fill="hold">
                                          <p:stCondLst>
                                            <p:cond delay="0"/>
                                          </p:stCondLst>
                                        </p:cTn>
                                        <p:tgtEl>
                                          <p:spTgt spid="3">
                                            <p:txEl>
                                              <p:pRg st="2" end="2"/>
                                            </p:txEl>
                                          </p:spTgt>
                                        </p:tgtEl>
                                        <p:attrNameLst>
                                          <p:attrName>style.visibility</p:attrName>
                                        </p:attrNameLst>
                                      </p:cBhvr>
                                      <p:to>
                                        <p:strVal val="visible"/>
                                      </p:to>
                                    </p:set>
                                    <p:anim calcmode="lin" valueType="num">
                                      <p:cBhvr additive="base">
                                        <p:cTn id="15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presetID="2" presetClass="entr" presetSubtype="4" fill="hold" nodeType="clickEffect">
                                  <p:stCondLst>
                                    <p:cond delay="0"/>
                                  </p:stCondLst>
                                  <p:childTnLst>
                                    <p:set>
                                      <p:cBhvr>
                                        <p:cTn id="159" dur="1" fill="hold">
                                          <p:stCondLst>
                                            <p:cond delay="0"/>
                                          </p:stCondLst>
                                        </p:cTn>
                                        <p:tgtEl>
                                          <p:spTgt spid="3">
                                            <p:txEl>
                                              <p:pRg st="3" end="3"/>
                                            </p:txEl>
                                          </p:spTgt>
                                        </p:tgtEl>
                                        <p:attrNameLst>
                                          <p:attrName>style.visibility</p:attrName>
                                        </p:attrNameLst>
                                      </p:cBhvr>
                                      <p:to>
                                        <p:strVal val="visible"/>
                                      </p:to>
                                    </p:set>
                                    <p:anim calcmode="lin" valueType="num">
                                      <p:cBhvr additive="base">
                                        <p:cTn id="16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62" fill="hold">
                      <p:stCondLst>
                        <p:cond delay="indefinite"/>
                      </p:stCondLst>
                      <p:childTnLst>
                        <p:par>
                          <p:cTn id="163" fill="hold">
                            <p:stCondLst>
                              <p:cond delay="0"/>
                            </p:stCondLst>
                            <p:childTnLst>
                              <p:par>
                                <p:cTn id="164" presetID="2" presetClass="entr" presetSubtype="4" fill="hold" nodeType="clickEffect">
                                  <p:stCondLst>
                                    <p:cond delay="0"/>
                                  </p:stCondLst>
                                  <p:childTnLst>
                                    <p:set>
                                      <p:cBhvr>
                                        <p:cTn id="165" dur="1" fill="hold">
                                          <p:stCondLst>
                                            <p:cond delay="0"/>
                                          </p:stCondLst>
                                        </p:cTn>
                                        <p:tgtEl>
                                          <p:spTgt spid="3">
                                            <p:txEl>
                                              <p:pRg st="4" end="4"/>
                                            </p:txEl>
                                          </p:spTgt>
                                        </p:tgtEl>
                                        <p:attrNameLst>
                                          <p:attrName>style.visibility</p:attrName>
                                        </p:attrNameLst>
                                      </p:cBhvr>
                                      <p:to>
                                        <p:strVal val="visible"/>
                                      </p:to>
                                    </p:set>
                                    <p:anim calcmode="lin" valueType="num">
                                      <p:cBhvr additive="base">
                                        <p:cTn id="16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68" fill="hold">
                      <p:stCondLst>
                        <p:cond delay="indefinite"/>
                      </p:stCondLst>
                      <p:childTnLst>
                        <p:par>
                          <p:cTn id="169" fill="hold">
                            <p:stCondLst>
                              <p:cond delay="0"/>
                            </p:stCondLst>
                            <p:childTnLst>
                              <p:par>
                                <p:cTn id="170" presetID="2" presetClass="entr" presetSubtype="4" fill="hold" nodeType="clickEffect">
                                  <p:stCondLst>
                                    <p:cond delay="0"/>
                                  </p:stCondLst>
                                  <p:childTnLst>
                                    <p:set>
                                      <p:cBhvr>
                                        <p:cTn id="171" dur="1" fill="hold">
                                          <p:stCondLst>
                                            <p:cond delay="0"/>
                                          </p:stCondLst>
                                        </p:cTn>
                                        <p:tgtEl>
                                          <p:spTgt spid="3">
                                            <p:txEl>
                                              <p:pRg st="5" end="5"/>
                                            </p:txEl>
                                          </p:spTgt>
                                        </p:tgtEl>
                                        <p:attrNameLst>
                                          <p:attrName>style.visibility</p:attrName>
                                        </p:attrNameLst>
                                      </p:cBhvr>
                                      <p:to>
                                        <p:strVal val="visible"/>
                                      </p:to>
                                    </p:set>
                                    <p:anim calcmode="lin" valueType="num">
                                      <p:cBhvr additive="base">
                                        <p:cTn id="17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7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4" fill="hold">
                      <p:stCondLst>
                        <p:cond delay="indefinite"/>
                      </p:stCondLst>
                      <p:childTnLst>
                        <p:par>
                          <p:cTn id="175" fill="hold">
                            <p:stCondLst>
                              <p:cond delay="0"/>
                            </p:stCondLst>
                            <p:childTnLst>
                              <p:par>
                                <p:cTn id="176" presetID="2" presetClass="entr" presetSubtype="4" fill="hold" nodeType="clickEffect">
                                  <p:stCondLst>
                                    <p:cond delay="0"/>
                                  </p:stCondLst>
                                  <p:childTnLst>
                                    <p:set>
                                      <p:cBhvr>
                                        <p:cTn id="177" dur="1" fill="hold">
                                          <p:stCondLst>
                                            <p:cond delay="0"/>
                                          </p:stCondLst>
                                        </p:cTn>
                                        <p:tgtEl>
                                          <p:spTgt spid="3">
                                            <p:txEl>
                                              <p:pRg st="6" end="6"/>
                                            </p:txEl>
                                          </p:spTgt>
                                        </p:tgtEl>
                                        <p:attrNameLst>
                                          <p:attrName>style.visibility</p:attrName>
                                        </p:attrNameLst>
                                      </p:cBhvr>
                                      <p:to>
                                        <p:strVal val="visible"/>
                                      </p:to>
                                    </p:set>
                                    <p:anim calcmode="lin" valueType="num">
                                      <p:cBhvr additive="base">
                                        <p:cTn id="17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7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animBg="1"/>
      <p:bldP spid="21" grpId="0" animBg="1"/>
      <p:bldP spid="22" grpId="0" animBg="1"/>
      <p:bldP spid="23" grpId="0" animBg="1"/>
      <p:bldP spid="24" grpId="0" animBg="1"/>
      <p:bldP spid="25" grpId="0"/>
      <p:bldP spid="26" grpId="0" animBg="1"/>
      <p:bldP spid="27" grpId="0" animBg="1"/>
      <p:bldP spid="28" grpId="0" animBg="1"/>
      <p:bldP spid="29" grpId="0" animBg="1"/>
      <p:bldP spid="30" grpId="0"/>
      <p:bldP spid="31" grpId="0" animBg="1"/>
      <p:bldP spid="32" grpId="0" animBg="1"/>
      <p:bldP spid="33" grpId="0" animBg="1"/>
      <p:bldP spid="34" grpId="0" animBg="1"/>
      <p:bldP spid="35" grpId="0"/>
      <p:bldP spid="36" grpId="0" animBg="1"/>
      <p:bldP spid="42" grpId="0" animBg="1"/>
      <p:bldP spid="42"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p:cNvSpPr/>
          <p:nvPr/>
        </p:nvSpPr>
        <p:spPr>
          <a:xfrm>
            <a:off x="7547212" y="1036742"/>
            <a:ext cx="4658436" cy="582125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0" y="140847"/>
            <a:ext cx="8411304" cy="1085309"/>
          </a:xfrm>
          <a:noFill/>
        </p:spPr>
        <p:txBody>
          <a:bodyPr>
            <a:normAutofit/>
          </a:bodyPr>
          <a:lstStyle/>
          <a:p>
            <a:r>
              <a:rPr lang="zh-CN" altLang="en-US" sz="4800" b="1" dirty="0" smtClean="0">
                <a:solidFill>
                  <a:schemeClr val="bg1"/>
                </a:solidFill>
                <a:effectLst>
                  <a:outerShdw blurRad="38100" dist="38100" dir="2700000" algn="tl">
                    <a:srgbClr val="000000">
                      <a:alpha val="43137"/>
                    </a:srgbClr>
                  </a:outerShdw>
                </a:effectLst>
              </a:rPr>
              <a:t>　</a:t>
            </a:r>
            <a:r>
              <a:rPr lang="zh-CN" altLang="en-US" sz="4800" b="1" dirty="0">
                <a:latin typeface="+mn-ea"/>
                <a:ea typeface="+mn-ea"/>
              </a:rPr>
              <a:t>产品经理的关系和位置</a:t>
            </a:r>
          </a:p>
        </p:txBody>
      </p:sp>
      <p:sp>
        <p:nvSpPr>
          <p:cNvPr id="43" name="椭圆 42"/>
          <p:cNvSpPr/>
          <p:nvPr/>
        </p:nvSpPr>
        <p:spPr>
          <a:xfrm>
            <a:off x="677977" y="2148312"/>
            <a:ext cx="1152128" cy="115212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t>开发</a:t>
            </a:r>
            <a:endParaRPr lang="zh-CN" altLang="en-US" dirty="0"/>
          </a:p>
        </p:txBody>
      </p:sp>
      <p:sp>
        <p:nvSpPr>
          <p:cNvPr id="44" name="椭圆 43"/>
          <p:cNvSpPr/>
          <p:nvPr/>
        </p:nvSpPr>
        <p:spPr>
          <a:xfrm>
            <a:off x="317937" y="3660480"/>
            <a:ext cx="1152128" cy="115212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测试</a:t>
            </a:r>
            <a:endParaRPr lang="zh-CN" altLang="en-US" dirty="0"/>
          </a:p>
        </p:txBody>
      </p:sp>
      <p:sp>
        <p:nvSpPr>
          <p:cNvPr id="45" name="椭圆 44"/>
          <p:cNvSpPr/>
          <p:nvPr/>
        </p:nvSpPr>
        <p:spPr>
          <a:xfrm>
            <a:off x="749985" y="4812608"/>
            <a:ext cx="1152128" cy="1152128"/>
          </a:xfrm>
          <a:prstGeom prst="ellipse">
            <a:avLst/>
          </a:prstGeom>
          <a:solidFill>
            <a:srgbClr val="00B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设计</a:t>
            </a:r>
            <a:endParaRPr lang="zh-CN" altLang="en-US" dirty="0"/>
          </a:p>
        </p:txBody>
      </p:sp>
      <p:sp>
        <p:nvSpPr>
          <p:cNvPr id="46" name="椭圆 45"/>
          <p:cNvSpPr/>
          <p:nvPr/>
        </p:nvSpPr>
        <p:spPr>
          <a:xfrm>
            <a:off x="2406169" y="3444456"/>
            <a:ext cx="115212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产品</a:t>
            </a:r>
            <a:endParaRPr lang="en-US" altLang="zh-CN" dirty="0" smtClean="0"/>
          </a:p>
          <a:p>
            <a:pPr algn="ctr"/>
            <a:r>
              <a:rPr lang="zh-CN" altLang="en-US" dirty="0" smtClean="0"/>
              <a:t>经理</a:t>
            </a:r>
            <a:endParaRPr lang="zh-CN" altLang="en-US" dirty="0"/>
          </a:p>
        </p:txBody>
      </p:sp>
      <p:sp>
        <p:nvSpPr>
          <p:cNvPr id="47" name="椭圆 46"/>
          <p:cNvSpPr/>
          <p:nvPr/>
        </p:nvSpPr>
        <p:spPr>
          <a:xfrm>
            <a:off x="6006569" y="3372448"/>
            <a:ext cx="115212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a:t>
            </a:r>
            <a:endParaRPr lang="zh-CN" altLang="en-US" dirty="0"/>
          </a:p>
        </p:txBody>
      </p:sp>
      <p:sp>
        <p:nvSpPr>
          <p:cNvPr id="48" name="椭圆 47"/>
          <p:cNvSpPr/>
          <p:nvPr/>
        </p:nvSpPr>
        <p:spPr>
          <a:xfrm>
            <a:off x="3558297" y="1284216"/>
            <a:ext cx="1152128" cy="115212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boss</a:t>
            </a:r>
            <a:endParaRPr lang="zh-CN" altLang="en-US" dirty="0"/>
          </a:p>
        </p:txBody>
      </p:sp>
      <p:sp>
        <p:nvSpPr>
          <p:cNvPr id="49" name="左右箭头 48"/>
          <p:cNvSpPr/>
          <p:nvPr/>
        </p:nvSpPr>
        <p:spPr>
          <a:xfrm rot="2221816">
            <a:off x="1699006" y="3200594"/>
            <a:ext cx="720080" cy="284042"/>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0" name="左右箭头 49"/>
          <p:cNvSpPr/>
          <p:nvPr/>
        </p:nvSpPr>
        <p:spPr>
          <a:xfrm>
            <a:off x="1542073" y="4020520"/>
            <a:ext cx="720080" cy="284042"/>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1" name="左右箭头 50"/>
          <p:cNvSpPr/>
          <p:nvPr/>
        </p:nvSpPr>
        <p:spPr>
          <a:xfrm rot="19407720">
            <a:off x="1843897" y="4639007"/>
            <a:ext cx="720080" cy="284042"/>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2" name="左右箭头 51"/>
          <p:cNvSpPr/>
          <p:nvPr/>
        </p:nvSpPr>
        <p:spPr>
          <a:xfrm rot="17790052">
            <a:off x="2977962" y="2852051"/>
            <a:ext cx="988057" cy="280023"/>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3" name="左右箭头 52"/>
          <p:cNvSpPr/>
          <p:nvPr/>
        </p:nvSpPr>
        <p:spPr>
          <a:xfrm>
            <a:off x="3630305" y="3876504"/>
            <a:ext cx="2304256" cy="284042"/>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4" name="圆角矩形 53"/>
          <p:cNvSpPr/>
          <p:nvPr/>
        </p:nvSpPr>
        <p:spPr>
          <a:xfrm>
            <a:off x="317937" y="2004296"/>
            <a:ext cx="3816424" cy="4149080"/>
          </a:xfrm>
          <a:prstGeom prst="roundRect">
            <a:avLst>
              <a:gd name="adj" fmla="val 10164"/>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2308220" y="5460680"/>
            <a:ext cx="1826141" cy="584775"/>
          </a:xfrm>
          <a:prstGeom prst="rect">
            <a:avLst/>
          </a:prstGeom>
        </p:spPr>
        <p:txBody>
          <a:bodyPr wrap="none">
            <a:spAutoFit/>
          </a:bodyPr>
          <a:lstStyle/>
          <a:p>
            <a:r>
              <a:rPr lang="zh-CN" altLang="en-US" sz="3200" dirty="0" smtClean="0"/>
              <a:t>产品研发</a:t>
            </a:r>
            <a:endParaRPr lang="zh-CN" altLang="en-US" sz="3200" dirty="0"/>
          </a:p>
        </p:txBody>
      </p:sp>
      <p:sp>
        <p:nvSpPr>
          <p:cNvPr id="56" name="左右箭头 55"/>
          <p:cNvSpPr/>
          <p:nvPr/>
        </p:nvSpPr>
        <p:spPr>
          <a:xfrm rot="6437711">
            <a:off x="902977" y="3314541"/>
            <a:ext cx="349548" cy="276062"/>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 name="文本框 2"/>
          <p:cNvSpPr txBox="1"/>
          <p:nvPr/>
        </p:nvSpPr>
        <p:spPr>
          <a:xfrm>
            <a:off x="7612849" y="1016459"/>
            <a:ext cx="4644788" cy="580158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在研发环节，主要有这几种角色：</a:t>
            </a:r>
            <a:r>
              <a:rPr lang="zh-CN" altLang="en-US" sz="1400" dirty="0" smtClean="0">
                <a:solidFill>
                  <a:schemeClr val="accent4">
                    <a:lumMod val="60000"/>
                    <a:lumOff val="40000"/>
                  </a:schemeClr>
                </a:solidFill>
                <a:latin typeface="微软雅黑" panose="020B0503020204020204" pitchFamily="34" charset="-122"/>
                <a:ea typeface="微软雅黑" panose="020B0503020204020204" pitchFamily="34" charset="-122"/>
              </a:rPr>
              <a:t>用户、老板、开发工程师、产品经理、设计师、测试工程师。</a:t>
            </a:r>
            <a:endParaRPr lang="en-US" altLang="zh-CN" sz="1400" dirty="0" smtClean="0">
              <a:solidFill>
                <a:schemeClr val="accent4">
                  <a:lumMod val="60000"/>
                  <a:lumOff val="40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虽然用户产品的每一行代码都是开发工程师所编写、设计师设计的，但是开发工程师和设计师并不直接和用户接触，而是经由产品经理这个环节。</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虚线内的区域，就是产品研发工作。</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accent4">
                    <a:lumMod val="60000"/>
                    <a:lumOff val="40000"/>
                  </a:schemeClr>
                </a:solidFill>
                <a:latin typeface="微软雅黑" panose="020B0503020204020204" pitchFamily="34" charset="-122"/>
                <a:ea typeface="微软雅黑" panose="020B0503020204020204" pitchFamily="34" charset="-122"/>
              </a:rPr>
              <a:t>产品</a:t>
            </a:r>
            <a:r>
              <a:rPr lang="zh-CN" altLang="en-US" sz="1400" dirty="0">
                <a:solidFill>
                  <a:schemeClr val="accent4">
                    <a:lumMod val="60000"/>
                    <a:lumOff val="40000"/>
                  </a:schemeClr>
                </a:solidFill>
                <a:latin typeface="微软雅黑" panose="020B0503020204020204" pitchFamily="34" charset="-122"/>
                <a:ea typeface="微软雅黑" panose="020B0503020204020204" pitchFamily="34" charset="-122"/>
              </a:rPr>
              <a:t>经理</a:t>
            </a:r>
            <a:r>
              <a:rPr lang="zh-CN" altLang="en-US" sz="1400" dirty="0">
                <a:solidFill>
                  <a:schemeClr val="bg1"/>
                </a:solidFill>
                <a:latin typeface="微软雅黑" panose="020B0503020204020204" pitchFamily="34" charset="-122"/>
                <a:ea typeface="微软雅黑" panose="020B0503020204020204" pitchFamily="34" charset="-122"/>
              </a:rPr>
              <a:t>要从</a:t>
            </a:r>
            <a:r>
              <a:rPr lang="zh-CN" altLang="en-US" sz="1400" dirty="0">
                <a:solidFill>
                  <a:schemeClr val="accent4">
                    <a:lumMod val="60000"/>
                    <a:lumOff val="40000"/>
                  </a:schemeClr>
                </a:solidFill>
                <a:latin typeface="微软雅黑" panose="020B0503020204020204" pitchFamily="34" charset="-122"/>
                <a:ea typeface="微软雅黑" panose="020B0503020204020204" pitchFamily="34" charset="-122"/>
              </a:rPr>
              <a:t>用户</a:t>
            </a:r>
            <a:r>
              <a:rPr lang="zh-CN" altLang="en-US" sz="1400" dirty="0">
                <a:solidFill>
                  <a:schemeClr val="bg1"/>
                </a:solidFill>
                <a:latin typeface="微软雅黑" panose="020B0503020204020204" pitchFamily="34" charset="-122"/>
                <a:ea typeface="微软雅黑" panose="020B0503020204020204" pitchFamily="34" charset="-122"/>
              </a:rPr>
              <a:t>处调研、修正需求，形成产品方案。</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accent4">
                    <a:lumMod val="60000"/>
                    <a:lumOff val="40000"/>
                  </a:schemeClr>
                </a:solidFill>
                <a:latin typeface="微软雅黑" panose="020B0503020204020204" pitchFamily="34" charset="-122"/>
                <a:ea typeface="微软雅黑" panose="020B0503020204020204" pitchFamily="34" charset="-122"/>
              </a:rPr>
              <a:t>产品</a:t>
            </a:r>
            <a:r>
              <a:rPr lang="zh-CN" altLang="en-US" sz="1400" dirty="0">
                <a:solidFill>
                  <a:schemeClr val="accent4">
                    <a:lumMod val="60000"/>
                    <a:lumOff val="40000"/>
                  </a:schemeClr>
                </a:solidFill>
                <a:latin typeface="微软雅黑" panose="020B0503020204020204" pitchFamily="34" charset="-122"/>
                <a:ea typeface="微软雅黑" panose="020B0503020204020204" pitchFamily="34" charset="-122"/>
              </a:rPr>
              <a:t>经理</a:t>
            </a:r>
            <a:r>
              <a:rPr lang="zh-CN" altLang="en-US" sz="1400" dirty="0">
                <a:solidFill>
                  <a:schemeClr val="bg1"/>
                </a:solidFill>
                <a:latin typeface="微软雅黑" panose="020B0503020204020204" pitchFamily="34" charset="-122"/>
                <a:ea typeface="微软雅黑" panose="020B0503020204020204" pitchFamily="34" charset="-122"/>
              </a:rPr>
              <a:t>要和</a:t>
            </a:r>
            <a:r>
              <a:rPr lang="zh-CN" altLang="en-US" sz="1400" dirty="0">
                <a:solidFill>
                  <a:schemeClr val="accent4">
                    <a:lumMod val="60000"/>
                    <a:lumOff val="40000"/>
                  </a:schemeClr>
                </a:solidFill>
                <a:latin typeface="微软雅黑" panose="020B0503020204020204" pitchFamily="34" charset="-122"/>
                <a:ea typeface="微软雅黑" panose="020B0503020204020204" pitchFamily="34" charset="-122"/>
              </a:rPr>
              <a:t>开发</a:t>
            </a:r>
            <a:r>
              <a:rPr lang="zh-CN" altLang="en-US" sz="1400" dirty="0">
                <a:solidFill>
                  <a:schemeClr val="bg1"/>
                </a:solidFill>
                <a:latin typeface="微软雅黑" panose="020B0503020204020204" pitchFamily="34" charset="-122"/>
                <a:ea typeface="微软雅黑" panose="020B0503020204020204" pitchFamily="34" charset="-122"/>
              </a:rPr>
              <a:t>保持非常频繁的沟通和协调，以能让自己的方案准时实施，并和预期一致。</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a:solidFill>
                  <a:schemeClr val="accent4">
                    <a:lumMod val="60000"/>
                    <a:lumOff val="40000"/>
                  </a:schemeClr>
                </a:solidFill>
                <a:latin typeface="微软雅黑" panose="020B0503020204020204" pitchFamily="34" charset="-122"/>
                <a:ea typeface="微软雅黑" panose="020B0503020204020204" pitchFamily="34" charset="-122"/>
              </a:rPr>
              <a:t>产品经理</a:t>
            </a:r>
            <a:r>
              <a:rPr lang="zh-CN" altLang="en-US" sz="1400" dirty="0">
                <a:solidFill>
                  <a:schemeClr val="bg1"/>
                </a:solidFill>
                <a:latin typeface="微软雅黑" panose="020B0503020204020204" pitchFamily="34" charset="-122"/>
                <a:ea typeface="微软雅黑" panose="020B0503020204020204" pitchFamily="34" charset="-122"/>
              </a:rPr>
              <a:t>要和</a:t>
            </a:r>
            <a:r>
              <a:rPr lang="zh-CN" altLang="en-US" sz="1400" dirty="0">
                <a:solidFill>
                  <a:schemeClr val="accent4">
                    <a:lumMod val="60000"/>
                    <a:lumOff val="40000"/>
                  </a:schemeClr>
                </a:solidFill>
                <a:latin typeface="微软雅黑" panose="020B0503020204020204" pitchFamily="34" charset="-122"/>
                <a:ea typeface="微软雅黑" panose="020B0503020204020204" pitchFamily="34" charset="-122"/>
              </a:rPr>
              <a:t>测试</a:t>
            </a:r>
            <a:r>
              <a:rPr lang="zh-CN" altLang="en-US" sz="1400" dirty="0">
                <a:solidFill>
                  <a:schemeClr val="bg1"/>
                </a:solidFill>
                <a:latin typeface="微软雅黑" panose="020B0503020204020204" pitchFamily="34" charset="-122"/>
                <a:ea typeface="微软雅黑" panose="020B0503020204020204" pitchFamily="34" charset="-122"/>
              </a:rPr>
              <a:t>沟通测试标准和方法</a:t>
            </a:r>
            <a:r>
              <a:rPr lang="zh-CN" altLang="en-US" sz="1400" dirty="0" smtClean="0">
                <a:solidFill>
                  <a:schemeClr val="bg1"/>
                </a:solidFill>
                <a:latin typeface="微软雅黑" panose="020B0503020204020204" pitchFamily="34" charset="-122"/>
                <a:ea typeface="微软雅黑" panose="020B0503020204020204" pitchFamily="34" charset="-122"/>
              </a:rPr>
              <a:t>。</a:t>
            </a:r>
            <a:r>
              <a:rPr lang="zh-CN" altLang="en-US" sz="1400" dirty="0" smtClean="0">
                <a:solidFill>
                  <a:schemeClr val="accent4">
                    <a:lumMod val="60000"/>
                    <a:lumOff val="40000"/>
                  </a:schemeClr>
                </a:solidFill>
                <a:latin typeface="微软雅黑" panose="020B0503020204020204" pitchFamily="34" charset="-122"/>
                <a:ea typeface="微软雅黑" panose="020B0503020204020204" pitchFamily="34" charset="-122"/>
              </a:rPr>
              <a:t>开发</a:t>
            </a:r>
            <a:r>
              <a:rPr lang="zh-CN" altLang="en-US" sz="1400" dirty="0" smtClean="0">
                <a:solidFill>
                  <a:schemeClr val="bg1"/>
                </a:solidFill>
                <a:latin typeface="微软雅黑" panose="020B0503020204020204" pitchFamily="34" charset="-122"/>
                <a:ea typeface="微软雅黑" panose="020B0503020204020204" pitchFamily="34" charset="-122"/>
              </a:rPr>
              <a:t>和</a:t>
            </a:r>
            <a:r>
              <a:rPr lang="zh-CN" altLang="en-US" sz="1400" dirty="0" smtClean="0">
                <a:solidFill>
                  <a:schemeClr val="accent4">
                    <a:lumMod val="60000"/>
                    <a:lumOff val="40000"/>
                  </a:schemeClr>
                </a:solidFill>
                <a:latin typeface="微软雅黑" panose="020B0503020204020204" pitchFamily="34" charset="-122"/>
                <a:ea typeface="微软雅黑" panose="020B0503020204020204" pitchFamily="34" charset="-122"/>
              </a:rPr>
              <a:t>测试</a:t>
            </a:r>
            <a:r>
              <a:rPr lang="zh-CN" altLang="en-US" sz="1400" dirty="0" smtClean="0">
                <a:solidFill>
                  <a:schemeClr val="bg1"/>
                </a:solidFill>
                <a:latin typeface="微软雅黑" panose="020B0503020204020204" pitchFamily="34" charset="-122"/>
                <a:ea typeface="微软雅黑" panose="020B0503020204020204" pitchFamily="34" charset="-122"/>
              </a:rPr>
              <a:t>之间也会沟通测试标准和方法。</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a:solidFill>
                  <a:schemeClr val="accent4">
                    <a:lumMod val="60000"/>
                    <a:lumOff val="40000"/>
                  </a:schemeClr>
                </a:solidFill>
                <a:latin typeface="微软雅黑" panose="020B0503020204020204" pitchFamily="34" charset="-122"/>
                <a:ea typeface="微软雅黑" panose="020B0503020204020204" pitchFamily="34" charset="-122"/>
              </a:rPr>
              <a:t>产品经理</a:t>
            </a:r>
            <a:r>
              <a:rPr lang="zh-CN" altLang="en-US" sz="1400" dirty="0">
                <a:solidFill>
                  <a:schemeClr val="bg1"/>
                </a:solidFill>
                <a:latin typeface="微软雅黑" panose="020B0503020204020204" pitchFamily="34" charset="-122"/>
                <a:ea typeface="微软雅黑" panose="020B0503020204020204" pitchFamily="34" charset="-122"/>
              </a:rPr>
              <a:t>要和</a:t>
            </a:r>
            <a:r>
              <a:rPr lang="zh-CN" altLang="en-US" sz="1400" dirty="0">
                <a:solidFill>
                  <a:schemeClr val="accent4">
                    <a:lumMod val="60000"/>
                    <a:lumOff val="40000"/>
                  </a:schemeClr>
                </a:solidFill>
                <a:latin typeface="微软雅黑" panose="020B0503020204020204" pitchFamily="34" charset="-122"/>
                <a:ea typeface="微软雅黑" panose="020B0503020204020204" pitchFamily="34" charset="-122"/>
              </a:rPr>
              <a:t>设计师</a:t>
            </a:r>
            <a:r>
              <a:rPr lang="zh-CN" altLang="en-US" sz="1400" dirty="0">
                <a:solidFill>
                  <a:schemeClr val="bg1"/>
                </a:solidFill>
                <a:latin typeface="微软雅黑" panose="020B0503020204020204" pitchFamily="34" charset="-122"/>
                <a:ea typeface="微软雅黑" panose="020B0503020204020204" pitchFamily="34" charset="-122"/>
              </a:rPr>
              <a:t>沟通界面和交互设计，以设计出漂亮、好用的外观。</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a:solidFill>
                  <a:schemeClr val="bg1"/>
                </a:solidFill>
                <a:latin typeface="微软雅黑" panose="020B0503020204020204" pitchFamily="34" charset="-122"/>
                <a:ea typeface="微软雅黑" panose="020B0503020204020204" pitchFamily="34" charset="-122"/>
              </a:rPr>
              <a:t>更重要的，</a:t>
            </a:r>
            <a:r>
              <a:rPr lang="zh-CN" altLang="en-US" sz="1400" dirty="0">
                <a:solidFill>
                  <a:schemeClr val="accent4">
                    <a:lumMod val="60000"/>
                    <a:lumOff val="40000"/>
                  </a:schemeClr>
                </a:solidFill>
                <a:latin typeface="微软雅黑" panose="020B0503020204020204" pitchFamily="34" charset="-122"/>
                <a:ea typeface="微软雅黑" panose="020B0503020204020204" pitchFamily="34" charset="-122"/>
              </a:rPr>
              <a:t>产品经理</a:t>
            </a:r>
            <a:r>
              <a:rPr lang="zh-CN" altLang="en-US" sz="1400" dirty="0">
                <a:solidFill>
                  <a:schemeClr val="bg1"/>
                </a:solidFill>
                <a:latin typeface="微软雅黑" panose="020B0503020204020204" pitchFamily="34" charset="-122"/>
                <a:ea typeface="微软雅黑" panose="020B0503020204020204" pitchFamily="34" charset="-122"/>
              </a:rPr>
              <a:t>要和</a:t>
            </a:r>
            <a:r>
              <a:rPr lang="zh-CN" altLang="en-US" sz="1400" dirty="0">
                <a:solidFill>
                  <a:schemeClr val="accent4">
                    <a:lumMod val="60000"/>
                    <a:lumOff val="40000"/>
                  </a:schemeClr>
                </a:solidFill>
                <a:latin typeface="微软雅黑" panose="020B0503020204020204" pitchFamily="34" charset="-122"/>
                <a:ea typeface="微软雅黑" panose="020B0503020204020204" pitchFamily="34" charset="-122"/>
              </a:rPr>
              <a:t>老板</a:t>
            </a:r>
            <a:r>
              <a:rPr lang="zh-CN" altLang="en-US" sz="1400" dirty="0">
                <a:solidFill>
                  <a:schemeClr val="bg1"/>
                </a:solidFill>
                <a:latin typeface="微软雅黑" panose="020B0503020204020204" pitchFamily="34" charset="-122"/>
                <a:ea typeface="微软雅黑" panose="020B0503020204020204" pitchFamily="34" charset="-122"/>
              </a:rPr>
              <a:t>沟通，以执行老板的想法和反馈，以及获取资源。例如</a:t>
            </a:r>
            <a:r>
              <a:rPr lang="zh-CN" altLang="en-US" sz="1400" dirty="0" smtClean="0">
                <a:solidFill>
                  <a:schemeClr val="bg1"/>
                </a:solidFill>
                <a:latin typeface="微软雅黑" panose="020B0503020204020204" pitchFamily="34" charset="-122"/>
                <a:ea typeface="微软雅黑" panose="020B0503020204020204" pitchFamily="34" charset="-122"/>
              </a:rPr>
              <a:t>需要</a:t>
            </a:r>
            <a:r>
              <a:rPr lang="en-US" altLang="zh-CN" sz="1400" dirty="0" smtClean="0">
                <a:solidFill>
                  <a:schemeClr val="bg1"/>
                </a:solidFill>
                <a:latin typeface="微软雅黑" panose="020B0503020204020204" pitchFamily="34" charset="-122"/>
                <a:ea typeface="微软雅黑" panose="020B0503020204020204" pitchFamily="34" charset="-122"/>
              </a:rPr>
              <a:t>1</a:t>
            </a:r>
            <a:r>
              <a:rPr lang="zh-CN" altLang="en-US" sz="1400" dirty="0" smtClean="0">
                <a:solidFill>
                  <a:schemeClr val="bg1"/>
                </a:solidFill>
                <a:latin typeface="微软雅黑" panose="020B0503020204020204" pitchFamily="34" charset="-122"/>
                <a:ea typeface="微软雅黑" panose="020B0503020204020204" pitchFamily="34" charset="-122"/>
              </a:rPr>
              <a:t>个设计师，几个工程师、推广资源广告位、活动预算等。</a:t>
            </a:r>
            <a:r>
              <a:rPr lang="zh-CN" altLang="en-US" sz="1400" dirty="0">
                <a:solidFill>
                  <a:schemeClr val="accent4">
                    <a:lumMod val="60000"/>
                    <a:lumOff val="40000"/>
                  </a:schemeClr>
                </a:solidFill>
                <a:latin typeface="微软雅黑" panose="020B0503020204020204" pitchFamily="34" charset="-122"/>
                <a:ea typeface="微软雅黑" panose="020B0503020204020204" pitchFamily="34" charset="-122"/>
              </a:rPr>
              <a:t>绝大多数的项目还是以执行老板的战略思路有关</a:t>
            </a:r>
            <a:r>
              <a:rPr lang="zh-CN" altLang="en-US" sz="1400" dirty="0" smtClean="0">
                <a:solidFill>
                  <a:schemeClr val="accent4">
                    <a:lumMod val="60000"/>
                    <a:lumOff val="40000"/>
                  </a:schemeClr>
                </a:solidFill>
                <a:latin typeface="微软雅黑" panose="020B0503020204020204" pitchFamily="34" charset="-122"/>
                <a:ea typeface="微软雅黑" panose="020B0503020204020204" pitchFamily="34" charset="-122"/>
              </a:rPr>
              <a:t>。</a:t>
            </a:r>
            <a:endParaRPr lang="en-US" altLang="zh-CN" sz="1400" dirty="0">
              <a:solidFill>
                <a:schemeClr val="accent4">
                  <a:lumMod val="60000"/>
                  <a:lumOff val="40000"/>
                </a:schemeClr>
              </a:solidFill>
              <a:latin typeface="微软雅黑" panose="020B0503020204020204" pitchFamily="34" charset="-122"/>
              <a:ea typeface="微软雅黑" panose="020B0503020204020204" pitchFamily="34" charset="-122"/>
            </a:endParaRPr>
          </a:p>
          <a:p>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9393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500" fill="hold"/>
                                        <p:tgtEl>
                                          <p:spTgt spid="47"/>
                                        </p:tgtEl>
                                        <p:attrNameLst>
                                          <p:attrName>ppt_x</p:attrName>
                                        </p:attrNameLst>
                                      </p:cBhvr>
                                      <p:tavLst>
                                        <p:tav tm="0">
                                          <p:val>
                                            <p:strVal val="#ppt_x"/>
                                          </p:val>
                                        </p:tav>
                                        <p:tav tm="100000">
                                          <p:val>
                                            <p:strVal val="#ppt_x"/>
                                          </p:val>
                                        </p:tav>
                                      </p:tavLst>
                                    </p:anim>
                                    <p:anim calcmode="lin" valueType="num">
                                      <p:cBhvr additive="base">
                                        <p:cTn id="2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5"/>
                                        </p:tgtEl>
                                        <p:attrNameLst>
                                          <p:attrName>style.visibility</p:attrName>
                                        </p:attrNameLst>
                                      </p:cBhvr>
                                      <p:to>
                                        <p:strVal val="visible"/>
                                      </p:to>
                                    </p:set>
                                    <p:anim calcmode="lin" valueType="num">
                                      <p:cBhvr additive="base">
                                        <p:cTn id="37" dur="500" fill="hold"/>
                                        <p:tgtEl>
                                          <p:spTgt spid="45"/>
                                        </p:tgtEl>
                                        <p:attrNameLst>
                                          <p:attrName>ppt_x</p:attrName>
                                        </p:attrNameLst>
                                      </p:cBhvr>
                                      <p:tavLst>
                                        <p:tav tm="0">
                                          <p:val>
                                            <p:strVal val="#ppt_x"/>
                                          </p:val>
                                        </p:tav>
                                        <p:tav tm="100000">
                                          <p:val>
                                            <p:strVal val="#ppt_x"/>
                                          </p:val>
                                        </p:tav>
                                      </p:tavLst>
                                    </p:anim>
                                    <p:anim calcmode="lin" valueType="num">
                                      <p:cBhvr additive="base">
                                        <p:cTn id="3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8"/>
                                        </p:tgtEl>
                                        <p:attrNameLst>
                                          <p:attrName>style.visibility</p:attrName>
                                        </p:attrNameLst>
                                      </p:cBhvr>
                                      <p:to>
                                        <p:strVal val="visible"/>
                                      </p:to>
                                    </p:set>
                                    <p:anim calcmode="lin" valueType="num">
                                      <p:cBhvr additive="base">
                                        <p:cTn id="43" dur="500" fill="hold"/>
                                        <p:tgtEl>
                                          <p:spTgt spid="48"/>
                                        </p:tgtEl>
                                        <p:attrNameLst>
                                          <p:attrName>ppt_x</p:attrName>
                                        </p:attrNameLst>
                                      </p:cBhvr>
                                      <p:tavLst>
                                        <p:tav tm="0">
                                          <p:val>
                                            <p:strVal val="#ppt_x"/>
                                          </p:val>
                                        </p:tav>
                                        <p:tav tm="100000">
                                          <p:val>
                                            <p:strVal val="#ppt_x"/>
                                          </p:val>
                                        </p:tav>
                                      </p:tavLst>
                                    </p:anim>
                                    <p:anim calcmode="lin" valueType="num">
                                      <p:cBhvr additive="base">
                                        <p:cTn id="44"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 end="1"/>
                                            </p:txEl>
                                          </p:spTgt>
                                        </p:tgtEl>
                                        <p:attrNameLst>
                                          <p:attrName>style.visibility</p:attrName>
                                        </p:attrNameLst>
                                      </p:cBhvr>
                                      <p:to>
                                        <p:strVal val="visible"/>
                                      </p:to>
                                    </p:set>
                                    <p:anim calcmode="lin" valueType="num">
                                      <p:cBhvr additive="base">
                                        <p:cTn id="4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anim calcmode="lin" valueType="num">
                                      <p:cBhvr additive="base">
                                        <p:cTn id="55" dur="500" fill="hold"/>
                                        <p:tgtEl>
                                          <p:spTgt spid="46"/>
                                        </p:tgtEl>
                                        <p:attrNameLst>
                                          <p:attrName>ppt_x</p:attrName>
                                        </p:attrNameLst>
                                      </p:cBhvr>
                                      <p:tavLst>
                                        <p:tav tm="0">
                                          <p:val>
                                            <p:strVal val="#ppt_x"/>
                                          </p:val>
                                        </p:tav>
                                        <p:tav tm="100000">
                                          <p:val>
                                            <p:strVal val="#ppt_x"/>
                                          </p:val>
                                        </p:tav>
                                      </p:tavLst>
                                    </p:anim>
                                    <p:anim calcmode="lin" valueType="num">
                                      <p:cBhvr additive="base">
                                        <p:cTn id="56"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9"/>
                                        </p:tgtEl>
                                        <p:attrNameLst>
                                          <p:attrName>style.visibility</p:attrName>
                                        </p:attrNameLst>
                                      </p:cBhvr>
                                      <p:to>
                                        <p:strVal val="visible"/>
                                      </p:to>
                                    </p:set>
                                    <p:anim calcmode="lin" valueType="num">
                                      <p:cBhvr additive="base">
                                        <p:cTn id="61" dur="500" fill="hold"/>
                                        <p:tgtEl>
                                          <p:spTgt spid="49"/>
                                        </p:tgtEl>
                                        <p:attrNameLst>
                                          <p:attrName>ppt_x</p:attrName>
                                        </p:attrNameLst>
                                      </p:cBhvr>
                                      <p:tavLst>
                                        <p:tav tm="0">
                                          <p:val>
                                            <p:strVal val="#ppt_x"/>
                                          </p:val>
                                        </p:tav>
                                        <p:tav tm="100000">
                                          <p:val>
                                            <p:strVal val="#ppt_x"/>
                                          </p:val>
                                        </p:tav>
                                      </p:tavLst>
                                    </p:anim>
                                    <p:anim calcmode="lin" valueType="num">
                                      <p:cBhvr additive="base">
                                        <p:cTn id="62" dur="500" fill="hold"/>
                                        <p:tgtEl>
                                          <p:spTgt spid="49"/>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additive="base">
                                        <p:cTn id="65" dur="500" fill="hold"/>
                                        <p:tgtEl>
                                          <p:spTgt spid="50"/>
                                        </p:tgtEl>
                                        <p:attrNameLst>
                                          <p:attrName>ppt_x</p:attrName>
                                        </p:attrNameLst>
                                      </p:cBhvr>
                                      <p:tavLst>
                                        <p:tav tm="0">
                                          <p:val>
                                            <p:strVal val="#ppt_x"/>
                                          </p:val>
                                        </p:tav>
                                        <p:tav tm="100000">
                                          <p:val>
                                            <p:strVal val="#ppt_x"/>
                                          </p:val>
                                        </p:tav>
                                      </p:tavLst>
                                    </p:anim>
                                    <p:anim calcmode="lin" valueType="num">
                                      <p:cBhvr additive="base">
                                        <p:cTn id="66" dur="500" fill="hold"/>
                                        <p:tgtEl>
                                          <p:spTgt spid="50"/>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51"/>
                                        </p:tgtEl>
                                        <p:attrNameLst>
                                          <p:attrName>style.visibility</p:attrName>
                                        </p:attrNameLst>
                                      </p:cBhvr>
                                      <p:to>
                                        <p:strVal val="visible"/>
                                      </p:to>
                                    </p:set>
                                    <p:anim calcmode="lin" valueType="num">
                                      <p:cBhvr additive="base">
                                        <p:cTn id="69" dur="500" fill="hold"/>
                                        <p:tgtEl>
                                          <p:spTgt spid="51"/>
                                        </p:tgtEl>
                                        <p:attrNameLst>
                                          <p:attrName>ppt_x</p:attrName>
                                        </p:attrNameLst>
                                      </p:cBhvr>
                                      <p:tavLst>
                                        <p:tav tm="0">
                                          <p:val>
                                            <p:strVal val="#ppt_x"/>
                                          </p:val>
                                        </p:tav>
                                        <p:tav tm="100000">
                                          <p:val>
                                            <p:strVal val="#ppt_x"/>
                                          </p:val>
                                        </p:tav>
                                      </p:tavLst>
                                    </p:anim>
                                    <p:anim calcmode="lin" valueType="num">
                                      <p:cBhvr additive="base">
                                        <p:cTn id="70" dur="500" fill="hold"/>
                                        <p:tgtEl>
                                          <p:spTgt spid="51"/>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53"/>
                                        </p:tgtEl>
                                        <p:attrNameLst>
                                          <p:attrName>style.visibility</p:attrName>
                                        </p:attrNameLst>
                                      </p:cBhvr>
                                      <p:to>
                                        <p:strVal val="visible"/>
                                      </p:to>
                                    </p:set>
                                    <p:anim calcmode="lin" valueType="num">
                                      <p:cBhvr additive="base">
                                        <p:cTn id="73" dur="500" fill="hold"/>
                                        <p:tgtEl>
                                          <p:spTgt spid="53"/>
                                        </p:tgtEl>
                                        <p:attrNameLst>
                                          <p:attrName>ppt_x</p:attrName>
                                        </p:attrNameLst>
                                      </p:cBhvr>
                                      <p:tavLst>
                                        <p:tav tm="0">
                                          <p:val>
                                            <p:strVal val="#ppt_x"/>
                                          </p:val>
                                        </p:tav>
                                        <p:tav tm="100000">
                                          <p:val>
                                            <p:strVal val="#ppt_x"/>
                                          </p:val>
                                        </p:tav>
                                      </p:tavLst>
                                    </p:anim>
                                    <p:anim calcmode="lin" valueType="num">
                                      <p:cBhvr additive="base">
                                        <p:cTn id="74" dur="500" fill="hold"/>
                                        <p:tgtEl>
                                          <p:spTgt spid="53"/>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2"/>
                                        </p:tgtEl>
                                        <p:attrNameLst>
                                          <p:attrName>style.visibility</p:attrName>
                                        </p:attrNameLst>
                                      </p:cBhvr>
                                      <p:to>
                                        <p:strVal val="visible"/>
                                      </p:to>
                                    </p:set>
                                    <p:anim calcmode="lin" valueType="num">
                                      <p:cBhvr additive="base">
                                        <p:cTn id="77" dur="500" fill="hold"/>
                                        <p:tgtEl>
                                          <p:spTgt spid="52"/>
                                        </p:tgtEl>
                                        <p:attrNameLst>
                                          <p:attrName>ppt_x</p:attrName>
                                        </p:attrNameLst>
                                      </p:cBhvr>
                                      <p:tavLst>
                                        <p:tav tm="0">
                                          <p:val>
                                            <p:strVal val="#ppt_x"/>
                                          </p:val>
                                        </p:tav>
                                        <p:tav tm="100000">
                                          <p:val>
                                            <p:strVal val="#ppt_x"/>
                                          </p:val>
                                        </p:tav>
                                      </p:tavLst>
                                    </p:anim>
                                    <p:anim calcmode="lin" valueType="num">
                                      <p:cBhvr additive="base">
                                        <p:cTn id="78" dur="500" fill="hold"/>
                                        <p:tgtEl>
                                          <p:spTgt spid="52"/>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56"/>
                                        </p:tgtEl>
                                        <p:attrNameLst>
                                          <p:attrName>style.visibility</p:attrName>
                                        </p:attrNameLst>
                                      </p:cBhvr>
                                      <p:to>
                                        <p:strVal val="visible"/>
                                      </p:to>
                                    </p:set>
                                    <p:anim calcmode="lin" valueType="num">
                                      <p:cBhvr additive="base">
                                        <p:cTn id="81" dur="500" fill="hold"/>
                                        <p:tgtEl>
                                          <p:spTgt spid="56"/>
                                        </p:tgtEl>
                                        <p:attrNameLst>
                                          <p:attrName>ppt_x</p:attrName>
                                        </p:attrNameLst>
                                      </p:cBhvr>
                                      <p:tavLst>
                                        <p:tav tm="0">
                                          <p:val>
                                            <p:strVal val="#ppt_x"/>
                                          </p:val>
                                        </p:tav>
                                        <p:tav tm="100000">
                                          <p:val>
                                            <p:strVal val="#ppt_x"/>
                                          </p:val>
                                        </p:tav>
                                      </p:tavLst>
                                    </p:anim>
                                    <p:anim calcmode="lin" valueType="num">
                                      <p:cBhvr additive="base">
                                        <p:cTn id="82"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54"/>
                                        </p:tgtEl>
                                        <p:attrNameLst>
                                          <p:attrName>style.visibility</p:attrName>
                                        </p:attrNameLst>
                                      </p:cBhvr>
                                      <p:to>
                                        <p:strVal val="visible"/>
                                      </p:to>
                                    </p:set>
                                    <p:anim calcmode="lin" valueType="num">
                                      <p:cBhvr additive="base">
                                        <p:cTn id="87" dur="500" fill="hold"/>
                                        <p:tgtEl>
                                          <p:spTgt spid="54"/>
                                        </p:tgtEl>
                                        <p:attrNameLst>
                                          <p:attrName>ppt_x</p:attrName>
                                        </p:attrNameLst>
                                      </p:cBhvr>
                                      <p:tavLst>
                                        <p:tav tm="0">
                                          <p:val>
                                            <p:strVal val="#ppt_x"/>
                                          </p:val>
                                        </p:tav>
                                        <p:tav tm="100000">
                                          <p:val>
                                            <p:strVal val="#ppt_x"/>
                                          </p:val>
                                        </p:tav>
                                      </p:tavLst>
                                    </p:anim>
                                    <p:anim calcmode="lin" valueType="num">
                                      <p:cBhvr additive="base">
                                        <p:cTn id="88"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55"/>
                                        </p:tgtEl>
                                        <p:attrNameLst>
                                          <p:attrName>style.visibility</p:attrName>
                                        </p:attrNameLst>
                                      </p:cBhvr>
                                      <p:to>
                                        <p:strVal val="visible"/>
                                      </p:to>
                                    </p:set>
                                    <p:anim calcmode="lin" valueType="num">
                                      <p:cBhvr additive="base">
                                        <p:cTn id="93" dur="500" fill="hold"/>
                                        <p:tgtEl>
                                          <p:spTgt spid="55"/>
                                        </p:tgtEl>
                                        <p:attrNameLst>
                                          <p:attrName>ppt_x</p:attrName>
                                        </p:attrNameLst>
                                      </p:cBhvr>
                                      <p:tavLst>
                                        <p:tav tm="0">
                                          <p:val>
                                            <p:strVal val="#ppt_x"/>
                                          </p:val>
                                        </p:tav>
                                        <p:tav tm="100000">
                                          <p:val>
                                            <p:strVal val="#ppt_x"/>
                                          </p:val>
                                        </p:tav>
                                      </p:tavLst>
                                    </p:anim>
                                    <p:anim calcmode="lin" valueType="num">
                                      <p:cBhvr additive="base">
                                        <p:cTn id="94" dur="500" fill="hold"/>
                                        <p:tgtEl>
                                          <p:spTgt spid="55"/>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3">
                                            <p:txEl>
                                              <p:pRg st="2" end="2"/>
                                            </p:txEl>
                                          </p:spTgt>
                                        </p:tgtEl>
                                        <p:attrNameLst>
                                          <p:attrName>style.visibility</p:attrName>
                                        </p:attrNameLst>
                                      </p:cBhvr>
                                      <p:to>
                                        <p:strVal val="visible"/>
                                      </p:to>
                                    </p:set>
                                    <p:anim calcmode="lin" valueType="num">
                                      <p:cBhvr additive="base">
                                        <p:cTn id="9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8" presetClass="emph" presetSubtype="0" fill="hold" grpId="1" nodeType="clickEffect">
                                  <p:stCondLst>
                                    <p:cond delay="0"/>
                                  </p:stCondLst>
                                  <p:childTnLst>
                                    <p:animRot by="21600000">
                                      <p:cBhvr>
                                        <p:cTn id="102" dur="2000" fill="hold"/>
                                        <p:tgtEl>
                                          <p:spTgt spid="53"/>
                                        </p:tgtEl>
                                        <p:attrNameLst>
                                          <p:attrName>r</p:attrName>
                                        </p:attrNameLst>
                                      </p:cBhvr>
                                    </p:animRot>
                                  </p:childTnLst>
                                </p:cTn>
                              </p:par>
                              <p:par>
                                <p:cTn id="103" presetID="2" presetClass="entr" presetSubtype="4" fill="hold" nodeType="withEffect">
                                  <p:stCondLst>
                                    <p:cond delay="0"/>
                                  </p:stCondLst>
                                  <p:childTnLst>
                                    <p:set>
                                      <p:cBhvr>
                                        <p:cTn id="104" dur="1" fill="hold">
                                          <p:stCondLst>
                                            <p:cond delay="0"/>
                                          </p:stCondLst>
                                        </p:cTn>
                                        <p:tgtEl>
                                          <p:spTgt spid="3">
                                            <p:txEl>
                                              <p:pRg st="3" end="3"/>
                                            </p:txEl>
                                          </p:spTgt>
                                        </p:tgtEl>
                                        <p:attrNameLst>
                                          <p:attrName>style.visibility</p:attrName>
                                        </p:attrNameLst>
                                      </p:cBhvr>
                                      <p:to>
                                        <p:strVal val="visible"/>
                                      </p:to>
                                    </p:set>
                                    <p:anim calcmode="lin" valueType="num">
                                      <p:cBhvr additive="base">
                                        <p:cTn id="10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8" presetClass="emph" presetSubtype="0" fill="hold" grpId="1" nodeType="clickEffect">
                                  <p:stCondLst>
                                    <p:cond delay="0"/>
                                  </p:stCondLst>
                                  <p:childTnLst>
                                    <p:animRot by="21600000">
                                      <p:cBhvr>
                                        <p:cTn id="110" dur="2000" fill="hold"/>
                                        <p:tgtEl>
                                          <p:spTgt spid="49"/>
                                        </p:tgtEl>
                                        <p:attrNameLst>
                                          <p:attrName>r</p:attrName>
                                        </p:attrNameLst>
                                      </p:cBhvr>
                                    </p:animRot>
                                  </p:childTnLst>
                                </p:cTn>
                              </p:par>
                              <p:par>
                                <p:cTn id="111" presetID="2" presetClass="entr" presetSubtype="4" fill="hold" nodeType="withEffect">
                                  <p:stCondLst>
                                    <p:cond delay="0"/>
                                  </p:stCondLst>
                                  <p:childTnLst>
                                    <p:set>
                                      <p:cBhvr>
                                        <p:cTn id="112" dur="1" fill="hold">
                                          <p:stCondLst>
                                            <p:cond delay="0"/>
                                          </p:stCondLst>
                                        </p:cTn>
                                        <p:tgtEl>
                                          <p:spTgt spid="3">
                                            <p:txEl>
                                              <p:pRg st="4" end="4"/>
                                            </p:txEl>
                                          </p:spTgt>
                                        </p:tgtEl>
                                        <p:attrNameLst>
                                          <p:attrName>style.visibility</p:attrName>
                                        </p:attrNameLst>
                                      </p:cBhvr>
                                      <p:to>
                                        <p:strVal val="visible"/>
                                      </p:to>
                                    </p:set>
                                    <p:anim calcmode="lin" valueType="num">
                                      <p:cBhvr additive="base">
                                        <p:cTn id="1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8" presetClass="emph" presetSubtype="0" fill="hold" grpId="1" nodeType="clickEffect">
                                  <p:stCondLst>
                                    <p:cond delay="0"/>
                                  </p:stCondLst>
                                  <p:childTnLst>
                                    <p:animRot by="21600000">
                                      <p:cBhvr>
                                        <p:cTn id="118" dur="2000" fill="hold"/>
                                        <p:tgtEl>
                                          <p:spTgt spid="50"/>
                                        </p:tgtEl>
                                        <p:attrNameLst>
                                          <p:attrName>r</p:attrName>
                                        </p:attrNameLst>
                                      </p:cBhvr>
                                    </p:animRot>
                                  </p:childTnLst>
                                </p:cTn>
                              </p:par>
                              <p:par>
                                <p:cTn id="119" presetID="8" presetClass="emph" presetSubtype="0" fill="hold" grpId="1" nodeType="withEffect">
                                  <p:stCondLst>
                                    <p:cond delay="0"/>
                                  </p:stCondLst>
                                  <p:childTnLst>
                                    <p:animRot by="21600000">
                                      <p:cBhvr>
                                        <p:cTn id="120" dur="2000" fill="hold"/>
                                        <p:tgtEl>
                                          <p:spTgt spid="56"/>
                                        </p:tgtEl>
                                        <p:attrNameLst>
                                          <p:attrName>r</p:attrName>
                                        </p:attrNameLst>
                                      </p:cBhvr>
                                    </p:animRot>
                                  </p:childTnLst>
                                </p:cTn>
                              </p:par>
                              <p:par>
                                <p:cTn id="121" presetID="2" presetClass="entr" presetSubtype="4" fill="hold" nodeType="withEffect">
                                  <p:stCondLst>
                                    <p:cond delay="0"/>
                                  </p:stCondLst>
                                  <p:childTnLst>
                                    <p:set>
                                      <p:cBhvr>
                                        <p:cTn id="122" dur="1" fill="hold">
                                          <p:stCondLst>
                                            <p:cond delay="0"/>
                                          </p:stCondLst>
                                        </p:cTn>
                                        <p:tgtEl>
                                          <p:spTgt spid="3">
                                            <p:txEl>
                                              <p:pRg st="5" end="5"/>
                                            </p:txEl>
                                          </p:spTgt>
                                        </p:tgtEl>
                                        <p:attrNameLst>
                                          <p:attrName>style.visibility</p:attrName>
                                        </p:attrNameLst>
                                      </p:cBhvr>
                                      <p:to>
                                        <p:strVal val="visible"/>
                                      </p:to>
                                    </p:set>
                                    <p:anim calcmode="lin" valueType="num">
                                      <p:cBhvr additive="base">
                                        <p:cTn id="1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8" presetClass="emph" presetSubtype="0" fill="hold" grpId="1" nodeType="clickEffect">
                                  <p:stCondLst>
                                    <p:cond delay="0"/>
                                  </p:stCondLst>
                                  <p:childTnLst>
                                    <p:animRot by="21600000">
                                      <p:cBhvr>
                                        <p:cTn id="128" dur="2000" fill="hold"/>
                                        <p:tgtEl>
                                          <p:spTgt spid="51"/>
                                        </p:tgtEl>
                                        <p:attrNameLst>
                                          <p:attrName>r</p:attrName>
                                        </p:attrNameLst>
                                      </p:cBhvr>
                                    </p:animRot>
                                  </p:childTnLst>
                                </p:cTn>
                              </p:par>
                              <p:par>
                                <p:cTn id="129" presetID="2" presetClass="entr" presetSubtype="4" fill="hold" nodeType="withEffect">
                                  <p:stCondLst>
                                    <p:cond delay="0"/>
                                  </p:stCondLst>
                                  <p:childTnLst>
                                    <p:set>
                                      <p:cBhvr>
                                        <p:cTn id="130" dur="1" fill="hold">
                                          <p:stCondLst>
                                            <p:cond delay="0"/>
                                          </p:stCondLst>
                                        </p:cTn>
                                        <p:tgtEl>
                                          <p:spTgt spid="3">
                                            <p:txEl>
                                              <p:pRg st="6" end="6"/>
                                            </p:txEl>
                                          </p:spTgt>
                                        </p:tgtEl>
                                        <p:attrNameLst>
                                          <p:attrName>style.visibility</p:attrName>
                                        </p:attrNameLst>
                                      </p:cBhvr>
                                      <p:to>
                                        <p:strVal val="visible"/>
                                      </p:to>
                                    </p:set>
                                    <p:anim calcmode="lin" valueType="num">
                                      <p:cBhvr additive="base">
                                        <p:cTn id="1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8" presetClass="emph" presetSubtype="0" fill="hold" grpId="1" nodeType="clickEffect">
                                  <p:stCondLst>
                                    <p:cond delay="0"/>
                                  </p:stCondLst>
                                  <p:childTnLst>
                                    <p:animRot by="21600000">
                                      <p:cBhvr>
                                        <p:cTn id="136" dur="2000" fill="hold"/>
                                        <p:tgtEl>
                                          <p:spTgt spid="52"/>
                                        </p:tgtEl>
                                        <p:attrNameLst>
                                          <p:attrName>r</p:attrName>
                                        </p:attrNameLst>
                                      </p:cBhvr>
                                    </p:animRot>
                                  </p:childTnLst>
                                </p:cTn>
                              </p:par>
                              <p:par>
                                <p:cTn id="137" presetID="2" presetClass="entr" presetSubtype="4" fill="hold" nodeType="withEffect">
                                  <p:stCondLst>
                                    <p:cond delay="0"/>
                                  </p:stCondLst>
                                  <p:childTnLst>
                                    <p:set>
                                      <p:cBhvr>
                                        <p:cTn id="138" dur="1" fill="hold">
                                          <p:stCondLst>
                                            <p:cond delay="0"/>
                                          </p:stCondLst>
                                        </p:cTn>
                                        <p:tgtEl>
                                          <p:spTgt spid="3">
                                            <p:txEl>
                                              <p:pRg st="7" end="7"/>
                                            </p:txEl>
                                          </p:spTgt>
                                        </p:tgtEl>
                                        <p:attrNameLst>
                                          <p:attrName>style.visibility</p:attrName>
                                        </p:attrNameLst>
                                      </p:cBhvr>
                                      <p:to>
                                        <p:strVal val="visible"/>
                                      </p:to>
                                    </p:set>
                                    <p:anim calcmode="lin" valueType="num">
                                      <p:cBhvr additive="base">
                                        <p:cTn id="1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3" grpId="0" animBg="1"/>
      <p:bldP spid="44" grpId="0" animBg="1"/>
      <p:bldP spid="45" grpId="0" animBg="1"/>
      <p:bldP spid="46" grpId="0" animBg="1"/>
      <p:bldP spid="47" grpId="0" animBg="1"/>
      <p:bldP spid="48" grpId="0" animBg="1"/>
      <p:bldP spid="49" grpId="0" animBg="1"/>
      <p:bldP spid="49" grpId="1" animBg="1"/>
      <p:bldP spid="50" grpId="0" animBg="1"/>
      <p:bldP spid="50" grpId="1" animBg="1"/>
      <p:bldP spid="51" grpId="0" animBg="1"/>
      <p:bldP spid="51" grpId="1" animBg="1"/>
      <p:bldP spid="52" grpId="0" animBg="1"/>
      <p:bldP spid="52" grpId="1" animBg="1"/>
      <p:bldP spid="53" grpId="0" animBg="1"/>
      <p:bldP spid="53" grpId="1" animBg="1"/>
      <p:bldP spid="54" grpId="0" animBg="1"/>
      <p:bldP spid="55" grpId="0"/>
      <p:bldP spid="56" grpId="0" animBg="1"/>
      <p:bldP spid="5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矩形 16"/>
          <p:cNvSpPr/>
          <p:nvPr/>
        </p:nvSpPr>
        <p:spPr>
          <a:xfrm>
            <a:off x="7547212" y="1036742"/>
            <a:ext cx="4658436" cy="582125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zh-CN" altLang="en-US" sz="1400" dirty="0">
              <a:solidFill>
                <a:schemeClr val="bg1"/>
              </a:solidFill>
              <a:latin typeface="+mn-ea"/>
            </a:endParaRPr>
          </a:p>
        </p:txBody>
      </p:sp>
      <p:sp>
        <p:nvSpPr>
          <p:cNvPr id="2" name="标题 1"/>
          <p:cNvSpPr>
            <a:spLocks noGrp="1"/>
          </p:cNvSpPr>
          <p:nvPr>
            <p:ph type="title"/>
          </p:nvPr>
        </p:nvSpPr>
        <p:spPr>
          <a:xfrm>
            <a:off x="0" y="195439"/>
            <a:ext cx="8121064" cy="963030"/>
          </a:xfrm>
          <a:noFill/>
        </p:spPr>
        <p:txBody>
          <a:bodyPr>
            <a:normAutofit/>
          </a:bodyPr>
          <a:lstStyle/>
          <a:p>
            <a:r>
              <a:rPr lang="zh-CN" altLang="en-US" sz="4800" b="1" dirty="0" smtClean="0">
                <a:solidFill>
                  <a:schemeClr val="bg1"/>
                </a:solidFill>
                <a:effectLst>
                  <a:outerShdw blurRad="38100" dist="38100" dir="2700000" algn="tl">
                    <a:srgbClr val="000000">
                      <a:alpha val="43137"/>
                    </a:srgbClr>
                  </a:outerShdw>
                </a:effectLst>
              </a:rPr>
              <a:t>　</a:t>
            </a:r>
            <a:r>
              <a:rPr lang="zh-CN" altLang="en-US" sz="4800" b="1" dirty="0">
                <a:latin typeface="+mn-ea"/>
                <a:ea typeface="+mn-ea"/>
              </a:rPr>
              <a:t>产品经理要管那些东西？</a:t>
            </a:r>
          </a:p>
        </p:txBody>
      </p:sp>
      <p:sp>
        <p:nvSpPr>
          <p:cNvPr id="20" name="椭圆 19"/>
          <p:cNvSpPr/>
          <p:nvPr/>
        </p:nvSpPr>
        <p:spPr>
          <a:xfrm>
            <a:off x="353065" y="1856003"/>
            <a:ext cx="2165584"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关闭按钮放在哪？</a:t>
            </a:r>
            <a:endParaRPr lang="zh-CN" altLang="en-US" dirty="0">
              <a:latin typeface="微软雅黑" panose="020B0503020204020204" pitchFamily="34" charset="-122"/>
              <a:ea typeface="微软雅黑" panose="020B0503020204020204" pitchFamily="34" charset="-122"/>
            </a:endParaRPr>
          </a:p>
        </p:txBody>
      </p:sp>
      <p:sp>
        <p:nvSpPr>
          <p:cNvPr id="21" name="椭圆 20"/>
          <p:cNvSpPr/>
          <p:nvPr/>
        </p:nvSpPr>
        <p:spPr>
          <a:xfrm>
            <a:off x="4067841" y="1641689"/>
            <a:ext cx="2165584"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用户说皮肤太丑</a:t>
            </a: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2924833" y="2784697"/>
            <a:ext cx="2165584"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该采用哪种技术方案</a:t>
            </a:r>
            <a:endParaRPr lang="zh-CN" altLang="en-US" dirty="0">
              <a:latin typeface="微软雅黑" panose="020B0503020204020204" pitchFamily="34" charset="-122"/>
              <a:ea typeface="微软雅黑" panose="020B0503020204020204" pitchFamily="34" charset="-122"/>
            </a:endParaRPr>
          </a:p>
        </p:txBody>
      </p:sp>
      <p:sp>
        <p:nvSpPr>
          <p:cNvPr id="23" name="椭圆 22"/>
          <p:cNvSpPr/>
          <p:nvPr/>
        </p:nvSpPr>
        <p:spPr>
          <a:xfrm>
            <a:off x="3710651" y="4713523"/>
            <a:ext cx="2165584"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程序日志文件的格式</a:t>
            </a:r>
            <a:endParaRPr lang="zh-CN" altLang="en-US" dirty="0">
              <a:latin typeface="微软雅黑" panose="020B0503020204020204" pitchFamily="34" charset="-122"/>
              <a:ea typeface="微软雅黑" panose="020B0503020204020204" pitchFamily="34" charset="-122"/>
            </a:endParaRPr>
          </a:p>
        </p:txBody>
      </p:sp>
      <p:sp>
        <p:nvSpPr>
          <p:cNvPr id="24" name="椭圆 23"/>
          <p:cNvSpPr/>
          <p:nvPr/>
        </p:nvSpPr>
        <p:spPr>
          <a:xfrm>
            <a:off x="67313" y="3713391"/>
            <a:ext cx="2165584"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程序打开速度慢</a:t>
            </a:r>
            <a:endParaRPr lang="zh-CN" altLang="en-US" dirty="0">
              <a:latin typeface="微软雅黑" panose="020B0503020204020204" pitchFamily="34" charset="-122"/>
              <a:ea typeface="微软雅黑" panose="020B0503020204020204" pitchFamily="34" charset="-122"/>
            </a:endParaRPr>
          </a:p>
        </p:txBody>
      </p:sp>
      <p:sp>
        <p:nvSpPr>
          <p:cNvPr id="26" name="椭圆 25"/>
          <p:cNvSpPr/>
          <p:nvPr/>
        </p:nvSpPr>
        <p:spPr>
          <a:xfrm>
            <a:off x="5067973" y="3641953"/>
            <a:ext cx="2165584"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产品域名怎么定</a:t>
            </a:r>
            <a:endParaRPr lang="zh-CN" altLang="en-US" dirty="0">
              <a:latin typeface="微软雅黑" panose="020B0503020204020204" pitchFamily="34" charset="-122"/>
              <a:ea typeface="微软雅黑" panose="020B0503020204020204" pitchFamily="34" charset="-122"/>
            </a:endParaRPr>
          </a:p>
        </p:txBody>
      </p:sp>
      <p:sp>
        <p:nvSpPr>
          <p:cNvPr id="27" name="TextBox 10"/>
          <p:cNvSpPr txBox="1"/>
          <p:nvPr/>
        </p:nvSpPr>
        <p:spPr>
          <a:xfrm>
            <a:off x="1567511" y="2427507"/>
            <a:ext cx="625613" cy="646331"/>
          </a:xfrm>
          <a:prstGeom prst="rect">
            <a:avLst/>
          </a:prstGeom>
          <a:noFill/>
        </p:spPr>
        <p:txBody>
          <a:bodyPr wrap="square" rtlCol="0">
            <a:spAutoFit/>
          </a:bodyPr>
          <a:lstStyle/>
          <a:p>
            <a:r>
              <a:rPr lang="zh-CN" altLang="en-US" sz="3600" b="1" dirty="0" smtClean="0">
                <a:solidFill>
                  <a:srgbClr val="FF0000"/>
                </a:solidFill>
                <a:latin typeface="微软雅黑" panose="020B0503020204020204" pitchFamily="34" charset="-122"/>
                <a:ea typeface="微软雅黑" panose="020B0503020204020204" pitchFamily="34" charset="-122"/>
              </a:rPr>
              <a:t>√</a:t>
            </a:r>
            <a:endParaRPr lang="zh-CN" altLang="en-US" sz="3600" b="1" dirty="0">
              <a:solidFill>
                <a:srgbClr val="FF0000"/>
              </a:solidFill>
              <a:latin typeface="微软雅黑" panose="020B0503020204020204" pitchFamily="34" charset="-122"/>
              <a:ea typeface="微软雅黑" panose="020B0503020204020204" pitchFamily="34" charset="-122"/>
            </a:endParaRPr>
          </a:p>
        </p:txBody>
      </p:sp>
      <p:sp>
        <p:nvSpPr>
          <p:cNvPr id="28" name="TextBox 11"/>
          <p:cNvSpPr txBox="1"/>
          <p:nvPr/>
        </p:nvSpPr>
        <p:spPr>
          <a:xfrm>
            <a:off x="5282287" y="2141755"/>
            <a:ext cx="625613" cy="646331"/>
          </a:xfrm>
          <a:prstGeom prst="rect">
            <a:avLst/>
          </a:prstGeom>
          <a:noFill/>
        </p:spPr>
        <p:txBody>
          <a:bodyPr wrap="square" rtlCol="0">
            <a:spAutoFit/>
          </a:bodyPr>
          <a:lstStyle/>
          <a:p>
            <a:r>
              <a:rPr lang="zh-CN" altLang="en-US" sz="3600" b="1" dirty="0" smtClean="0">
                <a:solidFill>
                  <a:srgbClr val="FF0000"/>
                </a:solidFill>
                <a:latin typeface="微软雅黑" panose="020B0503020204020204" pitchFamily="34" charset="-122"/>
                <a:ea typeface="微软雅黑" panose="020B0503020204020204" pitchFamily="34" charset="-122"/>
              </a:rPr>
              <a:t>√</a:t>
            </a:r>
            <a:endParaRPr lang="zh-CN" altLang="en-US" sz="3600" b="1" dirty="0">
              <a:solidFill>
                <a:srgbClr val="FF0000"/>
              </a:solidFill>
              <a:latin typeface="微软雅黑" panose="020B0503020204020204" pitchFamily="34" charset="-122"/>
              <a:ea typeface="微软雅黑" panose="020B0503020204020204" pitchFamily="34" charset="-122"/>
            </a:endParaRPr>
          </a:p>
        </p:txBody>
      </p:sp>
      <p:sp>
        <p:nvSpPr>
          <p:cNvPr id="29" name="TextBox 12"/>
          <p:cNvSpPr txBox="1"/>
          <p:nvPr/>
        </p:nvSpPr>
        <p:spPr>
          <a:xfrm>
            <a:off x="6353857" y="4213457"/>
            <a:ext cx="625613" cy="646331"/>
          </a:xfrm>
          <a:prstGeom prst="rect">
            <a:avLst/>
          </a:prstGeom>
          <a:noFill/>
        </p:spPr>
        <p:txBody>
          <a:bodyPr wrap="square" rtlCol="0">
            <a:spAutoFit/>
          </a:bodyPr>
          <a:lstStyle/>
          <a:p>
            <a:r>
              <a:rPr lang="zh-CN" altLang="en-US" sz="3600" b="1" dirty="0" smtClean="0">
                <a:solidFill>
                  <a:srgbClr val="FF0000"/>
                </a:solidFill>
                <a:latin typeface="微软雅黑" panose="020B0503020204020204" pitchFamily="34" charset="-122"/>
                <a:ea typeface="微软雅黑" panose="020B0503020204020204" pitchFamily="34" charset="-122"/>
              </a:rPr>
              <a:t>√</a:t>
            </a:r>
            <a:endParaRPr lang="zh-CN" altLang="en-US" sz="3600" b="1" dirty="0">
              <a:solidFill>
                <a:srgbClr val="FF0000"/>
              </a:solidFill>
              <a:latin typeface="微软雅黑" panose="020B0503020204020204" pitchFamily="34" charset="-122"/>
              <a:ea typeface="微软雅黑" panose="020B0503020204020204" pitchFamily="34" charset="-122"/>
            </a:endParaRPr>
          </a:p>
        </p:txBody>
      </p:sp>
      <p:sp>
        <p:nvSpPr>
          <p:cNvPr id="30" name="TextBox 13"/>
          <p:cNvSpPr txBox="1"/>
          <p:nvPr/>
        </p:nvSpPr>
        <p:spPr>
          <a:xfrm>
            <a:off x="1353197" y="4213457"/>
            <a:ext cx="625613" cy="646331"/>
          </a:xfrm>
          <a:prstGeom prst="rect">
            <a:avLst/>
          </a:prstGeom>
          <a:noFill/>
        </p:spPr>
        <p:txBody>
          <a:bodyPr wrap="square" rtlCol="0">
            <a:spAutoFit/>
          </a:bodyPr>
          <a:lstStyle/>
          <a:p>
            <a:r>
              <a:rPr lang="zh-CN" altLang="en-US" sz="3600" b="1" dirty="0" smtClean="0">
                <a:solidFill>
                  <a:srgbClr val="FF0000"/>
                </a:solidFill>
                <a:latin typeface="微软雅黑" panose="020B0503020204020204" pitchFamily="34" charset="-122"/>
                <a:ea typeface="微软雅黑" panose="020B0503020204020204" pitchFamily="34" charset="-122"/>
              </a:rPr>
              <a:t>√</a:t>
            </a:r>
            <a:endParaRPr lang="zh-CN" altLang="en-US" sz="3600" b="1" dirty="0">
              <a:solidFill>
                <a:srgbClr val="FF0000"/>
              </a:solidFill>
              <a:latin typeface="微软雅黑" panose="020B0503020204020204" pitchFamily="34" charset="-122"/>
              <a:ea typeface="微软雅黑" panose="020B0503020204020204" pitchFamily="34" charset="-122"/>
            </a:endParaRPr>
          </a:p>
        </p:txBody>
      </p:sp>
      <p:sp>
        <p:nvSpPr>
          <p:cNvPr id="31" name="TextBox 14"/>
          <p:cNvSpPr txBox="1"/>
          <p:nvPr/>
        </p:nvSpPr>
        <p:spPr>
          <a:xfrm>
            <a:off x="3647547" y="3456157"/>
            <a:ext cx="1291659" cy="707886"/>
          </a:xfrm>
          <a:prstGeom prst="rect">
            <a:avLst/>
          </a:prstGeom>
          <a:noFill/>
        </p:spPr>
        <p:txBody>
          <a:bodyPr wrap="square" rtlCol="0">
            <a:spAutoFit/>
          </a:bodyPr>
          <a:lstStyle/>
          <a:p>
            <a:r>
              <a:rPr lang="zh-CN" altLang="en-US" sz="2000" dirty="0" smtClean="0">
                <a:solidFill>
                  <a:srgbClr val="FF0000"/>
                </a:solidFill>
                <a:latin typeface="微软雅黑" panose="020B0503020204020204" pitchFamily="34" charset="-122"/>
                <a:ea typeface="微软雅黑" panose="020B0503020204020204" pitchFamily="34" charset="-122"/>
              </a:rPr>
              <a:t>和开发讨论确定</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32" name="TextBox 15"/>
          <p:cNvSpPr txBox="1"/>
          <p:nvPr/>
        </p:nvSpPr>
        <p:spPr>
          <a:xfrm>
            <a:off x="4465865" y="5380957"/>
            <a:ext cx="1126302" cy="400110"/>
          </a:xfrm>
          <a:prstGeom prst="rect">
            <a:avLst/>
          </a:prstGeom>
          <a:noFill/>
        </p:spPr>
        <p:txBody>
          <a:bodyPr wrap="square" rtlCol="0">
            <a:spAutoFit/>
          </a:bodyPr>
          <a:lstStyle/>
          <a:p>
            <a:r>
              <a:rPr lang="zh-CN" altLang="en-US" sz="2000" dirty="0" smtClean="0">
                <a:solidFill>
                  <a:srgbClr val="FF0000"/>
                </a:solidFill>
                <a:latin typeface="微软雅黑" panose="020B0503020204020204" pitchFamily="34" charset="-122"/>
                <a:ea typeface="微软雅黑" panose="020B0503020204020204" pitchFamily="34" charset="-122"/>
              </a:rPr>
              <a:t>开发定</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546019" y="1571348"/>
            <a:ext cx="4314548" cy="48320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dirty="0">
                <a:solidFill>
                  <a:schemeClr val="bg1"/>
                </a:solidFill>
                <a:latin typeface="微软雅黑" panose="020B0503020204020204" pitchFamily="34" charset="-122"/>
                <a:ea typeface="微软雅黑" panose="020B0503020204020204" pitchFamily="34" charset="-122"/>
              </a:rPr>
              <a:t>产品经理要做的典型</a:t>
            </a:r>
            <a:r>
              <a:rPr lang="zh-CN" altLang="en-US" sz="1400" dirty="0" smtClean="0">
                <a:solidFill>
                  <a:schemeClr val="bg1"/>
                </a:solidFill>
                <a:latin typeface="微软雅黑" panose="020B0503020204020204" pitchFamily="34" charset="-122"/>
                <a:ea typeface="微软雅黑" panose="020B0503020204020204" pitchFamily="34" charset="-122"/>
              </a:rPr>
              <a:t>的一些事</a:t>
            </a:r>
            <a:r>
              <a:rPr lang="zh-CN" altLang="en-US" sz="1400" dirty="0">
                <a:solidFill>
                  <a:schemeClr val="bg1"/>
                </a:solidFill>
                <a:latin typeface="微软雅黑" panose="020B0503020204020204" pitchFamily="34" charset="-122"/>
                <a:ea typeface="微软雅黑" panose="020B0503020204020204" pitchFamily="34" charset="-122"/>
              </a:rPr>
              <a:t>有：</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功能名字</a:t>
            </a:r>
            <a:r>
              <a:rPr lang="zh-CN" altLang="en-US" sz="1400" dirty="0">
                <a:solidFill>
                  <a:schemeClr val="bg1"/>
                </a:solidFill>
                <a:latin typeface="微软雅黑" panose="020B0503020204020204" pitchFamily="34" charset="-122"/>
                <a:ea typeface="微软雅黑" panose="020B0503020204020204" pitchFamily="34" charset="-122"/>
              </a:rPr>
              <a:t>的</a:t>
            </a:r>
            <a:r>
              <a:rPr lang="zh-CN" altLang="en-US" sz="1400" dirty="0" smtClean="0">
                <a:solidFill>
                  <a:schemeClr val="bg1"/>
                </a:solidFill>
                <a:latin typeface="微软雅黑" panose="020B0503020204020204" pitchFamily="34" charset="-122"/>
                <a:ea typeface="微软雅黑" panose="020B0503020204020204" pitchFamily="34" charset="-122"/>
              </a:rPr>
              <a:t>确定，例如：某功能是否叫</a:t>
            </a:r>
            <a:r>
              <a:rPr lang="en-US" altLang="zh-CN" sz="1400" dirty="0" smtClean="0">
                <a:solidFill>
                  <a:schemeClr val="bg1"/>
                </a:solidFill>
                <a:latin typeface="微软雅黑" panose="020B0503020204020204" pitchFamily="34" charset="-122"/>
                <a:ea typeface="微软雅黑" panose="020B0503020204020204" pitchFamily="34" charset="-122"/>
              </a:rPr>
              <a:t>××</a:t>
            </a:r>
            <a:r>
              <a:rPr lang="zh-CN" altLang="en-US" sz="1400" dirty="0" smtClean="0">
                <a:solidFill>
                  <a:schemeClr val="bg1"/>
                </a:solidFill>
                <a:latin typeface="微软雅黑" panose="020B0503020204020204" pitchFamily="34" charset="-122"/>
                <a:ea typeface="微软雅黑" panose="020B0503020204020204" pitchFamily="34" charset="-122"/>
              </a:rPr>
              <a:t>模式</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向</a:t>
            </a:r>
            <a:r>
              <a:rPr lang="zh-CN" altLang="en-US" sz="1400" dirty="0">
                <a:solidFill>
                  <a:schemeClr val="bg1"/>
                </a:solidFill>
                <a:latin typeface="微软雅黑" panose="020B0503020204020204" pitchFamily="34" charset="-122"/>
                <a:ea typeface="微软雅黑" panose="020B0503020204020204" pitchFamily="34" charset="-122"/>
              </a:rPr>
              <a:t>上级要设计师资源支持</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向老板汇报并确认界面设计草稿</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和</a:t>
            </a:r>
            <a:r>
              <a:rPr lang="zh-CN" altLang="en-US" sz="1400" dirty="0">
                <a:solidFill>
                  <a:schemeClr val="bg1"/>
                </a:solidFill>
                <a:latin typeface="微软雅黑" panose="020B0503020204020204" pitchFamily="34" charset="-122"/>
                <a:ea typeface="微软雅黑" panose="020B0503020204020204" pitchFamily="34" charset="-122"/>
              </a:rPr>
              <a:t>市场确认产品广告的文字和</a:t>
            </a:r>
            <a:r>
              <a:rPr lang="zh-CN" altLang="en-US" sz="1400" dirty="0" smtClean="0">
                <a:solidFill>
                  <a:schemeClr val="bg1"/>
                </a:solidFill>
                <a:latin typeface="微软雅黑" panose="020B0503020204020204" pitchFamily="34" charset="-122"/>
                <a:ea typeface="微软雅黑" panose="020B0503020204020204" pitchFamily="34" charset="-122"/>
              </a:rPr>
              <a:t>方案</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a:solidFill>
                  <a:schemeClr val="bg1"/>
                </a:solidFill>
                <a:latin typeface="微软雅黑" panose="020B0503020204020204" pitchFamily="34" charset="-122"/>
                <a:ea typeface="微软雅黑" panose="020B0503020204020204" pitchFamily="34" charset="-122"/>
              </a:rPr>
              <a:t>给</a:t>
            </a:r>
            <a:r>
              <a:rPr lang="zh-CN" altLang="en-US" sz="1400" dirty="0" smtClean="0">
                <a:solidFill>
                  <a:schemeClr val="bg1"/>
                </a:solidFill>
                <a:latin typeface="微软雅黑" panose="020B0503020204020204" pitchFamily="34" charset="-122"/>
                <a:ea typeface="微软雅黑" panose="020B0503020204020204" pitchFamily="34" charset="-122"/>
              </a:rPr>
              <a:t>用户打电话沟通反馈意见</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a:solidFill>
                  <a:schemeClr val="bg1"/>
                </a:solidFill>
                <a:latin typeface="微软雅黑" panose="020B0503020204020204" pitchFamily="34" charset="-122"/>
                <a:ea typeface="微软雅黑" panose="020B0503020204020204" pitchFamily="34" charset="-122"/>
              </a:rPr>
              <a:t>和技术沟通产品方案，并催促开发</a:t>
            </a:r>
            <a:r>
              <a:rPr lang="zh-CN" altLang="en-US" sz="1400" dirty="0" smtClean="0">
                <a:solidFill>
                  <a:schemeClr val="bg1"/>
                </a:solidFill>
                <a:latin typeface="微软雅黑" panose="020B0503020204020204" pitchFamily="34" charset="-122"/>
                <a:ea typeface="微软雅黑" panose="020B0503020204020204" pitchFamily="34" charset="-122"/>
              </a:rPr>
              <a:t>上线</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等等</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a:solidFill>
                  <a:schemeClr val="bg1"/>
                </a:solidFill>
                <a:latin typeface="微软雅黑" panose="020B0503020204020204" pitchFamily="34" charset="-122"/>
                <a:ea typeface="微软雅黑" panose="020B0503020204020204" pitchFamily="34" charset="-122"/>
              </a:rPr>
              <a:t>只要是对</a:t>
            </a:r>
            <a:r>
              <a:rPr lang="zh-CN" altLang="en-US" sz="1400" dirty="0" smtClean="0">
                <a:solidFill>
                  <a:schemeClr val="bg1"/>
                </a:solidFill>
                <a:latin typeface="微软雅黑" panose="020B0503020204020204" pitchFamily="34" charset="-122"/>
                <a:ea typeface="微软雅黑" panose="020B0503020204020204" pitchFamily="34" charset="-122"/>
              </a:rPr>
              <a:t>用户有</a:t>
            </a:r>
            <a:r>
              <a:rPr lang="zh-CN" altLang="en-US" sz="1400" dirty="0">
                <a:solidFill>
                  <a:schemeClr val="bg1"/>
                </a:solidFill>
                <a:latin typeface="微软雅黑" panose="020B0503020204020204" pitchFamily="34" charset="-122"/>
                <a:ea typeface="微软雅黑" panose="020B0503020204020204" pitchFamily="34" charset="-122"/>
              </a:rPr>
              <a:t>实质影响的，看得见摸得着的，产品经理就应该负责，或者过问。因为产品经理对产品质量</a:t>
            </a:r>
            <a:r>
              <a:rPr lang="zh-CN" altLang="en-US" sz="1400" dirty="0" smtClean="0">
                <a:solidFill>
                  <a:schemeClr val="bg1"/>
                </a:solidFill>
                <a:latin typeface="微软雅黑" panose="020B0503020204020204" pitchFamily="34" charset="-122"/>
                <a:ea typeface="微软雅黑" panose="020B0503020204020204" pitchFamily="34" charset="-122"/>
              </a:rPr>
              <a:t>和用户量</a:t>
            </a:r>
            <a:r>
              <a:rPr lang="zh-CN" altLang="en-US" sz="1400" dirty="0">
                <a:solidFill>
                  <a:schemeClr val="bg1"/>
                </a:solidFill>
                <a:latin typeface="微软雅黑" panose="020B0503020204020204" pitchFamily="34" charset="-122"/>
                <a:ea typeface="微软雅黑" panose="020B0503020204020204" pitchFamily="34" charset="-122"/>
              </a:rPr>
              <a:t>负责任。</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a:solidFill>
                  <a:schemeClr val="bg1"/>
                </a:solidFill>
                <a:latin typeface="微软雅黑" panose="020B0503020204020204" pitchFamily="34" charset="-122"/>
                <a:ea typeface="微软雅黑" panose="020B0503020204020204" pitchFamily="34" charset="-122"/>
              </a:rPr>
              <a:t>但是，值得注意的是：让一款产品成功</a:t>
            </a:r>
            <a:r>
              <a:rPr lang="zh-CN" altLang="en-US" sz="1400" dirty="0" smtClean="0">
                <a:solidFill>
                  <a:schemeClr val="bg1"/>
                </a:solidFill>
                <a:latin typeface="微软雅黑" panose="020B0503020204020204" pitchFamily="34" charset="-122"/>
                <a:ea typeface="微软雅黑" panose="020B0503020204020204" pitchFamily="34" charset="-122"/>
              </a:rPr>
              <a:t>的重要因素</a:t>
            </a:r>
            <a:r>
              <a:rPr lang="zh-CN" altLang="en-US" sz="1400" dirty="0">
                <a:solidFill>
                  <a:schemeClr val="bg1"/>
                </a:solidFill>
                <a:latin typeface="微软雅黑" panose="020B0503020204020204" pitchFamily="34" charset="-122"/>
                <a:ea typeface="微软雅黑" panose="020B0503020204020204" pitchFamily="34" charset="-122"/>
              </a:rPr>
              <a:t>肯定是</a:t>
            </a:r>
            <a:r>
              <a:rPr lang="en-US" altLang="zh-CN" sz="1400" dirty="0">
                <a:solidFill>
                  <a:schemeClr val="bg1"/>
                </a:solidFill>
                <a:latin typeface="微软雅黑" panose="020B0503020204020204" pitchFamily="34" charset="-122"/>
                <a:ea typeface="微软雅黑" panose="020B0503020204020204" pitchFamily="34" charset="-122"/>
              </a:rPr>
              <a:t>2-3</a:t>
            </a:r>
            <a:r>
              <a:rPr lang="zh-CN" altLang="en-US" sz="1400" dirty="0">
                <a:solidFill>
                  <a:schemeClr val="bg1"/>
                </a:solidFill>
                <a:latin typeface="微软雅黑" panose="020B0503020204020204" pitchFamily="34" charset="-122"/>
                <a:ea typeface="微软雅黑" panose="020B0503020204020204" pitchFamily="34" charset="-122"/>
              </a:rPr>
              <a:t>个，而不是无数个细节，一定要在关键点上做对</a:t>
            </a:r>
            <a:r>
              <a:rPr lang="zh-CN" altLang="en-US" sz="1400" dirty="0" smtClean="0">
                <a:solidFill>
                  <a:schemeClr val="bg1"/>
                </a:solidFill>
                <a:latin typeface="微软雅黑" panose="020B0503020204020204" pitchFamily="34" charset="-122"/>
                <a:ea typeface="微软雅黑" panose="020B0503020204020204" pitchFamily="34" charset="-122"/>
              </a:rPr>
              <a:t>。细节决定成败，也不决定成败。</a:t>
            </a:r>
            <a:endParaRPr lang="zh-CN" altLang="en-US" sz="1400" dirty="0">
              <a:solidFill>
                <a:schemeClr val="bg1"/>
              </a:solidFill>
              <a:latin typeface="微软雅黑" panose="020B0503020204020204" pitchFamily="34" charset="-122"/>
              <a:ea typeface="微软雅黑" panose="020B0503020204020204" pitchFamily="34" charset="-122"/>
            </a:endParaRPr>
          </a:p>
          <a:p>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8" name="椭圆 17"/>
          <p:cNvSpPr/>
          <p:nvPr/>
        </p:nvSpPr>
        <p:spPr>
          <a:xfrm>
            <a:off x="1110332" y="5213589"/>
            <a:ext cx="2165584"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anose="020B0503020204020204" pitchFamily="34" charset="-122"/>
                <a:ea typeface="微软雅黑" panose="020B0503020204020204" pitchFamily="34" charset="-122"/>
              </a:rPr>
              <a:t>App</a:t>
            </a:r>
            <a:r>
              <a:rPr lang="zh-CN" altLang="en-US" dirty="0" smtClean="0">
                <a:latin typeface="微软雅黑" panose="020B0503020204020204" pitchFamily="34" charset="-122"/>
                <a:ea typeface="微软雅黑" panose="020B0503020204020204" pitchFamily="34" charset="-122"/>
              </a:rPr>
              <a:t>市场的名字和描述</a:t>
            </a:r>
            <a:endParaRPr lang="zh-CN" altLang="en-US" dirty="0">
              <a:latin typeface="微软雅黑" panose="020B0503020204020204" pitchFamily="34" charset="-122"/>
              <a:ea typeface="微软雅黑" panose="020B0503020204020204" pitchFamily="34" charset="-122"/>
            </a:endParaRPr>
          </a:p>
        </p:txBody>
      </p:sp>
      <p:sp>
        <p:nvSpPr>
          <p:cNvPr id="19" name="TextBox 11"/>
          <p:cNvSpPr txBox="1"/>
          <p:nvPr/>
        </p:nvSpPr>
        <p:spPr>
          <a:xfrm>
            <a:off x="2428741" y="5713655"/>
            <a:ext cx="625613" cy="646331"/>
          </a:xfrm>
          <a:prstGeom prst="rect">
            <a:avLst/>
          </a:prstGeom>
          <a:noFill/>
        </p:spPr>
        <p:txBody>
          <a:bodyPr wrap="square" rtlCol="0">
            <a:spAutoFit/>
          </a:bodyPr>
          <a:lstStyle/>
          <a:p>
            <a:r>
              <a:rPr lang="zh-CN" altLang="en-US" sz="3600" b="1" dirty="0" smtClean="0">
                <a:solidFill>
                  <a:srgbClr val="FF0000"/>
                </a:solidFill>
                <a:latin typeface="微软雅黑" panose="020B0503020204020204" pitchFamily="34" charset="-122"/>
                <a:ea typeface="微软雅黑" panose="020B0503020204020204" pitchFamily="34" charset="-122"/>
              </a:rPr>
              <a:t>√</a:t>
            </a:r>
            <a:endParaRPr lang="zh-CN" altLang="en-US" sz="36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0374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ppt_x"/>
                                          </p:val>
                                        </p:tav>
                                        <p:tav tm="100000">
                                          <p:val>
                                            <p:strVal val="#ppt_x"/>
                                          </p:val>
                                        </p:tav>
                                      </p:tavLst>
                                    </p:anim>
                                    <p:anim calcmode="lin" valueType="num">
                                      <p:cBhvr additive="base">
                                        <p:cTn id="3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ppt_x"/>
                                          </p:val>
                                        </p:tav>
                                        <p:tav tm="100000">
                                          <p:val>
                                            <p:strVal val="#ppt_x"/>
                                          </p:val>
                                        </p:tav>
                                      </p:tavLst>
                                    </p:anim>
                                    <p:anim calcmode="lin" valueType="num">
                                      <p:cBhvr additive="base">
                                        <p:cTn id="5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8"/>
                                        </p:tgtEl>
                                        <p:attrNameLst>
                                          <p:attrName>style.visibility</p:attrName>
                                        </p:attrNameLst>
                                      </p:cBhvr>
                                      <p:to>
                                        <p:strVal val="visible"/>
                                      </p:to>
                                    </p:set>
                                    <p:anim calcmode="lin" valueType="num">
                                      <p:cBhvr additive="base">
                                        <p:cTn id="61" dur="500" fill="hold"/>
                                        <p:tgtEl>
                                          <p:spTgt spid="28"/>
                                        </p:tgtEl>
                                        <p:attrNameLst>
                                          <p:attrName>ppt_x</p:attrName>
                                        </p:attrNameLst>
                                      </p:cBhvr>
                                      <p:tavLst>
                                        <p:tav tm="0">
                                          <p:val>
                                            <p:strVal val="#ppt_x"/>
                                          </p:val>
                                        </p:tav>
                                        <p:tav tm="100000">
                                          <p:val>
                                            <p:strVal val="#ppt_x"/>
                                          </p:val>
                                        </p:tav>
                                      </p:tavLst>
                                    </p:anim>
                                    <p:anim calcmode="lin" valueType="num">
                                      <p:cBhvr additive="base">
                                        <p:cTn id="6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 calcmode="lin" valueType="num">
                                      <p:cBhvr additive="base">
                                        <p:cTn id="67" dur="500" fill="hold"/>
                                        <p:tgtEl>
                                          <p:spTgt spid="30"/>
                                        </p:tgtEl>
                                        <p:attrNameLst>
                                          <p:attrName>ppt_x</p:attrName>
                                        </p:attrNameLst>
                                      </p:cBhvr>
                                      <p:tavLst>
                                        <p:tav tm="0">
                                          <p:val>
                                            <p:strVal val="#ppt_x"/>
                                          </p:val>
                                        </p:tav>
                                        <p:tav tm="100000">
                                          <p:val>
                                            <p:strVal val="#ppt_x"/>
                                          </p:val>
                                        </p:tav>
                                      </p:tavLst>
                                    </p:anim>
                                    <p:anim calcmode="lin" valueType="num">
                                      <p:cBhvr additive="base">
                                        <p:cTn id="6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additive="base">
                                        <p:cTn id="73" dur="500" fill="hold"/>
                                        <p:tgtEl>
                                          <p:spTgt spid="31"/>
                                        </p:tgtEl>
                                        <p:attrNameLst>
                                          <p:attrName>ppt_x</p:attrName>
                                        </p:attrNameLst>
                                      </p:cBhvr>
                                      <p:tavLst>
                                        <p:tav tm="0">
                                          <p:val>
                                            <p:strVal val="#ppt_x"/>
                                          </p:val>
                                        </p:tav>
                                        <p:tav tm="100000">
                                          <p:val>
                                            <p:strVal val="#ppt_x"/>
                                          </p:val>
                                        </p:tav>
                                      </p:tavLst>
                                    </p:anim>
                                    <p:anim calcmode="lin" valueType="num">
                                      <p:cBhvr additive="base">
                                        <p:cTn id="7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9"/>
                                        </p:tgtEl>
                                        <p:attrNameLst>
                                          <p:attrName>style.visibility</p:attrName>
                                        </p:attrNameLst>
                                      </p:cBhvr>
                                      <p:to>
                                        <p:strVal val="visible"/>
                                      </p:to>
                                    </p:set>
                                    <p:anim calcmode="lin" valueType="num">
                                      <p:cBhvr additive="base">
                                        <p:cTn id="79" dur="500" fill="hold"/>
                                        <p:tgtEl>
                                          <p:spTgt spid="29"/>
                                        </p:tgtEl>
                                        <p:attrNameLst>
                                          <p:attrName>ppt_x</p:attrName>
                                        </p:attrNameLst>
                                      </p:cBhvr>
                                      <p:tavLst>
                                        <p:tav tm="0">
                                          <p:val>
                                            <p:strVal val="#ppt_x"/>
                                          </p:val>
                                        </p:tav>
                                        <p:tav tm="100000">
                                          <p:val>
                                            <p:strVal val="#ppt_x"/>
                                          </p:val>
                                        </p:tav>
                                      </p:tavLst>
                                    </p:anim>
                                    <p:anim calcmode="lin" valueType="num">
                                      <p:cBhvr additive="base">
                                        <p:cTn id="8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9"/>
                                        </p:tgtEl>
                                        <p:attrNameLst>
                                          <p:attrName>style.visibility</p:attrName>
                                        </p:attrNameLst>
                                      </p:cBhvr>
                                      <p:to>
                                        <p:strVal val="visible"/>
                                      </p:to>
                                    </p:set>
                                    <p:anim calcmode="lin" valueType="num">
                                      <p:cBhvr additive="base">
                                        <p:cTn id="85" dur="500" fill="hold"/>
                                        <p:tgtEl>
                                          <p:spTgt spid="19"/>
                                        </p:tgtEl>
                                        <p:attrNameLst>
                                          <p:attrName>ppt_x</p:attrName>
                                        </p:attrNameLst>
                                      </p:cBhvr>
                                      <p:tavLst>
                                        <p:tav tm="0">
                                          <p:val>
                                            <p:strVal val="#ppt_x"/>
                                          </p:val>
                                        </p:tav>
                                        <p:tav tm="100000">
                                          <p:val>
                                            <p:strVal val="#ppt_x"/>
                                          </p:val>
                                        </p:tav>
                                      </p:tavLst>
                                    </p:anim>
                                    <p:anim calcmode="lin" valueType="num">
                                      <p:cBhvr additive="base">
                                        <p:cTn id="8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2"/>
                                        </p:tgtEl>
                                        <p:attrNameLst>
                                          <p:attrName>style.visibility</p:attrName>
                                        </p:attrNameLst>
                                      </p:cBhvr>
                                      <p:to>
                                        <p:strVal val="visible"/>
                                      </p:to>
                                    </p:set>
                                    <p:anim calcmode="lin" valueType="num">
                                      <p:cBhvr additive="base">
                                        <p:cTn id="91" dur="500" fill="hold"/>
                                        <p:tgtEl>
                                          <p:spTgt spid="32"/>
                                        </p:tgtEl>
                                        <p:attrNameLst>
                                          <p:attrName>ppt_x</p:attrName>
                                        </p:attrNameLst>
                                      </p:cBhvr>
                                      <p:tavLst>
                                        <p:tav tm="0">
                                          <p:val>
                                            <p:strVal val="#ppt_x"/>
                                          </p:val>
                                        </p:tav>
                                        <p:tav tm="100000">
                                          <p:val>
                                            <p:strVal val="#ppt_x"/>
                                          </p:val>
                                        </p:tav>
                                      </p:tavLst>
                                    </p:anim>
                                    <p:anim calcmode="lin" valueType="num">
                                      <p:cBhvr additive="base">
                                        <p:cTn id="9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3">
                                            <p:txEl>
                                              <p:pRg st="0" end="0"/>
                                            </p:txEl>
                                          </p:spTgt>
                                        </p:tgtEl>
                                        <p:attrNameLst>
                                          <p:attrName>style.visibility</p:attrName>
                                        </p:attrNameLst>
                                      </p:cBhvr>
                                      <p:to>
                                        <p:strVal val="visible"/>
                                      </p:to>
                                    </p:set>
                                    <p:anim calcmode="lin" valueType="num">
                                      <p:cBhvr additive="base">
                                        <p:cTn id="9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3">
                                            <p:txEl>
                                              <p:pRg st="1" end="1"/>
                                            </p:txEl>
                                          </p:spTgt>
                                        </p:tgtEl>
                                        <p:attrNameLst>
                                          <p:attrName>style.visibility</p:attrName>
                                        </p:attrNameLst>
                                      </p:cBhvr>
                                      <p:to>
                                        <p:strVal val="visible"/>
                                      </p:to>
                                    </p:set>
                                    <p:anim calcmode="lin" valueType="num">
                                      <p:cBhvr additive="base">
                                        <p:cTn id="10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3">
                                            <p:txEl>
                                              <p:pRg st="2" end="2"/>
                                            </p:txEl>
                                          </p:spTgt>
                                        </p:tgtEl>
                                        <p:attrNameLst>
                                          <p:attrName>style.visibility</p:attrName>
                                        </p:attrNameLst>
                                      </p:cBhvr>
                                      <p:to>
                                        <p:strVal val="visible"/>
                                      </p:to>
                                    </p:set>
                                    <p:anim calcmode="lin" valueType="num">
                                      <p:cBhvr additive="base">
                                        <p:cTn id="10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3">
                                            <p:txEl>
                                              <p:pRg st="3" end="3"/>
                                            </p:txEl>
                                          </p:spTgt>
                                        </p:tgtEl>
                                        <p:attrNameLst>
                                          <p:attrName>style.visibility</p:attrName>
                                        </p:attrNameLst>
                                      </p:cBhvr>
                                      <p:to>
                                        <p:strVal val="visible"/>
                                      </p:to>
                                    </p:set>
                                    <p:anim calcmode="lin" valueType="num">
                                      <p:cBhvr additive="base">
                                        <p:cTn id="1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3">
                                            <p:txEl>
                                              <p:pRg st="4" end="4"/>
                                            </p:txEl>
                                          </p:spTgt>
                                        </p:tgtEl>
                                        <p:attrNameLst>
                                          <p:attrName>style.visibility</p:attrName>
                                        </p:attrNameLst>
                                      </p:cBhvr>
                                      <p:to>
                                        <p:strVal val="visible"/>
                                      </p:to>
                                    </p:set>
                                    <p:anim calcmode="lin" valueType="num">
                                      <p:cBhvr additive="base">
                                        <p:cTn id="1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3">
                                            <p:txEl>
                                              <p:pRg st="5" end="5"/>
                                            </p:txEl>
                                          </p:spTgt>
                                        </p:tgtEl>
                                        <p:attrNameLst>
                                          <p:attrName>style.visibility</p:attrName>
                                        </p:attrNameLst>
                                      </p:cBhvr>
                                      <p:to>
                                        <p:strVal val="visible"/>
                                      </p:to>
                                    </p:set>
                                    <p:anim calcmode="lin" valueType="num">
                                      <p:cBhvr additive="base">
                                        <p:cTn id="1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3">
                                            <p:txEl>
                                              <p:pRg st="6" end="6"/>
                                            </p:txEl>
                                          </p:spTgt>
                                        </p:tgtEl>
                                        <p:attrNameLst>
                                          <p:attrName>style.visibility</p:attrName>
                                        </p:attrNameLst>
                                      </p:cBhvr>
                                      <p:to>
                                        <p:strVal val="visible"/>
                                      </p:to>
                                    </p:set>
                                    <p:anim calcmode="lin" valueType="num">
                                      <p:cBhvr additive="base">
                                        <p:cTn id="1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3">
                                            <p:txEl>
                                              <p:pRg st="7" end="7"/>
                                            </p:txEl>
                                          </p:spTgt>
                                        </p:tgtEl>
                                        <p:attrNameLst>
                                          <p:attrName>style.visibility</p:attrName>
                                        </p:attrNameLst>
                                      </p:cBhvr>
                                      <p:to>
                                        <p:strVal val="visible"/>
                                      </p:to>
                                    </p:set>
                                    <p:anim calcmode="lin" valueType="num">
                                      <p:cBhvr additive="base">
                                        <p:cTn id="1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3">
                                            <p:txEl>
                                              <p:pRg st="8" end="8"/>
                                            </p:txEl>
                                          </p:spTgt>
                                        </p:tgtEl>
                                        <p:attrNameLst>
                                          <p:attrName>style.visibility</p:attrName>
                                        </p:attrNameLst>
                                      </p:cBhvr>
                                      <p:to>
                                        <p:strVal val="visible"/>
                                      </p:to>
                                    </p:set>
                                    <p:anim calcmode="lin" valueType="num">
                                      <p:cBhvr additive="base">
                                        <p:cTn id="1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3">
                                            <p:txEl>
                                              <p:pRg st="9" end="9"/>
                                            </p:txEl>
                                          </p:spTgt>
                                        </p:tgtEl>
                                        <p:attrNameLst>
                                          <p:attrName>style.visibility</p:attrName>
                                        </p:attrNameLst>
                                      </p:cBhvr>
                                      <p:to>
                                        <p:strVal val="visible"/>
                                      </p:to>
                                    </p:set>
                                    <p:anim calcmode="lin" valueType="num">
                                      <p:cBhvr additive="base">
                                        <p:cTn id="1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animBg="1"/>
      <p:bldP spid="21" grpId="0" animBg="1"/>
      <p:bldP spid="22" grpId="0" animBg="1"/>
      <p:bldP spid="23" grpId="0" animBg="1"/>
      <p:bldP spid="24" grpId="0" animBg="1"/>
      <p:bldP spid="26" grpId="0" animBg="1"/>
      <p:bldP spid="27" grpId="0"/>
      <p:bldP spid="28" grpId="0"/>
      <p:bldP spid="29" grpId="0"/>
      <p:bldP spid="30" grpId="0"/>
      <p:bldP spid="31" grpId="0"/>
      <p:bldP spid="32" grpId="0"/>
      <p:bldP spid="18" grpId="0" animBg="1"/>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矩形 10"/>
          <p:cNvSpPr/>
          <p:nvPr/>
        </p:nvSpPr>
        <p:spPr>
          <a:xfrm>
            <a:off x="7547212" y="1036742"/>
            <a:ext cx="4658436" cy="582125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0" y="209087"/>
            <a:ext cx="6851827" cy="923676"/>
          </a:xfrm>
          <a:noFill/>
        </p:spPr>
        <p:txBody>
          <a:bodyPr>
            <a:normAutofit/>
          </a:bodyPr>
          <a:lstStyle/>
          <a:p>
            <a:r>
              <a:rPr lang="zh-CN" altLang="en-US" sz="4800" b="1" dirty="0" smtClean="0">
                <a:solidFill>
                  <a:schemeClr val="bg1"/>
                </a:solidFill>
                <a:effectLst>
                  <a:outerShdw blurRad="38100" dist="38100" dir="2700000" algn="tl">
                    <a:srgbClr val="000000">
                      <a:alpha val="43137"/>
                    </a:srgbClr>
                  </a:outerShdw>
                </a:effectLst>
              </a:rPr>
              <a:t>　</a:t>
            </a:r>
            <a:r>
              <a:rPr lang="zh-CN" altLang="en-US" sz="4800" b="1" dirty="0">
                <a:latin typeface="+mn-ea"/>
                <a:ea typeface="+mn-ea"/>
              </a:rPr>
              <a:t>产品经理的级别</a:t>
            </a:r>
          </a:p>
        </p:txBody>
      </p:sp>
      <p:graphicFrame>
        <p:nvGraphicFramePr>
          <p:cNvPr id="43" name="内容占位符 5"/>
          <p:cNvGraphicFramePr>
            <a:graphicFrameLocks/>
          </p:cNvGraphicFramePr>
          <p:nvPr>
            <p:extLst>
              <p:ext uri="{D42A27DB-BD31-4B8C-83A1-F6EECF244321}">
                <p14:modId xmlns:p14="http://schemas.microsoft.com/office/powerpoint/2010/main" val="836274893"/>
              </p:ext>
            </p:extLst>
          </p:nvPr>
        </p:nvGraphicFramePr>
        <p:xfrm>
          <a:off x="225070" y="1652654"/>
          <a:ext cx="6984776"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4" name="矩形 43"/>
          <p:cNvSpPr/>
          <p:nvPr/>
        </p:nvSpPr>
        <p:spPr>
          <a:xfrm>
            <a:off x="1377198" y="1940686"/>
            <a:ext cx="698014" cy="646331"/>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产品经理</a:t>
            </a:r>
            <a:endParaRPr lang="en-US" altLang="zh-CN" dirty="0" smtClean="0">
              <a:latin typeface="微软雅黑" panose="020B0503020204020204" pitchFamily="34" charset="-122"/>
              <a:ea typeface="微软雅黑" panose="020B0503020204020204" pitchFamily="34" charset="-122"/>
            </a:endParaRPr>
          </a:p>
        </p:txBody>
      </p:sp>
      <p:sp>
        <p:nvSpPr>
          <p:cNvPr id="45" name="矩形 44"/>
          <p:cNvSpPr/>
          <p:nvPr/>
        </p:nvSpPr>
        <p:spPr>
          <a:xfrm>
            <a:off x="1377198" y="3596870"/>
            <a:ext cx="698014" cy="646331"/>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产品专员</a:t>
            </a:r>
            <a:endParaRPr lang="en-US" altLang="zh-CN" dirty="0" smtClean="0">
              <a:latin typeface="微软雅黑" panose="020B0503020204020204" pitchFamily="34" charset="-122"/>
              <a:ea typeface="微软雅黑" panose="020B0503020204020204" pitchFamily="34" charset="-122"/>
            </a:endParaRPr>
          </a:p>
        </p:txBody>
      </p:sp>
      <p:sp>
        <p:nvSpPr>
          <p:cNvPr id="46" name="矩形 45"/>
          <p:cNvSpPr/>
          <p:nvPr/>
        </p:nvSpPr>
        <p:spPr>
          <a:xfrm>
            <a:off x="1377198" y="5253054"/>
            <a:ext cx="698014" cy="646331"/>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产品助理</a:t>
            </a:r>
            <a:endParaRPr lang="en-US" altLang="zh-CN" dirty="0" smtClean="0">
              <a:latin typeface="微软雅黑" panose="020B0503020204020204" pitchFamily="34" charset="-122"/>
              <a:ea typeface="微软雅黑" panose="020B0503020204020204" pitchFamily="34" charset="-122"/>
            </a:endParaRPr>
          </a:p>
        </p:txBody>
      </p:sp>
      <p:sp>
        <p:nvSpPr>
          <p:cNvPr id="3" name="文本框 2"/>
          <p:cNvSpPr txBox="1"/>
          <p:nvPr/>
        </p:nvSpPr>
        <p:spPr>
          <a:xfrm>
            <a:off x="7547212" y="1040028"/>
            <a:ext cx="4421079" cy="590931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一个典型的</a:t>
            </a:r>
            <a:r>
              <a:rPr lang="zh-CN" altLang="en-US" sz="1400" dirty="0" smtClean="0">
                <a:solidFill>
                  <a:schemeClr val="accent4">
                    <a:lumMod val="60000"/>
                    <a:lumOff val="40000"/>
                  </a:schemeClr>
                </a:solidFill>
                <a:latin typeface="微软雅黑" panose="020B0503020204020204" pitchFamily="34" charset="-122"/>
                <a:ea typeface="微软雅黑" panose="020B0503020204020204" pitchFamily="34" charset="-122"/>
              </a:rPr>
              <a:t>产品经理</a:t>
            </a:r>
            <a:r>
              <a:rPr lang="zh-CN" altLang="en-US" sz="1400" dirty="0" smtClean="0">
                <a:solidFill>
                  <a:schemeClr val="bg1"/>
                </a:solidFill>
                <a:latin typeface="微软雅黑" panose="020B0503020204020204" pitchFamily="34" charset="-122"/>
                <a:ea typeface="微软雅黑" panose="020B0503020204020204" pitchFamily="34" charset="-122"/>
              </a:rPr>
              <a:t>，往往至少有</a:t>
            </a:r>
            <a:r>
              <a:rPr lang="en-US" altLang="zh-CN" sz="1400" dirty="0" smtClean="0">
                <a:solidFill>
                  <a:schemeClr val="bg1"/>
                </a:solidFill>
                <a:latin typeface="微软雅黑" panose="020B0503020204020204" pitchFamily="34" charset="-122"/>
                <a:ea typeface="微软雅黑" panose="020B0503020204020204" pitchFamily="34" charset="-122"/>
              </a:rPr>
              <a:t>2-3</a:t>
            </a:r>
            <a:r>
              <a:rPr lang="zh-CN" altLang="en-US" sz="1400" dirty="0" smtClean="0">
                <a:solidFill>
                  <a:schemeClr val="bg1"/>
                </a:solidFill>
                <a:latin typeface="微软雅黑" panose="020B0503020204020204" pitchFamily="34" charset="-122"/>
                <a:ea typeface="微软雅黑" panose="020B0503020204020204" pitchFamily="34" charset="-122"/>
              </a:rPr>
              <a:t>年以上产品经验，有独立负责项目或独立工作的能力，可以招聘产品助理、可以</a:t>
            </a:r>
            <a:r>
              <a:rPr lang="en-US" altLang="zh-CN" sz="1400" dirty="0" smtClean="0">
                <a:solidFill>
                  <a:schemeClr val="bg1"/>
                </a:solidFill>
                <a:latin typeface="微软雅黑" panose="020B0503020204020204" pitchFamily="34" charset="-122"/>
                <a:ea typeface="微软雅黑" panose="020B0503020204020204" pitchFamily="34" charset="-122"/>
              </a:rPr>
              <a:t>lead</a:t>
            </a:r>
            <a:r>
              <a:rPr lang="zh-CN" altLang="en-US" sz="1400" dirty="0" smtClean="0">
                <a:solidFill>
                  <a:schemeClr val="bg1"/>
                </a:solidFill>
                <a:latin typeface="微软雅黑" panose="020B0503020204020204" pitchFamily="34" charset="-122"/>
                <a:ea typeface="微软雅黑" panose="020B0503020204020204" pitchFamily="34" charset="-122"/>
              </a:rPr>
              <a:t>产品专员、可以规划产品、协调推进项目</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accent4">
                    <a:lumMod val="60000"/>
                    <a:lumOff val="40000"/>
                  </a:schemeClr>
                </a:solidFill>
                <a:latin typeface="微软雅黑" panose="020B0503020204020204" pitchFamily="34" charset="-122"/>
                <a:ea typeface="微软雅黑" panose="020B0503020204020204" pitchFamily="34" charset="-122"/>
              </a:rPr>
              <a:t>产品专员</a:t>
            </a:r>
            <a:r>
              <a:rPr lang="zh-CN" altLang="en-US" sz="1400" dirty="0" smtClean="0">
                <a:solidFill>
                  <a:schemeClr val="bg1"/>
                </a:solidFill>
                <a:latin typeface="微软雅黑" panose="020B0503020204020204" pitchFamily="34" charset="-122"/>
                <a:ea typeface="微软雅黑" panose="020B0503020204020204" pitchFamily="34" charset="-122"/>
              </a:rPr>
              <a:t>往往有</a:t>
            </a:r>
            <a:r>
              <a:rPr lang="en-US" altLang="zh-CN" sz="1400" dirty="0" smtClean="0">
                <a:solidFill>
                  <a:schemeClr val="bg1"/>
                </a:solidFill>
                <a:latin typeface="微软雅黑" panose="020B0503020204020204" pitchFamily="34" charset="-122"/>
                <a:ea typeface="微软雅黑" panose="020B0503020204020204" pitchFamily="34" charset="-122"/>
              </a:rPr>
              <a:t>1-2</a:t>
            </a:r>
            <a:r>
              <a:rPr lang="zh-CN" altLang="en-US" sz="1400" dirty="0" smtClean="0">
                <a:solidFill>
                  <a:schemeClr val="bg1"/>
                </a:solidFill>
                <a:latin typeface="微软雅黑" panose="020B0503020204020204" pitchFamily="34" charset="-122"/>
                <a:ea typeface="微软雅黑" panose="020B0503020204020204" pitchFamily="34" charset="-122"/>
              </a:rPr>
              <a:t>年的经验，但还不足以独立负责项目，可以在指导下进行需求撰写、调研等。</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accent4">
                    <a:lumMod val="60000"/>
                    <a:lumOff val="40000"/>
                  </a:schemeClr>
                </a:solidFill>
                <a:latin typeface="微软雅黑" panose="020B0503020204020204" pitchFamily="34" charset="-122"/>
                <a:ea typeface="微软雅黑" panose="020B0503020204020204" pitchFamily="34" charset="-122"/>
              </a:rPr>
              <a:t>产品助理</a:t>
            </a:r>
            <a:r>
              <a:rPr lang="zh-CN" altLang="en-US" sz="1400" dirty="0" smtClean="0">
                <a:solidFill>
                  <a:schemeClr val="bg1"/>
                </a:solidFill>
                <a:latin typeface="微软雅黑" panose="020B0503020204020204" pitchFamily="34" charset="-122"/>
                <a:ea typeface="微软雅黑" panose="020B0503020204020204" pitchFamily="34" charset="-122"/>
              </a:rPr>
              <a:t>往往还是零经验，需要在明确的要求下进行收集反馈、撰写需求、审核、维护等特定工作。</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每个</a:t>
            </a:r>
            <a:r>
              <a:rPr lang="zh-CN" altLang="en-US" sz="1400" dirty="0">
                <a:solidFill>
                  <a:schemeClr val="bg1"/>
                </a:solidFill>
                <a:latin typeface="微软雅黑" panose="020B0503020204020204" pitchFamily="34" charset="-122"/>
                <a:ea typeface="微软雅黑" panose="020B0503020204020204" pitchFamily="34" charset="-122"/>
              </a:rPr>
              <a:t>公司的级别名称都不一样</a:t>
            </a:r>
            <a:r>
              <a:rPr lang="zh-CN" altLang="en-US" sz="1400" dirty="0" smtClean="0">
                <a:solidFill>
                  <a:schemeClr val="bg1"/>
                </a:solidFill>
                <a:latin typeface="微软雅黑" panose="020B0503020204020204" pitchFamily="34" charset="-122"/>
                <a:ea typeface="微软雅黑" panose="020B0503020204020204" pitchFamily="34" charset="-122"/>
              </a:rPr>
              <a:t>。例如百度产品经理叫</a:t>
            </a:r>
            <a:r>
              <a:rPr lang="zh-CN" altLang="en-US" sz="1400" dirty="0">
                <a:solidFill>
                  <a:schemeClr val="bg1"/>
                </a:solidFill>
                <a:latin typeface="微软雅黑" panose="020B0503020204020204" pitchFamily="34" charset="-122"/>
                <a:ea typeface="微软雅黑" panose="020B0503020204020204" pitchFamily="34" charset="-122"/>
              </a:rPr>
              <a:t>产品设计师</a:t>
            </a:r>
            <a:r>
              <a:rPr lang="zh-CN" altLang="en-US" sz="1400" dirty="0" smtClean="0">
                <a:solidFill>
                  <a:schemeClr val="bg1"/>
                </a:solidFill>
                <a:latin typeface="微软雅黑" panose="020B0503020204020204" pitchFamily="34" charset="-122"/>
                <a:ea typeface="微软雅黑" panose="020B0503020204020204" pitchFamily="34" charset="-122"/>
              </a:rPr>
              <a:t>。大公司的产品经理可能相当于小公司的产品总监。</a:t>
            </a:r>
            <a:endParaRPr lang="zh-CN" altLang="en-US" sz="1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a:solidFill>
                  <a:schemeClr val="bg1"/>
                </a:solidFill>
                <a:latin typeface="微软雅黑" panose="020B0503020204020204" pitchFamily="34" charset="-122"/>
                <a:ea typeface="微软雅黑" panose="020B0503020204020204" pitchFamily="34" charset="-122"/>
              </a:rPr>
              <a:t>产品经理之上有</a:t>
            </a:r>
            <a:r>
              <a:rPr lang="zh-CN" altLang="en-US" sz="1400" dirty="0">
                <a:solidFill>
                  <a:schemeClr val="accent4">
                    <a:lumMod val="60000"/>
                    <a:lumOff val="40000"/>
                  </a:schemeClr>
                </a:solidFill>
                <a:latin typeface="微软雅黑" panose="020B0503020204020204" pitchFamily="34" charset="-122"/>
                <a:ea typeface="微软雅黑" panose="020B0503020204020204" pitchFamily="34" charset="-122"/>
              </a:rPr>
              <a:t>高级产品经理、产品总监、高级产品总监、产品副总裁</a:t>
            </a:r>
            <a:r>
              <a:rPr lang="zh-CN" altLang="en-US" sz="1400" dirty="0" smtClean="0">
                <a:solidFill>
                  <a:schemeClr val="bg1"/>
                </a:solidFill>
                <a:latin typeface="微软雅黑" panose="020B0503020204020204" pitchFamily="34" charset="-122"/>
                <a:ea typeface="微软雅黑" panose="020B0503020204020204" pitchFamily="34" charset="-122"/>
              </a:rPr>
              <a:t>等，越向上负责的项目越大或多。</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在</a:t>
            </a:r>
            <a:r>
              <a:rPr lang="zh-CN" altLang="en-US" sz="1400" dirty="0">
                <a:solidFill>
                  <a:schemeClr val="bg1"/>
                </a:solidFill>
                <a:latin typeface="微软雅黑" panose="020B0503020204020204" pitchFamily="34" charset="-122"/>
                <a:ea typeface="微软雅黑" panose="020B0503020204020204" pitchFamily="34" charset="-122"/>
              </a:rPr>
              <a:t>大公司，零经验的产品人员的上升通道是宽广的</a:t>
            </a:r>
            <a:r>
              <a:rPr lang="zh-CN" altLang="en-US" sz="1400" dirty="0" smtClean="0">
                <a:solidFill>
                  <a:schemeClr val="bg1"/>
                </a:solidFill>
                <a:latin typeface="微软雅黑" panose="020B0503020204020204" pitchFamily="34" charset="-122"/>
                <a:ea typeface="微软雅黑" panose="020B0503020204020204" pitchFamily="34" charset="-122"/>
              </a:rPr>
              <a:t>。一个优秀的产品人员从零开始，在一个公司内可以干</a:t>
            </a:r>
            <a:r>
              <a:rPr lang="en-US" altLang="zh-CN" sz="1400" dirty="0" smtClean="0">
                <a:solidFill>
                  <a:schemeClr val="bg1"/>
                </a:solidFill>
                <a:latin typeface="微软雅黑" panose="020B0503020204020204" pitchFamily="34" charset="-122"/>
                <a:ea typeface="微软雅黑" panose="020B0503020204020204" pitchFamily="34" charset="-122"/>
              </a:rPr>
              <a:t>3</a:t>
            </a:r>
            <a:r>
              <a:rPr lang="zh-CN" altLang="en-US" sz="1400" dirty="0" smtClean="0">
                <a:solidFill>
                  <a:schemeClr val="bg1"/>
                </a:solidFill>
                <a:latin typeface="微软雅黑" panose="020B0503020204020204" pitchFamily="34" charset="-122"/>
                <a:ea typeface="微软雅黑" panose="020B0503020204020204" pitchFamily="34" charset="-122"/>
              </a:rPr>
              <a:t>、</a:t>
            </a:r>
            <a:r>
              <a:rPr lang="en-US" altLang="zh-CN" sz="1400" dirty="0" smtClean="0">
                <a:solidFill>
                  <a:schemeClr val="bg1"/>
                </a:solidFill>
                <a:latin typeface="微软雅黑" panose="020B0503020204020204" pitchFamily="34" charset="-122"/>
                <a:ea typeface="微软雅黑" panose="020B0503020204020204" pitchFamily="34" charset="-122"/>
              </a:rPr>
              <a:t>4</a:t>
            </a:r>
            <a:r>
              <a:rPr lang="zh-CN" altLang="en-US" sz="1400" dirty="0" smtClean="0">
                <a:solidFill>
                  <a:schemeClr val="bg1"/>
                </a:solidFill>
                <a:latin typeface="微软雅黑" panose="020B0503020204020204" pitchFamily="34" charset="-122"/>
                <a:ea typeface="微软雅黑" panose="020B0503020204020204" pitchFamily="34" charset="-122"/>
              </a:rPr>
              <a:t>年连续得到晋升和数倍工资增长（当然需要项目靠谱和公司公司）。</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6345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
                                            <p:graphicEl>
                                              <a:dgm id="{57013803-1970-4C7C-A62D-237D7E3ADE42}"/>
                                            </p:graphicEl>
                                          </p:spTgt>
                                        </p:tgtEl>
                                        <p:attrNameLst>
                                          <p:attrName>style.visibility</p:attrName>
                                        </p:attrNameLst>
                                      </p:cBhvr>
                                      <p:to>
                                        <p:strVal val="visible"/>
                                      </p:to>
                                    </p:set>
                                    <p:anim calcmode="lin" valueType="num">
                                      <p:cBhvr additive="base">
                                        <p:cTn id="13" dur="500" fill="hold"/>
                                        <p:tgtEl>
                                          <p:spTgt spid="43">
                                            <p:graphicEl>
                                              <a:dgm id="{57013803-1970-4C7C-A62D-237D7E3ADE42}"/>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
                                            <p:graphicEl>
                                              <a:dgm id="{57013803-1970-4C7C-A62D-237D7E3ADE42}"/>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3">
                                            <p:graphicEl>
                                              <a:dgm id="{A3C5D410-C076-4C31-AFC9-63AB70F3FC60}"/>
                                            </p:graphicEl>
                                          </p:spTgt>
                                        </p:tgtEl>
                                        <p:attrNameLst>
                                          <p:attrName>style.visibility</p:attrName>
                                        </p:attrNameLst>
                                      </p:cBhvr>
                                      <p:to>
                                        <p:strVal val="visible"/>
                                      </p:to>
                                    </p:set>
                                    <p:anim calcmode="lin" valueType="num">
                                      <p:cBhvr additive="base">
                                        <p:cTn id="17" dur="500" fill="hold"/>
                                        <p:tgtEl>
                                          <p:spTgt spid="43">
                                            <p:graphicEl>
                                              <a:dgm id="{A3C5D410-C076-4C31-AFC9-63AB70F3FC60}"/>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43">
                                            <p:graphicEl>
                                              <a:dgm id="{A3C5D410-C076-4C31-AFC9-63AB70F3FC60}"/>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anim calcmode="lin" valueType="num">
                                      <p:cBhvr additive="base">
                                        <p:cTn id="21" dur="500" fill="hold"/>
                                        <p:tgtEl>
                                          <p:spTgt spid="44"/>
                                        </p:tgtEl>
                                        <p:attrNameLst>
                                          <p:attrName>ppt_x</p:attrName>
                                        </p:attrNameLst>
                                      </p:cBhvr>
                                      <p:tavLst>
                                        <p:tav tm="0">
                                          <p:val>
                                            <p:strVal val="#ppt_x"/>
                                          </p:val>
                                        </p:tav>
                                        <p:tav tm="100000">
                                          <p:val>
                                            <p:strVal val="#ppt_x"/>
                                          </p:val>
                                        </p:tav>
                                      </p:tavLst>
                                    </p:anim>
                                    <p:anim calcmode="lin" valueType="num">
                                      <p:cBhvr additive="base">
                                        <p:cTn id="2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 calcmode="lin" valueType="num">
                                      <p:cBhvr additive="base">
                                        <p:cTn id="2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3">
                                            <p:graphicEl>
                                              <a:dgm id="{B4DF80BA-196B-42A8-A321-194D0F6F3B81}"/>
                                            </p:graphicEl>
                                          </p:spTgt>
                                        </p:tgtEl>
                                        <p:attrNameLst>
                                          <p:attrName>style.visibility</p:attrName>
                                        </p:attrNameLst>
                                      </p:cBhvr>
                                      <p:to>
                                        <p:strVal val="visible"/>
                                      </p:to>
                                    </p:set>
                                    <p:anim calcmode="lin" valueType="num">
                                      <p:cBhvr additive="base">
                                        <p:cTn id="33" dur="500" fill="hold"/>
                                        <p:tgtEl>
                                          <p:spTgt spid="43">
                                            <p:graphicEl>
                                              <a:dgm id="{B4DF80BA-196B-42A8-A321-194D0F6F3B81}"/>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43">
                                            <p:graphicEl>
                                              <a:dgm id="{B4DF80BA-196B-42A8-A321-194D0F6F3B81}"/>
                                            </p:graphic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 calcmode="lin" valueType="num">
                                      <p:cBhvr additive="base">
                                        <p:cTn id="37" dur="500" fill="hold"/>
                                        <p:tgtEl>
                                          <p:spTgt spid="45"/>
                                        </p:tgtEl>
                                        <p:attrNameLst>
                                          <p:attrName>ppt_x</p:attrName>
                                        </p:attrNameLst>
                                      </p:cBhvr>
                                      <p:tavLst>
                                        <p:tav tm="0">
                                          <p:val>
                                            <p:strVal val="#ppt_x"/>
                                          </p:val>
                                        </p:tav>
                                        <p:tav tm="100000">
                                          <p:val>
                                            <p:strVal val="#ppt_x"/>
                                          </p:val>
                                        </p:tav>
                                      </p:tavLst>
                                    </p:anim>
                                    <p:anim calcmode="lin" valueType="num">
                                      <p:cBhvr additive="base">
                                        <p:cTn id="38" dur="500" fill="hold"/>
                                        <p:tgtEl>
                                          <p:spTgt spid="4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3">
                                            <p:graphicEl>
                                              <a:dgm id="{EC6007A6-C0D9-4AEB-861A-72D940D364CD}"/>
                                            </p:graphicEl>
                                          </p:spTgt>
                                        </p:tgtEl>
                                        <p:attrNameLst>
                                          <p:attrName>style.visibility</p:attrName>
                                        </p:attrNameLst>
                                      </p:cBhvr>
                                      <p:to>
                                        <p:strVal val="visible"/>
                                      </p:to>
                                    </p:set>
                                    <p:anim calcmode="lin" valueType="num">
                                      <p:cBhvr additive="base">
                                        <p:cTn id="41" dur="500" fill="hold"/>
                                        <p:tgtEl>
                                          <p:spTgt spid="43">
                                            <p:graphicEl>
                                              <a:dgm id="{EC6007A6-C0D9-4AEB-861A-72D940D364CD}"/>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43">
                                            <p:graphicEl>
                                              <a:dgm id="{EC6007A6-C0D9-4AEB-861A-72D940D364CD}"/>
                                            </p:graphic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1" end="1"/>
                                            </p:txEl>
                                          </p:spTgt>
                                        </p:tgtEl>
                                        <p:attrNameLst>
                                          <p:attrName>style.visibility</p:attrName>
                                        </p:attrNameLst>
                                      </p:cBhvr>
                                      <p:to>
                                        <p:strVal val="visible"/>
                                      </p:to>
                                    </p:set>
                                    <p:anim calcmode="lin" valueType="num">
                                      <p:cBhvr additive="base">
                                        <p:cTn id="4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3">
                                            <p:graphicEl>
                                              <a:dgm id="{321B7321-9D5F-4AA3-B310-F60A2D314446}"/>
                                            </p:graphicEl>
                                          </p:spTgt>
                                        </p:tgtEl>
                                        <p:attrNameLst>
                                          <p:attrName>style.visibility</p:attrName>
                                        </p:attrNameLst>
                                      </p:cBhvr>
                                      <p:to>
                                        <p:strVal val="visible"/>
                                      </p:to>
                                    </p:set>
                                    <p:anim calcmode="lin" valueType="num">
                                      <p:cBhvr additive="base">
                                        <p:cTn id="53" dur="500" fill="hold"/>
                                        <p:tgtEl>
                                          <p:spTgt spid="43">
                                            <p:graphicEl>
                                              <a:dgm id="{321B7321-9D5F-4AA3-B310-F60A2D314446}"/>
                                            </p:graphicEl>
                                          </p:spTgt>
                                        </p:tgtEl>
                                        <p:attrNameLst>
                                          <p:attrName>ppt_x</p:attrName>
                                        </p:attrNameLst>
                                      </p:cBhvr>
                                      <p:tavLst>
                                        <p:tav tm="0">
                                          <p:val>
                                            <p:strVal val="#ppt_x"/>
                                          </p:val>
                                        </p:tav>
                                        <p:tav tm="100000">
                                          <p:val>
                                            <p:strVal val="#ppt_x"/>
                                          </p:val>
                                        </p:tav>
                                      </p:tavLst>
                                    </p:anim>
                                    <p:anim calcmode="lin" valueType="num">
                                      <p:cBhvr additive="base">
                                        <p:cTn id="54" dur="500" fill="hold"/>
                                        <p:tgtEl>
                                          <p:spTgt spid="43">
                                            <p:graphicEl>
                                              <a:dgm id="{321B7321-9D5F-4AA3-B310-F60A2D314446}"/>
                                            </p:graphic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 calcmode="lin" valueType="num">
                                      <p:cBhvr additive="base">
                                        <p:cTn id="57" dur="500" fill="hold"/>
                                        <p:tgtEl>
                                          <p:spTgt spid="46"/>
                                        </p:tgtEl>
                                        <p:attrNameLst>
                                          <p:attrName>ppt_x</p:attrName>
                                        </p:attrNameLst>
                                      </p:cBhvr>
                                      <p:tavLst>
                                        <p:tav tm="0">
                                          <p:val>
                                            <p:strVal val="#ppt_x"/>
                                          </p:val>
                                        </p:tav>
                                        <p:tav tm="100000">
                                          <p:val>
                                            <p:strVal val="#ppt_x"/>
                                          </p:val>
                                        </p:tav>
                                      </p:tavLst>
                                    </p:anim>
                                    <p:anim calcmode="lin" valueType="num">
                                      <p:cBhvr additive="base">
                                        <p:cTn id="58" dur="500" fill="hold"/>
                                        <p:tgtEl>
                                          <p:spTgt spid="4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3">
                                            <p:graphicEl>
                                              <a:dgm id="{B080DC5E-3110-477D-A6D6-CBC306B26C8C}"/>
                                            </p:graphicEl>
                                          </p:spTgt>
                                        </p:tgtEl>
                                        <p:attrNameLst>
                                          <p:attrName>style.visibility</p:attrName>
                                        </p:attrNameLst>
                                      </p:cBhvr>
                                      <p:to>
                                        <p:strVal val="visible"/>
                                      </p:to>
                                    </p:set>
                                    <p:anim calcmode="lin" valueType="num">
                                      <p:cBhvr additive="base">
                                        <p:cTn id="61" dur="500" fill="hold"/>
                                        <p:tgtEl>
                                          <p:spTgt spid="43">
                                            <p:graphicEl>
                                              <a:dgm id="{B080DC5E-3110-477D-A6D6-CBC306B26C8C}"/>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43">
                                            <p:graphicEl>
                                              <a:dgm id="{B080DC5E-3110-477D-A6D6-CBC306B26C8C}"/>
                                            </p:graphic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2" end="2"/>
                                            </p:txEl>
                                          </p:spTgt>
                                        </p:tgtEl>
                                        <p:attrNameLst>
                                          <p:attrName>style.visibility</p:attrName>
                                        </p:attrNameLst>
                                      </p:cBhvr>
                                      <p:to>
                                        <p:strVal val="visible"/>
                                      </p:to>
                                    </p:set>
                                    <p:anim calcmode="lin" valueType="num">
                                      <p:cBhvr additive="base">
                                        <p:cTn id="6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3" end="3"/>
                                            </p:txEl>
                                          </p:spTgt>
                                        </p:tgtEl>
                                        <p:attrNameLst>
                                          <p:attrName>style.visibility</p:attrName>
                                        </p:attrNameLst>
                                      </p:cBhvr>
                                      <p:to>
                                        <p:strVal val="visible"/>
                                      </p:to>
                                    </p:set>
                                    <p:anim calcmode="lin" valueType="num">
                                      <p:cBhvr additive="base">
                                        <p:cTn id="7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4" end="4"/>
                                            </p:txEl>
                                          </p:spTgt>
                                        </p:tgtEl>
                                        <p:attrNameLst>
                                          <p:attrName>style.visibility</p:attrName>
                                        </p:attrNameLst>
                                      </p:cBhvr>
                                      <p:to>
                                        <p:strVal val="visible"/>
                                      </p:to>
                                    </p:set>
                                    <p:anim calcmode="lin" valueType="num">
                                      <p:cBhvr additive="base">
                                        <p:cTn id="7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5" end="5"/>
                                            </p:txEl>
                                          </p:spTgt>
                                        </p:tgtEl>
                                        <p:attrNameLst>
                                          <p:attrName>style.visibility</p:attrName>
                                        </p:attrNameLst>
                                      </p:cBhvr>
                                      <p:to>
                                        <p:strVal val="visible"/>
                                      </p:to>
                                    </p:set>
                                    <p:anim calcmode="lin" valueType="num">
                                      <p:cBhvr additive="base">
                                        <p:cTn id="8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3" grpId="0" uiExpand="1">
        <p:bldSub>
          <a:bldDgm bld="one"/>
        </p:bldSub>
      </p:bldGraphic>
      <p:bldP spid="44" grpId="0" uiExpand="1"/>
      <p:bldP spid="45" grpId="0" uiExpand="1"/>
      <p:bldP spid="46" grpId="0" uiExpan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矩形 8"/>
          <p:cNvSpPr/>
          <p:nvPr/>
        </p:nvSpPr>
        <p:spPr>
          <a:xfrm>
            <a:off x="7547212" y="1036742"/>
            <a:ext cx="4658436" cy="582125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zh-CN" altLang="en-US" sz="1400" dirty="0">
              <a:solidFill>
                <a:schemeClr val="bg1"/>
              </a:solidFill>
              <a:latin typeface="+mn-ea"/>
            </a:endParaRPr>
          </a:p>
        </p:txBody>
      </p:sp>
      <p:sp>
        <p:nvSpPr>
          <p:cNvPr id="2" name="标题 1"/>
          <p:cNvSpPr>
            <a:spLocks noGrp="1"/>
          </p:cNvSpPr>
          <p:nvPr>
            <p:ph type="title"/>
          </p:nvPr>
        </p:nvSpPr>
        <p:spPr>
          <a:xfrm>
            <a:off x="0" y="168143"/>
            <a:ext cx="7256790" cy="978268"/>
          </a:xfrm>
          <a:noFill/>
        </p:spPr>
        <p:txBody>
          <a:bodyPr>
            <a:normAutofit/>
          </a:bodyPr>
          <a:lstStyle/>
          <a:p>
            <a:r>
              <a:rPr lang="zh-CN" altLang="en-US" sz="4800" b="1" dirty="0" smtClean="0">
                <a:solidFill>
                  <a:schemeClr val="bg1"/>
                </a:solidFill>
                <a:effectLst>
                  <a:outerShdw blurRad="38100" dist="38100" dir="2700000" algn="tl">
                    <a:srgbClr val="000000">
                      <a:alpha val="43137"/>
                    </a:srgbClr>
                  </a:outerShdw>
                </a:effectLst>
              </a:rPr>
              <a:t>　</a:t>
            </a:r>
            <a:r>
              <a:rPr lang="zh-CN" altLang="en-US" sz="4800" b="1" dirty="0">
                <a:latin typeface="+mn-ea"/>
                <a:ea typeface="+mn-ea"/>
              </a:rPr>
              <a:t>产品经理的三项工作</a:t>
            </a:r>
          </a:p>
        </p:txBody>
      </p:sp>
      <p:sp>
        <p:nvSpPr>
          <p:cNvPr id="5" name="任意多边形 4"/>
          <p:cNvSpPr/>
          <p:nvPr/>
        </p:nvSpPr>
        <p:spPr>
          <a:xfrm>
            <a:off x="1709215" y="1655302"/>
            <a:ext cx="4644876" cy="1256784"/>
          </a:xfrm>
          <a:custGeom>
            <a:avLst/>
            <a:gdLst>
              <a:gd name="connsiteX0" fmla="*/ 0 w 4644876"/>
              <a:gd name="connsiteY0" fmla="*/ 0 h 1256782"/>
              <a:gd name="connsiteX1" fmla="*/ 4016485 w 4644876"/>
              <a:gd name="connsiteY1" fmla="*/ 0 h 1256782"/>
              <a:gd name="connsiteX2" fmla="*/ 4644876 w 4644876"/>
              <a:gd name="connsiteY2" fmla="*/ 628391 h 1256782"/>
              <a:gd name="connsiteX3" fmla="*/ 4016485 w 4644876"/>
              <a:gd name="connsiteY3" fmla="*/ 1256782 h 1256782"/>
              <a:gd name="connsiteX4" fmla="*/ 0 w 4644876"/>
              <a:gd name="connsiteY4" fmla="*/ 1256782 h 1256782"/>
              <a:gd name="connsiteX5" fmla="*/ 0 w 4644876"/>
              <a:gd name="connsiteY5" fmla="*/ 0 h 1256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4876" h="1256782">
                <a:moveTo>
                  <a:pt x="4644876" y="1256781"/>
                </a:moveTo>
                <a:lnTo>
                  <a:pt x="628391" y="1256781"/>
                </a:lnTo>
                <a:lnTo>
                  <a:pt x="0" y="628391"/>
                </a:lnTo>
                <a:lnTo>
                  <a:pt x="628391" y="1"/>
                </a:lnTo>
                <a:lnTo>
                  <a:pt x="4644876" y="1"/>
                </a:lnTo>
                <a:lnTo>
                  <a:pt x="4644876" y="125678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8401" tIns="68581" rIns="128016" bIns="68581" numCol="1" spcCol="1270" anchor="t" anchorCtr="0">
            <a:noAutofit/>
          </a:bodyPr>
          <a:lstStyle/>
          <a:p>
            <a:pPr lvl="0" algn="l" defTabSz="800100">
              <a:spcBef>
                <a:spcPct val="0"/>
              </a:spcBef>
              <a:spcAft>
                <a:spcPct val="35000"/>
              </a:spcAft>
            </a:pPr>
            <a:r>
              <a:rPr lang="zh-CN" altLang="en-US" b="1" kern="1200" dirty="0" smtClean="0">
                <a:solidFill>
                  <a:srgbClr val="FFFF00"/>
                </a:solidFill>
                <a:latin typeface="微软雅黑" panose="020B0503020204020204" pitchFamily="34" charset="-122"/>
                <a:ea typeface="微软雅黑" panose="020B0503020204020204" pitchFamily="34" charset="-122"/>
              </a:rPr>
              <a:t>产品的设计者</a:t>
            </a:r>
            <a:endParaRPr lang="zh-CN" altLang="en-US" kern="1200" dirty="0">
              <a:latin typeface="微软雅黑" panose="020B0503020204020204" pitchFamily="34" charset="-122"/>
              <a:ea typeface="微软雅黑" panose="020B0503020204020204" pitchFamily="34" charset="-122"/>
            </a:endParaRPr>
          </a:p>
          <a:p>
            <a:pPr marL="114300" lvl="1" indent="-114300" algn="l" defTabSz="622300">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调研用户、分析需求</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讨论、形成方案</a:t>
            </a:r>
            <a:endParaRPr lang="zh-CN" altLang="en-US" sz="1400" kern="1200" dirty="0">
              <a:latin typeface="微软雅黑" panose="020B0503020204020204" pitchFamily="34" charset="-122"/>
              <a:ea typeface="微软雅黑" panose="020B0503020204020204" pitchFamily="34" charset="-122"/>
            </a:endParaRPr>
          </a:p>
        </p:txBody>
      </p:sp>
      <p:sp>
        <p:nvSpPr>
          <p:cNvPr id="6" name="椭圆 5"/>
          <p:cNvSpPr/>
          <p:nvPr/>
        </p:nvSpPr>
        <p:spPr>
          <a:xfrm>
            <a:off x="1080824" y="1655303"/>
            <a:ext cx="1256782" cy="1256782"/>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7" name="任意多边形 6"/>
          <p:cNvSpPr/>
          <p:nvPr/>
        </p:nvSpPr>
        <p:spPr>
          <a:xfrm>
            <a:off x="1709215" y="3287243"/>
            <a:ext cx="4644876" cy="1256783"/>
          </a:xfrm>
          <a:custGeom>
            <a:avLst/>
            <a:gdLst>
              <a:gd name="connsiteX0" fmla="*/ 0 w 4644876"/>
              <a:gd name="connsiteY0" fmla="*/ 0 h 1256782"/>
              <a:gd name="connsiteX1" fmla="*/ 4016485 w 4644876"/>
              <a:gd name="connsiteY1" fmla="*/ 0 h 1256782"/>
              <a:gd name="connsiteX2" fmla="*/ 4644876 w 4644876"/>
              <a:gd name="connsiteY2" fmla="*/ 628391 h 1256782"/>
              <a:gd name="connsiteX3" fmla="*/ 4016485 w 4644876"/>
              <a:gd name="connsiteY3" fmla="*/ 1256782 h 1256782"/>
              <a:gd name="connsiteX4" fmla="*/ 0 w 4644876"/>
              <a:gd name="connsiteY4" fmla="*/ 1256782 h 1256782"/>
              <a:gd name="connsiteX5" fmla="*/ 0 w 4644876"/>
              <a:gd name="connsiteY5" fmla="*/ 0 h 1256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4876" h="1256782">
                <a:moveTo>
                  <a:pt x="4644876" y="1256781"/>
                </a:moveTo>
                <a:lnTo>
                  <a:pt x="628391" y="1256781"/>
                </a:lnTo>
                <a:lnTo>
                  <a:pt x="0" y="628391"/>
                </a:lnTo>
                <a:lnTo>
                  <a:pt x="628391" y="1"/>
                </a:lnTo>
                <a:lnTo>
                  <a:pt x="4644876" y="1"/>
                </a:lnTo>
                <a:lnTo>
                  <a:pt x="4644876" y="125678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8401" tIns="68581" rIns="128016" bIns="68580" numCol="1" spcCol="1270" anchor="t" anchorCtr="0">
            <a:noAutofit/>
          </a:bodyPr>
          <a:lstStyle/>
          <a:p>
            <a:pPr lvl="0" algn="l" defTabSz="800100">
              <a:lnSpc>
                <a:spcPct val="90000"/>
              </a:lnSpc>
              <a:spcBef>
                <a:spcPct val="0"/>
              </a:spcBef>
              <a:spcAft>
                <a:spcPct val="35000"/>
              </a:spcAft>
            </a:pPr>
            <a:r>
              <a:rPr lang="zh-CN" altLang="en-US" sz="1800" b="1" kern="1200" dirty="0" smtClean="0">
                <a:solidFill>
                  <a:srgbClr val="FFFF00"/>
                </a:solidFill>
                <a:latin typeface="微软雅黑" panose="020B0503020204020204" pitchFamily="34" charset="-122"/>
                <a:ea typeface="微软雅黑" panose="020B0503020204020204" pitchFamily="34" charset="-122"/>
              </a:rPr>
              <a:t>产品的推进者</a:t>
            </a:r>
            <a:endParaRPr lang="zh-CN" altLang="en-US" sz="18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和开发沟通产品需求</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推进开发实现产品上线</a:t>
            </a:r>
            <a:endParaRPr lang="zh-CN" altLang="en-US" sz="1400" kern="1200" dirty="0">
              <a:latin typeface="微软雅黑" panose="020B0503020204020204" pitchFamily="34" charset="-122"/>
              <a:ea typeface="微软雅黑" panose="020B0503020204020204" pitchFamily="34" charset="-122"/>
            </a:endParaRPr>
          </a:p>
        </p:txBody>
      </p:sp>
      <p:sp>
        <p:nvSpPr>
          <p:cNvPr id="8" name="椭圆 7"/>
          <p:cNvSpPr/>
          <p:nvPr/>
        </p:nvSpPr>
        <p:spPr>
          <a:xfrm>
            <a:off x="1080824" y="3287244"/>
            <a:ext cx="1256782" cy="1256782"/>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0" name="任意多边形 9"/>
          <p:cNvSpPr/>
          <p:nvPr/>
        </p:nvSpPr>
        <p:spPr>
          <a:xfrm>
            <a:off x="1709215" y="4919184"/>
            <a:ext cx="4644876" cy="1256783"/>
          </a:xfrm>
          <a:custGeom>
            <a:avLst/>
            <a:gdLst>
              <a:gd name="connsiteX0" fmla="*/ 0 w 4644876"/>
              <a:gd name="connsiteY0" fmla="*/ 0 h 1256782"/>
              <a:gd name="connsiteX1" fmla="*/ 4016485 w 4644876"/>
              <a:gd name="connsiteY1" fmla="*/ 0 h 1256782"/>
              <a:gd name="connsiteX2" fmla="*/ 4644876 w 4644876"/>
              <a:gd name="connsiteY2" fmla="*/ 628391 h 1256782"/>
              <a:gd name="connsiteX3" fmla="*/ 4016485 w 4644876"/>
              <a:gd name="connsiteY3" fmla="*/ 1256782 h 1256782"/>
              <a:gd name="connsiteX4" fmla="*/ 0 w 4644876"/>
              <a:gd name="connsiteY4" fmla="*/ 1256782 h 1256782"/>
              <a:gd name="connsiteX5" fmla="*/ 0 w 4644876"/>
              <a:gd name="connsiteY5" fmla="*/ 0 h 1256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4876" h="1256782">
                <a:moveTo>
                  <a:pt x="4644876" y="1256781"/>
                </a:moveTo>
                <a:lnTo>
                  <a:pt x="628391" y="1256781"/>
                </a:lnTo>
                <a:lnTo>
                  <a:pt x="0" y="628391"/>
                </a:lnTo>
                <a:lnTo>
                  <a:pt x="628391" y="1"/>
                </a:lnTo>
                <a:lnTo>
                  <a:pt x="4644876" y="1"/>
                </a:lnTo>
                <a:lnTo>
                  <a:pt x="4644876" y="125678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8401" tIns="68581" rIns="128016" bIns="68580" numCol="1" spcCol="1270" anchor="t" anchorCtr="0">
            <a:noAutofit/>
          </a:bodyPr>
          <a:lstStyle/>
          <a:p>
            <a:pPr lvl="0" algn="l" defTabSz="800100">
              <a:lnSpc>
                <a:spcPct val="90000"/>
              </a:lnSpc>
              <a:spcBef>
                <a:spcPct val="0"/>
              </a:spcBef>
              <a:spcAft>
                <a:spcPct val="35000"/>
              </a:spcAft>
            </a:pPr>
            <a:r>
              <a:rPr lang="zh-CN" altLang="en-US" sz="1800" b="1" kern="1200" dirty="0" smtClean="0">
                <a:solidFill>
                  <a:srgbClr val="FFFF00"/>
                </a:solidFill>
                <a:latin typeface="微软雅黑" panose="020B0503020204020204" pitchFamily="34" charset="-122"/>
                <a:ea typeface="微软雅黑" panose="020B0503020204020204" pitchFamily="34" charset="-122"/>
              </a:rPr>
              <a:t>产品的运营者</a:t>
            </a:r>
            <a:endParaRPr lang="zh-CN" altLang="en-US" sz="18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维护产品内容、提升活跃度和用户量</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进行市场推广，提升用户量</a:t>
            </a:r>
            <a:endParaRPr lang="zh-CN" altLang="en-US" sz="1400" kern="1200" dirty="0">
              <a:latin typeface="微软雅黑" panose="020B0503020204020204" pitchFamily="34" charset="-122"/>
              <a:ea typeface="微软雅黑" panose="020B0503020204020204" pitchFamily="34" charset="-122"/>
            </a:endParaRPr>
          </a:p>
        </p:txBody>
      </p:sp>
      <p:sp>
        <p:nvSpPr>
          <p:cNvPr id="11" name="椭圆 10"/>
          <p:cNvSpPr/>
          <p:nvPr/>
        </p:nvSpPr>
        <p:spPr>
          <a:xfrm>
            <a:off x="1080824" y="4919185"/>
            <a:ext cx="1256782" cy="1256782"/>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4" name="矩形 43"/>
          <p:cNvSpPr/>
          <p:nvPr/>
        </p:nvSpPr>
        <p:spPr>
          <a:xfrm>
            <a:off x="1377198" y="1940686"/>
            <a:ext cx="698014" cy="646331"/>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产品设计</a:t>
            </a:r>
            <a:endParaRPr lang="en-US" altLang="zh-CN" dirty="0" smtClean="0">
              <a:latin typeface="微软雅黑" panose="020B0503020204020204" pitchFamily="34" charset="-122"/>
              <a:ea typeface="微软雅黑" panose="020B0503020204020204" pitchFamily="34" charset="-122"/>
            </a:endParaRPr>
          </a:p>
        </p:txBody>
      </p:sp>
      <p:sp>
        <p:nvSpPr>
          <p:cNvPr id="45" name="矩形 44"/>
          <p:cNvSpPr/>
          <p:nvPr/>
        </p:nvSpPr>
        <p:spPr>
          <a:xfrm>
            <a:off x="1377198" y="3596870"/>
            <a:ext cx="698014" cy="646331"/>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项目管理</a:t>
            </a:r>
            <a:endParaRPr lang="en-US" altLang="zh-CN" dirty="0" smtClean="0">
              <a:latin typeface="微软雅黑" panose="020B0503020204020204" pitchFamily="34" charset="-122"/>
              <a:ea typeface="微软雅黑" panose="020B0503020204020204" pitchFamily="34" charset="-122"/>
            </a:endParaRPr>
          </a:p>
        </p:txBody>
      </p:sp>
      <p:sp>
        <p:nvSpPr>
          <p:cNvPr id="46" name="矩形 45"/>
          <p:cNvSpPr/>
          <p:nvPr/>
        </p:nvSpPr>
        <p:spPr>
          <a:xfrm>
            <a:off x="1377198" y="5253054"/>
            <a:ext cx="698014" cy="646331"/>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运营推广</a:t>
            </a:r>
            <a:endParaRPr lang="en-US" altLang="zh-CN" dirty="0" smtClean="0">
              <a:latin typeface="微软雅黑" panose="020B0503020204020204" pitchFamily="34" charset="-122"/>
              <a:ea typeface="微软雅黑" panose="020B0503020204020204" pitchFamily="34" charset="-122"/>
            </a:endParaRPr>
          </a:p>
        </p:txBody>
      </p:sp>
      <p:sp>
        <p:nvSpPr>
          <p:cNvPr id="3" name="文本框 2"/>
          <p:cNvSpPr txBox="1"/>
          <p:nvPr/>
        </p:nvSpPr>
        <p:spPr>
          <a:xfrm>
            <a:off x="7547212" y="1056412"/>
            <a:ext cx="4429958" cy="48320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例如：看用户反馈邮件、分析用户提交的</a:t>
            </a:r>
            <a:r>
              <a:rPr lang="en-US" altLang="zh-CN" sz="1400" dirty="0" smtClean="0">
                <a:solidFill>
                  <a:schemeClr val="bg1"/>
                </a:solidFill>
                <a:latin typeface="微软雅黑" panose="020B0503020204020204" pitchFamily="34" charset="-122"/>
                <a:ea typeface="微软雅黑" panose="020B0503020204020204" pitchFamily="34" charset="-122"/>
              </a:rPr>
              <a:t>bug</a:t>
            </a:r>
            <a:r>
              <a:rPr lang="zh-CN" altLang="en-US" sz="1400" dirty="0" smtClean="0">
                <a:solidFill>
                  <a:schemeClr val="bg1"/>
                </a:solidFill>
                <a:latin typeface="微软雅黑" panose="020B0503020204020204" pitchFamily="34" charset="-122"/>
                <a:ea typeface="微软雅黑" panose="020B0503020204020204" pitchFamily="34" charset="-122"/>
              </a:rPr>
              <a:t>、看用户在论坛的抱怨、形成新版本的思路、召集大家开会讨论新版方案、和设计师沟通需求、就设计草稿讨论修改并定稿。</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例如：和开发沟通需求、向老板争取更多开发、盯紧催进度、协调测试资源、新版上线准备</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例如：审核新内容、编写新内容、维护论坛、维护专家用户、对外合作、互换链接、投放广告、互推</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这</a:t>
            </a:r>
            <a:r>
              <a:rPr lang="zh-CN" altLang="en-US" sz="1400" dirty="0">
                <a:solidFill>
                  <a:schemeClr val="bg1"/>
                </a:solidFill>
                <a:latin typeface="微软雅黑" panose="020B0503020204020204" pitchFamily="34" charset="-122"/>
                <a:ea typeface="微软雅黑" panose="020B0503020204020204" pitchFamily="34" charset="-122"/>
              </a:rPr>
              <a:t>几项工作，</a:t>
            </a:r>
            <a:r>
              <a:rPr lang="zh-CN" altLang="en-US" sz="1400" dirty="0" smtClean="0">
                <a:solidFill>
                  <a:schemeClr val="bg1"/>
                </a:solidFill>
                <a:latin typeface="微软雅黑" panose="020B0503020204020204" pitchFamily="34" charset="-122"/>
                <a:ea typeface="微软雅黑" panose="020B0503020204020204" pitchFamily="34" charset="-122"/>
              </a:rPr>
              <a:t>入门简单</a:t>
            </a:r>
            <a:r>
              <a:rPr lang="zh-CN" altLang="en-US" sz="1400" dirty="0">
                <a:solidFill>
                  <a:schemeClr val="bg1"/>
                </a:solidFill>
                <a:latin typeface="微软雅黑" panose="020B0503020204020204" pitchFamily="34" charset="-122"/>
                <a:ea typeface="微软雅黑" panose="020B0503020204020204" pitchFamily="34" charset="-122"/>
              </a:rPr>
              <a:t>，但是做好很难。</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a:solidFill>
                  <a:schemeClr val="bg1"/>
                </a:solidFill>
                <a:latin typeface="微软雅黑" panose="020B0503020204020204" pitchFamily="34" charset="-122"/>
                <a:ea typeface="微软雅黑" panose="020B0503020204020204" pitchFamily="34" charset="-122"/>
              </a:rPr>
              <a:t>例如：在项目管理上如果做不好</a:t>
            </a:r>
            <a:r>
              <a:rPr lang="zh-CN" altLang="en-US" sz="1400" dirty="0" smtClean="0">
                <a:solidFill>
                  <a:schemeClr val="bg1"/>
                </a:solidFill>
                <a:latin typeface="微软雅黑" panose="020B0503020204020204" pitchFamily="34" charset="-122"/>
                <a:ea typeface="微软雅黑" panose="020B0503020204020204" pitchFamily="34" charset="-122"/>
              </a:rPr>
              <a:t>，你沟通不好，没有很好的展示你的设计方案，技术</a:t>
            </a:r>
            <a:r>
              <a:rPr lang="zh-CN" altLang="en-US" sz="1400" dirty="0">
                <a:solidFill>
                  <a:schemeClr val="bg1"/>
                </a:solidFill>
                <a:latin typeface="微软雅黑" panose="020B0503020204020204" pitchFamily="34" charset="-122"/>
                <a:ea typeface="微软雅黑" panose="020B0503020204020204" pitchFamily="34" charset="-122"/>
              </a:rPr>
              <a:t>工程师认为你的方案是错误的，是坨屎</a:t>
            </a:r>
            <a:r>
              <a:rPr lang="zh-CN" altLang="en-US" sz="1400" dirty="0" smtClean="0">
                <a:solidFill>
                  <a:schemeClr val="bg1"/>
                </a:solidFill>
                <a:latin typeface="微软雅黑" panose="020B0503020204020204" pitchFamily="34" charset="-122"/>
                <a:ea typeface="微软雅黑" panose="020B0503020204020204" pitchFamily="34" charset="-122"/>
              </a:rPr>
              <a:t>，拒绝</a:t>
            </a:r>
            <a:r>
              <a:rPr lang="zh-CN" altLang="en-US" sz="1400" dirty="0">
                <a:solidFill>
                  <a:schemeClr val="bg1"/>
                </a:solidFill>
                <a:latin typeface="微软雅黑" panose="020B0503020204020204" pitchFamily="34" charset="-122"/>
                <a:ea typeface="微软雅黑" panose="020B0503020204020204" pitchFamily="34" charset="-122"/>
              </a:rPr>
              <a:t>开发，然后吵架。</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a:solidFill>
                  <a:schemeClr val="bg1"/>
                </a:solidFill>
                <a:latin typeface="微软雅黑" panose="020B0503020204020204" pitchFamily="34" charset="-122"/>
                <a:ea typeface="微软雅黑" panose="020B0503020204020204" pitchFamily="34" charset="-122"/>
              </a:rPr>
              <a:t>优秀的产品经理能做到自己的方案正确，并且调动开发的积极性。</a:t>
            </a:r>
            <a:endParaRPr lang="en-US" altLang="zh-CN" sz="1400" dirty="0">
              <a:solidFill>
                <a:schemeClr val="bg1"/>
              </a:solidFill>
              <a:latin typeface="微软雅黑" panose="020B0503020204020204" pitchFamily="34" charset="-122"/>
              <a:ea typeface="微软雅黑" panose="020B0503020204020204" pitchFamily="34" charset="-122"/>
            </a:endParaRPr>
          </a:p>
          <a:p>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87098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44">
                                            <p:txEl>
                                              <p:pRg st="0" end="0"/>
                                            </p:txEl>
                                          </p:spTgt>
                                        </p:tgtEl>
                                        <p:attrNameLst>
                                          <p:attrName>style.visibility</p:attrName>
                                        </p:attrNameLst>
                                      </p:cBhvr>
                                      <p:to>
                                        <p:strVal val="visible"/>
                                      </p:to>
                                    </p:set>
                                    <p:anim calcmode="lin" valueType="num">
                                      <p:cBhvr additive="base">
                                        <p:cTn id="24" dur="500" fill="hold"/>
                                        <p:tgtEl>
                                          <p:spTgt spid="44">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5">
                                            <p:txEl>
                                              <p:pRg st="1" end="1"/>
                                            </p:txEl>
                                          </p:spTgt>
                                        </p:tgtEl>
                                        <p:attrNameLst>
                                          <p:attrName>style.visibility</p:attrName>
                                        </p:attrNameLst>
                                      </p:cBhvr>
                                      <p:to>
                                        <p:strVal val="visible"/>
                                      </p:to>
                                    </p:set>
                                    <p:anim calcmode="lin" valueType="num">
                                      <p:cBhvr additive="base">
                                        <p:cTn id="36"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5">
                                            <p:txEl>
                                              <p:pRg st="2" end="2"/>
                                            </p:txEl>
                                          </p:spTgt>
                                        </p:tgtEl>
                                        <p:attrNameLst>
                                          <p:attrName>style.visibility</p:attrName>
                                        </p:attrNameLst>
                                      </p:cBhvr>
                                      <p:to>
                                        <p:strVal val="visible"/>
                                      </p:to>
                                    </p:set>
                                    <p:anim calcmode="lin" valueType="num">
                                      <p:cBhvr additive="base">
                                        <p:cTn id="4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
                                            <p:txEl>
                                              <p:pRg st="0" end="0"/>
                                            </p:txEl>
                                          </p:spTgt>
                                        </p:tgtEl>
                                        <p:attrNameLst>
                                          <p:attrName>style.visibility</p:attrName>
                                        </p:attrNameLst>
                                      </p:cBhvr>
                                      <p:to>
                                        <p:strVal val="visible"/>
                                      </p:to>
                                    </p:set>
                                    <p:anim calcmode="lin" valueType="num">
                                      <p:cBhvr additive="base">
                                        <p:cTn id="4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7"/>
                                        </p:tgtEl>
                                        <p:attrNameLst>
                                          <p:attrName>style.visibility</p:attrName>
                                        </p:attrNameLst>
                                      </p:cBhvr>
                                      <p:to>
                                        <p:strVal val="visible"/>
                                      </p:to>
                                    </p:set>
                                    <p:anim calcmode="lin" valueType="num">
                                      <p:cBhvr additive="base">
                                        <p:cTn id="54" dur="500" fill="hold"/>
                                        <p:tgtEl>
                                          <p:spTgt spid="7"/>
                                        </p:tgtEl>
                                        <p:attrNameLst>
                                          <p:attrName>ppt_x</p:attrName>
                                        </p:attrNameLst>
                                      </p:cBhvr>
                                      <p:tavLst>
                                        <p:tav tm="0">
                                          <p:val>
                                            <p:strVal val="#ppt_x"/>
                                          </p:val>
                                        </p:tav>
                                        <p:tav tm="100000">
                                          <p:val>
                                            <p:strVal val="#ppt_x"/>
                                          </p:val>
                                        </p:tav>
                                      </p:tavLst>
                                    </p:anim>
                                    <p:anim calcmode="lin" valueType="num">
                                      <p:cBhvr additive="base">
                                        <p:cTn id="5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500" fill="hold"/>
                                        <p:tgtEl>
                                          <p:spTgt spid="8"/>
                                        </p:tgtEl>
                                        <p:attrNameLst>
                                          <p:attrName>ppt_x</p:attrName>
                                        </p:attrNameLst>
                                      </p:cBhvr>
                                      <p:tavLst>
                                        <p:tav tm="0">
                                          <p:val>
                                            <p:strVal val="#ppt_x"/>
                                          </p:val>
                                        </p:tav>
                                        <p:tav tm="100000">
                                          <p:val>
                                            <p:strVal val="#ppt_x"/>
                                          </p:val>
                                        </p:tav>
                                      </p:tavLst>
                                    </p:anim>
                                    <p:anim calcmode="lin" valueType="num">
                                      <p:cBhvr additive="base">
                                        <p:cTn id="61" dur="500" fill="hold"/>
                                        <p:tgtEl>
                                          <p:spTgt spid="8"/>
                                        </p:tgtEl>
                                        <p:attrNameLst>
                                          <p:attrName>ppt_y</p:attrName>
                                        </p:attrNameLst>
                                      </p:cBhvr>
                                      <p:tavLst>
                                        <p:tav tm="0">
                                          <p:val>
                                            <p:strVal val="1+#ppt_h/2"/>
                                          </p:val>
                                        </p:tav>
                                        <p:tav tm="100000">
                                          <p:val>
                                            <p:strVal val="#ppt_y"/>
                                          </p:val>
                                        </p:tav>
                                      </p:tavLst>
                                    </p:anim>
                                  </p:childTnLst>
                                </p:cTn>
                              </p:par>
                            </p:childTnLst>
                          </p:cTn>
                        </p:par>
                        <p:par>
                          <p:cTn id="62" fill="hold">
                            <p:stCondLst>
                              <p:cond delay="500"/>
                            </p:stCondLst>
                            <p:childTnLst>
                              <p:par>
                                <p:cTn id="63" presetID="2" presetClass="entr" presetSubtype="4" fill="hold" grpId="0" nodeType="afterEffect">
                                  <p:stCondLst>
                                    <p:cond delay="0"/>
                                  </p:stCondLst>
                                  <p:childTnLst>
                                    <p:set>
                                      <p:cBhvr>
                                        <p:cTn id="64" dur="1" fill="hold">
                                          <p:stCondLst>
                                            <p:cond delay="0"/>
                                          </p:stCondLst>
                                        </p:cTn>
                                        <p:tgtEl>
                                          <p:spTgt spid="45"/>
                                        </p:tgtEl>
                                        <p:attrNameLst>
                                          <p:attrName>style.visibility</p:attrName>
                                        </p:attrNameLst>
                                      </p:cBhvr>
                                      <p:to>
                                        <p:strVal val="visible"/>
                                      </p:to>
                                    </p:set>
                                    <p:anim calcmode="lin" valueType="num">
                                      <p:cBhvr additive="base">
                                        <p:cTn id="65" dur="500" fill="hold"/>
                                        <p:tgtEl>
                                          <p:spTgt spid="45"/>
                                        </p:tgtEl>
                                        <p:attrNameLst>
                                          <p:attrName>ppt_x</p:attrName>
                                        </p:attrNameLst>
                                      </p:cBhvr>
                                      <p:tavLst>
                                        <p:tav tm="0">
                                          <p:val>
                                            <p:strVal val="#ppt_x"/>
                                          </p:val>
                                        </p:tav>
                                        <p:tav tm="100000">
                                          <p:val>
                                            <p:strVal val="#ppt_x"/>
                                          </p:val>
                                        </p:tav>
                                      </p:tavLst>
                                    </p:anim>
                                    <p:anim calcmode="lin" valueType="num">
                                      <p:cBhvr additive="base">
                                        <p:cTn id="66"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7">
                                            <p:txEl>
                                              <p:pRg st="0" end="0"/>
                                            </p:txEl>
                                          </p:spTgt>
                                        </p:tgtEl>
                                        <p:attrNameLst>
                                          <p:attrName>style.visibility</p:attrName>
                                        </p:attrNameLst>
                                      </p:cBhvr>
                                      <p:to>
                                        <p:strVal val="visible"/>
                                      </p:to>
                                    </p:set>
                                    <p:anim calcmode="lin" valueType="num">
                                      <p:cBhvr additive="base">
                                        <p:cTn id="7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7">
                                            <p:txEl>
                                              <p:pRg st="1" end="1"/>
                                            </p:txEl>
                                          </p:spTgt>
                                        </p:tgtEl>
                                        <p:attrNameLst>
                                          <p:attrName>style.visibility</p:attrName>
                                        </p:attrNameLst>
                                      </p:cBhvr>
                                      <p:to>
                                        <p:strVal val="visible"/>
                                      </p:to>
                                    </p:set>
                                    <p:anim calcmode="lin" valueType="num">
                                      <p:cBhvr additive="base">
                                        <p:cTn id="7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7">
                                            <p:txEl>
                                              <p:pRg st="2" end="2"/>
                                            </p:txEl>
                                          </p:spTgt>
                                        </p:tgtEl>
                                        <p:attrNameLst>
                                          <p:attrName>style.visibility</p:attrName>
                                        </p:attrNameLst>
                                      </p:cBhvr>
                                      <p:to>
                                        <p:strVal val="visible"/>
                                      </p:to>
                                    </p:set>
                                    <p:anim calcmode="lin" valueType="num">
                                      <p:cBhvr additive="base">
                                        <p:cTn id="8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3">
                                            <p:txEl>
                                              <p:pRg st="1" end="1"/>
                                            </p:txEl>
                                          </p:spTgt>
                                        </p:tgtEl>
                                        <p:attrNameLst>
                                          <p:attrName>style.visibility</p:attrName>
                                        </p:attrNameLst>
                                      </p:cBhvr>
                                      <p:to>
                                        <p:strVal val="visible"/>
                                      </p:to>
                                    </p:set>
                                    <p:anim calcmode="lin" valueType="num">
                                      <p:cBhvr additive="base">
                                        <p:cTn id="8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10"/>
                                        </p:tgtEl>
                                        <p:attrNameLst>
                                          <p:attrName>style.visibility</p:attrName>
                                        </p:attrNameLst>
                                      </p:cBhvr>
                                      <p:to>
                                        <p:strVal val="visible"/>
                                      </p:to>
                                    </p:set>
                                    <p:anim calcmode="lin" valueType="num">
                                      <p:cBhvr additive="base">
                                        <p:cTn id="95" dur="500" fill="hold"/>
                                        <p:tgtEl>
                                          <p:spTgt spid="10"/>
                                        </p:tgtEl>
                                        <p:attrNameLst>
                                          <p:attrName>ppt_x</p:attrName>
                                        </p:attrNameLst>
                                      </p:cBhvr>
                                      <p:tavLst>
                                        <p:tav tm="0">
                                          <p:val>
                                            <p:strVal val="#ppt_x"/>
                                          </p:val>
                                        </p:tav>
                                        <p:tav tm="100000">
                                          <p:val>
                                            <p:strVal val="#ppt_x"/>
                                          </p:val>
                                        </p:tav>
                                      </p:tavLst>
                                    </p:anim>
                                    <p:anim calcmode="lin" valueType="num">
                                      <p:cBhvr additive="base">
                                        <p:cTn id="9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11"/>
                                        </p:tgtEl>
                                        <p:attrNameLst>
                                          <p:attrName>style.visibility</p:attrName>
                                        </p:attrNameLst>
                                      </p:cBhvr>
                                      <p:to>
                                        <p:strVal val="visible"/>
                                      </p:to>
                                    </p:set>
                                    <p:anim calcmode="lin" valueType="num">
                                      <p:cBhvr additive="base">
                                        <p:cTn id="101" dur="500" fill="hold"/>
                                        <p:tgtEl>
                                          <p:spTgt spid="11"/>
                                        </p:tgtEl>
                                        <p:attrNameLst>
                                          <p:attrName>ppt_x</p:attrName>
                                        </p:attrNameLst>
                                      </p:cBhvr>
                                      <p:tavLst>
                                        <p:tav tm="0">
                                          <p:val>
                                            <p:strVal val="#ppt_x"/>
                                          </p:val>
                                        </p:tav>
                                        <p:tav tm="100000">
                                          <p:val>
                                            <p:strVal val="#ppt_x"/>
                                          </p:val>
                                        </p:tav>
                                      </p:tavLst>
                                    </p:anim>
                                    <p:anim calcmode="lin" valueType="num">
                                      <p:cBhvr additive="base">
                                        <p:cTn id="102" dur="500" fill="hold"/>
                                        <p:tgtEl>
                                          <p:spTgt spid="11"/>
                                        </p:tgtEl>
                                        <p:attrNameLst>
                                          <p:attrName>ppt_y</p:attrName>
                                        </p:attrNameLst>
                                      </p:cBhvr>
                                      <p:tavLst>
                                        <p:tav tm="0">
                                          <p:val>
                                            <p:strVal val="1+#ppt_h/2"/>
                                          </p:val>
                                        </p:tav>
                                        <p:tav tm="100000">
                                          <p:val>
                                            <p:strVal val="#ppt_y"/>
                                          </p:val>
                                        </p:tav>
                                      </p:tavLst>
                                    </p:anim>
                                  </p:childTnLst>
                                </p:cTn>
                              </p:par>
                            </p:childTnLst>
                          </p:cTn>
                        </p:par>
                        <p:par>
                          <p:cTn id="103" fill="hold">
                            <p:stCondLst>
                              <p:cond delay="500"/>
                            </p:stCondLst>
                            <p:childTnLst>
                              <p:par>
                                <p:cTn id="104" presetID="2" presetClass="entr" presetSubtype="4" fill="hold" grpId="0" nodeType="afterEffect">
                                  <p:stCondLst>
                                    <p:cond delay="0"/>
                                  </p:stCondLst>
                                  <p:childTnLst>
                                    <p:set>
                                      <p:cBhvr>
                                        <p:cTn id="105" dur="1" fill="hold">
                                          <p:stCondLst>
                                            <p:cond delay="0"/>
                                          </p:stCondLst>
                                        </p:cTn>
                                        <p:tgtEl>
                                          <p:spTgt spid="46"/>
                                        </p:tgtEl>
                                        <p:attrNameLst>
                                          <p:attrName>style.visibility</p:attrName>
                                        </p:attrNameLst>
                                      </p:cBhvr>
                                      <p:to>
                                        <p:strVal val="visible"/>
                                      </p:to>
                                    </p:set>
                                    <p:anim calcmode="lin" valueType="num">
                                      <p:cBhvr additive="base">
                                        <p:cTn id="106" dur="500" fill="hold"/>
                                        <p:tgtEl>
                                          <p:spTgt spid="46"/>
                                        </p:tgtEl>
                                        <p:attrNameLst>
                                          <p:attrName>ppt_x</p:attrName>
                                        </p:attrNameLst>
                                      </p:cBhvr>
                                      <p:tavLst>
                                        <p:tav tm="0">
                                          <p:val>
                                            <p:strVal val="#ppt_x"/>
                                          </p:val>
                                        </p:tav>
                                        <p:tav tm="100000">
                                          <p:val>
                                            <p:strVal val="#ppt_x"/>
                                          </p:val>
                                        </p:tav>
                                      </p:tavLst>
                                    </p:anim>
                                    <p:anim calcmode="lin" valueType="num">
                                      <p:cBhvr additive="base">
                                        <p:cTn id="107"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 presetClass="entr" presetSubtype="4" fill="hold" nodeType="clickEffect">
                                  <p:stCondLst>
                                    <p:cond delay="0"/>
                                  </p:stCondLst>
                                  <p:childTnLst>
                                    <p:set>
                                      <p:cBhvr>
                                        <p:cTn id="111" dur="1" fill="hold">
                                          <p:stCondLst>
                                            <p:cond delay="0"/>
                                          </p:stCondLst>
                                        </p:cTn>
                                        <p:tgtEl>
                                          <p:spTgt spid="10">
                                            <p:txEl>
                                              <p:pRg st="0" end="0"/>
                                            </p:txEl>
                                          </p:spTgt>
                                        </p:tgtEl>
                                        <p:attrNameLst>
                                          <p:attrName>style.visibility</p:attrName>
                                        </p:attrNameLst>
                                      </p:cBhvr>
                                      <p:to>
                                        <p:strVal val="visible"/>
                                      </p:to>
                                    </p:set>
                                    <p:anim calcmode="lin" valueType="num">
                                      <p:cBhvr additive="base">
                                        <p:cTn id="112"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13"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2" presetClass="entr" presetSubtype="4" fill="hold" nodeType="clickEffect">
                                  <p:stCondLst>
                                    <p:cond delay="0"/>
                                  </p:stCondLst>
                                  <p:childTnLst>
                                    <p:set>
                                      <p:cBhvr>
                                        <p:cTn id="117" dur="1" fill="hold">
                                          <p:stCondLst>
                                            <p:cond delay="0"/>
                                          </p:stCondLst>
                                        </p:cTn>
                                        <p:tgtEl>
                                          <p:spTgt spid="10">
                                            <p:txEl>
                                              <p:pRg st="1" end="1"/>
                                            </p:txEl>
                                          </p:spTgt>
                                        </p:tgtEl>
                                        <p:attrNameLst>
                                          <p:attrName>style.visibility</p:attrName>
                                        </p:attrNameLst>
                                      </p:cBhvr>
                                      <p:to>
                                        <p:strVal val="visible"/>
                                      </p:to>
                                    </p:set>
                                    <p:anim calcmode="lin" valueType="num">
                                      <p:cBhvr additive="base">
                                        <p:cTn id="118"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2" presetClass="entr" presetSubtype="4" fill="hold" nodeType="clickEffect">
                                  <p:stCondLst>
                                    <p:cond delay="0"/>
                                  </p:stCondLst>
                                  <p:childTnLst>
                                    <p:set>
                                      <p:cBhvr>
                                        <p:cTn id="123" dur="1" fill="hold">
                                          <p:stCondLst>
                                            <p:cond delay="0"/>
                                          </p:stCondLst>
                                        </p:cTn>
                                        <p:tgtEl>
                                          <p:spTgt spid="10">
                                            <p:txEl>
                                              <p:pRg st="2" end="2"/>
                                            </p:txEl>
                                          </p:spTgt>
                                        </p:tgtEl>
                                        <p:attrNameLst>
                                          <p:attrName>style.visibility</p:attrName>
                                        </p:attrNameLst>
                                      </p:cBhvr>
                                      <p:to>
                                        <p:strVal val="visible"/>
                                      </p:to>
                                    </p:set>
                                    <p:anim calcmode="lin" valueType="num">
                                      <p:cBhvr additive="base">
                                        <p:cTn id="124"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25"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2" presetClass="entr" presetSubtype="4" fill="hold" nodeType="clickEffect">
                                  <p:stCondLst>
                                    <p:cond delay="0"/>
                                  </p:stCondLst>
                                  <p:childTnLst>
                                    <p:set>
                                      <p:cBhvr>
                                        <p:cTn id="129" dur="1" fill="hold">
                                          <p:stCondLst>
                                            <p:cond delay="0"/>
                                          </p:stCondLst>
                                        </p:cTn>
                                        <p:tgtEl>
                                          <p:spTgt spid="3">
                                            <p:txEl>
                                              <p:pRg st="2" end="2"/>
                                            </p:txEl>
                                          </p:spTgt>
                                        </p:tgtEl>
                                        <p:attrNameLst>
                                          <p:attrName>style.visibility</p:attrName>
                                        </p:attrNameLst>
                                      </p:cBhvr>
                                      <p:to>
                                        <p:strVal val="visible"/>
                                      </p:to>
                                    </p:set>
                                    <p:anim calcmode="lin" valueType="num">
                                      <p:cBhvr additive="base">
                                        <p:cTn id="13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2" presetClass="entr" presetSubtype="4" fill="hold" nodeType="clickEffect">
                                  <p:stCondLst>
                                    <p:cond delay="0"/>
                                  </p:stCondLst>
                                  <p:childTnLst>
                                    <p:set>
                                      <p:cBhvr>
                                        <p:cTn id="135" dur="1" fill="hold">
                                          <p:stCondLst>
                                            <p:cond delay="0"/>
                                          </p:stCondLst>
                                        </p:cTn>
                                        <p:tgtEl>
                                          <p:spTgt spid="3">
                                            <p:txEl>
                                              <p:pRg st="3" end="3"/>
                                            </p:txEl>
                                          </p:spTgt>
                                        </p:tgtEl>
                                        <p:attrNameLst>
                                          <p:attrName>style.visibility</p:attrName>
                                        </p:attrNameLst>
                                      </p:cBhvr>
                                      <p:to>
                                        <p:strVal val="visible"/>
                                      </p:to>
                                    </p:set>
                                    <p:anim calcmode="lin" valueType="num">
                                      <p:cBhvr additive="base">
                                        <p:cTn id="13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3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2" presetClass="entr" presetSubtype="4" fill="hold" nodeType="clickEffect">
                                  <p:stCondLst>
                                    <p:cond delay="0"/>
                                  </p:stCondLst>
                                  <p:childTnLst>
                                    <p:set>
                                      <p:cBhvr>
                                        <p:cTn id="141" dur="1" fill="hold">
                                          <p:stCondLst>
                                            <p:cond delay="0"/>
                                          </p:stCondLst>
                                        </p:cTn>
                                        <p:tgtEl>
                                          <p:spTgt spid="3">
                                            <p:txEl>
                                              <p:pRg st="4" end="4"/>
                                            </p:txEl>
                                          </p:spTgt>
                                        </p:tgtEl>
                                        <p:attrNameLst>
                                          <p:attrName>style.visibility</p:attrName>
                                        </p:attrNameLst>
                                      </p:cBhvr>
                                      <p:to>
                                        <p:strVal val="visible"/>
                                      </p:to>
                                    </p:set>
                                    <p:anim calcmode="lin" valueType="num">
                                      <p:cBhvr additive="base">
                                        <p:cTn id="14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2" presetClass="entr" presetSubtype="4" fill="hold" nodeType="clickEffect">
                                  <p:stCondLst>
                                    <p:cond delay="0"/>
                                  </p:stCondLst>
                                  <p:childTnLst>
                                    <p:set>
                                      <p:cBhvr>
                                        <p:cTn id="147" dur="1" fill="hold">
                                          <p:stCondLst>
                                            <p:cond delay="0"/>
                                          </p:stCondLst>
                                        </p:cTn>
                                        <p:tgtEl>
                                          <p:spTgt spid="3">
                                            <p:txEl>
                                              <p:pRg st="5" end="5"/>
                                            </p:txEl>
                                          </p:spTgt>
                                        </p:tgtEl>
                                        <p:attrNameLst>
                                          <p:attrName>style.visibility</p:attrName>
                                        </p:attrNameLst>
                                      </p:cBhvr>
                                      <p:to>
                                        <p:strVal val="visible"/>
                                      </p:to>
                                    </p:set>
                                    <p:anim calcmode="lin" valueType="num">
                                      <p:cBhvr additive="base">
                                        <p:cTn id="14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7" grpId="0" animBg="1"/>
      <p:bldP spid="10" grpId="0" animBg="1"/>
      <p:bldP spid="45" grpId="0"/>
      <p:bldP spid="46"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矩形 5"/>
          <p:cNvSpPr/>
          <p:nvPr/>
        </p:nvSpPr>
        <p:spPr>
          <a:xfrm>
            <a:off x="7547212" y="1036742"/>
            <a:ext cx="4658436" cy="582125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zh-CN" altLang="en-US" sz="1400" dirty="0">
              <a:solidFill>
                <a:schemeClr val="bg1"/>
              </a:solidFill>
              <a:latin typeface="+mn-ea"/>
            </a:endParaRPr>
          </a:p>
        </p:txBody>
      </p:sp>
      <p:sp>
        <p:nvSpPr>
          <p:cNvPr id="2" name="标题 1"/>
          <p:cNvSpPr>
            <a:spLocks noGrp="1"/>
          </p:cNvSpPr>
          <p:nvPr>
            <p:ph type="title"/>
          </p:nvPr>
        </p:nvSpPr>
        <p:spPr>
          <a:xfrm>
            <a:off x="0" y="154495"/>
            <a:ext cx="7358023" cy="991915"/>
          </a:xfrm>
          <a:noFill/>
        </p:spPr>
        <p:txBody>
          <a:bodyPr>
            <a:noAutofit/>
          </a:bodyPr>
          <a:lstStyle/>
          <a:p>
            <a:r>
              <a:rPr lang="zh-CN" altLang="en-US" sz="4800" b="1" dirty="0" smtClean="0">
                <a:solidFill>
                  <a:schemeClr val="bg1"/>
                </a:solidFill>
                <a:effectLst>
                  <a:outerShdw blurRad="38100" dist="38100" dir="2700000" algn="tl">
                    <a:srgbClr val="000000">
                      <a:alpha val="43137"/>
                    </a:srgbClr>
                  </a:outerShdw>
                </a:effectLst>
                <a:latin typeface="+mn-ea"/>
                <a:ea typeface="+mn-ea"/>
              </a:rPr>
              <a:t>　</a:t>
            </a:r>
            <a:r>
              <a:rPr lang="zh-CN" altLang="en-US" sz="4800" b="1" dirty="0">
                <a:latin typeface="+mn-ea"/>
                <a:ea typeface="+mn-ea"/>
              </a:rPr>
              <a:t>产品经理的工作流程</a:t>
            </a:r>
          </a:p>
        </p:txBody>
      </p:sp>
      <p:sp>
        <p:nvSpPr>
          <p:cNvPr id="5" name="任意多边形 4"/>
          <p:cNvSpPr/>
          <p:nvPr/>
        </p:nvSpPr>
        <p:spPr>
          <a:xfrm>
            <a:off x="131599" y="1520352"/>
            <a:ext cx="1387207" cy="832324"/>
          </a:xfrm>
          <a:custGeom>
            <a:avLst/>
            <a:gdLst>
              <a:gd name="connsiteX0" fmla="*/ 0 w 1387207"/>
              <a:gd name="connsiteY0" fmla="*/ 83232 h 832324"/>
              <a:gd name="connsiteX1" fmla="*/ 83232 w 1387207"/>
              <a:gd name="connsiteY1" fmla="*/ 0 h 832324"/>
              <a:gd name="connsiteX2" fmla="*/ 1303975 w 1387207"/>
              <a:gd name="connsiteY2" fmla="*/ 0 h 832324"/>
              <a:gd name="connsiteX3" fmla="*/ 1387207 w 1387207"/>
              <a:gd name="connsiteY3" fmla="*/ 83232 h 832324"/>
              <a:gd name="connsiteX4" fmla="*/ 1387207 w 1387207"/>
              <a:gd name="connsiteY4" fmla="*/ 749092 h 832324"/>
              <a:gd name="connsiteX5" fmla="*/ 1303975 w 1387207"/>
              <a:gd name="connsiteY5" fmla="*/ 832324 h 832324"/>
              <a:gd name="connsiteX6" fmla="*/ 83232 w 1387207"/>
              <a:gd name="connsiteY6" fmla="*/ 832324 h 832324"/>
              <a:gd name="connsiteX7" fmla="*/ 0 w 1387207"/>
              <a:gd name="connsiteY7" fmla="*/ 749092 h 832324"/>
              <a:gd name="connsiteX8" fmla="*/ 0 w 1387207"/>
              <a:gd name="connsiteY8" fmla="*/ 83232 h 83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7207" h="832324">
                <a:moveTo>
                  <a:pt x="0" y="83232"/>
                </a:moveTo>
                <a:cubicBezTo>
                  <a:pt x="0" y="37264"/>
                  <a:pt x="37264" y="0"/>
                  <a:pt x="83232" y="0"/>
                </a:cubicBezTo>
                <a:lnTo>
                  <a:pt x="1303975" y="0"/>
                </a:lnTo>
                <a:cubicBezTo>
                  <a:pt x="1349943" y="0"/>
                  <a:pt x="1387207" y="37264"/>
                  <a:pt x="1387207" y="83232"/>
                </a:cubicBezTo>
                <a:lnTo>
                  <a:pt x="1387207" y="749092"/>
                </a:lnTo>
                <a:cubicBezTo>
                  <a:pt x="1387207" y="795060"/>
                  <a:pt x="1349943" y="832324"/>
                  <a:pt x="1303975" y="832324"/>
                </a:cubicBezTo>
                <a:lnTo>
                  <a:pt x="83232" y="832324"/>
                </a:lnTo>
                <a:cubicBezTo>
                  <a:pt x="37264" y="832324"/>
                  <a:pt x="0" y="795060"/>
                  <a:pt x="0" y="749092"/>
                </a:cubicBezTo>
                <a:lnTo>
                  <a:pt x="0" y="83232"/>
                </a:lnTo>
                <a:close/>
              </a:path>
            </a:pathLst>
          </a:custGeom>
          <a:solidFill>
            <a:schemeClr val="accent6">
              <a:lumMod val="75000"/>
            </a:schemeClr>
          </a:solidFill>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txBody>
          <a:bodyPr spcFirstLastPara="0" vert="horz" wrap="square" lIns="85338" tIns="85338" rIns="85338" bIns="85338"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产品构想</a:t>
            </a:r>
            <a:endParaRPr lang="zh-CN" altLang="en-US" sz="1600" kern="1200" dirty="0">
              <a:latin typeface="微软雅黑" pitchFamily="34" charset="-122"/>
              <a:ea typeface="微软雅黑" pitchFamily="34" charset="-122"/>
            </a:endParaRPr>
          </a:p>
        </p:txBody>
      </p:sp>
      <p:sp>
        <p:nvSpPr>
          <p:cNvPr id="7" name="任意多边形 6"/>
          <p:cNvSpPr/>
          <p:nvPr/>
        </p:nvSpPr>
        <p:spPr>
          <a:xfrm>
            <a:off x="1640881" y="1764501"/>
            <a:ext cx="294088" cy="344027"/>
          </a:xfrm>
          <a:custGeom>
            <a:avLst/>
            <a:gdLst>
              <a:gd name="connsiteX0" fmla="*/ 0 w 294088"/>
              <a:gd name="connsiteY0" fmla="*/ 68805 h 344027"/>
              <a:gd name="connsiteX1" fmla="*/ 147044 w 294088"/>
              <a:gd name="connsiteY1" fmla="*/ 68805 h 344027"/>
              <a:gd name="connsiteX2" fmla="*/ 147044 w 294088"/>
              <a:gd name="connsiteY2" fmla="*/ 0 h 344027"/>
              <a:gd name="connsiteX3" fmla="*/ 294088 w 294088"/>
              <a:gd name="connsiteY3" fmla="*/ 172014 h 344027"/>
              <a:gd name="connsiteX4" fmla="*/ 147044 w 294088"/>
              <a:gd name="connsiteY4" fmla="*/ 344027 h 344027"/>
              <a:gd name="connsiteX5" fmla="*/ 147044 w 294088"/>
              <a:gd name="connsiteY5" fmla="*/ 275222 h 344027"/>
              <a:gd name="connsiteX6" fmla="*/ 0 w 294088"/>
              <a:gd name="connsiteY6" fmla="*/ 275222 h 344027"/>
              <a:gd name="connsiteX7" fmla="*/ 0 w 294088"/>
              <a:gd name="connsiteY7" fmla="*/ 68805 h 34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4088" h="344027">
                <a:moveTo>
                  <a:pt x="0" y="68805"/>
                </a:moveTo>
                <a:lnTo>
                  <a:pt x="147044" y="68805"/>
                </a:lnTo>
                <a:lnTo>
                  <a:pt x="147044" y="0"/>
                </a:lnTo>
                <a:lnTo>
                  <a:pt x="294088" y="172014"/>
                </a:lnTo>
                <a:lnTo>
                  <a:pt x="147044" y="344027"/>
                </a:lnTo>
                <a:lnTo>
                  <a:pt x="147044" y="275222"/>
                </a:lnTo>
                <a:lnTo>
                  <a:pt x="0" y="275222"/>
                </a:lnTo>
                <a:lnTo>
                  <a:pt x="0" y="68805"/>
                </a:lnTo>
                <a:close/>
              </a:path>
            </a:pathLst>
          </a:custGeom>
          <a:solidFill>
            <a:srgbClr val="FFC000"/>
          </a:solidFill>
        </p:spPr>
        <p:style>
          <a:lnRef idx="0">
            <a:schemeClr val="dk2">
              <a:tint val="60000"/>
              <a:hueOff val="0"/>
              <a:satOff val="0"/>
              <a:lumOff val="0"/>
              <a:alphaOff val="0"/>
            </a:schemeClr>
          </a:lnRef>
          <a:fillRef idx="1">
            <a:scrgbClr r="0" g="0" b="0"/>
          </a:fillRef>
          <a:effectRef idx="0">
            <a:schemeClr val="dk2">
              <a:tint val="60000"/>
              <a:hueOff val="0"/>
              <a:satOff val="0"/>
              <a:lumOff val="0"/>
              <a:alphaOff val="0"/>
            </a:schemeClr>
          </a:effectRef>
          <a:fontRef idx="minor">
            <a:schemeClr val="lt1"/>
          </a:fontRef>
        </p:style>
        <p:txBody>
          <a:bodyPr spcFirstLastPara="0" vert="horz" wrap="square" lIns="0" tIns="68805" rIns="88226" bIns="68805" numCol="1" spcCol="1270" anchor="ctr" anchorCtr="0">
            <a:noAutofit/>
          </a:bodyPr>
          <a:lstStyle/>
          <a:p>
            <a:pPr lvl="0" algn="ctr" defTabSz="488950">
              <a:lnSpc>
                <a:spcPct val="90000"/>
              </a:lnSpc>
              <a:spcBef>
                <a:spcPct val="0"/>
              </a:spcBef>
              <a:spcAft>
                <a:spcPct val="35000"/>
              </a:spcAft>
            </a:pPr>
            <a:endParaRPr lang="zh-CN" altLang="en-US" sz="1100" kern="1200">
              <a:latin typeface="微软雅黑" panose="020B0503020204020204" pitchFamily="34" charset="-122"/>
              <a:ea typeface="微软雅黑" panose="020B0503020204020204" pitchFamily="34" charset="-122"/>
            </a:endParaRPr>
          </a:p>
        </p:txBody>
      </p:sp>
      <p:sp>
        <p:nvSpPr>
          <p:cNvPr id="8" name="任意多边形 7"/>
          <p:cNvSpPr/>
          <p:nvPr/>
        </p:nvSpPr>
        <p:spPr>
          <a:xfrm>
            <a:off x="2073690" y="1520352"/>
            <a:ext cx="1387207" cy="832324"/>
          </a:xfrm>
          <a:custGeom>
            <a:avLst/>
            <a:gdLst>
              <a:gd name="connsiteX0" fmla="*/ 0 w 1387207"/>
              <a:gd name="connsiteY0" fmla="*/ 83232 h 832324"/>
              <a:gd name="connsiteX1" fmla="*/ 83232 w 1387207"/>
              <a:gd name="connsiteY1" fmla="*/ 0 h 832324"/>
              <a:gd name="connsiteX2" fmla="*/ 1303975 w 1387207"/>
              <a:gd name="connsiteY2" fmla="*/ 0 h 832324"/>
              <a:gd name="connsiteX3" fmla="*/ 1387207 w 1387207"/>
              <a:gd name="connsiteY3" fmla="*/ 83232 h 832324"/>
              <a:gd name="connsiteX4" fmla="*/ 1387207 w 1387207"/>
              <a:gd name="connsiteY4" fmla="*/ 749092 h 832324"/>
              <a:gd name="connsiteX5" fmla="*/ 1303975 w 1387207"/>
              <a:gd name="connsiteY5" fmla="*/ 832324 h 832324"/>
              <a:gd name="connsiteX6" fmla="*/ 83232 w 1387207"/>
              <a:gd name="connsiteY6" fmla="*/ 832324 h 832324"/>
              <a:gd name="connsiteX7" fmla="*/ 0 w 1387207"/>
              <a:gd name="connsiteY7" fmla="*/ 749092 h 832324"/>
              <a:gd name="connsiteX8" fmla="*/ 0 w 1387207"/>
              <a:gd name="connsiteY8" fmla="*/ 83232 h 83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7207" h="832324">
                <a:moveTo>
                  <a:pt x="0" y="83232"/>
                </a:moveTo>
                <a:cubicBezTo>
                  <a:pt x="0" y="37264"/>
                  <a:pt x="37264" y="0"/>
                  <a:pt x="83232" y="0"/>
                </a:cubicBezTo>
                <a:lnTo>
                  <a:pt x="1303975" y="0"/>
                </a:lnTo>
                <a:cubicBezTo>
                  <a:pt x="1349943" y="0"/>
                  <a:pt x="1387207" y="37264"/>
                  <a:pt x="1387207" y="83232"/>
                </a:cubicBezTo>
                <a:lnTo>
                  <a:pt x="1387207" y="749092"/>
                </a:lnTo>
                <a:cubicBezTo>
                  <a:pt x="1387207" y="795060"/>
                  <a:pt x="1349943" y="832324"/>
                  <a:pt x="1303975" y="832324"/>
                </a:cubicBezTo>
                <a:lnTo>
                  <a:pt x="83232" y="832324"/>
                </a:lnTo>
                <a:cubicBezTo>
                  <a:pt x="37264" y="832324"/>
                  <a:pt x="0" y="795060"/>
                  <a:pt x="0" y="749092"/>
                </a:cubicBezTo>
                <a:lnTo>
                  <a:pt x="0" y="83232"/>
                </a:lnTo>
                <a:close/>
              </a:path>
            </a:pathLst>
          </a:custGeom>
          <a:solidFill>
            <a:schemeClr val="accent6">
              <a:lumMod val="75000"/>
            </a:schemeClr>
          </a:solidFill>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txBody>
          <a:bodyPr spcFirstLastPara="0" vert="horz" wrap="square" lIns="85338" tIns="85338" rIns="85338" bIns="85338"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分析调研</a:t>
            </a:r>
          </a:p>
        </p:txBody>
      </p:sp>
      <p:sp>
        <p:nvSpPr>
          <p:cNvPr id="10" name="任意多边形 9"/>
          <p:cNvSpPr/>
          <p:nvPr/>
        </p:nvSpPr>
        <p:spPr>
          <a:xfrm>
            <a:off x="3582972" y="1764501"/>
            <a:ext cx="294088" cy="344027"/>
          </a:xfrm>
          <a:custGeom>
            <a:avLst/>
            <a:gdLst>
              <a:gd name="connsiteX0" fmla="*/ 0 w 294088"/>
              <a:gd name="connsiteY0" fmla="*/ 68805 h 344027"/>
              <a:gd name="connsiteX1" fmla="*/ 147044 w 294088"/>
              <a:gd name="connsiteY1" fmla="*/ 68805 h 344027"/>
              <a:gd name="connsiteX2" fmla="*/ 147044 w 294088"/>
              <a:gd name="connsiteY2" fmla="*/ 0 h 344027"/>
              <a:gd name="connsiteX3" fmla="*/ 294088 w 294088"/>
              <a:gd name="connsiteY3" fmla="*/ 172014 h 344027"/>
              <a:gd name="connsiteX4" fmla="*/ 147044 w 294088"/>
              <a:gd name="connsiteY4" fmla="*/ 344027 h 344027"/>
              <a:gd name="connsiteX5" fmla="*/ 147044 w 294088"/>
              <a:gd name="connsiteY5" fmla="*/ 275222 h 344027"/>
              <a:gd name="connsiteX6" fmla="*/ 0 w 294088"/>
              <a:gd name="connsiteY6" fmla="*/ 275222 h 344027"/>
              <a:gd name="connsiteX7" fmla="*/ 0 w 294088"/>
              <a:gd name="connsiteY7" fmla="*/ 68805 h 34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4088" h="344027">
                <a:moveTo>
                  <a:pt x="0" y="68805"/>
                </a:moveTo>
                <a:lnTo>
                  <a:pt x="147044" y="68805"/>
                </a:lnTo>
                <a:lnTo>
                  <a:pt x="147044" y="0"/>
                </a:lnTo>
                <a:lnTo>
                  <a:pt x="294088" y="172014"/>
                </a:lnTo>
                <a:lnTo>
                  <a:pt x="147044" y="344027"/>
                </a:lnTo>
                <a:lnTo>
                  <a:pt x="147044" y="275222"/>
                </a:lnTo>
                <a:lnTo>
                  <a:pt x="0" y="275222"/>
                </a:lnTo>
                <a:lnTo>
                  <a:pt x="0" y="68805"/>
                </a:lnTo>
                <a:close/>
              </a:path>
            </a:pathLst>
          </a:custGeom>
          <a:solidFill>
            <a:srgbClr val="FFC000"/>
          </a:solidFill>
        </p:spPr>
        <p:style>
          <a:lnRef idx="0">
            <a:schemeClr val="dk2">
              <a:tint val="60000"/>
              <a:hueOff val="0"/>
              <a:satOff val="0"/>
              <a:lumOff val="0"/>
              <a:alphaOff val="0"/>
            </a:schemeClr>
          </a:lnRef>
          <a:fillRef idx="1">
            <a:scrgbClr r="0" g="0" b="0"/>
          </a:fillRef>
          <a:effectRef idx="0">
            <a:schemeClr val="dk2">
              <a:tint val="60000"/>
              <a:hueOff val="0"/>
              <a:satOff val="0"/>
              <a:lumOff val="0"/>
              <a:alphaOff val="0"/>
            </a:schemeClr>
          </a:effectRef>
          <a:fontRef idx="minor">
            <a:schemeClr val="lt1"/>
          </a:fontRef>
        </p:style>
        <p:txBody>
          <a:bodyPr spcFirstLastPara="0" vert="horz" wrap="square" lIns="0" tIns="68805" rIns="88226" bIns="68805" numCol="1" spcCol="1270" anchor="ctr" anchorCtr="0">
            <a:noAutofit/>
          </a:bodyPr>
          <a:lstStyle/>
          <a:p>
            <a:pPr lvl="0" algn="ctr" defTabSz="488950">
              <a:lnSpc>
                <a:spcPct val="90000"/>
              </a:lnSpc>
              <a:spcBef>
                <a:spcPct val="0"/>
              </a:spcBef>
              <a:spcAft>
                <a:spcPct val="35000"/>
              </a:spcAft>
            </a:pPr>
            <a:endParaRPr lang="zh-CN" altLang="en-US" sz="1100" kern="1200">
              <a:latin typeface="微软雅黑" panose="020B0503020204020204" pitchFamily="34" charset="-122"/>
              <a:ea typeface="微软雅黑" panose="020B0503020204020204" pitchFamily="34" charset="-122"/>
            </a:endParaRPr>
          </a:p>
        </p:txBody>
      </p:sp>
      <p:sp>
        <p:nvSpPr>
          <p:cNvPr id="11" name="任意多边形 10"/>
          <p:cNvSpPr/>
          <p:nvPr/>
        </p:nvSpPr>
        <p:spPr>
          <a:xfrm>
            <a:off x="4015781" y="1520352"/>
            <a:ext cx="1387207" cy="832324"/>
          </a:xfrm>
          <a:custGeom>
            <a:avLst/>
            <a:gdLst>
              <a:gd name="connsiteX0" fmla="*/ 0 w 1387207"/>
              <a:gd name="connsiteY0" fmla="*/ 83232 h 832324"/>
              <a:gd name="connsiteX1" fmla="*/ 83232 w 1387207"/>
              <a:gd name="connsiteY1" fmla="*/ 0 h 832324"/>
              <a:gd name="connsiteX2" fmla="*/ 1303975 w 1387207"/>
              <a:gd name="connsiteY2" fmla="*/ 0 h 832324"/>
              <a:gd name="connsiteX3" fmla="*/ 1387207 w 1387207"/>
              <a:gd name="connsiteY3" fmla="*/ 83232 h 832324"/>
              <a:gd name="connsiteX4" fmla="*/ 1387207 w 1387207"/>
              <a:gd name="connsiteY4" fmla="*/ 749092 h 832324"/>
              <a:gd name="connsiteX5" fmla="*/ 1303975 w 1387207"/>
              <a:gd name="connsiteY5" fmla="*/ 832324 h 832324"/>
              <a:gd name="connsiteX6" fmla="*/ 83232 w 1387207"/>
              <a:gd name="connsiteY6" fmla="*/ 832324 h 832324"/>
              <a:gd name="connsiteX7" fmla="*/ 0 w 1387207"/>
              <a:gd name="connsiteY7" fmla="*/ 749092 h 832324"/>
              <a:gd name="connsiteX8" fmla="*/ 0 w 1387207"/>
              <a:gd name="connsiteY8" fmla="*/ 83232 h 83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7207" h="832324">
                <a:moveTo>
                  <a:pt x="0" y="83232"/>
                </a:moveTo>
                <a:cubicBezTo>
                  <a:pt x="0" y="37264"/>
                  <a:pt x="37264" y="0"/>
                  <a:pt x="83232" y="0"/>
                </a:cubicBezTo>
                <a:lnTo>
                  <a:pt x="1303975" y="0"/>
                </a:lnTo>
                <a:cubicBezTo>
                  <a:pt x="1349943" y="0"/>
                  <a:pt x="1387207" y="37264"/>
                  <a:pt x="1387207" y="83232"/>
                </a:cubicBezTo>
                <a:lnTo>
                  <a:pt x="1387207" y="749092"/>
                </a:lnTo>
                <a:cubicBezTo>
                  <a:pt x="1387207" y="795060"/>
                  <a:pt x="1349943" y="832324"/>
                  <a:pt x="1303975" y="832324"/>
                </a:cubicBezTo>
                <a:lnTo>
                  <a:pt x="83232" y="832324"/>
                </a:lnTo>
                <a:cubicBezTo>
                  <a:pt x="37264" y="832324"/>
                  <a:pt x="0" y="795060"/>
                  <a:pt x="0" y="749092"/>
                </a:cubicBezTo>
                <a:lnTo>
                  <a:pt x="0" y="83232"/>
                </a:lnTo>
                <a:close/>
              </a:path>
            </a:pathLst>
          </a:custGeom>
          <a:solidFill>
            <a:schemeClr val="accent6">
              <a:lumMod val="75000"/>
            </a:schemeClr>
          </a:solidFill>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txBody>
          <a:bodyPr spcFirstLastPara="0" vert="horz" wrap="square" lIns="85338" tIns="85338" rIns="85338" bIns="85338"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产品定位</a:t>
            </a:r>
          </a:p>
        </p:txBody>
      </p:sp>
      <p:sp>
        <p:nvSpPr>
          <p:cNvPr id="12" name="任意多边形 11"/>
          <p:cNvSpPr/>
          <p:nvPr/>
        </p:nvSpPr>
        <p:spPr>
          <a:xfrm>
            <a:off x="5525063" y="1764501"/>
            <a:ext cx="294088" cy="344027"/>
          </a:xfrm>
          <a:custGeom>
            <a:avLst/>
            <a:gdLst>
              <a:gd name="connsiteX0" fmla="*/ 0 w 294088"/>
              <a:gd name="connsiteY0" fmla="*/ 68805 h 344027"/>
              <a:gd name="connsiteX1" fmla="*/ 147044 w 294088"/>
              <a:gd name="connsiteY1" fmla="*/ 68805 h 344027"/>
              <a:gd name="connsiteX2" fmla="*/ 147044 w 294088"/>
              <a:gd name="connsiteY2" fmla="*/ 0 h 344027"/>
              <a:gd name="connsiteX3" fmla="*/ 294088 w 294088"/>
              <a:gd name="connsiteY3" fmla="*/ 172014 h 344027"/>
              <a:gd name="connsiteX4" fmla="*/ 147044 w 294088"/>
              <a:gd name="connsiteY4" fmla="*/ 344027 h 344027"/>
              <a:gd name="connsiteX5" fmla="*/ 147044 w 294088"/>
              <a:gd name="connsiteY5" fmla="*/ 275222 h 344027"/>
              <a:gd name="connsiteX6" fmla="*/ 0 w 294088"/>
              <a:gd name="connsiteY6" fmla="*/ 275222 h 344027"/>
              <a:gd name="connsiteX7" fmla="*/ 0 w 294088"/>
              <a:gd name="connsiteY7" fmla="*/ 68805 h 34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4088" h="344027">
                <a:moveTo>
                  <a:pt x="0" y="68805"/>
                </a:moveTo>
                <a:lnTo>
                  <a:pt x="147044" y="68805"/>
                </a:lnTo>
                <a:lnTo>
                  <a:pt x="147044" y="0"/>
                </a:lnTo>
                <a:lnTo>
                  <a:pt x="294088" y="172014"/>
                </a:lnTo>
                <a:lnTo>
                  <a:pt x="147044" y="344027"/>
                </a:lnTo>
                <a:lnTo>
                  <a:pt x="147044" y="275222"/>
                </a:lnTo>
                <a:lnTo>
                  <a:pt x="0" y="275222"/>
                </a:lnTo>
                <a:lnTo>
                  <a:pt x="0" y="68805"/>
                </a:lnTo>
                <a:close/>
              </a:path>
            </a:pathLst>
          </a:custGeom>
          <a:solidFill>
            <a:srgbClr val="FFC000"/>
          </a:solidFill>
        </p:spPr>
        <p:style>
          <a:lnRef idx="0">
            <a:schemeClr val="dk2">
              <a:tint val="60000"/>
              <a:hueOff val="0"/>
              <a:satOff val="0"/>
              <a:lumOff val="0"/>
              <a:alphaOff val="0"/>
            </a:schemeClr>
          </a:lnRef>
          <a:fillRef idx="1">
            <a:scrgbClr r="0" g="0" b="0"/>
          </a:fillRef>
          <a:effectRef idx="0">
            <a:schemeClr val="dk2">
              <a:tint val="60000"/>
              <a:hueOff val="0"/>
              <a:satOff val="0"/>
              <a:lumOff val="0"/>
              <a:alphaOff val="0"/>
            </a:schemeClr>
          </a:effectRef>
          <a:fontRef idx="minor">
            <a:schemeClr val="lt1"/>
          </a:fontRef>
        </p:style>
        <p:txBody>
          <a:bodyPr spcFirstLastPara="0" vert="horz" wrap="square" lIns="0" tIns="68805" rIns="88226" bIns="68805" numCol="1" spcCol="1270" anchor="ctr" anchorCtr="0">
            <a:noAutofit/>
          </a:bodyPr>
          <a:lstStyle/>
          <a:p>
            <a:pPr lvl="0" algn="ctr" defTabSz="488950">
              <a:lnSpc>
                <a:spcPct val="90000"/>
              </a:lnSpc>
              <a:spcBef>
                <a:spcPct val="0"/>
              </a:spcBef>
              <a:spcAft>
                <a:spcPct val="35000"/>
              </a:spcAft>
            </a:pPr>
            <a:endParaRPr lang="zh-CN" altLang="en-US" sz="1100" kern="1200">
              <a:latin typeface="微软雅黑" panose="020B0503020204020204" pitchFamily="34" charset="-122"/>
              <a:ea typeface="微软雅黑" panose="020B0503020204020204" pitchFamily="34" charset="-122"/>
            </a:endParaRPr>
          </a:p>
        </p:txBody>
      </p:sp>
      <p:sp>
        <p:nvSpPr>
          <p:cNvPr id="13" name="任意多边形 12"/>
          <p:cNvSpPr/>
          <p:nvPr/>
        </p:nvSpPr>
        <p:spPr>
          <a:xfrm>
            <a:off x="5957871" y="1520352"/>
            <a:ext cx="1387207" cy="832324"/>
          </a:xfrm>
          <a:custGeom>
            <a:avLst/>
            <a:gdLst>
              <a:gd name="connsiteX0" fmla="*/ 0 w 1387207"/>
              <a:gd name="connsiteY0" fmla="*/ 83232 h 832324"/>
              <a:gd name="connsiteX1" fmla="*/ 83232 w 1387207"/>
              <a:gd name="connsiteY1" fmla="*/ 0 h 832324"/>
              <a:gd name="connsiteX2" fmla="*/ 1303975 w 1387207"/>
              <a:gd name="connsiteY2" fmla="*/ 0 h 832324"/>
              <a:gd name="connsiteX3" fmla="*/ 1387207 w 1387207"/>
              <a:gd name="connsiteY3" fmla="*/ 83232 h 832324"/>
              <a:gd name="connsiteX4" fmla="*/ 1387207 w 1387207"/>
              <a:gd name="connsiteY4" fmla="*/ 749092 h 832324"/>
              <a:gd name="connsiteX5" fmla="*/ 1303975 w 1387207"/>
              <a:gd name="connsiteY5" fmla="*/ 832324 h 832324"/>
              <a:gd name="connsiteX6" fmla="*/ 83232 w 1387207"/>
              <a:gd name="connsiteY6" fmla="*/ 832324 h 832324"/>
              <a:gd name="connsiteX7" fmla="*/ 0 w 1387207"/>
              <a:gd name="connsiteY7" fmla="*/ 749092 h 832324"/>
              <a:gd name="connsiteX8" fmla="*/ 0 w 1387207"/>
              <a:gd name="connsiteY8" fmla="*/ 83232 h 83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7207" h="832324">
                <a:moveTo>
                  <a:pt x="0" y="83232"/>
                </a:moveTo>
                <a:cubicBezTo>
                  <a:pt x="0" y="37264"/>
                  <a:pt x="37264" y="0"/>
                  <a:pt x="83232" y="0"/>
                </a:cubicBezTo>
                <a:lnTo>
                  <a:pt x="1303975" y="0"/>
                </a:lnTo>
                <a:cubicBezTo>
                  <a:pt x="1349943" y="0"/>
                  <a:pt x="1387207" y="37264"/>
                  <a:pt x="1387207" y="83232"/>
                </a:cubicBezTo>
                <a:lnTo>
                  <a:pt x="1387207" y="749092"/>
                </a:lnTo>
                <a:cubicBezTo>
                  <a:pt x="1387207" y="795060"/>
                  <a:pt x="1349943" y="832324"/>
                  <a:pt x="1303975" y="832324"/>
                </a:cubicBezTo>
                <a:lnTo>
                  <a:pt x="83232" y="832324"/>
                </a:lnTo>
                <a:cubicBezTo>
                  <a:pt x="37264" y="832324"/>
                  <a:pt x="0" y="795060"/>
                  <a:pt x="0" y="749092"/>
                </a:cubicBezTo>
                <a:lnTo>
                  <a:pt x="0" y="83232"/>
                </a:lnTo>
                <a:close/>
              </a:path>
            </a:pathLst>
          </a:custGeom>
          <a:solidFill>
            <a:schemeClr val="accent6">
              <a:lumMod val="75000"/>
            </a:schemeClr>
          </a:solidFill>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txBody>
          <a:bodyPr spcFirstLastPara="0" vert="horz" wrap="square" lIns="85338" tIns="85338" rIns="85338" bIns="85338"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架构设计</a:t>
            </a:r>
          </a:p>
        </p:txBody>
      </p:sp>
      <p:sp>
        <p:nvSpPr>
          <p:cNvPr id="14" name="任意多边形 13"/>
          <p:cNvSpPr/>
          <p:nvPr/>
        </p:nvSpPr>
        <p:spPr>
          <a:xfrm>
            <a:off x="6479461" y="2474750"/>
            <a:ext cx="344028" cy="294089"/>
          </a:xfrm>
          <a:custGeom>
            <a:avLst/>
            <a:gdLst>
              <a:gd name="connsiteX0" fmla="*/ 0 w 294088"/>
              <a:gd name="connsiteY0" fmla="*/ 68805 h 344027"/>
              <a:gd name="connsiteX1" fmla="*/ 147044 w 294088"/>
              <a:gd name="connsiteY1" fmla="*/ 68805 h 344027"/>
              <a:gd name="connsiteX2" fmla="*/ 147044 w 294088"/>
              <a:gd name="connsiteY2" fmla="*/ 0 h 344027"/>
              <a:gd name="connsiteX3" fmla="*/ 294088 w 294088"/>
              <a:gd name="connsiteY3" fmla="*/ 172014 h 344027"/>
              <a:gd name="connsiteX4" fmla="*/ 147044 w 294088"/>
              <a:gd name="connsiteY4" fmla="*/ 344027 h 344027"/>
              <a:gd name="connsiteX5" fmla="*/ 147044 w 294088"/>
              <a:gd name="connsiteY5" fmla="*/ 275222 h 344027"/>
              <a:gd name="connsiteX6" fmla="*/ 0 w 294088"/>
              <a:gd name="connsiteY6" fmla="*/ 275222 h 344027"/>
              <a:gd name="connsiteX7" fmla="*/ 0 w 294088"/>
              <a:gd name="connsiteY7" fmla="*/ 68805 h 34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4088" h="344027">
                <a:moveTo>
                  <a:pt x="235270" y="1"/>
                </a:moveTo>
                <a:lnTo>
                  <a:pt x="235270" y="172014"/>
                </a:lnTo>
                <a:lnTo>
                  <a:pt x="294088" y="172014"/>
                </a:lnTo>
                <a:lnTo>
                  <a:pt x="147044" y="344026"/>
                </a:lnTo>
                <a:lnTo>
                  <a:pt x="0" y="172014"/>
                </a:lnTo>
                <a:lnTo>
                  <a:pt x="58818" y="172014"/>
                </a:lnTo>
                <a:lnTo>
                  <a:pt x="58818" y="1"/>
                </a:lnTo>
                <a:lnTo>
                  <a:pt x="235270" y="1"/>
                </a:lnTo>
                <a:close/>
              </a:path>
            </a:pathLst>
          </a:custGeom>
          <a:solidFill>
            <a:srgbClr val="FFC000"/>
          </a:solidFill>
        </p:spPr>
        <p:style>
          <a:lnRef idx="0">
            <a:schemeClr val="dk2">
              <a:tint val="60000"/>
              <a:hueOff val="0"/>
              <a:satOff val="0"/>
              <a:lumOff val="0"/>
              <a:alphaOff val="0"/>
            </a:schemeClr>
          </a:lnRef>
          <a:fillRef idx="1">
            <a:scrgbClr r="0" g="0" b="0"/>
          </a:fillRef>
          <a:effectRef idx="0">
            <a:schemeClr val="dk2">
              <a:tint val="60000"/>
              <a:hueOff val="0"/>
              <a:satOff val="0"/>
              <a:lumOff val="0"/>
              <a:alphaOff val="0"/>
            </a:schemeClr>
          </a:effectRef>
          <a:fontRef idx="minor">
            <a:schemeClr val="lt1"/>
          </a:fontRef>
        </p:style>
        <p:txBody>
          <a:bodyPr spcFirstLastPara="0" vert="horz" wrap="square" lIns="68806" tIns="0" rIns="68805" bIns="88227" numCol="1" spcCol="1270" anchor="ctr" anchorCtr="0">
            <a:noAutofit/>
          </a:bodyPr>
          <a:lstStyle/>
          <a:p>
            <a:pPr lvl="0" algn="ctr" defTabSz="488950">
              <a:lnSpc>
                <a:spcPct val="90000"/>
              </a:lnSpc>
              <a:spcBef>
                <a:spcPct val="0"/>
              </a:spcBef>
              <a:spcAft>
                <a:spcPct val="35000"/>
              </a:spcAft>
            </a:pPr>
            <a:endParaRPr lang="zh-CN" altLang="en-US" sz="1100" kern="1200">
              <a:latin typeface="微软雅黑" panose="020B0503020204020204" pitchFamily="34" charset="-122"/>
              <a:ea typeface="微软雅黑" panose="020B0503020204020204" pitchFamily="34" charset="-122"/>
            </a:endParaRPr>
          </a:p>
        </p:txBody>
      </p:sp>
      <p:sp>
        <p:nvSpPr>
          <p:cNvPr id="15" name="任意多边形 14"/>
          <p:cNvSpPr/>
          <p:nvPr/>
        </p:nvSpPr>
        <p:spPr>
          <a:xfrm>
            <a:off x="5957871" y="2907560"/>
            <a:ext cx="1387207" cy="832324"/>
          </a:xfrm>
          <a:custGeom>
            <a:avLst/>
            <a:gdLst>
              <a:gd name="connsiteX0" fmla="*/ 0 w 1387207"/>
              <a:gd name="connsiteY0" fmla="*/ 83232 h 832324"/>
              <a:gd name="connsiteX1" fmla="*/ 83232 w 1387207"/>
              <a:gd name="connsiteY1" fmla="*/ 0 h 832324"/>
              <a:gd name="connsiteX2" fmla="*/ 1303975 w 1387207"/>
              <a:gd name="connsiteY2" fmla="*/ 0 h 832324"/>
              <a:gd name="connsiteX3" fmla="*/ 1387207 w 1387207"/>
              <a:gd name="connsiteY3" fmla="*/ 83232 h 832324"/>
              <a:gd name="connsiteX4" fmla="*/ 1387207 w 1387207"/>
              <a:gd name="connsiteY4" fmla="*/ 749092 h 832324"/>
              <a:gd name="connsiteX5" fmla="*/ 1303975 w 1387207"/>
              <a:gd name="connsiteY5" fmla="*/ 832324 h 832324"/>
              <a:gd name="connsiteX6" fmla="*/ 83232 w 1387207"/>
              <a:gd name="connsiteY6" fmla="*/ 832324 h 832324"/>
              <a:gd name="connsiteX7" fmla="*/ 0 w 1387207"/>
              <a:gd name="connsiteY7" fmla="*/ 749092 h 832324"/>
              <a:gd name="connsiteX8" fmla="*/ 0 w 1387207"/>
              <a:gd name="connsiteY8" fmla="*/ 83232 h 83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7207" h="832324">
                <a:moveTo>
                  <a:pt x="0" y="83232"/>
                </a:moveTo>
                <a:cubicBezTo>
                  <a:pt x="0" y="37264"/>
                  <a:pt x="37264" y="0"/>
                  <a:pt x="83232" y="0"/>
                </a:cubicBezTo>
                <a:lnTo>
                  <a:pt x="1303975" y="0"/>
                </a:lnTo>
                <a:cubicBezTo>
                  <a:pt x="1349943" y="0"/>
                  <a:pt x="1387207" y="37264"/>
                  <a:pt x="1387207" y="83232"/>
                </a:cubicBezTo>
                <a:lnTo>
                  <a:pt x="1387207" y="749092"/>
                </a:lnTo>
                <a:cubicBezTo>
                  <a:pt x="1387207" y="795060"/>
                  <a:pt x="1349943" y="832324"/>
                  <a:pt x="1303975" y="832324"/>
                </a:cubicBezTo>
                <a:lnTo>
                  <a:pt x="83232" y="832324"/>
                </a:lnTo>
                <a:cubicBezTo>
                  <a:pt x="37264" y="832324"/>
                  <a:pt x="0" y="795060"/>
                  <a:pt x="0" y="749092"/>
                </a:cubicBezTo>
                <a:lnTo>
                  <a:pt x="0" y="83232"/>
                </a:lnTo>
                <a:close/>
              </a:path>
            </a:pathLst>
          </a:custGeom>
          <a:solidFill>
            <a:schemeClr val="accent6">
              <a:lumMod val="75000"/>
            </a:schemeClr>
          </a:solidFill>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txBody>
          <a:bodyPr spcFirstLastPara="0" vert="horz" wrap="square" lIns="85338" tIns="85338" rIns="85338" bIns="85338"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盘点资源</a:t>
            </a:r>
          </a:p>
        </p:txBody>
      </p:sp>
      <p:sp>
        <p:nvSpPr>
          <p:cNvPr id="16" name="任意多边形 15"/>
          <p:cNvSpPr/>
          <p:nvPr/>
        </p:nvSpPr>
        <p:spPr>
          <a:xfrm>
            <a:off x="5541709" y="3151708"/>
            <a:ext cx="294088" cy="344028"/>
          </a:xfrm>
          <a:custGeom>
            <a:avLst/>
            <a:gdLst>
              <a:gd name="connsiteX0" fmla="*/ 0 w 294088"/>
              <a:gd name="connsiteY0" fmla="*/ 68805 h 344027"/>
              <a:gd name="connsiteX1" fmla="*/ 147044 w 294088"/>
              <a:gd name="connsiteY1" fmla="*/ 68805 h 344027"/>
              <a:gd name="connsiteX2" fmla="*/ 147044 w 294088"/>
              <a:gd name="connsiteY2" fmla="*/ 0 h 344027"/>
              <a:gd name="connsiteX3" fmla="*/ 294088 w 294088"/>
              <a:gd name="connsiteY3" fmla="*/ 172014 h 344027"/>
              <a:gd name="connsiteX4" fmla="*/ 147044 w 294088"/>
              <a:gd name="connsiteY4" fmla="*/ 344027 h 344027"/>
              <a:gd name="connsiteX5" fmla="*/ 147044 w 294088"/>
              <a:gd name="connsiteY5" fmla="*/ 275222 h 344027"/>
              <a:gd name="connsiteX6" fmla="*/ 0 w 294088"/>
              <a:gd name="connsiteY6" fmla="*/ 275222 h 344027"/>
              <a:gd name="connsiteX7" fmla="*/ 0 w 294088"/>
              <a:gd name="connsiteY7" fmla="*/ 68805 h 34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4088" h="344027">
                <a:moveTo>
                  <a:pt x="294088" y="275222"/>
                </a:moveTo>
                <a:lnTo>
                  <a:pt x="147044" y="275222"/>
                </a:lnTo>
                <a:lnTo>
                  <a:pt x="147044" y="344027"/>
                </a:lnTo>
                <a:lnTo>
                  <a:pt x="0" y="172013"/>
                </a:lnTo>
                <a:lnTo>
                  <a:pt x="147044" y="0"/>
                </a:lnTo>
                <a:lnTo>
                  <a:pt x="147044" y="68805"/>
                </a:lnTo>
                <a:lnTo>
                  <a:pt x="294088" y="68805"/>
                </a:lnTo>
                <a:lnTo>
                  <a:pt x="294088" y="275222"/>
                </a:lnTo>
                <a:close/>
              </a:path>
            </a:pathLst>
          </a:custGeom>
          <a:solidFill>
            <a:srgbClr val="FFC000"/>
          </a:solidFill>
        </p:spPr>
        <p:style>
          <a:lnRef idx="0">
            <a:schemeClr val="dk2">
              <a:tint val="60000"/>
              <a:hueOff val="0"/>
              <a:satOff val="0"/>
              <a:lumOff val="0"/>
              <a:alphaOff val="0"/>
            </a:schemeClr>
          </a:lnRef>
          <a:fillRef idx="1">
            <a:scrgbClr r="0" g="0" b="0"/>
          </a:fillRef>
          <a:effectRef idx="0">
            <a:schemeClr val="dk2">
              <a:tint val="60000"/>
              <a:hueOff val="0"/>
              <a:satOff val="0"/>
              <a:lumOff val="0"/>
              <a:alphaOff val="0"/>
            </a:schemeClr>
          </a:effectRef>
          <a:fontRef idx="minor">
            <a:schemeClr val="lt1"/>
          </a:fontRef>
        </p:style>
        <p:txBody>
          <a:bodyPr spcFirstLastPara="0" vert="horz" wrap="square" lIns="88226" tIns="68805" rIns="0" bIns="68806" numCol="1" spcCol="1270" anchor="ctr" anchorCtr="0">
            <a:noAutofit/>
          </a:bodyPr>
          <a:lstStyle/>
          <a:p>
            <a:pPr lvl="0" algn="ctr" defTabSz="488950">
              <a:lnSpc>
                <a:spcPct val="90000"/>
              </a:lnSpc>
              <a:spcBef>
                <a:spcPct val="0"/>
              </a:spcBef>
              <a:spcAft>
                <a:spcPct val="35000"/>
              </a:spcAft>
            </a:pPr>
            <a:endParaRPr lang="zh-CN" altLang="en-US" sz="1100" kern="1200">
              <a:latin typeface="微软雅黑" panose="020B0503020204020204" pitchFamily="34" charset="-122"/>
              <a:ea typeface="微软雅黑" panose="020B0503020204020204" pitchFamily="34" charset="-122"/>
            </a:endParaRPr>
          </a:p>
        </p:txBody>
      </p:sp>
      <p:sp>
        <p:nvSpPr>
          <p:cNvPr id="17" name="任意多边形 16"/>
          <p:cNvSpPr/>
          <p:nvPr/>
        </p:nvSpPr>
        <p:spPr>
          <a:xfrm>
            <a:off x="4015781" y="2907560"/>
            <a:ext cx="1387207" cy="832324"/>
          </a:xfrm>
          <a:custGeom>
            <a:avLst/>
            <a:gdLst>
              <a:gd name="connsiteX0" fmla="*/ 0 w 1387207"/>
              <a:gd name="connsiteY0" fmla="*/ 83232 h 832324"/>
              <a:gd name="connsiteX1" fmla="*/ 83232 w 1387207"/>
              <a:gd name="connsiteY1" fmla="*/ 0 h 832324"/>
              <a:gd name="connsiteX2" fmla="*/ 1303975 w 1387207"/>
              <a:gd name="connsiteY2" fmla="*/ 0 h 832324"/>
              <a:gd name="connsiteX3" fmla="*/ 1387207 w 1387207"/>
              <a:gd name="connsiteY3" fmla="*/ 83232 h 832324"/>
              <a:gd name="connsiteX4" fmla="*/ 1387207 w 1387207"/>
              <a:gd name="connsiteY4" fmla="*/ 749092 h 832324"/>
              <a:gd name="connsiteX5" fmla="*/ 1303975 w 1387207"/>
              <a:gd name="connsiteY5" fmla="*/ 832324 h 832324"/>
              <a:gd name="connsiteX6" fmla="*/ 83232 w 1387207"/>
              <a:gd name="connsiteY6" fmla="*/ 832324 h 832324"/>
              <a:gd name="connsiteX7" fmla="*/ 0 w 1387207"/>
              <a:gd name="connsiteY7" fmla="*/ 749092 h 832324"/>
              <a:gd name="connsiteX8" fmla="*/ 0 w 1387207"/>
              <a:gd name="connsiteY8" fmla="*/ 83232 h 83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7207" h="832324">
                <a:moveTo>
                  <a:pt x="0" y="83232"/>
                </a:moveTo>
                <a:cubicBezTo>
                  <a:pt x="0" y="37264"/>
                  <a:pt x="37264" y="0"/>
                  <a:pt x="83232" y="0"/>
                </a:cubicBezTo>
                <a:lnTo>
                  <a:pt x="1303975" y="0"/>
                </a:lnTo>
                <a:cubicBezTo>
                  <a:pt x="1349943" y="0"/>
                  <a:pt x="1387207" y="37264"/>
                  <a:pt x="1387207" y="83232"/>
                </a:cubicBezTo>
                <a:lnTo>
                  <a:pt x="1387207" y="749092"/>
                </a:lnTo>
                <a:cubicBezTo>
                  <a:pt x="1387207" y="795060"/>
                  <a:pt x="1349943" y="832324"/>
                  <a:pt x="1303975" y="832324"/>
                </a:cubicBezTo>
                <a:lnTo>
                  <a:pt x="83232" y="832324"/>
                </a:lnTo>
                <a:cubicBezTo>
                  <a:pt x="37264" y="832324"/>
                  <a:pt x="0" y="795060"/>
                  <a:pt x="0" y="749092"/>
                </a:cubicBezTo>
                <a:lnTo>
                  <a:pt x="0" y="83232"/>
                </a:lnTo>
                <a:close/>
              </a:path>
            </a:pathLst>
          </a:custGeom>
          <a:solidFill>
            <a:schemeClr val="accent6">
              <a:lumMod val="75000"/>
            </a:schemeClr>
          </a:solidFill>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txBody>
          <a:bodyPr spcFirstLastPara="0" vert="horz" wrap="square" lIns="85338" tIns="85338" rIns="85338" bIns="85338"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原型开发</a:t>
            </a:r>
          </a:p>
        </p:txBody>
      </p:sp>
      <p:sp>
        <p:nvSpPr>
          <p:cNvPr id="18" name="任意多边形 17"/>
          <p:cNvSpPr/>
          <p:nvPr/>
        </p:nvSpPr>
        <p:spPr>
          <a:xfrm>
            <a:off x="3599618" y="3151708"/>
            <a:ext cx="294089" cy="344027"/>
          </a:xfrm>
          <a:custGeom>
            <a:avLst/>
            <a:gdLst>
              <a:gd name="connsiteX0" fmla="*/ 0 w 294088"/>
              <a:gd name="connsiteY0" fmla="*/ 68805 h 344027"/>
              <a:gd name="connsiteX1" fmla="*/ 147044 w 294088"/>
              <a:gd name="connsiteY1" fmla="*/ 68805 h 344027"/>
              <a:gd name="connsiteX2" fmla="*/ 147044 w 294088"/>
              <a:gd name="connsiteY2" fmla="*/ 0 h 344027"/>
              <a:gd name="connsiteX3" fmla="*/ 294088 w 294088"/>
              <a:gd name="connsiteY3" fmla="*/ 172014 h 344027"/>
              <a:gd name="connsiteX4" fmla="*/ 147044 w 294088"/>
              <a:gd name="connsiteY4" fmla="*/ 344027 h 344027"/>
              <a:gd name="connsiteX5" fmla="*/ 147044 w 294088"/>
              <a:gd name="connsiteY5" fmla="*/ 275222 h 344027"/>
              <a:gd name="connsiteX6" fmla="*/ 0 w 294088"/>
              <a:gd name="connsiteY6" fmla="*/ 275222 h 344027"/>
              <a:gd name="connsiteX7" fmla="*/ 0 w 294088"/>
              <a:gd name="connsiteY7" fmla="*/ 68805 h 34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4088" h="344027">
                <a:moveTo>
                  <a:pt x="294088" y="275222"/>
                </a:moveTo>
                <a:lnTo>
                  <a:pt x="147044" y="275222"/>
                </a:lnTo>
                <a:lnTo>
                  <a:pt x="147044" y="344027"/>
                </a:lnTo>
                <a:lnTo>
                  <a:pt x="0" y="172013"/>
                </a:lnTo>
                <a:lnTo>
                  <a:pt x="147044" y="0"/>
                </a:lnTo>
                <a:lnTo>
                  <a:pt x="147044" y="68805"/>
                </a:lnTo>
                <a:lnTo>
                  <a:pt x="294088" y="68805"/>
                </a:lnTo>
                <a:lnTo>
                  <a:pt x="294088" y="275222"/>
                </a:lnTo>
                <a:close/>
              </a:path>
            </a:pathLst>
          </a:custGeom>
          <a:solidFill>
            <a:srgbClr val="FFC000"/>
          </a:solidFill>
        </p:spPr>
        <p:style>
          <a:lnRef idx="0">
            <a:schemeClr val="dk2">
              <a:tint val="60000"/>
              <a:hueOff val="0"/>
              <a:satOff val="0"/>
              <a:lumOff val="0"/>
              <a:alphaOff val="0"/>
            </a:schemeClr>
          </a:lnRef>
          <a:fillRef idx="1">
            <a:scrgbClr r="0" g="0" b="0"/>
          </a:fillRef>
          <a:effectRef idx="0">
            <a:schemeClr val="dk2">
              <a:tint val="60000"/>
              <a:hueOff val="0"/>
              <a:satOff val="0"/>
              <a:lumOff val="0"/>
              <a:alphaOff val="0"/>
            </a:schemeClr>
          </a:effectRef>
          <a:fontRef idx="minor">
            <a:schemeClr val="lt1"/>
          </a:fontRef>
        </p:style>
        <p:txBody>
          <a:bodyPr spcFirstLastPara="0" vert="horz" wrap="square" lIns="88226" tIns="68805" rIns="1" bIns="68805" numCol="1" spcCol="1270" anchor="ctr" anchorCtr="0">
            <a:noAutofit/>
          </a:bodyPr>
          <a:lstStyle/>
          <a:p>
            <a:pPr lvl="0" algn="ctr" defTabSz="488950">
              <a:lnSpc>
                <a:spcPct val="90000"/>
              </a:lnSpc>
              <a:spcBef>
                <a:spcPct val="0"/>
              </a:spcBef>
              <a:spcAft>
                <a:spcPct val="35000"/>
              </a:spcAft>
            </a:pPr>
            <a:endParaRPr lang="zh-CN" altLang="en-US" sz="1100" kern="1200">
              <a:latin typeface="微软雅黑" panose="020B0503020204020204" pitchFamily="34" charset="-122"/>
              <a:ea typeface="微软雅黑" panose="020B0503020204020204" pitchFamily="34" charset="-122"/>
            </a:endParaRPr>
          </a:p>
        </p:txBody>
      </p:sp>
      <p:sp>
        <p:nvSpPr>
          <p:cNvPr id="19" name="任意多边形 18"/>
          <p:cNvSpPr/>
          <p:nvPr/>
        </p:nvSpPr>
        <p:spPr>
          <a:xfrm>
            <a:off x="2073690" y="2907560"/>
            <a:ext cx="1387207" cy="832324"/>
          </a:xfrm>
          <a:custGeom>
            <a:avLst/>
            <a:gdLst>
              <a:gd name="connsiteX0" fmla="*/ 0 w 1387207"/>
              <a:gd name="connsiteY0" fmla="*/ 83232 h 832324"/>
              <a:gd name="connsiteX1" fmla="*/ 83232 w 1387207"/>
              <a:gd name="connsiteY1" fmla="*/ 0 h 832324"/>
              <a:gd name="connsiteX2" fmla="*/ 1303975 w 1387207"/>
              <a:gd name="connsiteY2" fmla="*/ 0 h 832324"/>
              <a:gd name="connsiteX3" fmla="*/ 1387207 w 1387207"/>
              <a:gd name="connsiteY3" fmla="*/ 83232 h 832324"/>
              <a:gd name="connsiteX4" fmla="*/ 1387207 w 1387207"/>
              <a:gd name="connsiteY4" fmla="*/ 749092 h 832324"/>
              <a:gd name="connsiteX5" fmla="*/ 1303975 w 1387207"/>
              <a:gd name="connsiteY5" fmla="*/ 832324 h 832324"/>
              <a:gd name="connsiteX6" fmla="*/ 83232 w 1387207"/>
              <a:gd name="connsiteY6" fmla="*/ 832324 h 832324"/>
              <a:gd name="connsiteX7" fmla="*/ 0 w 1387207"/>
              <a:gd name="connsiteY7" fmla="*/ 749092 h 832324"/>
              <a:gd name="connsiteX8" fmla="*/ 0 w 1387207"/>
              <a:gd name="connsiteY8" fmla="*/ 83232 h 83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7207" h="832324">
                <a:moveTo>
                  <a:pt x="0" y="83232"/>
                </a:moveTo>
                <a:cubicBezTo>
                  <a:pt x="0" y="37264"/>
                  <a:pt x="37264" y="0"/>
                  <a:pt x="83232" y="0"/>
                </a:cubicBezTo>
                <a:lnTo>
                  <a:pt x="1303975" y="0"/>
                </a:lnTo>
                <a:cubicBezTo>
                  <a:pt x="1349943" y="0"/>
                  <a:pt x="1387207" y="37264"/>
                  <a:pt x="1387207" y="83232"/>
                </a:cubicBezTo>
                <a:lnTo>
                  <a:pt x="1387207" y="749092"/>
                </a:lnTo>
                <a:cubicBezTo>
                  <a:pt x="1387207" y="795060"/>
                  <a:pt x="1349943" y="832324"/>
                  <a:pt x="1303975" y="832324"/>
                </a:cubicBezTo>
                <a:lnTo>
                  <a:pt x="83232" y="832324"/>
                </a:lnTo>
                <a:cubicBezTo>
                  <a:pt x="37264" y="832324"/>
                  <a:pt x="0" y="795060"/>
                  <a:pt x="0" y="749092"/>
                </a:cubicBezTo>
                <a:lnTo>
                  <a:pt x="0" y="83232"/>
                </a:lnTo>
                <a:close/>
              </a:path>
            </a:pathLst>
          </a:custGeom>
          <a:solidFill>
            <a:schemeClr val="accent6">
              <a:lumMod val="75000"/>
            </a:schemeClr>
          </a:solidFill>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txBody>
          <a:bodyPr spcFirstLastPara="0" vert="horz" wrap="square" lIns="85338" tIns="85338" rIns="85338" bIns="85338" numCol="1" spcCol="1270" anchor="ctr" anchorCtr="0">
            <a:noAutofit/>
          </a:bodyPr>
          <a:lstStyle/>
          <a:p>
            <a:pPr lvl="0" algn="ctr" defTabSz="711200">
              <a:lnSpc>
                <a:spcPct val="90000"/>
              </a:lnSpc>
              <a:spcBef>
                <a:spcPct val="0"/>
              </a:spcBef>
              <a:spcAft>
                <a:spcPct val="35000"/>
              </a:spcAft>
            </a:pPr>
            <a:r>
              <a:rPr lang="en-US" altLang="zh-CN" sz="1600" kern="1200" dirty="0" smtClean="0">
                <a:latin typeface="微软雅黑" pitchFamily="34" charset="-122"/>
                <a:ea typeface="微软雅黑" pitchFamily="34" charset="-122"/>
              </a:rPr>
              <a:t>alpha</a:t>
            </a:r>
            <a:r>
              <a:rPr lang="zh-CN" altLang="en-US" sz="1600" kern="1200" dirty="0" smtClean="0">
                <a:latin typeface="微软雅黑" pitchFamily="34" charset="-122"/>
                <a:ea typeface="微软雅黑" pitchFamily="34" charset="-122"/>
              </a:rPr>
              <a:t>版本内部测试</a:t>
            </a:r>
          </a:p>
        </p:txBody>
      </p:sp>
      <p:sp>
        <p:nvSpPr>
          <p:cNvPr id="20" name="任意多边形 19"/>
          <p:cNvSpPr/>
          <p:nvPr/>
        </p:nvSpPr>
        <p:spPr>
          <a:xfrm>
            <a:off x="1657527" y="3151707"/>
            <a:ext cx="294089" cy="344028"/>
          </a:xfrm>
          <a:custGeom>
            <a:avLst/>
            <a:gdLst>
              <a:gd name="connsiteX0" fmla="*/ 0 w 294088"/>
              <a:gd name="connsiteY0" fmla="*/ 68805 h 344027"/>
              <a:gd name="connsiteX1" fmla="*/ 147044 w 294088"/>
              <a:gd name="connsiteY1" fmla="*/ 68805 h 344027"/>
              <a:gd name="connsiteX2" fmla="*/ 147044 w 294088"/>
              <a:gd name="connsiteY2" fmla="*/ 0 h 344027"/>
              <a:gd name="connsiteX3" fmla="*/ 294088 w 294088"/>
              <a:gd name="connsiteY3" fmla="*/ 172014 h 344027"/>
              <a:gd name="connsiteX4" fmla="*/ 147044 w 294088"/>
              <a:gd name="connsiteY4" fmla="*/ 344027 h 344027"/>
              <a:gd name="connsiteX5" fmla="*/ 147044 w 294088"/>
              <a:gd name="connsiteY5" fmla="*/ 275222 h 344027"/>
              <a:gd name="connsiteX6" fmla="*/ 0 w 294088"/>
              <a:gd name="connsiteY6" fmla="*/ 275222 h 344027"/>
              <a:gd name="connsiteX7" fmla="*/ 0 w 294088"/>
              <a:gd name="connsiteY7" fmla="*/ 68805 h 34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4088" h="344027">
                <a:moveTo>
                  <a:pt x="294088" y="275222"/>
                </a:moveTo>
                <a:lnTo>
                  <a:pt x="147044" y="275222"/>
                </a:lnTo>
                <a:lnTo>
                  <a:pt x="147044" y="344027"/>
                </a:lnTo>
                <a:lnTo>
                  <a:pt x="0" y="172013"/>
                </a:lnTo>
                <a:lnTo>
                  <a:pt x="147044" y="0"/>
                </a:lnTo>
                <a:lnTo>
                  <a:pt x="147044" y="68805"/>
                </a:lnTo>
                <a:lnTo>
                  <a:pt x="294088" y="68805"/>
                </a:lnTo>
                <a:lnTo>
                  <a:pt x="294088" y="275222"/>
                </a:lnTo>
                <a:close/>
              </a:path>
            </a:pathLst>
          </a:custGeom>
          <a:solidFill>
            <a:srgbClr val="FFC000"/>
          </a:solidFill>
        </p:spPr>
        <p:style>
          <a:lnRef idx="0">
            <a:schemeClr val="dk2">
              <a:tint val="60000"/>
              <a:hueOff val="0"/>
              <a:satOff val="0"/>
              <a:lumOff val="0"/>
              <a:alphaOff val="0"/>
            </a:schemeClr>
          </a:lnRef>
          <a:fillRef idx="1">
            <a:scrgbClr r="0" g="0" b="0"/>
          </a:fillRef>
          <a:effectRef idx="0">
            <a:schemeClr val="dk2">
              <a:tint val="60000"/>
              <a:hueOff val="0"/>
              <a:satOff val="0"/>
              <a:lumOff val="0"/>
              <a:alphaOff val="0"/>
            </a:schemeClr>
          </a:effectRef>
          <a:fontRef idx="minor">
            <a:schemeClr val="lt1"/>
          </a:fontRef>
        </p:style>
        <p:txBody>
          <a:bodyPr spcFirstLastPara="0" vert="horz" wrap="square" lIns="88226" tIns="68806" rIns="1" bIns="68805" numCol="1" spcCol="1270" anchor="ctr" anchorCtr="0">
            <a:noAutofit/>
          </a:bodyPr>
          <a:lstStyle/>
          <a:p>
            <a:pPr lvl="0" algn="ctr" defTabSz="488950">
              <a:lnSpc>
                <a:spcPct val="90000"/>
              </a:lnSpc>
              <a:spcBef>
                <a:spcPct val="0"/>
              </a:spcBef>
              <a:spcAft>
                <a:spcPct val="35000"/>
              </a:spcAft>
            </a:pPr>
            <a:endParaRPr lang="zh-CN" altLang="en-US" sz="1100" kern="1200">
              <a:latin typeface="微软雅黑" panose="020B0503020204020204" pitchFamily="34" charset="-122"/>
              <a:ea typeface="微软雅黑" panose="020B0503020204020204" pitchFamily="34" charset="-122"/>
            </a:endParaRPr>
          </a:p>
        </p:txBody>
      </p:sp>
      <p:sp>
        <p:nvSpPr>
          <p:cNvPr id="21" name="任意多边形 20"/>
          <p:cNvSpPr/>
          <p:nvPr/>
        </p:nvSpPr>
        <p:spPr>
          <a:xfrm>
            <a:off x="131599" y="2907560"/>
            <a:ext cx="1387207" cy="832324"/>
          </a:xfrm>
          <a:custGeom>
            <a:avLst/>
            <a:gdLst>
              <a:gd name="connsiteX0" fmla="*/ 0 w 1387207"/>
              <a:gd name="connsiteY0" fmla="*/ 83232 h 832324"/>
              <a:gd name="connsiteX1" fmla="*/ 83232 w 1387207"/>
              <a:gd name="connsiteY1" fmla="*/ 0 h 832324"/>
              <a:gd name="connsiteX2" fmla="*/ 1303975 w 1387207"/>
              <a:gd name="connsiteY2" fmla="*/ 0 h 832324"/>
              <a:gd name="connsiteX3" fmla="*/ 1387207 w 1387207"/>
              <a:gd name="connsiteY3" fmla="*/ 83232 h 832324"/>
              <a:gd name="connsiteX4" fmla="*/ 1387207 w 1387207"/>
              <a:gd name="connsiteY4" fmla="*/ 749092 h 832324"/>
              <a:gd name="connsiteX5" fmla="*/ 1303975 w 1387207"/>
              <a:gd name="connsiteY5" fmla="*/ 832324 h 832324"/>
              <a:gd name="connsiteX6" fmla="*/ 83232 w 1387207"/>
              <a:gd name="connsiteY6" fmla="*/ 832324 h 832324"/>
              <a:gd name="connsiteX7" fmla="*/ 0 w 1387207"/>
              <a:gd name="connsiteY7" fmla="*/ 749092 h 832324"/>
              <a:gd name="connsiteX8" fmla="*/ 0 w 1387207"/>
              <a:gd name="connsiteY8" fmla="*/ 83232 h 83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7207" h="832324">
                <a:moveTo>
                  <a:pt x="0" y="83232"/>
                </a:moveTo>
                <a:cubicBezTo>
                  <a:pt x="0" y="37264"/>
                  <a:pt x="37264" y="0"/>
                  <a:pt x="83232" y="0"/>
                </a:cubicBezTo>
                <a:lnTo>
                  <a:pt x="1303975" y="0"/>
                </a:lnTo>
                <a:cubicBezTo>
                  <a:pt x="1349943" y="0"/>
                  <a:pt x="1387207" y="37264"/>
                  <a:pt x="1387207" y="83232"/>
                </a:cubicBezTo>
                <a:lnTo>
                  <a:pt x="1387207" y="749092"/>
                </a:lnTo>
                <a:cubicBezTo>
                  <a:pt x="1387207" y="795060"/>
                  <a:pt x="1349943" y="832324"/>
                  <a:pt x="1303975" y="832324"/>
                </a:cubicBezTo>
                <a:lnTo>
                  <a:pt x="83232" y="832324"/>
                </a:lnTo>
                <a:cubicBezTo>
                  <a:pt x="37264" y="832324"/>
                  <a:pt x="0" y="795060"/>
                  <a:pt x="0" y="749092"/>
                </a:cubicBezTo>
                <a:lnTo>
                  <a:pt x="0" y="83232"/>
                </a:lnTo>
                <a:close/>
              </a:path>
            </a:pathLst>
          </a:custGeom>
          <a:solidFill>
            <a:schemeClr val="accent6">
              <a:lumMod val="75000"/>
            </a:schemeClr>
          </a:solidFill>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txBody>
          <a:bodyPr spcFirstLastPara="0" vert="horz" wrap="square" lIns="85338" tIns="85338" rIns="85338" bIns="85338"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迭代优化</a:t>
            </a:r>
          </a:p>
        </p:txBody>
      </p:sp>
      <p:sp>
        <p:nvSpPr>
          <p:cNvPr id="22" name="任意多边形 21"/>
          <p:cNvSpPr/>
          <p:nvPr/>
        </p:nvSpPr>
        <p:spPr>
          <a:xfrm>
            <a:off x="653189" y="3861958"/>
            <a:ext cx="344028" cy="294089"/>
          </a:xfrm>
          <a:custGeom>
            <a:avLst/>
            <a:gdLst>
              <a:gd name="connsiteX0" fmla="*/ 0 w 294088"/>
              <a:gd name="connsiteY0" fmla="*/ 68805 h 344027"/>
              <a:gd name="connsiteX1" fmla="*/ 147044 w 294088"/>
              <a:gd name="connsiteY1" fmla="*/ 68805 h 344027"/>
              <a:gd name="connsiteX2" fmla="*/ 147044 w 294088"/>
              <a:gd name="connsiteY2" fmla="*/ 0 h 344027"/>
              <a:gd name="connsiteX3" fmla="*/ 294088 w 294088"/>
              <a:gd name="connsiteY3" fmla="*/ 172014 h 344027"/>
              <a:gd name="connsiteX4" fmla="*/ 147044 w 294088"/>
              <a:gd name="connsiteY4" fmla="*/ 344027 h 344027"/>
              <a:gd name="connsiteX5" fmla="*/ 147044 w 294088"/>
              <a:gd name="connsiteY5" fmla="*/ 275222 h 344027"/>
              <a:gd name="connsiteX6" fmla="*/ 0 w 294088"/>
              <a:gd name="connsiteY6" fmla="*/ 275222 h 344027"/>
              <a:gd name="connsiteX7" fmla="*/ 0 w 294088"/>
              <a:gd name="connsiteY7" fmla="*/ 68805 h 34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4088" h="344027">
                <a:moveTo>
                  <a:pt x="235270" y="1"/>
                </a:moveTo>
                <a:lnTo>
                  <a:pt x="235270" y="172014"/>
                </a:lnTo>
                <a:lnTo>
                  <a:pt x="294088" y="172014"/>
                </a:lnTo>
                <a:lnTo>
                  <a:pt x="147044" y="344026"/>
                </a:lnTo>
                <a:lnTo>
                  <a:pt x="0" y="172014"/>
                </a:lnTo>
                <a:lnTo>
                  <a:pt x="58818" y="172014"/>
                </a:lnTo>
                <a:lnTo>
                  <a:pt x="58818" y="1"/>
                </a:lnTo>
                <a:lnTo>
                  <a:pt x="235270" y="1"/>
                </a:lnTo>
                <a:close/>
              </a:path>
            </a:pathLst>
          </a:custGeom>
          <a:solidFill>
            <a:srgbClr val="FFC000"/>
          </a:solidFill>
        </p:spPr>
        <p:style>
          <a:lnRef idx="0">
            <a:schemeClr val="dk2">
              <a:tint val="60000"/>
              <a:hueOff val="0"/>
              <a:satOff val="0"/>
              <a:lumOff val="0"/>
              <a:alphaOff val="0"/>
            </a:schemeClr>
          </a:lnRef>
          <a:fillRef idx="1">
            <a:scrgbClr r="0" g="0" b="0"/>
          </a:fillRef>
          <a:effectRef idx="0">
            <a:schemeClr val="dk2">
              <a:tint val="60000"/>
              <a:hueOff val="0"/>
              <a:satOff val="0"/>
              <a:lumOff val="0"/>
              <a:alphaOff val="0"/>
            </a:schemeClr>
          </a:effectRef>
          <a:fontRef idx="minor">
            <a:schemeClr val="lt1"/>
          </a:fontRef>
        </p:style>
        <p:txBody>
          <a:bodyPr spcFirstLastPara="0" vert="horz" wrap="square" lIns="68806" tIns="0" rIns="68805" bIns="88227" numCol="1" spcCol="1270" anchor="ctr" anchorCtr="0">
            <a:noAutofit/>
          </a:bodyPr>
          <a:lstStyle/>
          <a:p>
            <a:pPr lvl="0" algn="ctr" defTabSz="488950">
              <a:lnSpc>
                <a:spcPct val="90000"/>
              </a:lnSpc>
              <a:spcBef>
                <a:spcPct val="0"/>
              </a:spcBef>
              <a:spcAft>
                <a:spcPct val="35000"/>
              </a:spcAft>
            </a:pPr>
            <a:endParaRPr lang="zh-CN" altLang="en-US" sz="1100" kern="1200">
              <a:latin typeface="微软雅黑" panose="020B0503020204020204" pitchFamily="34" charset="-122"/>
              <a:ea typeface="微软雅黑" panose="020B0503020204020204" pitchFamily="34" charset="-122"/>
            </a:endParaRPr>
          </a:p>
        </p:txBody>
      </p:sp>
      <p:sp>
        <p:nvSpPr>
          <p:cNvPr id="23" name="任意多边形 22"/>
          <p:cNvSpPr/>
          <p:nvPr/>
        </p:nvSpPr>
        <p:spPr>
          <a:xfrm>
            <a:off x="131599" y="4294768"/>
            <a:ext cx="1387207" cy="832324"/>
          </a:xfrm>
          <a:custGeom>
            <a:avLst/>
            <a:gdLst>
              <a:gd name="connsiteX0" fmla="*/ 0 w 1387207"/>
              <a:gd name="connsiteY0" fmla="*/ 83232 h 832324"/>
              <a:gd name="connsiteX1" fmla="*/ 83232 w 1387207"/>
              <a:gd name="connsiteY1" fmla="*/ 0 h 832324"/>
              <a:gd name="connsiteX2" fmla="*/ 1303975 w 1387207"/>
              <a:gd name="connsiteY2" fmla="*/ 0 h 832324"/>
              <a:gd name="connsiteX3" fmla="*/ 1387207 w 1387207"/>
              <a:gd name="connsiteY3" fmla="*/ 83232 h 832324"/>
              <a:gd name="connsiteX4" fmla="*/ 1387207 w 1387207"/>
              <a:gd name="connsiteY4" fmla="*/ 749092 h 832324"/>
              <a:gd name="connsiteX5" fmla="*/ 1303975 w 1387207"/>
              <a:gd name="connsiteY5" fmla="*/ 832324 h 832324"/>
              <a:gd name="connsiteX6" fmla="*/ 83232 w 1387207"/>
              <a:gd name="connsiteY6" fmla="*/ 832324 h 832324"/>
              <a:gd name="connsiteX7" fmla="*/ 0 w 1387207"/>
              <a:gd name="connsiteY7" fmla="*/ 749092 h 832324"/>
              <a:gd name="connsiteX8" fmla="*/ 0 w 1387207"/>
              <a:gd name="connsiteY8" fmla="*/ 83232 h 83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7207" h="832324">
                <a:moveTo>
                  <a:pt x="0" y="83232"/>
                </a:moveTo>
                <a:cubicBezTo>
                  <a:pt x="0" y="37264"/>
                  <a:pt x="37264" y="0"/>
                  <a:pt x="83232" y="0"/>
                </a:cubicBezTo>
                <a:lnTo>
                  <a:pt x="1303975" y="0"/>
                </a:lnTo>
                <a:cubicBezTo>
                  <a:pt x="1349943" y="0"/>
                  <a:pt x="1387207" y="37264"/>
                  <a:pt x="1387207" y="83232"/>
                </a:cubicBezTo>
                <a:lnTo>
                  <a:pt x="1387207" y="749092"/>
                </a:lnTo>
                <a:cubicBezTo>
                  <a:pt x="1387207" y="795060"/>
                  <a:pt x="1349943" y="832324"/>
                  <a:pt x="1303975" y="832324"/>
                </a:cubicBezTo>
                <a:lnTo>
                  <a:pt x="83232" y="832324"/>
                </a:lnTo>
                <a:cubicBezTo>
                  <a:pt x="37264" y="832324"/>
                  <a:pt x="0" y="795060"/>
                  <a:pt x="0" y="749092"/>
                </a:cubicBezTo>
                <a:lnTo>
                  <a:pt x="0" y="83232"/>
                </a:lnTo>
                <a:close/>
              </a:path>
            </a:pathLst>
          </a:custGeom>
          <a:solidFill>
            <a:schemeClr val="accent6">
              <a:lumMod val="75000"/>
            </a:schemeClr>
          </a:solidFill>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txBody>
          <a:bodyPr spcFirstLastPara="0" vert="horz" wrap="square" lIns="85338" tIns="85338" rIns="85338" bIns="85338" numCol="1" spcCol="1270" anchor="ctr" anchorCtr="0">
            <a:noAutofit/>
          </a:bodyPr>
          <a:lstStyle/>
          <a:p>
            <a:pPr lvl="0" algn="ctr" defTabSz="711200">
              <a:lnSpc>
                <a:spcPct val="90000"/>
              </a:lnSpc>
              <a:spcBef>
                <a:spcPct val="0"/>
              </a:spcBef>
              <a:spcAft>
                <a:spcPct val="35000"/>
              </a:spcAft>
            </a:pPr>
            <a:r>
              <a:rPr lang="en-US" altLang="zh-CN" sz="1600" kern="1200" dirty="0" smtClean="0">
                <a:latin typeface="微软雅黑" pitchFamily="34" charset="-122"/>
                <a:ea typeface="微软雅黑" pitchFamily="34" charset="-122"/>
              </a:rPr>
              <a:t>beta</a:t>
            </a:r>
            <a:r>
              <a:rPr lang="zh-CN" altLang="en-US" sz="1600" kern="1200" dirty="0" smtClean="0">
                <a:latin typeface="微软雅黑" pitchFamily="34" charset="-122"/>
                <a:ea typeface="微软雅黑" pitchFamily="34" charset="-122"/>
              </a:rPr>
              <a:t>版本试运营</a:t>
            </a:r>
          </a:p>
        </p:txBody>
      </p:sp>
      <p:sp>
        <p:nvSpPr>
          <p:cNvPr id="24" name="任意多边形 23"/>
          <p:cNvSpPr/>
          <p:nvPr/>
        </p:nvSpPr>
        <p:spPr>
          <a:xfrm>
            <a:off x="1640881" y="4538916"/>
            <a:ext cx="294088" cy="344027"/>
          </a:xfrm>
          <a:custGeom>
            <a:avLst/>
            <a:gdLst>
              <a:gd name="connsiteX0" fmla="*/ 0 w 294088"/>
              <a:gd name="connsiteY0" fmla="*/ 68805 h 344027"/>
              <a:gd name="connsiteX1" fmla="*/ 147044 w 294088"/>
              <a:gd name="connsiteY1" fmla="*/ 68805 h 344027"/>
              <a:gd name="connsiteX2" fmla="*/ 147044 w 294088"/>
              <a:gd name="connsiteY2" fmla="*/ 0 h 344027"/>
              <a:gd name="connsiteX3" fmla="*/ 294088 w 294088"/>
              <a:gd name="connsiteY3" fmla="*/ 172014 h 344027"/>
              <a:gd name="connsiteX4" fmla="*/ 147044 w 294088"/>
              <a:gd name="connsiteY4" fmla="*/ 344027 h 344027"/>
              <a:gd name="connsiteX5" fmla="*/ 147044 w 294088"/>
              <a:gd name="connsiteY5" fmla="*/ 275222 h 344027"/>
              <a:gd name="connsiteX6" fmla="*/ 0 w 294088"/>
              <a:gd name="connsiteY6" fmla="*/ 275222 h 344027"/>
              <a:gd name="connsiteX7" fmla="*/ 0 w 294088"/>
              <a:gd name="connsiteY7" fmla="*/ 68805 h 34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4088" h="344027">
                <a:moveTo>
                  <a:pt x="0" y="68805"/>
                </a:moveTo>
                <a:lnTo>
                  <a:pt x="147044" y="68805"/>
                </a:lnTo>
                <a:lnTo>
                  <a:pt x="147044" y="0"/>
                </a:lnTo>
                <a:lnTo>
                  <a:pt x="294088" y="172014"/>
                </a:lnTo>
                <a:lnTo>
                  <a:pt x="147044" y="344027"/>
                </a:lnTo>
                <a:lnTo>
                  <a:pt x="147044" y="275222"/>
                </a:lnTo>
                <a:lnTo>
                  <a:pt x="0" y="275222"/>
                </a:lnTo>
                <a:lnTo>
                  <a:pt x="0" y="68805"/>
                </a:lnTo>
                <a:close/>
              </a:path>
            </a:pathLst>
          </a:custGeom>
          <a:solidFill>
            <a:srgbClr val="FFC000"/>
          </a:solidFill>
        </p:spPr>
        <p:style>
          <a:lnRef idx="0">
            <a:schemeClr val="dk2">
              <a:tint val="60000"/>
              <a:hueOff val="0"/>
              <a:satOff val="0"/>
              <a:lumOff val="0"/>
              <a:alphaOff val="0"/>
            </a:schemeClr>
          </a:lnRef>
          <a:fillRef idx="1">
            <a:scrgbClr r="0" g="0" b="0"/>
          </a:fillRef>
          <a:effectRef idx="0">
            <a:schemeClr val="dk2">
              <a:tint val="60000"/>
              <a:hueOff val="0"/>
              <a:satOff val="0"/>
              <a:lumOff val="0"/>
              <a:alphaOff val="0"/>
            </a:schemeClr>
          </a:effectRef>
          <a:fontRef idx="minor">
            <a:schemeClr val="lt1"/>
          </a:fontRef>
        </p:style>
        <p:txBody>
          <a:bodyPr spcFirstLastPara="0" vert="horz" wrap="square" lIns="0" tIns="68805" rIns="88226" bIns="68805" numCol="1" spcCol="1270" anchor="ctr" anchorCtr="0">
            <a:noAutofit/>
          </a:bodyPr>
          <a:lstStyle/>
          <a:p>
            <a:pPr lvl="0" algn="ctr" defTabSz="488950">
              <a:lnSpc>
                <a:spcPct val="90000"/>
              </a:lnSpc>
              <a:spcBef>
                <a:spcPct val="0"/>
              </a:spcBef>
              <a:spcAft>
                <a:spcPct val="35000"/>
              </a:spcAft>
            </a:pPr>
            <a:endParaRPr lang="zh-CN" altLang="en-US" sz="1100" kern="1200">
              <a:latin typeface="微软雅黑" panose="020B0503020204020204" pitchFamily="34" charset="-122"/>
              <a:ea typeface="微软雅黑" panose="020B0503020204020204" pitchFamily="34" charset="-122"/>
            </a:endParaRPr>
          </a:p>
        </p:txBody>
      </p:sp>
      <p:sp>
        <p:nvSpPr>
          <p:cNvPr id="25" name="任意多边形 24"/>
          <p:cNvSpPr/>
          <p:nvPr/>
        </p:nvSpPr>
        <p:spPr>
          <a:xfrm>
            <a:off x="2073690" y="4294768"/>
            <a:ext cx="1387207" cy="832324"/>
          </a:xfrm>
          <a:custGeom>
            <a:avLst/>
            <a:gdLst>
              <a:gd name="connsiteX0" fmla="*/ 0 w 1387207"/>
              <a:gd name="connsiteY0" fmla="*/ 83232 h 832324"/>
              <a:gd name="connsiteX1" fmla="*/ 83232 w 1387207"/>
              <a:gd name="connsiteY1" fmla="*/ 0 h 832324"/>
              <a:gd name="connsiteX2" fmla="*/ 1303975 w 1387207"/>
              <a:gd name="connsiteY2" fmla="*/ 0 h 832324"/>
              <a:gd name="connsiteX3" fmla="*/ 1387207 w 1387207"/>
              <a:gd name="connsiteY3" fmla="*/ 83232 h 832324"/>
              <a:gd name="connsiteX4" fmla="*/ 1387207 w 1387207"/>
              <a:gd name="connsiteY4" fmla="*/ 749092 h 832324"/>
              <a:gd name="connsiteX5" fmla="*/ 1303975 w 1387207"/>
              <a:gd name="connsiteY5" fmla="*/ 832324 h 832324"/>
              <a:gd name="connsiteX6" fmla="*/ 83232 w 1387207"/>
              <a:gd name="connsiteY6" fmla="*/ 832324 h 832324"/>
              <a:gd name="connsiteX7" fmla="*/ 0 w 1387207"/>
              <a:gd name="connsiteY7" fmla="*/ 749092 h 832324"/>
              <a:gd name="connsiteX8" fmla="*/ 0 w 1387207"/>
              <a:gd name="connsiteY8" fmla="*/ 83232 h 83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7207" h="832324">
                <a:moveTo>
                  <a:pt x="0" y="83232"/>
                </a:moveTo>
                <a:cubicBezTo>
                  <a:pt x="0" y="37264"/>
                  <a:pt x="37264" y="0"/>
                  <a:pt x="83232" y="0"/>
                </a:cubicBezTo>
                <a:lnTo>
                  <a:pt x="1303975" y="0"/>
                </a:lnTo>
                <a:cubicBezTo>
                  <a:pt x="1349943" y="0"/>
                  <a:pt x="1387207" y="37264"/>
                  <a:pt x="1387207" y="83232"/>
                </a:cubicBezTo>
                <a:lnTo>
                  <a:pt x="1387207" y="749092"/>
                </a:lnTo>
                <a:cubicBezTo>
                  <a:pt x="1387207" y="795060"/>
                  <a:pt x="1349943" y="832324"/>
                  <a:pt x="1303975" y="832324"/>
                </a:cubicBezTo>
                <a:lnTo>
                  <a:pt x="83232" y="832324"/>
                </a:lnTo>
                <a:cubicBezTo>
                  <a:pt x="37264" y="832324"/>
                  <a:pt x="0" y="795060"/>
                  <a:pt x="0" y="749092"/>
                </a:cubicBezTo>
                <a:lnTo>
                  <a:pt x="0" y="83232"/>
                </a:lnTo>
                <a:close/>
              </a:path>
            </a:pathLst>
          </a:custGeom>
          <a:solidFill>
            <a:schemeClr val="accent6">
              <a:lumMod val="75000"/>
            </a:schemeClr>
          </a:solidFill>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txBody>
          <a:bodyPr spcFirstLastPara="0" vert="horz" wrap="square" lIns="85338" tIns="85338" rIns="85338" bIns="85338"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迭代优化</a:t>
            </a:r>
          </a:p>
        </p:txBody>
      </p:sp>
      <p:sp>
        <p:nvSpPr>
          <p:cNvPr id="26" name="任意多边形 25"/>
          <p:cNvSpPr/>
          <p:nvPr/>
        </p:nvSpPr>
        <p:spPr>
          <a:xfrm>
            <a:off x="3582972" y="4538916"/>
            <a:ext cx="294088" cy="344027"/>
          </a:xfrm>
          <a:custGeom>
            <a:avLst/>
            <a:gdLst>
              <a:gd name="connsiteX0" fmla="*/ 0 w 294088"/>
              <a:gd name="connsiteY0" fmla="*/ 68805 h 344027"/>
              <a:gd name="connsiteX1" fmla="*/ 147044 w 294088"/>
              <a:gd name="connsiteY1" fmla="*/ 68805 h 344027"/>
              <a:gd name="connsiteX2" fmla="*/ 147044 w 294088"/>
              <a:gd name="connsiteY2" fmla="*/ 0 h 344027"/>
              <a:gd name="connsiteX3" fmla="*/ 294088 w 294088"/>
              <a:gd name="connsiteY3" fmla="*/ 172014 h 344027"/>
              <a:gd name="connsiteX4" fmla="*/ 147044 w 294088"/>
              <a:gd name="connsiteY4" fmla="*/ 344027 h 344027"/>
              <a:gd name="connsiteX5" fmla="*/ 147044 w 294088"/>
              <a:gd name="connsiteY5" fmla="*/ 275222 h 344027"/>
              <a:gd name="connsiteX6" fmla="*/ 0 w 294088"/>
              <a:gd name="connsiteY6" fmla="*/ 275222 h 344027"/>
              <a:gd name="connsiteX7" fmla="*/ 0 w 294088"/>
              <a:gd name="connsiteY7" fmla="*/ 68805 h 34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4088" h="344027">
                <a:moveTo>
                  <a:pt x="0" y="68805"/>
                </a:moveTo>
                <a:lnTo>
                  <a:pt x="147044" y="68805"/>
                </a:lnTo>
                <a:lnTo>
                  <a:pt x="147044" y="0"/>
                </a:lnTo>
                <a:lnTo>
                  <a:pt x="294088" y="172014"/>
                </a:lnTo>
                <a:lnTo>
                  <a:pt x="147044" y="344027"/>
                </a:lnTo>
                <a:lnTo>
                  <a:pt x="147044" y="275222"/>
                </a:lnTo>
                <a:lnTo>
                  <a:pt x="0" y="275222"/>
                </a:lnTo>
                <a:lnTo>
                  <a:pt x="0" y="68805"/>
                </a:lnTo>
                <a:close/>
              </a:path>
            </a:pathLst>
          </a:custGeom>
          <a:solidFill>
            <a:srgbClr val="FFC000"/>
          </a:solidFill>
        </p:spPr>
        <p:style>
          <a:lnRef idx="0">
            <a:schemeClr val="dk2">
              <a:tint val="60000"/>
              <a:hueOff val="0"/>
              <a:satOff val="0"/>
              <a:lumOff val="0"/>
              <a:alphaOff val="0"/>
            </a:schemeClr>
          </a:lnRef>
          <a:fillRef idx="1">
            <a:scrgbClr r="0" g="0" b="0"/>
          </a:fillRef>
          <a:effectRef idx="0">
            <a:schemeClr val="dk2">
              <a:tint val="60000"/>
              <a:hueOff val="0"/>
              <a:satOff val="0"/>
              <a:lumOff val="0"/>
              <a:alphaOff val="0"/>
            </a:schemeClr>
          </a:effectRef>
          <a:fontRef idx="minor">
            <a:schemeClr val="lt1"/>
          </a:fontRef>
        </p:style>
        <p:txBody>
          <a:bodyPr spcFirstLastPara="0" vert="horz" wrap="square" lIns="0" tIns="68805" rIns="88226" bIns="68805" numCol="1" spcCol="1270" anchor="ctr" anchorCtr="0">
            <a:noAutofit/>
          </a:bodyPr>
          <a:lstStyle/>
          <a:p>
            <a:pPr lvl="0" algn="ctr" defTabSz="488950">
              <a:lnSpc>
                <a:spcPct val="90000"/>
              </a:lnSpc>
              <a:spcBef>
                <a:spcPct val="0"/>
              </a:spcBef>
              <a:spcAft>
                <a:spcPct val="35000"/>
              </a:spcAft>
            </a:pPr>
            <a:endParaRPr lang="zh-CN" altLang="en-US" sz="1100" kern="1200">
              <a:latin typeface="微软雅黑" panose="020B0503020204020204" pitchFamily="34" charset="-122"/>
              <a:ea typeface="微软雅黑" panose="020B0503020204020204" pitchFamily="34" charset="-122"/>
            </a:endParaRPr>
          </a:p>
        </p:txBody>
      </p:sp>
      <p:sp>
        <p:nvSpPr>
          <p:cNvPr id="27" name="任意多边形 26"/>
          <p:cNvSpPr/>
          <p:nvPr/>
        </p:nvSpPr>
        <p:spPr>
          <a:xfrm>
            <a:off x="4015781" y="4294768"/>
            <a:ext cx="1387207" cy="832324"/>
          </a:xfrm>
          <a:custGeom>
            <a:avLst/>
            <a:gdLst>
              <a:gd name="connsiteX0" fmla="*/ 0 w 1387207"/>
              <a:gd name="connsiteY0" fmla="*/ 83232 h 832324"/>
              <a:gd name="connsiteX1" fmla="*/ 83232 w 1387207"/>
              <a:gd name="connsiteY1" fmla="*/ 0 h 832324"/>
              <a:gd name="connsiteX2" fmla="*/ 1303975 w 1387207"/>
              <a:gd name="connsiteY2" fmla="*/ 0 h 832324"/>
              <a:gd name="connsiteX3" fmla="*/ 1387207 w 1387207"/>
              <a:gd name="connsiteY3" fmla="*/ 83232 h 832324"/>
              <a:gd name="connsiteX4" fmla="*/ 1387207 w 1387207"/>
              <a:gd name="connsiteY4" fmla="*/ 749092 h 832324"/>
              <a:gd name="connsiteX5" fmla="*/ 1303975 w 1387207"/>
              <a:gd name="connsiteY5" fmla="*/ 832324 h 832324"/>
              <a:gd name="connsiteX6" fmla="*/ 83232 w 1387207"/>
              <a:gd name="connsiteY6" fmla="*/ 832324 h 832324"/>
              <a:gd name="connsiteX7" fmla="*/ 0 w 1387207"/>
              <a:gd name="connsiteY7" fmla="*/ 749092 h 832324"/>
              <a:gd name="connsiteX8" fmla="*/ 0 w 1387207"/>
              <a:gd name="connsiteY8" fmla="*/ 83232 h 83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7207" h="832324">
                <a:moveTo>
                  <a:pt x="0" y="83232"/>
                </a:moveTo>
                <a:cubicBezTo>
                  <a:pt x="0" y="37264"/>
                  <a:pt x="37264" y="0"/>
                  <a:pt x="83232" y="0"/>
                </a:cubicBezTo>
                <a:lnTo>
                  <a:pt x="1303975" y="0"/>
                </a:lnTo>
                <a:cubicBezTo>
                  <a:pt x="1349943" y="0"/>
                  <a:pt x="1387207" y="37264"/>
                  <a:pt x="1387207" y="83232"/>
                </a:cubicBezTo>
                <a:lnTo>
                  <a:pt x="1387207" y="749092"/>
                </a:lnTo>
                <a:cubicBezTo>
                  <a:pt x="1387207" y="795060"/>
                  <a:pt x="1349943" y="832324"/>
                  <a:pt x="1303975" y="832324"/>
                </a:cubicBezTo>
                <a:lnTo>
                  <a:pt x="83232" y="832324"/>
                </a:lnTo>
                <a:cubicBezTo>
                  <a:pt x="37264" y="832324"/>
                  <a:pt x="0" y="795060"/>
                  <a:pt x="0" y="749092"/>
                </a:cubicBezTo>
                <a:lnTo>
                  <a:pt x="0" y="83232"/>
                </a:lnTo>
                <a:close/>
              </a:path>
            </a:pathLst>
          </a:custGeom>
          <a:solidFill>
            <a:schemeClr val="accent6">
              <a:lumMod val="75000"/>
            </a:schemeClr>
          </a:solidFill>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txBody>
          <a:bodyPr spcFirstLastPara="0" vert="horz" wrap="square" lIns="85338" tIns="85338" rIns="85338" bIns="85338"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正式版本市场推广</a:t>
            </a:r>
          </a:p>
        </p:txBody>
      </p:sp>
      <p:sp>
        <p:nvSpPr>
          <p:cNvPr id="28" name="任意多边形 27"/>
          <p:cNvSpPr/>
          <p:nvPr/>
        </p:nvSpPr>
        <p:spPr>
          <a:xfrm>
            <a:off x="5525063" y="4538916"/>
            <a:ext cx="294088" cy="344027"/>
          </a:xfrm>
          <a:custGeom>
            <a:avLst/>
            <a:gdLst>
              <a:gd name="connsiteX0" fmla="*/ 0 w 294088"/>
              <a:gd name="connsiteY0" fmla="*/ 68805 h 344027"/>
              <a:gd name="connsiteX1" fmla="*/ 147044 w 294088"/>
              <a:gd name="connsiteY1" fmla="*/ 68805 h 344027"/>
              <a:gd name="connsiteX2" fmla="*/ 147044 w 294088"/>
              <a:gd name="connsiteY2" fmla="*/ 0 h 344027"/>
              <a:gd name="connsiteX3" fmla="*/ 294088 w 294088"/>
              <a:gd name="connsiteY3" fmla="*/ 172014 h 344027"/>
              <a:gd name="connsiteX4" fmla="*/ 147044 w 294088"/>
              <a:gd name="connsiteY4" fmla="*/ 344027 h 344027"/>
              <a:gd name="connsiteX5" fmla="*/ 147044 w 294088"/>
              <a:gd name="connsiteY5" fmla="*/ 275222 h 344027"/>
              <a:gd name="connsiteX6" fmla="*/ 0 w 294088"/>
              <a:gd name="connsiteY6" fmla="*/ 275222 h 344027"/>
              <a:gd name="connsiteX7" fmla="*/ 0 w 294088"/>
              <a:gd name="connsiteY7" fmla="*/ 68805 h 34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4088" h="344027">
                <a:moveTo>
                  <a:pt x="0" y="68805"/>
                </a:moveTo>
                <a:lnTo>
                  <a:pt x="147044" y="68805"/>
                </a:lnTo>
                <a:lnTo>
                  <a:pt x="147044" y="0"/>
                </a:lnTo>
                <a:lnTo>
                  <a:pt x="294088" y="172014"/>
                </a:lnTo>
                <a:lnTo>
                  <a:pt x="147044" y="344027"/>
                </a:lnTo>
                <a:lnTo>
                  <a:pt x="147044" y="275222"/>
                </a:lnTo>
                <a:lnTo>
                  <a:pt x="0" y="275222"/>
                </a:lnTo>
                <a:lnTo>
                  <a:pt x="0" y="68805"/>
                </a:lnTo>
                <a:close/>
              </a:path>
            </a:pathLst>
          </a:custGeom>
          <a:solidFill>
            <a:srgbClr val="FFC000"/>
          </a:solidFill>
        </p:spPr>
        <p:style>
          <a:lnRef idx="0">
            <a:schemeClr val="dk2">
              <a:tint val="60000"/>
              <a:hueOff val="0"/>
              <a:satOff val="0"/>
              <a:lumOff val="0"/>
              <a:alphaOff val="0"/>
            </a:schemeClr>
          </a:lnRef>
          <a:fillRef idx="1">
            <a:scrgbClr r="0" g="0" b="0"/>
          </a:fillRef>
          <a:effectRef idx="0">
            <a:schemeClr val="dk2">
              <a:tint val="60000"/>
              <a:hueOff val="0"/>
              <a:satOff val="0"/>
              <a:lumOff val="0"/>
              <a:alphaOff val="0"/>
            </a:schemeClr>
          </a:effectRef>
          <a:fontRef idx="minor">
            <a:schemeClr val="lt1"/>
          </a:fontRef>
        </p:style>
        <p:txBody>
          <a:bodyPr spcFirstLastPara="0" vert="horz" wrap="square" lIns="0" tIns="68805" rIns="88226" bIns="68805" numCol="1" spcCol="1270" anchor="ctr" anchorCtr="0">
            <a:noAutofit/>
          </a:bodyPr>
          <a:lstStyle/>
          <a:p>
            <a:pPr lvl="0" algn="ctr" defTabSz="488950">
              <a:lnSpc>
                <a:spcPct val="90000"/>
              </a:lnSpc>
              <a:spcBef>
                <a:spcPct val="0"/>
              </a:spcBef>
              <a:spcAft>
                <a:spcPct val="35000"/>
              </a:spcAft>
            </a:pPr>
            <a:endParaRPr lang="zh-CN" altLang="en-US" sz="1100" kern="1200">
              <a:latin typeface="微软雅黑" panose="020B0503020204020204" pitchFamily="34" charset="-122"/>
              <a:ea typeface="微软雅黑" panose="020B0503020204020204" pitchFamily="34" charset="-122"/>
            </a:endParaRPr>
          </a:p>
        </p:txBody>
      </p:sp>
      <p:sp>
        <p:nvSpPr>
          <p:cNvPr id="29" name="任意多边形 28"/>
          <p:cNvSpPr/>
          <p:nvPr/>
        </p:nvSpPr>
        <p:spPr>
          <a:xfrm>
            <a:off x="5957871" y="4294768"/>
            <a:ext cx="1387207" cy="832324"/>
          </a:xfrm>
          <a:custGeom>
            <a:avLst/>
            <a:gdLst>
              <a:gd name="connsiteX0" fmla="*/ 0 w 1387207"/>
              <a:gd name="connsiteY0" fmla="*/ 83232 h 832324"/>
              <a:gd name="connsiteX1" fmla="*/ 83232 w 1387207"/>
              <a:gd name="connsiteY1" fmla="*/ 0 h 832324"/>
              <a:gd name="connsiteX2" fmla="*/ 1303975 w 1387207"/>
              <a:gd name="connsiteY2" fmla="*/ 0 h 832324"/>
              <a:gd name="connsiteX3" fmla="*/ 1387207 w 1387207"/>
              <a:gd name="connsiteY3" fmla="*/ 83232 h 832324"/>
              <a:gd name="connsiteX4" fmla="*/ 1387207 w 1387207"/>
              <a:gd name="connsiteY4" fmla="*/ 749092 h 832324"/>
              <a:gd name="connsiteX5" fmla="*/ 1303975 w 1387207"/>
              <a:gd name="connsiteY5" fmla="*/ 832324 h 832324"/>
              <a:gd name="connsiteX6" fmla="*/ 83232 w 1387207"/>
              <a:gd name="connsiteY6" fmla="*/ 832324 h 832324"/>
              <a:gd name="connsiteX7" fmla="*/ 0 w 1387207"/>
              <a:gd name="connsiteY7" fmla="*/ 749092 h 832324"/>
              <a:gd name="connsiteX8" fmla="*/ 0 w 1387207"/>
              <a:gd name="connsiteY8" fmla="*/ 83232 h 83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7207" h="832324">
                <a:moveTo>
                  <a:pt x="0" y="83232"/>
                </a:moveTo>
                <a:cubicBezTo>
                  <a:pt x="0" y="37264"/>
                  <a:pt x="37264" y="0"/>
                  <a:pt x="83232" y="0"/>
                </a:cubicBezTo>
                <a:lnTo>
                  <a:pt x="1303975" y="0"/>
                </a:lnTo>
                <a:cubicBezTo>
                  <a:pt x="1349943" y="0"/>
                  <a:pt x="1387207" y="37264"/>
                  <a:pt x="1387207" y="83232"/>
                </a:cubicBezTo>
                <a:lnTo>
                  <a:pt x="1387207" y="749092"/>
                </a:lnTo>
                <a:cubicBezTo>
                  <a:pt x="1387207" y="795060"/>
                  <a:pt x="1349943" y="832324"/>
                  <a:pt x="1303975" y="832324"/>
                </a:cubicBezTo>
                <a:lnTo>
                  <a:pt x="83232" y="832324"/>
                </a:lnTo>
                <a:cubicBezTo>
                  <a:pt x="37264" y="832324"/>
                  <a:pt x="0" y="795060"/>
                  <a:pt x="0" y="749092"/>
                </a:cubicBezTo>
                <a:lnTo>
                  <a:pt x="0" y="83232"/>
                </a:lnTo>
                <a:close/>
              </a:path>
            </a:pathLst>
          </a:custGeom>
          <a:solidFill>
            <a:schemeClr val="accent6">
              <a:lumMod val="75000"/>
            </a:schemeClr>
          </a:solidFill>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txBody>
          <a:bodyPr spcFirstLastPara="0" vert="horz" wrap="square" lIns="85338" tIns="85338" rIns="85338" bIns="85338"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迭代优化</a:t>
            </a:r>
          </a:p>
        </p:txBody>
      </p:sp>
      <p:sp>
        <p:nvSpPr>
          <p:cNvPr id="30" name="任意多边形 29"/>
          <p:cNvSpPr/>
          <p:nvPr/>
        </p:nvSpPr>
        <p:spPr>
          <a:xfrm>
            <a:off x="6479461" y="5249166"/>
            <a:ext cx="344028" cy="294089"/>
          </a:xfrm>
          <a:custGeom>
            <a:avLst/>
            <a:gdLst>
              <a:gd name="connsiteX0" fmla="*/ 0 w 294088"/>
              <a:gd name="connsiteY0" fmla="*/ 68805 h 344027"/>
              <a:gd name="connsiteX1" fmla="*/ 147044 w 294088"/>
              <a:gd name="connsiteY1" fmla="*/ 68805 h 344027"/>
              <a:gd name="connsiteX2" fmla="*/ 147044 w 294088"/>
              <a:gd name="connsiteY2" fmla="*/ 0 h 344027"/>
              <a:gd name="connsiteX3" fmla="*/ 294088 w 294088"/>
              <a:gd name="connsiteY3" fmla="*/ 172014 h 344027"/>
              <a:gd name="connsiteX4" fmla="*/ 147044 w 294088"/>
              <a:gd name="connsiteY4" fmla="*/ 344027 h 344027"/>
              <a:gd name="connsiteX5" fmla="*/ 147044 w 294088"/>
              <a:gd name="connsiteY5" fmla="*/ 275222 h 344027"/>
              <a:gd name="connsiteX6" fmla="*/ 0 w 294088"/>
              <a:gd name="connsiteY6" fmla="*/ 275222 h 344027"/>
              <a:gd name="connsiteX7" fmla="*/ 0 w 294088"/>
              <a:gd name="connsiteY7" fmla="*/ 68805 h 34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4088" h="344027">
                <a:moveTo>
                  <a:pt x="235270" y="1"/>
                </a:moveTo>
                <a:lnTo>
                  <a:pt x="235270" y="172014"/>
                </a:lnTo>
                <a:lnTo>
                  <a:pt x="294088" y="172014"/>
                </a:lnTo>
                <a:lnTo>
                  <a:pt x="147044" y="344026"/>
                </a:lnTo>
                <a:lnTo>
                  <a:pt x="0" y="172014"/>
                </a:lnTo>
                <a:lnTo>
                  <a:pt x="58818" y="172014"/>
                </a:lnTo>
                <a:lnTo>
                  <a:pt x="58818" y="1"/>
                </a:lnTo>
                <a:lnTo>
                  <a:pt x="235270" y="1"/>
                </a:lnTo>
                <a:close/>
              </a:path>
            </a:pathLst>
          </a:custGeom>
          <a:solidFill>
            <a:srgbClr val="FFC000"/>
          </a:solidFill>
        </p:spPr>
        <p:style>
          <a:lnRef idx="0">
            <a:schemeClr val="dk2">
              <a:tint val="60000"/>
              <a:hueOff val="0"/>
              <a:satOff val="0"/>
              <a:lumOff val="0"/>
              <a:alphaOff val="0"/>
            </a:schemeClr>
          </a:lnRef>
          <a:fillRef idx="1">
            <a:scrgbClr r="0" g="0" b="0"/>
          </a:fillRef>
          <a:effectRef idx="0">
            <a:schemeClr val="dk2">
              <a:tint val="60000"/>
              <a:hueOff val="0"/>
              <a:satOff val="0"/>
              <a:lumOff val="0"/>
              <a:alphaOff val="0"/>
            </a:schemeClr>
          </a:effectRef>
          <a:fontRef idx="minor">
            <a:schemeClr val="lt1"/>
          </a:fontRef>
        </p:style>
        <p:txBody>
          <a:bodyPr spcFirstLastPara="0" vert="horz" wrap="square" lIns="68806" tIns="0" rIns="68805" bIns="88227" numCol="1" spcCol="1270" anchor="ctr" anchorCtr="0">
            <a:noAutofit/>
          </a:bodyPr>
          <a:lstStyle/>
          <a:p>
            <a:pPr lvl="0" algn="ctr" defTabSz="488950">
              <a:lnSpc>
                <a:spcPct val="90000"/>
              </a:lnSpc>
              <a:spcBef>
                <a:spcPct val="0"/>
              </a:spcBef>
              <a:spcAft>
                <a:spcPct val="35000"/>
              </a:spcAft>
            </a:pPr>
            <a:endParaRPr lang="zh-CN" altLang="en-US" sz="1100" kern="1200">
              <a:latin typeface="微软雅黑" panose="020B0503020204020204" pitchFamily="34" charset="-122"/>
              <a:ea typeface="微软雅黑" panose="020B0503020204020204" pitchFamily="34" charset="-122"/>
            </a:endParaRPr>
          </a:p>
        </p:txBody>
      </p:sp>
      <p:sp>
        <p:nvSpPr>
          <p:cNvPr id="31" name="任意多边形 30"/>
          <p:cNvSpPr/>
          <p:nvPr/>
        </p:nvSpPr>
        <p:spPr>
          <a:xfrm>
            <a:off x="5957871" y="5681975"/>
            <a:ext cx="1387207" cy="832324"/>
          </a:xfrm>
          <a:custGeom>
            <a:avLst/>
            <a:gdLst>
              <a:gd name="connsiteX0" fmla="*/ 0 w 1387207"/>
              <a:gd name="connsiteY0" fmla="*/ 83232 h 832324"/>
              <a:gd name="connsiteX1" fmla="*/ 83232 w 1387207"/>
              <a:gd name="connsiteY1" fmla="*/ 0 h 832324"/>
              <a:gd name="connsiteX2" fmla="*/ 1303975 w 1387207"/>
              <a:gd name="connsiteY2" fmla="*/ 0 h 832324"/>
              <a:gd name="connsiteX3" fmla="*/ 1387207 w 1387207"/>
              <a:gd name="connsiteY3" fmla="*/ 83232 h 832324"/>
              <a:gd name="connsiteX4" fmla="*/ 1387207 w 1387207"/>
              <a:gd name="connsiteY4" fmla="*/ 749092 h 832324"/>
              <a:gd name="connsiteX5" fmla="*/ 1303975 w 1387207"/>
              <a:gd name="connsiteY5" fmla="*/ 832324 h 832324"/>
              <a:gd name="connsiteX6" fmla="*/ 83232 w 1387207"/>
              <a:gd name="connsiteY6" fmla="*/ 832324 h 832324"/>
              <a:gd name="connsiteX7" fmla="*/ 0 w 1387207"/>
              <a:gd name="connsiteY7" fmla="*/ 749092 h 832324"/>
              <a:gd name="connsiteX8" fmla="*/ 0 w 1387207"/>
              <a:gd name="connsiteY8" fmla="*/ 83232 h 83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7207" h="832324">
                <a:moveTo>
                  <a:pt x="0" y="83232"/>
                </a:moveTo>
                <a:cubicBezTo>
                  <a:pt x="0" y="37264"/>
                  <a:pt x="37264" y="0"/>
                  <a:pt x="83232" y="0"/>
                </a:cubicBezTo>
                <a:lnTo>
                  <a:pt x="1303975" y="0"/>
                </a:lnTo>
                <a:cubicBezTo>
                  <a:pt x="1349943" y="0"/>
                  <a:pt x="1387207" y="37264"/>
                  <a:pt x="1387207" y="83232"/>
                </a:cubicBezTo>
                <a:lnTo>
                  <a:pt x="1387207" y="749092"/>
                </a:lnTo>
                <a:cubicBezTo>
                  <a:pt x="1387207" y="795060"/>
                  <a:pt x="1349943" y="832324"/>
                  <a:pt x="1303975" y="832324"/>
                </a:cubicBezTo>
                <a:lnTo>
                  <a:pt x="83232" y="832324"/>
                </a:lnTo>
                <a:cubicBezTo>
                  <a:pt x="37264" y="832324"/>
                  <a:pt x="0" y="795060"/>
                  <a:pt x="0" y="749092"/>
                </a:cubicBezTo>
                <a:lnTo>
                  <a:pt x="0" y="83232"/>
                </a:lnTo>
                <a:close/>
              </a:path>
            </a:pathLst>
          </a:custGeom>
          <a:solidFill>
            <a:schemeClr val="accent6">
              <a:lumMod val="75000"/>
            </a:schemeClr>
          </a:solidFill>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txBody>
          <a:bodyPr spcFirstLastPara="0" vert="horz" wrap="square" lIns="85338" tIns="85338" rIns="85338" bIns="85338" numCol="1" spcCol="1270" anchor="ctr" anchorCtr="0">
            <a:noAutofit/>
          </a:bodyPr>
          <a:lstStyle/>
          <a:p>
            <a:pPr lvl="0" algn="ctr" defTabSz="711200">
              <a:lnSpc>
                <a:spcPct val="90000"/>
              </a:lnSpc>
              <a:spcBef>
                <a:spcPct val="0"/>
              </a:spcBef>
              <a:spcAft>
                <a:spcPct val="35000"/>
              </a:spcAft>
            </a:pPr>
            <a:r>
              <a:rPr lang="en-US" altLang="zh-CN" sz="1600" kern="1200" dirty="0" smtClean="0">
                <a:latin typeface="微软雅黑" pitchFamily="34" charset="-122"/>
                <a:ea typeface="微软雅黑" pitchFamily="34" charset="-122"/>
              </a:rPr>
              <a:t>……</a:t>
            </a:r>
            <a:endParaRPr lang="zh-CN" altLang="en-US" sz="1600" kern="1200" dirty="0" smtClean="0">
              <a:latin typeface="微软雅黑" pitchFamily="34" charset="-122"/>
              <a:ea typeface="微软雅黑" pitchFamily="34" charset="-122"/>
            </a:endParaRPr>
          </a:p>
        </p:txBody>
      </p:sp>
      <p:sp>
        <p:nvSpPr>
          <p:cNvPr id="32" name="任意多边形 31"/>
          <p:cNvSpPr/>
          <p:nvPr/>
        </p:nvSpPr>
        <p:spPr>
          <a:xfrm>
            <a:off x="5541709" y="5926123"/>
            <a:ext cx="294089" cy="344028"/>
          </a:xfrm>
          <a:custGeom>
            <a:avLst/>
            <a:gdLst>
              <a:gd name="connsiteX0" fmla="*/ 0 w 294088"/>
              <a:gd name="connsiteY0" fmla="*/ 68805 h 344027"/>
              <a:gd name="connsiteX1" fmla="*/ 147044 w 294088"/>
              <a:gd name="connsiteY1" fmla="*/ 68805 h 344027"/>
              <a:gd name="connsiteX2" fmla="*/ 147044 w 294088"/>
              <a:gd name="connsiteY2" fmla="*/ 0 h 344027"/>
              <a:gd name="connsiteX3" fmla="*/ 294088 w 294088"/>
              <a:gd name="connsiteY3" fmla="*/ 172014 h 344027"/>
              <a:gd name="connsiteX4" fmla="*/ 147044 w 294088"/>
              <a:gd name="connsiteY4" fmla="*/ 344027 h 344027"/>
              <a:gd name="connsiteX5" fmla="*/ 147044 w 294088"/>
              <a:gd name="connsiteY5" fmla="*/ 275222 h 344027"/>
              <a:gd name="connsiteX6" fmla="*/ 0 w 294088"/>
              <a:gd name="connsiteY6" fmla="*/ 275222 h 344027"/>
              <a:gd name="connsiteX7" fmla="*/ 0 w 294088"/>
              <a:gd name="connsiteY7" fmla="*/ 68805 h 34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4088" h="344027">
                <a:moveTo>
                  <a:pt x="294088" y="275222"/>
                </a:moveTo>
                <a:lnTo>
                  <a:pt x="147044" y="275222"/>
                </a:lnTo>
                <a:lnTo>
                  <a:pt x="147044" y="344027"/>
                </a:lnTo>
                <a:lnTo>
                  <a:pt x="0" y="172013"/>
                </a:lnTo>
                <a:lnTo>
                  <a:pt x="147044" y="0"/>
                </a:lnTo>
                <a:lnTo>
                  <a:pt x="147044" y="68805"/>
                </a:lnTo>
                <a:lnTo>
                  <a:pt x="294088" y="68805"/>
                </a:lnTo>
                <a:lnTo>
                  <a:pt x="294088" y="275222"/>
                </a:lnTo>
                <a:close/>
              </a:path>
            </a:pathLst>
          </a:custGeom>
          <a:solidFill>
            <a:srgbClr val="FFC000"/>
          </a:solidFill>
        </p:spPr>
        <p:style>
          <a:lnRef idx="0">
            <a:schemeClr val="dk2">
              <a:tint val="60000"/>
              <a:hueOff val="0"/>
              <a:satOff val="0"/>
              <a:lumOff val="0"/>
              <a:alphaOff val="0"/>
            </a:schemeClr>
          </a:lnRef>
          <a:fillRef idx="1">
            <a:scrgbClr r="0" g="0" b="0"/>
          </a:fillRef>
          <a:effectRef idx="0">
            <a:schemeClr val="dk2">
              <a:tint val="60000"/>
              <a:hueOff val="0"/>
              <a:satOff val="0"/>
              <a:lumOff val="0"/>
              <a:alphaOff val="0"/>
            </a:schemeClr>
          </a:effectRef>
          <a:fontRef idx="minor">
            <a:schemeClr val="lt1"/>
          </a:fontRef>
        </p:style>
        <p:txBody>
          <a:bodyPr spcFirstLastPara="0" vert="horz" wrap="square" lIns="88226" tIns="68806" rIns="1" bIns="68805" numCol="1" spcCol="1270" anchor="ctr" anchorCtr="0">
            <a:noAutofit/>
          </a:bodyPr>
          <a:lstStyle/>
          <a:p>
            <a:pPr lvl="0" algn="ctr" defTabSz="488950">
              <a:lnSpc>
                <a:spcPct val="90000"/>
              </a:lnSpc>
              <a:spcBef>
                <a:spcPct val="0"/>
              </a:spcBef>
              <a:spcAft>
                <a:spcPct val="35000"/>
              </a:spcAft>
            </a:pPr>
            <a:endParaRPr lang="zh-CN" altLang="en-US" sz="1100" kern="1200">
              <a:latin typeface="微软雅黑" panose="020B0503020204020204" pitchFamily="34" charset="-122"/>
              <a:ea typeface="微软雅黑" panose="020B0503020204020204" pitchFamily="34" charset="-122"/>
            </a:endParaRPr>
          </a:p>
        </p:txBody>
      </p:sp>
      <p:sp>
        <p:nvSpPr>
          <p:cNvPr id="33" name="任意多边形 32"/>
          <p:cNvSpPr/>
          <p:nvPr/>
        </p:nvSpPr>
        <p:spPr>
          <a:xfrm>
            <a:off x="4015781" y="5681975"/>
            <a:ext cx="1387207" cy="832324"/>
          </a:xfrm>
          <a:custGeom>
            <a:avLst/>
            <a:gdLst>
              <a:gd name="connsiteX0" fmla="*/ 0 w 1387207"/>
              <a:gd name="connsiteY0" fmla="*/ 83232 h 832324"/>
              <a:gd name="connsiteX1" fmla="*/ 83232 w 1387207"/>
              <a:gd name="connsiteY1" fmla="*/ 0 h 832324"/>
              <a:gd name="connsiteX2" fmla="*/ 1303975 w 1387207"/>
              <a:gd name="connsiteY2" fmla="*/ 0 h 832324"/>
              <a:gd name="connsiteX3" fmla="*/ 1387207 w 1387207"/>
              <a:gd name="connsiteY3" fmla="*/ 83232 h 832324"/>
              <a:gd name="connsiteX4" fmla="*/ 1387207 w 1387207"/>
              <a:gd name="connsiteY4" fmla="*/ 749092 h 832324"/>
              <a:gd name="connsiteX5" fmla="*/ 1303975 w 1387207"/>
              <a:gd name="connsiteY5" fmla="*/ 832324 h 832324"/>
              <a:gd name="connsiteX6" fmla="*/ 83232 w 1387207"/>
              <a:gd name="connsiteY6" fmla="*/ 832324 h 832324"/>
              <a:gd name="connsiteX7" fmla="*/ 0 w 1387207"/>
              <a:gd name="connsiteY7" fmla="*/ 749092 h 832324"/>
              <a:gd name="connsiteX8" fmla="*/ 0 w 1387207"/>
              <a:gd name="connsiteY8" fmla="*/ 83232 h 83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7207" h="832324">
                <a:moveTo>
                  <a:pt x="0" y="83232"/>
                </a:moveTo>
                <a:cubicBezTo>
                  <a:pt x="0" y="37264"/>
                  <a:pt x="37264" y="0"/>
                  <a:pt x="83232" y="0"/>
                </a:cubicBezTo>
                <a:lnTo>
                  <a:pt x="1303975" y="0"/>
                </a:lnTo>
                <a:cubicBezTo>
                  <a:pt x="1349943" y="0"/>
                  <a:pt x="1387207" y="37264"/>
                  <a:pt x="1387207" y="83232"/>
                </a:cubicBezTo>
                <a:lnTo>
                  <a:pt x="1387207" y="749092"/>
                </a:lnTo>
                <a:cubicBezTo>
                  <a:pt x="1387207" y="795060"/>
                  <a:pt x="1349943" y="832324"/>
                  <a:pt x="1303975" y="832324"/>
                </a:cubicBezTo>
                <a:lnTo>
                  <a:pt x="83232" y="832324"/>
                </a:lnTo>
                <a:cubicBezTo>
                  <a:pt x="37264" y="832324"/>
                  <a:pt x="0" y="795060"/>
                  <a:pt x="0" y="749092"/>
                </a:cubicBezTo>
                <a:lnTo>
                  <a:pt x="0" y="83232"/>
                </a:lnTo>
                <a:close/>
              </a:path>
            </a:pathLst>
          </a:custGeom>
          <a:solidFill>
            <a:schemeClr val="accent6">
              <a:lumMod val="75000"/>
            </a:schemeClr>
          </a:solidFill>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txBody>
          <a:bodyPr spcFirstLastPara="0" vert="horz" wrap="square" lIns="85338" tIns="85338" rIns="85338" bIns="85338"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产品重新定位</a:t>
            </a:r>
          </a:p>
        </p:txBody>
      </p:sp>
      <p:sp>
        <p:nvSpPr>
          <p:cNvPr id="34" name="任意多边形 33"/>
          <p:cNvSpPr/>
          <p:nvPr/>
        </p:nvSpPr>
        <p:spPr>
          <a:xfrm>
            <a:off x="3599618" y="5926123"/>
            <a:ext cx="294089" cy="344028"/>
          </a:xfrm>
          <a:custGeom>
            <a:avLst/>
            <a:gdLst>
              <a:gd name="connsiteX0" fmla="*/ 0 w 294088"/>
              <a:gd name="connsiteY0" fmla="*/ 68805 h 344027"/>
              <a:gd name="connsiteX1" fmla="*/ 147044 w 294088"/>
              <a:gd name="connsiteY1" fmla="*/ 68805 h 344027"/>
              <a:gd name="connsiteX2" fmla="*/ 147044 w 294088"/>
              <a:gd name="connsiteY2" fmla="*/ 0 h 344027"/>
              <a:gd name="connsiteX3" fmla="*/ 294088 w 294088"/>
              <a:gd name="connsiteY3" fmla="*/ 172014 h 344027"/>
              <a:gd name="connsiteX4" fmla="*/ 147044 w 294088"/>
              <a:gd name="connsiteY4" fmla="*/ 344027 h 344027"/>
              <a:gd name="connsiteX5" fmla="*/ 147044 w 294088"/>
              <a:gd name="connsiteY5" fmla="*/ 275222 h 344027"/>
              <a:gd name="connsiteX6" fmla="*/ 0 w 294088"/>
              <a:gd name="connsiteY6" fmla="*/ 275222 h 344027"/>
              <a:gd name="connsiteX7" fmla="*/ 0 w 294088"/>
              <a:gd name="connsiteY7" fmla="*/ 68805 h 34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4088" h="344027">
                <a:moveTo>
                  <a:pt x="294088" y="275222"/>
                </a:moveTo>
                <a:lnTo>
                  <a:pt x="147044" y="275222"/>
                </a:lnTo>
                <a:lnTo>
                  <a:pt x="147044" y="344027"/>
                </a:lnTo>
                <a:lnTo>
                  <a:pt x="0" y="172013"/>
                </a:lnTo>
                <a:lnTo>
                  <a:pt x="147044" y="0"/>
                </a:lnTo>
                <a:lnTo>
                  <a:pt x="147044" y="68805"/>
                </a:lnTo>
                <a:lnTo>
                  <a:pt x="294088" y="68805"/>
                </a:lnTo>
                <a:lnTo>
                  <a:pt x="294088" y="275222"/>
                </a:lnTo>
                <a:close/>
              </a:path>
            </a:pathLst>
          </a:custGeom>
          <a:solidFill>
            <a:srgbClr val="FFC000"/>
          </a:solidFill>
        </p:spPr>
        <p:style>
          <a:lnRef idx="0">
            <a:schemeClr val="dk2">
              <a:tint val="60000"/>
              <a:hueOff val="0"/>
              <a:satOff val="0"/>
              <a:lumOff val="0"/>
              <a:alphaOff val="0"/>
            </a:schemeClr>
          </a:lnRef>
          <a:fillRef idx="1">
            <a:scrgbClr r="0" g="0" b="0"/>
          </a:fillRef>
          <a:effectRef idx="0">
            <a:schemeClr val="dk2">
              <a:tint val="60000"/>
              <a:hueOff val="0"/>
              <a:satOff val="0"/>
              <a:lumOff val="0"/>
              <a:alphaOff val="0"/>
            </a:schemeClr>
          </a:effectRef>
          <a:fontRef idx="minor">
            <a:schemeClr val="lt1"/>
          </a:fontRef>
        </p:style>
        <p:txBody>
          <a:bodyPr spcFirstLastPara="0" vert="horz" wrap="square" lIns="88226" tIns="68806" rIns="1" bIns="68805" numCol="1" spcCol="1270" anchor="ctr" anchorCtr="0">
            <a:noAutofit/>
          </a:bodyPr>
          <a:lstStyle/>
          <a:p>
            <a:pPr lvl="0" algn="ctr" defTabSz="488950">
              <a:lnSpc>
                <a:spcPct val="90000"/>
              </a:lnSpc>
              <a:spcBef>
                <a:spcPct val="0"/>
              </a:spcBef>
              <a:spcAft>
                <a:spcPct val="35000"/>
              </a:spcAft>
            </a:pPr>
            <a:endParaRPr lang="zh-CN" altLang="en-US" sz="1100" kern="1200">
              <a:latin typeface="微软雅黑" panose="020B0503020204020204" pitchFamily="34" charset="-122"/>
              <a:ea typeface="微软雅黑" panose="020B0503020204020204" pitchFamily="34" charset="-122"/>
            </a:endParaRPr>
          </a:p>
        </p:txBody>
      </p:sp>
      <p:sp>
        <p:nvSpPr>
          <p:cNvPr id="35" name="任意多边形 34"/>
          <p:cNvSpPr/>
          <p:nvPr/>
        </p:nvSpPr>
        <p:spPr>
          <a:xfrm>
            <a:off x="2073690" y="5681975"/>
            <a:ext cx="1387207" cy="832324"/>
          </a:xfrm>
          <a:custGeom>
            <a:avLst/>
            <a:gdLst>
              <a:gd name="connsiteX0" fmla="*/ 0 w 1387207"/>
              <a:gd name="connsiteY0" fmla="*/ 83232 h 832324"/>
              <a:gd name="connsiteX1" fmla="*/ 83232 w 1387207"/>
              <a:gd name="connsiteY1" fmla="*/ 0 h 832324"/>
              <a:gd name="connsiteX2" fmla="*/ 1303975 w 1387207"/>
              <a:gd name="connsiteY2" fmla="*/ 0 h 832324"/>
              <a:gd name="connsiteX3" fmla="*/ 1387207 w 1387207"/>
              <a:gd name="connsiteY3" fmla="*/ 83232 h 832324"/>
              <a:gd name="connsiteX4" fmla="*/ 1387207 w 1387207"/>
              <a:gd name="connsiteY4" fmla="*/ 749092 h 832324"/>
              <a:gd name="connsiteX5" fmla="*/ 1303975 w 1387207"/>
              <a:gd name="connsiteY5" fmla="*/ 832324 h 832324"/>
              <a:gd name="connsiteX6" fmla="*/ 83232 w 1387207"/>
              <a:gd name="connsiteY6" fmla="*/ 832324 h 832324"/>
              <a:gd name="connsiteX7" fmla="*/ 0 w 1387207"/>
              <a:gd name="connsiteY7" fmla="*/ 749092 h 832324"/>
              <a:gd name="connsiteX8" fmla="*/ 0 w 1387207"/>
              <a:gd name="connsiteY8" fmla="*/ 83232 h 83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7207" h="832324">
                <a:moveTo>
                  <a:pt x="0" y="83232"/>
                </a:moveTo>
                <a:cubicBezTo>
                  <a:pt x="0" y="37264"/>
                  <a:pt x="37264" y="0"/>
                  <a:pt x="83232" y="0"/>
                </a:cubicBezTo>
                <a:lnTo>
                  <a:pt x="1303975" y="0"/>
                </a:lnTo>
                <a:cubicBezTo>
                  <a:pt x="1349943" y="0"/>
                  <a:pt x="1387207" y="37264"/>
                  <a:pt x="1387207" y="83232"/>
                </a:cubicBezTo>
                <a:lnTo>
                  <a:pt x="1387207" y="749092"/>
                </a:lnTo>
                <a:cubicBezTo>
                  <a:pt x="1387207" y="795060"/>
                  <a:pt x="1349943" y="832324"/>
                  <a:pt x="1303975" y="832324"/>
                </a:cubicBezTo>
                <a:lnTo>
                  <a:pt x="83232" y="832324"/>
                </a:lnTo>
                <a:cubicBezTo>
                  <a:pt x="37264" y="832324"/>
                  <a:pt x="0" y="795060"/>
                  <a:pt x="0" y="749092"/>
                </a:cubicBezTo>
                <a:lnTo>
                  <a:pt x="0" y="83232"/>
                </a:lnTo>
                <a:close/>
              </a:path>
            </a:pathLst>
          </a:custGeom>
          <a:solidFill>
            <a:schemeClr val="accent6">
              <a:lumMod val="75000"/>
            </a:schemeClr>
          </a:solidFill>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txBody>
          <a:bodyPr spcFirstLastPara="0" vert="horz" wrap="square" lIns="85338" tIns="85338" rIns="85338" bIns="85338" numCol="1" spcCol="1270" anchor="ctr" anchorCtr="0">
            <a:noAutofit/>
          </a:bodyPr>
          <a:lstStyle/>
          <a:p>
            <a:pPr lvl="0" algn="ctr" defTabSz="711200">
              <a:lnSpc>
                <a:spcPct val="90000"/>
              </a:lnSpc>
              <a:spcBef>
                <a:spcPct val="0"/>
              </a:spcBef>
              <a:spcAft>
                <a:spcPct val="35000"/>
              </a:spcAft>
            </a:pPr>
            <a:r>
              <a:rPr lang="en-US" altLang="zh-CN" sz="1600" kern="1200" dirty="0" smtClean="0">
                <a:latin typeface="微软雅黑" pitchFamily="34" charset="-122"/>
                <a:ea typeface="微软雅黑" pitchFamily="34" charset="-122"/>
              </a:rPr>
              <a:t>……</a:t>
            </a:r>
            <a:endParaRPr lang="zh-CN" altLang="en-US" sz="1600" kern="1200" dirty="0" smtClean="0">
              <a:latin typeface="微软雅黑" pitchFamily="34" charset="-122"/>
              <a:ea typeface="微软雅黑" pitchFamily="34" charset="-122"/>
            </a:endParaRPr>
          </a:p>
        </p:txBody>
      </p:sp>
      <p:sp>
        <p:nvSpPr>
          <p:cNvPr id="36" name="文本框 35"/>
          <p:cNvSpPr txBox="1"/>
          <p:nvPr/>
        </p:nvSpPr>
        <p:spPr>
          <a:xfrm>
            <a:off x="7547212" y="1056412"/>
            <a:ext cx="4429958" cy="558614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这是美团产品总监刘昌毅的总结。</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我们设想一个例子</a:t>
            </a:r>
            <a:r>
              <a:rPr lang="en-US" altLang="zh-CN" sz="1400" dirty="0" smtClean="0">
                <a:solidFill>
                  <a:schemeClr val="bg1"/>
                </a:solidFill>
                <a:latin typeface="微软雅黑" panose="020B0503020204020204" pitchFamily="34" charset="-122"/>
                <a:ea typeface="微软雅黑" panose="020B0503020204020204" pitchFamily="34" charset="-122"/>
              </a:rPr>
              <a:t>——</a:t>
            </a:r>
            <a:r>
              <a:rPr lang="zh-CN" altLang="en-US" sz="1400" dirty="0" smtClean="0">
                <a:solidFill>
                  <a:schemeClr val="bg1"/>
                </a:solidFill>
                <a:latin typeface="微软雅黑" panose="020B0503020204020204" pitchFamily="34" charset="-122"/>
                <a:ea typeface="微软雅黑" panose="020B0503020204020204" pitchFamily="34" charset="-122"/>
              </a:rPr>
              <a:t>美团电影。</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a:solidFill>
                  <a:schemeClr val="bg1"/>
                </a:solidFill>
                <a:latin typeface="微软雅黑" panose="020B0503020204020204" pitchFamily="34" charset="-122"/>
                <a:ea typeface="微软雅黑" panose="020B0503020204020204" pitchFamily="34" charset="-122"/>
              </a:rPr>
              <a:t>美</a:t>
            </a:r>
            <a:r>
              <a:rPr lang="zh-CN" altLang="en-US" sz="1400" dirty="0" smtClean="0">
                <a:solidFill>
                  <a:schemeClr val="bg1"/>
                </a:solidFill>
                <a:latin typeface="微软雅黑" panose="020B0503020204020204" pitchFamily="34" charset="-122"/>
                <a:ea typeface="微软雅黑" panose="020B0503020204020204" pitchFamily="34" charset="-122"/>
              </a:rPr>
              <a:t>团电影票团购业务很好，但是不能直接订座，团购还要排队，是否可以做在线选作购票业务？是否可以在手机上直接购票在取票机取票而无需排队？</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经过商业分析组分析，美国电影市场巨大中国也将有数倍增长，近几年中国电影发展迅猛，看电影成为一种习惯。电影院售票系统早已实现电子化，具备接入条件。等等（实际原因复杂很多）</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定位目标：我们第一步只做纯手机上的购票，价位在团购票和全价票之间。</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是一个独立的</a:t>
            </a:r>
            <a:r>
              <a:rPr lang="en-US" altLang="zh-CN" sz="1400" dirty="0" smtClean="0">
                <a:solidFill>
                  <a:schemeClr val="bg1"/>
                </a:solidFill>
                <a:latin typeface="微软雅黑" panose="020B0503020204020204" pitchFamily="34" charset="-122"/>
                <a:ea typeface="微软雅黑" panose="020B0503020204020204" pitchFamily="34" charset="-122"/>
              </a:rPr>
              <a:t>app</a:t>
            </a:r>
            <a:r>
              <a:rPr lang="zh-CN" altLang="en-US" sz="1400" dirty="0" smtClean="0">
                <a:solidFill>
                  <a:schemeClr val="bg1"/>
                </a:solidFill>
                <a:latin typeface="微软雅黑" panose="020B0503020204020204" pitchFamily="34" charset="-122"/>
                <a:ea typeface="微软雅黑" panose="020B0503020204020204" pitchFamily="34" charset="-122"/>
              </a:rPr>
              <a:t>，提供影讯浏览，接入美团团购，共电影、影院、团购、关于四个</a:t>
            </a:r>
            <a:r>
              <a:rPr lang="en-US" altLang="zh-CN" sz="1400" dirty="0" smtClean="0">
                <a:solidFill>
                  <a:schemeClr val="bg1"/>
                </a:solidFill>
                <a:latin typeface="微软雅黑" panose="020B0503020204020204" pitchFamily="34" charset="-122"/>
                <a:ea typeface="微软雅黑" panose="020B0503020204020204" pitchFamily="34" charset="-122"/>
              </a:rPr>
              <a:t>tab</a:t>
            </a:r>
            <a:r>
              <a:rPr lang="zh-CN" altLang="en-US" sz="1400" dirty="0" smtClean="0">
                <a:solidFill>
                  <a:schemeClr val="bg1"/>
                </a:solidFill>
                <a:latin typeface="微软雅黑" panose="020B0503020204020204" pitchFamily="34" charset="-122"/>
                <a:ea typeface="微软雅黑" panose="020B0503020204020204" pitchFamily="34" charset="-122"/>
              </a:rPr>
              <a:t>。</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谁来做、需要几个产品人员、需要几个开发。</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对外发布。</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每</a:t>
            </a:r>
            <a:r>
              <a:rPr lang="en-US" altLang="zh-CN" sz="1400" dirty="0" smtClean="0">
                <a:solidFill>
                  <a:schemeClr val="bg1"/>
                </a:solidFill>
                <a:latin typeface="微软雅黑" panose="020B0503020204020204" pitchFamily="34" charset="-122"/>
                <a:ea typeface="微软雅黑" panose="020B0503020204020204" pitchFamily="34" charset="-122"/>
              </a:rPr>
              <a:t>2-4</a:t>
            </a:r>
            <a:r>
              <a:rPr lang="zh-CN" altLang="en-US" sz="1400" dirty="0" smtClean="0">
                <a:solidFill>
                  <a:schemeClr val="bg1"/>
                </a:solidFill>
                <a:latin typeface="微软雅黑" panose="020B0503020204020204" pitchFamily="34" charset="-122"/>
                <a:ea typeface="微软雅黑" panose="020B0503020204020204" pitchFamily="34" charset="-122"/>
              </a:rPr>
              <a:t>周发布一个新版。</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a:solidFill>
                  <a:schemeClr val="bg1"/>
                </a:solidFill>
                <a:latin typeface="微软雅黑" panose="020B0503020204020204" pitchFamily="34" charset="-122"/>
                <a:ea typeface="微软雅黑" panose="020B0503020204020204" pitchFamily="34" charset="-122"/>
              </a:rPr>
              <a:t>每一</a:t>
            </a:r>
            <a:r>
              <a:rPr lang="zh-CN" altLang="en-US" sz="1400" dirty="0" smtClean="0">
                <a:solidFill>
                  <a:schemeClr val="bg1"/>
                </a:solidFill>
                <a:latin typeface="微软雅黑" panose="020B0503020204020204" pitchFamily="34" charset="-122"/>
                <a:ea typeface="微软雅黑" panose="020B0503020204020204" pitchFamily="34" charset="-122"/>
              </a:rPr>
              <a:t>版有一个方向，例如</a:t>
            </a:r>
            <a:r>
              <a:rPr lang="en-US" altLang="zh-CN" sz="1400" dirty="0" smtClean="0">
                <a:solidFill>
                  <a:schemeClr val="bg1"/>
                </a:solidFill>
                <a:latin typeface="微软雅黑" panose="020B0503020204020204" pitchFamily="34" charset="-122"/>
                <a:ea typeface="微软雅黑" panose="020B0503020204020204" pitchFamily="34" charset="-122"/>
              </a:rPr>
              <a:t>×</a:t>
            </a:r>
            <a:r>
              <a:rPr lang="zh-CN" altLang="en-US" sz="1400" dirty="0" smtClean="0">
                <a:solidFill>
                  <a:schemeClr val="bg1"/>
                </a:solidFill>
                <a:latin typeface="微软雅黑" panose="020B0503020204020204" pitchFamily="34" charset="-122"/>
                <a:ea typeface="微软雅黑" panose="020B0503020204020204" pitchFamily="34" charset="-122"/>
              </a:rPr>
              <a:t>版增强影评打分功能等。</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527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
                                            <p:txEl>
                                              <p:pRg st="0" end="0"/>
                                            </p:txEl>
                                          </p:spTgt>
                                        </p:tgtEl>
                                        <p:attrNameLst>
                                          <p:attrName>style.visibility</p:attrName>
                                        </p:attrNameLst>
                                      </p:cBhvr>
                                      <p:to>
                                        <p:strVal val="visible"/>
                                      </p:to>
                                    </p:set>
                                    <p:anim calcmode="lin" valueType="num">
                                      <p:cBhvr additive="base">
                                        <p:cTn id="13"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
                                            <p:txEl>
                                              <p:pRg st="1" end="1"/>
                                            </p:txEl>
                                          </p:spTgt>
                                        </p:tgtEl>
                                        <p:attrNameLst>
                                          <p:attrName>style.visibility</p:attrName>
                                        </p:attrNameLst>
                                      </p:cBhvr>
                                      <p:to>
                                        <p:strVal val="visible"/>
                                      </p:to>
                                    </p:set>
                                    <p:anim calcmode="lin" valueType="num">
                                      <p:cBhvr additive="base">
                                        <p:cTn id="19" dur="500" fill="hold"/>
                                        <p:tgtEl>
                                          <p:spTgt spid="3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6">
                                            <p:txEl>
                                              <p:pRg st="2" end="2"/>
                                            </p:txEl>
                                          </p:spTgt>
                                        </p:tgtEl>
                                        <p:attrNameLst>
                                          <p:attrName>style.visibility</p:attrName>
                                        </p:attrNameLst>
                                      </p:cBhvr>
                                      <p:to>
                                        <p:strVal val="visible"/>
                                      </p:to>
                                    </p:set>
                                    <p:anim calcmode="lin" valueType="num">
                                      <p:cBhvr additive="base">
                                        <p:cTn id="31" dur="500" fill="hold"/>
                                        <p:tgtEl>
                                          <p:spTgt spid="36">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6">
                                            <p:txEl>
                                              <p:pRg st="3" end="3"/>
                                            </p:txEl>
                                          </p:spTgt>
                                        </p:tgtEl>
                                        <p:attrNameLst>
                                          <p:attrName>style.visibility</p:attrName>
                                        </p:attrNameLst>
                                      </p:cBhvr>
                                      <p:to>
                                        <p:strVal val="visible"/>
                                      </p:to>
                                    </p:set>
                                    <p:anim calcmode="lin" valueType="num">
                                      <p:cBhvr additive="base">
                                        <p:cTn id="47" dur="500" fill="hold"/>
                                        <p:tgtEl>
                                          <p:spTgt spid="36">
                                            <p:txEl>
                                              <p:pRg st="3" end="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additive="base">
                                        <p:cTn id="57" dur="500" fill="hold"/>
                                        <p:tgtEl>
                                          <p:spTgt spid="11"/>
                                        </p:tgtEl>
                                        <p:attrNameLst>
                                          <p:attrName>ppt_x</p:attrName>
                                        </p:attrNameLst>
                                      </p:cBhvr>
                                      <p:tavLst>
                                        <p:tav tm="0">
                                          <p:val>
                                            <p:strVal val="#ppt_x"/>
                                          </p:val>
                                        </p:tav>
                                        <p:tav tm="100000">
                                          <p:val>
                                            <p:strVal val="#ppt_x"/>
                                          </p:val>
                                        </p:tav>
                                      </p:tavLst>
                                    </p:anim>
                                    <p:anim calcmode="lin" valueType="num">
                                      <p:cBhvr additive="base">
                                        <p:cTn id="5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6">
                                            <p:txEl>
                                              <p:pRg st="4" end="4"/>
                                            </p:txEl>
                                          </p:spTgt>
                                        </p:tgtEl>
                                        <p:attrNameLst>
                                          <p:attrName>style.visibility</p:attrName>
                                        </p:attrNameLst>
                                      </p:cBhvr>
                                      <p:to>
                                        <p:strVal val="visible"/>
                                      </p:to>
                                    </p:set>
                                    <p:anim calcmode="lin" valueType="num">
                                      <p:cBhvr additive="base">
                                        <p:cTn id="63" dur="500" fill="hold"/>
                                        <p:tgtEl>
                                          <p:spTgt spid="36">
                                            <p:txEl>
                                              <p:pRg st="4" end="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2"/>
                                        </p:tgtEl>
                                        <p:attrNameLst>
                                          <p:attrName>style.visibility</p:attrName>
                                        </p:attrNameLst>
                                      </p:cBhvr>
                                      <p:to>
                                        <p:strVal val="visible"/>
                                      </p:to>
                                    </p:set>
                                    <p:anim calcmode="lin" valueType="num">
                                      <p:cBhvr additive="base">
                                        <p:cTn id="69" dur="500" fill="hold"/>
                                        <p:tgtEl>
                                          <p:spTgt spid="12"/>
                                        </p:tgtEl>
                                        <p:attrNameLst>
                                          <p:attrName>ppt_x</p:attrName>
                                        </p:attrNameLst>
                                      </p:cBhvr>
                                      <p:tavLst>
                                        <p:tav tm="0">
                                          <p:val>
                                            <p:strVal val="#ppt_x"/>
                                          </p:val>
                                        </p:tav>
                                        <p:tav tm="100000">
                                          <p:val>
                                            <p:strVal val="#ppt_x"/>
                                          </p:val>
                                        </p:tav>
                                      </p:tavLst>
                                    </p:anim>
                                    <p:anim calcmode="lin" valueType="num">
                                      <p:cBhvr additive="base">
                                        <p:cTn id="70" dur="500" fill="hold"/>
                                        <p:tgtEl>
                                          <p:spTgt spid="12"/>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anim calcmode="lin" valueType="num">
                                      <p:cBhvr additive="base">
                                        <p:cTn id="73" dur="500" fill="hold"/>
                                        <p:tgtEl>
                                          <p:spTgt spid="13"/>
                                        </p:tgtEl>
                                        <p:attrNameLst>
                                          <p:attrName>ppt_x</p:attrName>
                                        </p:attrNameLst>
                                      </p:cBhvr>
                                      <p:tavLst>
                                        <p:tav tm="0">
                                          <p:val>
                                            <p:strVal val="#ppt_x"/>
                                          </p:val>
                                        </p:tav>
                                        <p:tav tm="100000">
                                          <p:val>
                                            <p:strVal val="#ppt_x"/>
                                          </p:val>
                                        </p:tav>
                                      </p:tavLst>
                                    </p:anim>
                                    <p:anim calcmode="lin" valueType="num">
                                      <p:cBhvr additive="base">
                                        <p:cTn id="7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6">
                                            <p:txEl>
                                              <p:pRg st="5" end="5"/>
                                            </p:txEl>
                                          </p:spTgt>
                                        </p:tgtEl>
                                        <p:attrNameLst>
                                          <p:attrName>style.visibility</p:attrName>
                                        </p:attrNameLst>
                                      </p:cBhvr>
                                      <p:to>
                                        <p:strVal val="visible"/>
                                      </p:to>
                                    </p:set>
                                    <p:anim calcmode="lin" valueType="num">
                                      <p:cBhvr additive="base">
                                        <p:cTn id="79" dur="500" fill="hold"/>
                                        <p:tgtEl>
                                          <p:spTgt spid="36">
                                            <p:txEl>
                                              <p:pRg st="5" end="5"/>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4"/>
                                        </p:tgtEl>
                                        <p:attrNameLst>
                                          <p:attrName>style.visibility</p:attrName>
                                        </p:attrNameLst>
                                      </p:cBhvr>
                                      <p:to>
                                        <p:strVal val="visible"/>
                                      </p:to>
                                    </p:set>
                                    <p:anim calcmode="lin" valueType="num">
                                      <p:cBhvr additive="base">
                                        <p:cTn id="85" dur="500" fill="hold"/>
                                        <p:tgtEl>
                                          <p:spTgt spid="14"/>
                                        </p:tgtEl>
                                        <p:attrNameLst>
                                          <p:attrName>ppt_x</p:attrName>
                                        </p:attrNameLst>
                                      </p:cBhvr>
                                      <p:tavLst>
                                        <p:tav tm="0">
                                          <p:val>
                                            <p:strVal val="#ppt_x"/>
                                          </p:val>
                                        </p:tav>
                                        <p:tav tm="100000">
                                          <p:val>
                                            <p:strVal val="#ppt_x"/>
                                          </p:val>
                                        </p:tav>
                                      </p:tavLst>
                                    </p:anim>
                                    <p:anim calcmode="lin" valueType="num">
                                      <p:cBhvr additive="base">
                                        <p:cTn id="86" dur="500" fill="hold"/>
                                        <p:tgtEl>
                                          <p:spTgt spid="14"/>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5"/>
                                        </p:tgtEl>
                                        <p:attrNameLst>
                                          <p:attrName>style.visibility</p:attrName>
                                        </p:attrNameLst>
                                      </p:cBhvr>
                                      <p:to>
                                        <p:strVal val="visible"/>
                                      </p:to>
                                    </p:set>
                                    <p:anim calcmode="lin" valueType="num">
                                      <p:cBhvr additive="base">
                                        <p:cTn id="89" dur="500" fill="hold"/>
                                        <p:tgtEl>
                                          <p:spTgt spid="15"/>
                                        </p:tgtEl>
                                        <p:attrNameLst>
                                          <p:attrName>ppt_x</p:attrName>
                                        </p:attrNameLst>
                                      </p:cBhvr>
                                      <p:tavLst>
                                        <p:tav tm="0">
                                          <p:val>
                                            <p:strVal val="#ppt_x"/>
                                          </p:val>
                                        </p:tav>
                                        <p:tav tm="100000">
                                          <p:val>
                                            <p:strVal val="#ppt_x"/>
                                          </p:val>
                                        </p:tav>
                                      </p:tavLst>
                                    </p:anim>
                                    <p:anim calcmode="lin" valueType="num">
                                      <p:cBhvr additive="base">
                                        <p:cTn id="9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36">
                                            <p:txEl>
                                              <p:pRg st="6" end="6"/>
                                            </p:txEl>
                                          </p:spTgt>
                                        </p:tgtEl>
                                        <p:attrNameLst>
                                          <p:attrName>style.visibility</p:attrName>
                                        </p:attrNameLst>
                                      </p:cBhvr>
                                      <p:to>
                                        <p:strVal val="visible"/>
                                      </p:to>
                                    </p:set>
                                    <p:anim calcmode="lin" valueType="num">
                                      <p:cBhvr additive="base">
                                        <p:cTn id="95" dur="500" fill="hold"/>
                                        <p:tgtEl>
                                          <p:spTgt spid="36">
                                            <p:txEl>
                                              <p:pRg st="6" end="6"/>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6"/>
                                        </p:tgtEl>
                                        <p:attrNameLst>
                                          <p:attrName>style.visibility</p:attrName>
                                        </p:attrNameLst>
                                      </p:cBhvr>
                                      <p:to>
                                        <p:strVal val="visible"/>
                                      </p:to>
                                    </p:set>
                                    <p:anim calcmode="lin" valueType="num">
                                      <p:cBhvr additive="base">
                                        <p:cTn id="101" dur="500" fill="hold"/>
                                        <p:tgtEl>
                                          <p:spTgt spid="16"/>
                                        </p:tgtEl>
                                        <p:attrNameLst>
                                          <p:attrName>ppt_x</p:attrName>
                                        </p:attrNameLst>
                                      </p:cBhvr>
                                      <p:tavLst>
                                        <p:tav tm="0">
                                          <p:val>
                                            <p:strVal val="#ppt_x"/>
                                          </p:val>
                                        </p:tav>
                                        <p:tav tm="100000">
                                          <p:val>
                                            <p:strVal val="#ppt_x"/>
                                          </p:val>
                                        </p:tav>
                                      </p:tavLst>
                                    </p:anim>
                                    <p:anim calcmode="lin" valueType="num">
                                      <p:cBhvr additive="base">
                                        <p:cTn id="102" dur="500" fill="hold"/>
                                        <p:tgtEl>
                                          <p:spTgt spid="16"/>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7"/>
                                        </p:tgtEl>
                                        <p:attrNameLst>
                                          <p:attrName>style.visibility</p:attrName>
                                        </p:attrNameLst>
                                      </p:cBhvr>
                                      <p:to>
                                        <p:strVal val="visible"/>
                                      </p:to>
                                    </p:set>
                                    <p:anim calcmode="lin" valueType="num">
                                      <p:cBhvr additive="base">
                                        <p:cTn id="105" dur="500" fill="hold"/>
                                        <p:tgtEl>
                                          <p:spTgt spid="17"/>
                                        </p:tgtEl>
                                        <p:attrNameLst>
                                          <p:attrName>ppt_x</p:attrName>
                                        </p:attrNameLst>
                                      </p:cBhvr>
                                      <p:tavLst>
                                        <p:tav tm="0">
                                          <p:val>
                                            <p:strVal val="#ppt_x"/>
                                          </p:val>
                                        </p:tav>
                                        <p:tav tm="100000">
                                          <p:val>
                                            <p:strVal val="#ppt_x"/>
                                          </p:val>
                                        </p:tav>
                                      </p:tavLst>
                                    </p:anim>
                                    <p:anim calcmode="lin" valueType="num">
                                      <p:cBhvr additive="base">
                                        <p:cTn id="10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18"/>
                                        </p:tgtEl>
                                        <p:attrNameLst>
                                          <p:attrName>style.visibility</p:attrName>
                                        </p:attrNameLst>
                                      </p:cBhvr>
                                      <p:to>
                                        <p:strVal val="visible"/>
                                      </p:to>
                                    </p:set>
                                    <p:anim calcmode="lin" valueType="num">
                                      <p:cBhvr additive="base">
                                        <p:cTn id="111" dur="500" fill="hold"/>
                                        <p:tgtEl>
                                          <p:spTgt spid="18"/>
                                        </p:tgtEl>
                                        <p:attrNameLst>
                                          <p:attrName>ppt_x</p:attrName>
                                        </p:attrNameLst>
                                      </p:cBhvr>
                                      <p:tavLst>
                                        <p:tav tm="0">
                                          <p:val>
                                            <p:strVal val="#ppt_x"/>
                                          </p:val>
                                        </p:tav>
                                        <p:tav tm="100000">
                                          <p:val>
                                            <p:strVal val="#ppt_x"/>
                                          </p:val>
                                        </p:tav>
                                      </p:tavLst>
                                    </p:anim>
                                    <p:anim calcmode="lin" valueType="num">
                                      <p:cBhvr additive="base">
                                        <p:cTn id="112" dur="500" fill="hold"/>
                                        <p:tgtEl>
                                          <p:spTgt spid="18"/>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9"/>
                                        </p:tgtEl>
                                        <p:attrNameLst>
                                          <p:attrName>style.visibility</p:attrName>
                                        </p:attrNameLst>
                                      </p:cBhvr>
                                      <p:to>
                                        <p:strVal val="visible"/>
                                      </p:to>
                                    </p:set>
                                    <p:anim calcmode="lin" valueType="num">
                                      <p:cBhvr additive="base">
                                        <p:cTn id="115" dur="500" fill="hold"/>
                                        <p:tgtEl>
                                          <p:spTgt spid="19"/>
                                        </p:tgtEl>
                                        <p:attrNameLst>
                                          <p:attrName>ppt_x</p:attrName>
                                        </p:attrNameLst>
                                      </p:cBhvr>
                                      <p:tavLst>
                                        <p:tav tm="0">
                                          <p:val>
                                            <p:strVal val="#ppt_x"/>
                                          </p:val>
                                        </p:tav>
                                        <p:tav tm="100000">
                                          <p:val>
                                            <p:strVal val="#ppt_x"/>
                                          </p:val>
                                        </p:tav>
                                      </p:tavLst>
                                    </p:anim>
                                    <p:anim calcmode="lin" valueType="num">
                                      <p:cBhvr additive="base">
                                        <p:cTn id="1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20"/>
                                        </p:tgtEl>
                                        <p:attrNameLst>
                                          <p:attrName>style.visibility</p:attrName>
                                        </p:attrNameLst>
                                      </p:cBhvr>
                                      <p:to>
                                        <p:strVal val="visible"/>
                                      </p:to>
                                    </p:set>
                                    <p:anim calcmode="lin" valueType="num">
                                      <p:cBhvr additive="base">
                                        <p:cTn id="121" dur="500" fill="hold"/>
                                        <p:tgtEl>
                                          <p:spTgt spid="20"/>
                                        </p:tgtEl>
                                        <p:attrNameLst>
                                          <p:attrName>ppt_x</p:attrName>
                                        </p:attrNameLst>
                                      </p:cBhvr>
                                      <p:tavLst>
                                        <p:tav tm="0">
                                          <p:val>
                                            <p:strVal val="#ppt_x"/>
                                          </p:val>
                                        </p:tav>
                                        <p:tav tm="100000">
                                          <p:val>
                                            <p:strVal val="#ppt_x"/>
                                          </p:val>
                                        </p:tav>
                                      </p:tavLst>
                                    </p:anim>
                                    <p:anim calcmode="lin" valueType="num">
                                      <p:cBhvr additive="base">
                                        <p:cTn id="122" dur="500" fill="hold"/>
                                        <p:tgtEl>
                                          <p:spTgt spid="20"/>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21"/>
                                        </p:tgtEl>
                                        <p:attrNameLst>
                                          <p:attrName>style.visibility</p:attrName>
                                        </p:attrNameLst>
                                      </p:cBhvr>
                                      <p:to>
                                        <p:strVal val="visible"/>
                                      </p:to>
                                    </p:set>
                                    <p:anim calcmode="lin" valueType="num">
                                      <p:cBhvr additive="base">
                                        <p:cTn id="125" dur="500" fill="hold"/>
                                        <p:tgtEl>
                                          <p:spTgt spid="21"/>
                                        </p:tgtEl>
                                        <p:attrNameLst>
                                          <p:attrName>ppt_x</p:attrName>
                                        </p:attrNameLst>
                                      </p:cBhvr>
                                      <p:tavLst>
                                        <p:tav tm="0">
                                          <p:val>
                                            <p:strVal val="#ppt_x"/>
                                          </p:val>
                                        </p:tav>
                                        <p:tav tm="100000">
                                          <p:val>
                                            <p:strVal val="#ppt_x"/>
                                          </p:val>
                                        </p:tav>
                                      </p:tavLst>
                                    </p:anim>
                                    <p:anim calcmode="lin" valueType="num">
                                      <p:cBhvr additive="base">
                                        <p:cTn id="1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22"/>
                                        </p:tgtEl>
                                        <p:attrNameLst>
                                          <p:attrName>style.visibility</p:attrName>
                                        </p:attrNameLst>
                                      </p:cBhvr>
                                      <p:to>
                                        <p:strVal val="visible"/>
                                      </p:to>
                                    </p:set>
                                    <p:anim calcmode="lin" valueType="num">
                                      <p:cBhvr additive="base">
                                        <p:cTn id="131" dur="500" fill="hold"/>
                                        <p:tgtEl>
                                          <p:spTgt spid="22"/>
                                        </p:tgtEl>
                                        <p:attrNameLst>
                                          <p:attrName>ppt_x</p:attrName>
                                        </p:attrNameLst>
                                      </p:cBhvr>
                                      <p:tavLst>
                                        <p:tav tm="0">
                                          <p:val>
                                            <p:strVal val="#ppt_x"/>
                                          </p:val>
                                        </p:tav>
                                        <p:tav tm="100000">
                                          <p:val>
                                            <p:strVal val="#ppt_x"/>
                                          </p:val>
                                        </p:tav>
                                      </p:tavLst>
                                    </p:anim>
                                    <p:anim calcmode="lin" valueType="num">
                                      <p:cBhvr additive="base">
                                        <p:cTn id="132" dur="500" fill="hold"/>
                                        <p:tgtEl>
                                          <p:spTgt spid="22"/>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23"/>
                                        </p:tgtEl>
                                        <p:attrNameLst>
                                          <p:attrName>style.visibility</p:attrName>
                                        </p:attrNameLst>
                                      </p:cBhvr>
                                      <p:to>
                                        <p:strVal val="visible"/>
                                      </p:to>
                                    </p:set>
                                    <p:anim calcmode="lin" valueType="num">
                                      <p:cBhvr additive="base">
                                        <p:cTn id="135" dur="500" fill="hold"/>
                                        <p:tgtEl>
                                          <p:spTgt spid="23"/>
                                        </p:tgtEl>
                                        <p:attrNameLst>
                                          <p:attrName>ppt_x</p:attrName>
                                        </p:attrNameLst>
                                      </p:cBhvr>
                                      <p:tavLst>
                                        <p:tav tm="0">
                                          <p:val>
                                            <p:strVal val="#ppt_x"/>
                                          </p:val>
                                        </p:tav>
                                        <p:tav tm="100000">
                                          <p:val>
                                            <p:strVal val="#ppt_x"/>
                                          </p:val>
                                        </p:tav>
                                      </p:tavLst>
                                    </p:anim>
                                    <p:anim calcmode="lin" valueType="num">
                                      <p:cBhvr additive="base">
                                        <p:cTn id="13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ntr" presetSubtype="4" fill="hold" nodeType="clickEffect">
                                  <p:stCondLst>
                                    <p:cond delay="0"/>
                                  </p:stCondLst>
                                  <p:childTnLst>
                                    <p:set>
                                      <p:cBhvr>
                                        <p:cTn id="140" dur="1" fill="hold">
                                          <p:stCondLst>
                                            <p:cond delay="0"/>
                                          </p:stCondLst>
                                        </p:cTn>
                                        <p:tgtEl>
                                          <p:spTgt spid="36">
                                            <p:txEl>
                                              <p:pRg st="7" end="7"/>
                                            </p:txEl>
                                          </p:spTgt>
                                        </p:tgtEl>
                                        <p:attrNameLst>
                                          <p:attrName>style.visibility</p:attrName>
                                        </p:attrNameLst>
                                      </p:cBhvr>
                                      <p:to>
                                        <p:strVal val="visible"/>
                                      </p:to>
                                    </p:set>
                                    <p:anim calcmode="lin" valueType="num">
                                      <p:cBhvr additive="base">
                                        <p:cTn id="141" dur="500" fill="hold"/>
                                        <p:tgtEl>
                                          <p:spTgt spid="36">
                                            <p:txEl>
                                              <p:pRg st="7" end="7"/>
                                            </p:txEl>
                                          </p:spTgt>
                                        </p:tgtEl>
                                        <p:attrNameLst>
                                          <p:attrName>ppt_x</p:attrName>
                                        </p:attrNameLst>
                                      </p:cBhvr>
                                      <p:tavLst>
                                        <p:tav tm="0">
                                          <p:val>
                                            <p:strVal val="#ppt_x"/>
                                          </p:val>
                                        </p:tav>
                                        <p:tav tm="100000">
                                          <p:val>
                                            <p:strVal val="#ppt_x"/>
                                          </p:val>
                                        </p:tav>
                                      </p:tavLst>
                                    </p:anim>
                                    <p:anim calcmode="lin" valueType="num">
                                      <p:cBhvr additive="base">
                                        <p:cTn id="142" dur="500" fill="hold"/>
                                        <p:tgtEl>
                                          <p:spTgt spid="3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grpId="0" nodeType="clickEffect">
                                  <p:stCondLst>
                                    <p:cond delay="0"/>
                                  </p:stCondLst>
                                  <p:childTnLst>
                                    <p:set>
                                      <p:cBhvr>
                                        <p:cTn id="146" dur="1" fill="hold">
                                          <p:stCondLst>
                                            <p:cond delay="0"/>
                                          </p:stCondLst>
                                        </p:cTn>
                                        <p:tgtEl>
                                          <p:spTgt spid="24"/>
                                        </p:tgtEl>
                                        <p:attrNameLst>
                                          <p:attrName>style.visibility</p:attrName>
                                        </p:attrNameLst>
                                      </p:cBhvr>
                                      <p:to>
                                        <p:strVal val="visible"/>
                                      </p:to>
                                    </p:set>
                                    <p:anim calcmode="lin" valueType="num">
                                      <p:cBhvr additive="base">
                                        <p:cTn id="147" dur="500" fill="hold"/>
                                        <p:tgtEl>
                                          <p:spTgt spid="24"/>
                                        </p:tgtEl>
                                        <p:attrNameLst>
                                          <p:attrName>ppt_x</p:attrName>
                                        </p:attrNameLst>
                                      </p:cBhvr>
                                      <p:tavLst>
                                        <p:tav tm="0">
                                          <p:val>
                                            <p:strVal val="#ppt_x"/>
                                          </p:val>
                                        </p:tav>
                                        <p:tav tm="100000">
                                          <p:val>
                                            <p:strVal val="#ppt_x"/>
                                          </p:val>
                                        </p:tav>
                                      </p:tavLst>
                                    </p:anim>
                                    <p:anim calcmode="lin" valueType="num">
                                      <p:cBhvr additive="base">
                                        <p:cTn id="148" dur="500" fill="hold"/>
                                        <p:tgtEl>
                                          <p:spTgt spid="24"/>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25"/>
                                        </p:tgtEl>
                                        <p:attrNameLst>
                                          <p:attrName>style.visibility</p:attrName>
                                        </p:attrNameLst>
                                      </p:cBhvr>
                                      <p:to>
                                        <p:strVal val="visible"/>
                                      </p:to>
                                    </p:set>
                                    <p:anim calcmode="lin" valueType="num">
                                      <p:cBhvr additive="base">
                                        <p:cTn id="151" dur="500" fill="hold"/>
                                        <p:tgtEl>
                                          <p:spTgt spid="25"/>
                                        </p:tgtEl>
                                        <p:attrNameLst>
                                          <p:attrName>ppt_x</p:attrName>
                                        </p:attrNameLst>
                                      </p:cBhvr>
                                      <p:tavLst>
                                        <p:tav tm="0">
                                          <p:val>
                                            <p:strVal val="#ppt_x"/>
                                          </p:val>
                                        </p:tav>
                                        <p:tav tm="100000">
                                          <p:val>
                                            <p:strVal val="#ppt_x"/>
                                          </p:val>
                                        </p:tav>
                                      </p:tavLst>
                                    </p:anim>
                                    <p:anim calcmode="lin" valueType="num">
                                      <p:cBhvr additive="base">
                                        <p:cTn id="15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36">
                                            <p:txEl>
                                              <p:pRg st="8" end="8"/>
                                            </p:txEl>
                                          </p:spTgt>
                                        </p:tgtEl>
                                        <p:attrNameLst>
                                          <p:attrName>style.visibility</p:attrName>
                                        </p:attrNameLst>
                                      </p:cBhvr>
                                      <p:to>
                                        <p:strVal val="visible"/>
                                      </p:to>
                                    </p:set>
                                    <p:anim calcmode="lin" valueType="num">
                                      <p:cBhvr additive="base">
                                        <p:cTn id="157" dur="500" fill="hold"/>
                                        <p:tgtEl>
                                          <p:spTgt spid="36">
                                            <p:txEl>
                                              <p:pRg st="8" end="8"/>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3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26"/>
                                        </p:tgtEl>
                                        <p:attrNameLst>
                                          <p:attrName>style.visibility</p:attrName>
                                        </p:attrNameLst>
                                      </p:cBhvr>
                                      <p:to>
                                        <p:strVal val="visible"/>
                                      </p:to>
                                    </p:set>
                                    <p:anim calcmode="lin" valueType="num">
                                      <p:cBhvr additive="base">
                                        <p:cTn id="163" dur="500" fill="hold"/>
                                        <p:tgtEl>
                                          <p:spTgt spid="26"/>
                                        </p:tgtEl>
                                        <p:attrNameLst>
                                          <p:attrName>ppt_x</p:attrName>
                                        </p:attrNameLst>
                                      </p:cBhvr>
                                      <p:tavLst>
                                        <p:tav tm="0">
                                          <p:val>
                                            <p:strVal val="#ppt_x"/>
                                          </p:val>
                                        </p:tav>
                                        <p:tav tm="100000">
                                          <p:val>
                                            <p:strVal val="#ppt_x"/>
                                          </p:val>
                                        </p:tav>
                                      </p:tavLst>
                                    </p:anim>
                                    <p:anim calcmode="lin" valueType="num">
                                      <p:cBhvr additive="base">
                                        <p:cTn id="164" dur="500" fill="hold"/>
                                        <p:tgtEl>
                                          <p:spTgt spid="26"/>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27"/>
                                        </p:tgtEl>
                                        <p:attrNameLst>
                                          <p:attrName>style.visibility</p:attrName>
                                        </p:attrNameLst>
                                      </p:cBhvr>
                                      <p:to>
                                        <p:strVal val="visible"/>
                                      </p:to>
                                    </p:set>
                                    <p:anim calcmode="lin" valueType="num">
                                      <p:cBhvr additive="base">
                                        <p:cTn id="167" dur="500" fill="hold"/>
                                        <p:tgtEl>
                                          <p:spTgt spid="27"/>
                                        </p:tgtEl>
                                        <p:attrNameLst>
                                          <p:attrName>ppt_x</p:attrName>
                                        </p:attrNameLst>
                                      </p:cBhvr>
                                      <p:tavLst>
                                        <p:tav tm="0">
                                          <p:val>
                                            <p:strVal val="#ppt_x"/>
                                          </p:val>
                                        </p:tav>
                                        <p:tav tm="100000">
                                          <p:val>
                                            <p:strVal val="#ppt_x"/>
                                          </p:val>
                                        </p:tav>
                                      </p:tavLst>
                                    </p:anim>
                                    <p:anim calcmode="lin" valueType="num">
                                      <p:cBhvr additive="base">
                                        <p:cTn id="16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2" presetClass="entr" presetSubtype="4" fill="hold" grpId="0" nodeType="clickEffect">
                                  <p:stCondLst>
                                    <p:cond delay="0"/>
                                  </p:stCondLst>
                                  <p:childTnLst>
                                    <p:set>
                                      <p:cBhvr>
                                        <p:cTn id="172" dur="1" fill="hold">
                                          <p:stCondLst>
                                            <p:cond delay="0"/>
                                          </p:stCondLst>
                                        </p:cTn>
                                        <p:tgtEl>
                                          <p:spTgt spid="28"/>
                                        </p:tgtEl>
                                        <p:attrNameLst>
                                          <p:attrName>style.visibility</p:attrName>
                                        </p:attrNameLst>
                                      </p:cBhvr>
                                      <p:to>
                                        <p:strVal val="visible"/>
                                      </p:to>
                                    </p:set>
                                    <p:anim calcmode="lin" valueType="num">
                                      <p:cBhvr additive="base">
                                        <p:cTn id="173" dur="500" fill="hold"/>
                                        <p:tgtEl>
                                          <p:spTgt spid="28"/>
                                        </p:tgtEl>
                                        <p:attrNameLst>
                                          <p:attrName>ppt_x</p:attrName>
                                        </p:attrNameLst>
                                      </p:cBhvr>
                                      <p:tavLst>
                                        <p:tav tm="0">
                                          <p:val>
                                            <p:strVal val="#ppt_x"/>
                                          </p:val>
                                        </p:tav>
                                        <p:tav tm="100000">
                                          <p:val>
                                            <p:strVal val="#ppt_x"/>
                                          </p:val>
                                        </p:tav>
                                      </p:tavLst>
                                    </p:anim>
                                    <p:anim calcmode="lin" valueType="num">
                                      <p:cBhvr additive="base">
                                        <p:cTn id="174" dur="500" fill="hold"/>
                                        <p:tgtEl>
                                          <p:spTgt spid="28"/>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29"/>
                                        </p:tgtEl>
                                        <p:attrNameLst>
                                          <p:attrName>style.visibility</p:attrName>
                                        </p:attrNameLst>
                                      </p:cBhvr>
                                      <p:to>
                                        <p:strVal val="visible"/>
                                      </p:to>
                                    </p:set>
                                    <p:anim calcmode="lin" valueType="num">
                                      <p:cBhvr additive="base">
                                        <p:cTn id="177" dur="500" fill="hold"/>
                                        <p:tgtEl>
                                          <p:spTgt spid="29"/>
                                        </p:tgtEl>
                                        <p:attrNameLst>
                                          <p:attrName>ppt_x</p:attrName>
                                        </p:attrNameLst>
                                      </p:cBhvr>
                                      <p:tavLst>
                                        <p:tav tm="0">
                                          <p:val>
                                            <p:strVal val="#ppt_x"/>
                                          </p:val>
                                        </p:tav>
                                        <p:tav tm="100000">
                                          <p:val>
                                            <p:strVal val="#ppt_x"/>
                                          </p:val>
                                        </p:tav>
                                      </p:tavLst>
                                    </p:anim>
                                    <p:anim calcmode="lin" valueType="num">
                                      <p:cBhvr additive="base">
                                        <p:cTn id="17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2" presetClass="entr" presetSubtype="4" fill="hold" grpId="0" nodeType="clickEffect">
                                  <p:stCondLst>
                                    <p:cond delay="0"/>
                                  </p:stCondLst>
                                  <p:childTnLst>
                                    <p:set>
                                      <p:cBhvr>
                                        <p:cTn id="182" dur="1" fill="hold">
                                          <p:stCondLst>
                                            <p:cond delay="0"/>
                                          </p:stCondLst>
                                        </p:cTn>
                                        <p:tgtEl>
                                          <p:spTgt spid="30"/>
                                        </p:tgtEl>
                                        <p:attrNameLst>
                                          <p:attrName>style.visibility</p:attrName>
                                        </p:attrNameLst>
                                      </p:cBhvr>
                                      <p:to>
                                        <p:strVal val="visible"/>
                                      </p:to>
                                    </p:set>
                                    <p:anim calcmode="lin" valueType="num">
                                      <p:cBhvr additive="base">
                                        <p:cTn id="183" dur="500" fill="hold"/>
                                        <p:tgtEl>
                                          <p:spTgt spid="30"/>
                                        </p:tgtEl>
                                        <p:attrNameLst>
                                          <p:attrName>ppt_x</p:attrName>
                                        </p:attrNameLst>
                                      </p:cBhvr>
                                      <p:tavLst>
                                        <p:tav tm="0">
                                          <p:val>
                                            <p:strVal val="#ppt_x"/>
                                          </p:val>
                                        </p:tav>
                                        <p:tav tm="100000">
                                          <p:val>
                                            <p:strVal val="#ppt_x"/>
                                          </p:val>
                                        </p:tav>
                                      </p:tavLst>
                                    </p:anim>
                                    <p:anim calcmode="lin" valueType="num">
                                      <p:cBhvr additive="base">
                                        <p:cTn id="184" dur="500" fill="hold"/>
                                        <p:tgtEl>
                                          <p:spTgt spid="30"/>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31"/>
                                        </p:tgtEl>
                                        <p:attrNameLst>
                                          <p:attrName>style.visibility</p:attrName>
                                        </p:attrNameLst>
                                      </p:cBhvr>
                                      <p:to>
                                        <p:strVal val="visible"/>
                                      </p:to>
                                    </p:set>
                                    <p:anim calcmode="lin" valueType="num">
                                      <p:cBhvr additive="base">
                                        <p:cTn id="187" dur="500" fill="hold"/>
                                        <p:tgtEl>
                                          <p:spTgt spid="31"/>
                                        </p:tgtEl>
                                        <p:attrNameLst>
                                          <p:attrName>ppt_x</p:attrName>
                                        </p:attrNameLst>
                                      </p:cBhvr>
                                      <p:tavLst>
                                        <p:tav tm="0">
                                          <p:val>
                                            <p:strVal val="#ppt_x"/>
                                          </p:val>
                                        </p:tav>
                                        <p:tav tm="100000">
                                          <p:val>
                                            <p:strVal val="#ppt_x"/>
                                          </p:val>
                                        </p:tav>
                                      </p:tavLst>
                                    </p:anim>
                                    <p:anim calcmode="lin" valueType="num">
                                      <p:cBhvr additive="base">
                                        <p:cTn id="18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4" fill="hold" grpId="0" nodeType="clickEffect">
                                  <p:stCondLst>
                                    <p:cond delay="0"/>
                                  </p:stCondLst>
                                  <p:childTnLst>
                                    <p:set>
                                      <p:cBhvr>
                                        <p:cTn id="192" dur="1" fill="hold">
                                          <p:stCondLst>
                                            <p:cond delay="0"/>
                                          </p:stCondLst>
                                        </p:cTn>
                                        <p:tgtEl>
                                          <p:spTgt spid="32"/>
                                        </p:tgtEl>
                                        <p:attrNameLst>
                                          <p:attrName>style.visibility</p:attrName>
                                        </p:attrNameLst>
                                      </p:cBhvr>
                                      <p:to>
                                        <p:strVal val="visible"/>
                                      </p:to>
                                    </p:set>
                                    <p:anim calcmode="lin" valueType="num">
                                      <p:cBhvr additive="base">
                                        <p:cTn id="193" dur="500" fill="hold"/>
                                        <p:tgtEl>
                                          <p:spTgt spid="32"/>
                                        </p:tgtEl>
                                        <p:attrNameLst>
                                          <p:attrName>ppt_x</p:attrName>
                                        </p:attrNameLst>
                                      </p:cBhvr>
                                      <p:tavLst>
                                        <p:tav tm="0">
                                          <p:val>
                                            <p:strVal val="#ppt_x"/>
                                          </p:val>
                                        </p:tav>
                                        <p:tav tm="100000">
                                          <p:val>
                                            <p:strVal val="#ppt_x"/>
                                          </p:val>
                                        </p:tav>
                                      </p:tavLst>
                                    </p:anim>
                                    <p:anim calcmode="lin" valueType="num">
                                      <p:cBhvr additive="base">
                                        <p:cTn id="194" dur="500" fill="hold"/>
                                        <p:tgtEl>
                                          <p:spTgt spid="32"/>
                                        </p:tgtEl>
                                        <p:attrNameLst>
                                          <p:attrName>ppt_y</p:attrName>
                                        </p:attrNameLst>
                                      </p:cBhvr>
                                      <p:tavLst>
                                        <p:tav tm="0">
                                          <p:val>
                                            <p:strVal val="1+#ppt_h/2"/>
                                          </p:val>
                                        </p:tav>
                                        <p:tav tm="100000">
                                          <p:val>
                                            <p:strVal val="#ppt_y"/>
                                          </p:val>
                                        </p:tav>
                                      </p:tavLst>
                                    </p:anim>
                                  </p:childTnLst>
                                </p:cTn>
                              </p:par>
                              <p:par>
                                <p:cTn id="195" presetID="2" presetClass="entr" presetSubtype="4" fill="hold" grpId="0" nodeType="withEffect">
                                  <p:stCondLst>
                                    <p:cond delay="0"/>
                                  </p:stCondLst>
                                  <p:childTnLst>
                                    <p:set>
                                      <p:cBhvr>
                                        <p:cTn id="196" dur="1" fill="hold">
                                          <p:stCondLst>
                                            <p:cond delay="0"/>
                                          </p:stCondLst>
                                        </p:cTn>
                                        <p:tgtEl>
                                          <p:spTgt spid="33"/>
                                        </p:tgtEl>
                                        <p:attrNameLst>
                                          <p:attrName>style.visibility</p:attrName>
                                        </p:attrNameLst>
                                      </p:cBhvr>
                                      <p:to>
                                        <p:strVal val="visible"/>
                                      </p:to>
                                    </p:set>
                                    <p:anim calcmode="lin" valueType="num">
                                      <p:cBhvr additive="base">
                                        <p:cTn id="197" dur="500" fill="hold"/>
                                        <p:tgtEl>
                                          <p:spTgt spid="33"/>
                                        </p:tgtEl>
                                        <p:attrNameLst>
                                          <p:attrName>ppt_x</p:attrName>
                                        </p:attrNameLst>
                                      </p:cBhvr>
                                      <p:tavLst>
                                        <p:tav tm="0">
                                          <p:val>
                                            <p:strVal val="#ppt_x"/>
                                          </p:val>
                                        </p:tav>
                                        <p:tav tm="100000">
                                          <p:val>
                                            <p:strVal val="#ppt_x"/>
                                          </p:val>
                                        </p:tav>
                                      </p:tavLst>
                                    </p:anim>
                                    <p:anim calcmode="lin" valueType="num">
                                      <p:cBhvr additive="base">
                                        <p:cTn id="19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99" fill="hold">
                      <p:stCondLst>
                        <p:cond delay="indefinite"/>
                      </p:stCondLst>
                      <p:childTnLst>
                        <p:par>
                          <p:cTn id="200" fill="hold">
                            <p:stCondLst>
                              <p:cond delay="0"/>
                            </p:stCondLst>
                            <p:childTnLst>
                              <p:par>
                                <p:cTn id="201" presetID="2" presetClass="entr" presetSubtype="4" fill="hold" nodeType="clickEffect">
                                  <p:stCondLst>
                                    <p:cond delay="0"/>
                                  </p:stCondLst>
                                  <p:childTnLst>
                                    <p:set>
                                      <p:cBhvr>
                                        <p:cTn id="202" dur="1" fill="hold">
                                          <p:stCondLst>
                                            <p:cond delay="0"/>
                                          </p:stCondLst>
                                        </p:cTn>
                                        <p:tgtEl>
                                          <p:spTgt spid="36">
                                            <p:txEl>
                                              <p:pRg st="9" end="9"/>
                                            </p:txEl>
                                          </p:spTgt>
                                        </p:tgtEl>
                                        <p:attrNameLst>
                                          <p:attrName>style.visibility</p:attrName>
                                        </p:attrNameLst>
                                      </p:cBhvr>
                                      <p:to>
                                        <p:strVal val="visible"/>
                                      </p:to>
                                    </p:set>
                                    <p:anim calcmode="lin" valueType="num">
                                      <p:cBhvr additive="base">
                                        <p:cTn id="203" dur="500" fill="hold"/>
                                        <p:tgtEl>
                                          <p:spTgt spid="36">
                                            <p:txEl>
                                              <p:pRg st="9" end="9"/>
                                            </p:txEl>
                                          </p:spTgt>
                                        </p:tgtEl>
                                        <p:attrNameLst>
                                          <p:attrName>ppt_x</p:attrName>
                                        </p:attrNameLst>
                                      </p:cBhvr>
                                      <p:tavLst>
                                        <p:tav tm="0">
                                          <p:val>
                                            <p:strVal val="#ppt_x"/>
                                          </p:val>
                                        </p:tav>
                                        <p:tav tm="100000">
                                          <p:val>
                                            <p:strVal val="#ppt_x"/>
                                          </p:val>
                                        </p:tav>
                                      </p:tavLst>
                                    </p:anim>
                                    <p:anim calcmode="lin" valueType="num">
                                      <p:cBhvr additive="base">
                                        <p:cTn id="204" dur="500" fill="hold"/>
                                        <p:tgtEl>
                                          <p:spTgt spid="3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05" fill="hold">
                      <p:stCondLst>
                        <p:cond delay="indefinite"/>
                      </p:stCondLst>
                      <p:childTnLst>
                        <p:par>
                          <p:cTn id="206" fill="hold">
                            <p:stCondLst>
                              <p:cond delay="0"/>
                            </p:stCondLst>
                            <p:childTnLst>
                              <p:par>
                                <p:cTn id="207" presetID="2" presetClass="entr" presetSubtype="4" fill="hold" grpId="0" nodeType="clickEffect">
                                  <p:stCondLst>
                                    <p:cond delay="0"/>
                                  </p:stCondLst>
                                  <p:childTnLst>
                                    <p:set>
                                      <p:cBhvr>
                                        <p:cTn id="208" dur="1" fill="hold">
                                          <p:stCondLst>
                                            <p:cond delay="0"/>
                                          </p:stCondLst>
                                        </p:cTn>
                                        <p:tgtEl>
                                          <p:spTgt spid="34"/>
                                        </p:tgtEl>
                                        <p:attrNameLst>
                                          <p:attrName>style.visibility</p:attrName>
                                        </p:attrNameLst>
                                      </p:cBhvr>
                                      <p:to>
                                        <p:strVal val="visible"/>
                                      </p:to>
                                    </p:set>
                                    <p:anim calcmode="lin" valueType="num">
                                      <p:cBhvr additive="base">
                                        <p:cTn id="209" dur="500" fill="hold"/>
                                        <p:tgtEl>
                                          <p:spTgt spid="34"/>
                                        </p:tgtEl>
                                        <p:attrNameLst>
                                          <p:attrName>ppt_x</p:attrName>
                                        </p:attrNameLst>
                                      </p:cBhvr>
                                      <p:tavLst>
                                        <p:tav tm="0">
                                          <p:val>
                                            <p:strVal val="#ppt_x"/>
                                          </p:val>
                                        </p:tav>
                                        <p:tav tm="100000">
                                          <p:val>
                                            <p:strVal val="#ppt_x"/>
                                          </p:val>
                                        </p:tav>
                                      </p:tavLst>
                                    </p:anim>
                                    <p:anim calcmode="lin" valueType="num">
                                      <p:cBhvr additive="base">
                                        <p:cTn id="210" dur="500" fill="hold"/>
                                        <p:tgtEl>
                                          <p:spTgt spid="34"/>
                                        </p:tgtEl>
                                        <p:attrNameLst>
                                          <p:attrName>ppt_y</p:attrName>
                                        </p:attrNameLst>
                                      </p:cBhvr>
                                      <p:tavLst>
                                        <p:tav tm="0">
                                          <p:val>
                                            <p:strVal val="1+#ppt_h/2"/>
                                          </p:val>
                                        </p:tav>
                                        <p:tav tm="100000">
                                          <p:val>
                                            <p:strVal val="#ppt_y"/>
                                          </p:val>
                                        </p:tav>
                                      </p:tavLst>
                                    </p:anim>
                                  </p:childTnLst>
                                </p:cTn>
                              </p:par>
                              <p:par>
                                <p:cTn id="211" presetID="2" presetClass="entr" presetSubtype="4" fill="hold" grpId="0" nodeType="withEffect">
                                  <p:stCondLst>
                                    <p:cond delay="0"/>
                                  </p:stCondLst>
                                  <p:childTnLst>
                                    <p:set>
                                      <p:cBhvr>
                                        <p:cTn id="212" dur="1" fill="hold">
                                          <p:stCondLst>
                                            <p:cond delay="0"/>
                                          </p:stCondLst>
                                        </p:cTn>
                                        <p:tgtEl>
                                          <p:spTgt spid="35"/>
                                        </p:tgtEl>
                                        <p:attrNameLst>
                                          <p:attrName>style.visibility</p:attrName>
                                        </p:attrNameLst>
                                      </p:cBhvr>
                                      <p:to>
                                        <p:strVal val="visible"/>
                                      </p:to>
                                    </p:set>
                                    <p:anim calcmode="lin" valueType="num">
                                      <p:cBhvr additive="base">
                                        <p:cTn id="213" dur="500" fill="hold"/>
                                        <p:tgtEl>
                                          <p:spTgt spid="35"/>
                                        </p:tgtEl>
                                        <p:attrNameLst>
                                          <p:attrName>ppt_x</p:attrName>
                                        </p:attrNameLst>
                                      </p:cBhvr>
                                      <p:tavLst>
                                        <p:tav tm="0">
                                          <p:val>
                                            <p:strVal val="#ppt_x"/>
                                          </p:val>
                                        </p:tav>
                                        <p:tav tm="100000">
                                          <p:val>
                                            <p:strVal val="#ppt_x"/>
                                          </p:val>
                                        </p:tav>
                                      </p:tavLst>
                                    </p:anim>
                                    <p:anim calcmode="lin" valueType="num">
                                      <p:cBhvr additive="base">
                                        <p:cTn id="21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7" grpId="0" animBg="1"/>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168143"/>
            <a:ext cx="7888215" cy="978268"/>
          </a:xfrm>
          <a:noFill/>
        </p:spPr>
        <p:txBody>
          <a:bodyPr>
            <a:noAutofit/>
          </a:bodyPr>
          <a:lstStyle/>
          <a:p>
            <a:r>
              <a:rPr lang="zh-CN" altLang="en-US" sz="4800" b="1" dirty="0" smtClean="0">
                <a:solidFill>
                  <a:schemeClr val="bg1"/>
                </a:solidFill>
                <a:effectLst>
                  <a:outerShdw blurRad="38100" dist="38100" dir="2700000" algn="tl">
                    <a:srgbClr val="000000">
                      <a:alpha val="43137"/>
                    </a:srgbClr>
                  </a:outerShdw>
                </a:effectLst>
              </a:rPr>
              <a:t>　</a:t>
            </a:r>
            <a:r>
              <a:rPr lang="zh-CN" altLang="en-US" sz="4800" b="1" dirty="0">
                <a:latin typeface="+mn-ea"/>
                <a:ea typeface="+mn-ea"/>
              </a:rPr>
              <a:t>产品研发的另一个流程图</a:t>
            </a:r>
          </a:p>
        </p:txBody>
      </p:sp>
      <p:pic>
        <p:nvPicPr>
          <p:cNvPr id="6" name="图片 6" descr="万步网产品流程图.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479873"/>
            <a:ext cx="7499664" cy="4491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7547212" y="1036742"/>
            <a:ext cx="4658436" cy="582125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zh-CN" altLang="en-US" sz="1400" dirty="0">
              <a:solidFill>
                <a:schemeClr val="bg1"/>
              </a:solidFill>
              <a:latin typeface="+mn-ea"/>
            </a:endParaRPr>
          </a:p>
        </p:txBody>
      </p:sp>
      <p:sp>
        <p:nvSpPr>
          <p:cNvPr id="7" name="文本框 6"/>
          <p:cNvSpPr txBox="1"/>
          <p:nvPr/>
        </p:nvSpPr>
        <p:spPr>
          <a:xfrm>
            <a:off x="7547212" y="1056412"/>
            <a:ext cx="4429958" cy="10618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这是另一个流程图的例子。</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这张图没有动画，要看全这张图，请阅读图上的每一个字即可。</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2081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 calcmode="lin" valueType="num">
                                      <p:cBhvr additive="base">
                                        <p:cTn id="2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127199"/>
            <a:ext cx="8134645" cy="986635"/>
          </a:xfrm>
          <a:noFill/>
        </p:spPr>
        <p:txBody>
          <a:bodyPr>
            <a:noAutofit/>
          </a:bodyPr>
          <a:lstStyle/>
          <a:p>
            <a:r>
              <a:rPr lang="zh-CN" altLang="en-US" sz="4800" b="1" dirty="0" smtClean="0">
                <a:solidFill>
                  <a:schemeClr val="bg1"/>
                </a:solidFill>
                <a:effectLst>
                  <a:outerShdw blurRad="38100" dist="38100" dir="2700000" algn="tl">
                    <a:srgbClr val="000000">
                      <a:alpha val="43137"/>
                    </a:srgbClr>
                  </a:outerShdw>
                </a:effectLst>
              </a:rPr>
              <a:t>　</a:t>
            </a:r>
            <a:r>
              <a:rPr lang="zh-CN" altLang="en-US" sz="4800" b="1" dirty="0">
                <a:latin typeface="+mn-ea"/>
                <a:ea typeface="+mn-ea"/>
              </a:rPr>
              <a:t>产品研发的另一个流程图</a:t>
            </a:r>
          </a:p>
        </p:txBody>
      </p:sp>
      <p:cxnSp>
        <p:nvCxnSpPr>
          <p:cNvPr id="5" name="直接连接符 4"/>
          <p:cNvCxnSpPr/>
          <p:nvPr/>
        </p:nvCxnSpPr>
        <p:spPr>
          <a:xfrm rot="5400000">
            <a:off x="-1187338" y="3646180"/>
            <a:ext cx="2952328" cy="1588"/>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rot="5400000">
            <a:off x="4499705" y="3717394"/>
            <a:ext cx="2952328" cy="1588"/>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540060" y="3106120"/>
            <a:ext cx="1080120" cy="8640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需求</a:t>
            </a:r>
            <a:endParaRPr lang="zh-CN" altLang="en-US" dirty="0">
              <a:latin typeface="微软雅黑" panose="020B0503020204020204" pitchFamily="34" charset="-122"/>
              <a:ea typeface="微软雅黑" panose="020B0503020204020204" pitchFamily="34" charset="-122"/>
            </a:endParaRPr>
          </a:p>
        </p:txBody>
      </p:sp>
      <p:sp>
        <p:nvSpPr>
          <p:cNvPr id="9" name="圆角矩形 8"/>
          <p:cNvSpPr/>
          <p:nvPr/>
        </p:nvSpPr>
        <p:spPr>
          <a:xfrm>
            <a:off x="1944216" y="3106120"/>
            <a:ext cx="1080120"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研发</a:t>
            </a:r>
            <a:endParaRPr lang="zh-CN" altLang="en-US" dirty="0">
              <a:latin typeface="微软雅黑" panose="020B0503020204020204" pitchFamily="34" charset="-122"/>
              <a:ea typeface="微软雅黑" panose="020B0503020204020204" pitchFamily="34" charset="-122"/>
            </a:endParaRPr>
          </a:p>
        </p:txBody>
      </p:sp>
      <p:sp>
        <p:nvSpPr>
          <p:cNvPr id="10" name="圆角矩形 9"/>
          <p:cNvSpPr/>
          <p:nvPr/>
        </p:nvSpPr>
        <p:spPr>
          <a:xfrm>
            <a:off x="3348372" y="3106120"/>
            <a:ext cx="1080120" cy="86409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测试</a:t>
            </a:r>
            <a:endParaRPr lang="zh-CN" altLang="en-US" dirty="0">
              <a:latin typeface="微软雅黑" panose="020B0503020204020204" pitchFamily="34" charset="-122"/>
              <a:ea typeface="微软雅黑" panose="020B0503020204020204" pitchFamily="34" charset="-122"/>
            </a:endParaRPr>
          </a:p>
        </p:txBody>
      </p:sp>
      <p:sp>
        <p:nvSpPr>
          <p:cNvPr id="11" name="圆角矩形 10"/>
          <p:cNvSpPr/>
          <p:nvPr/>
        </p:nvSpPr>
        <p:spPr>
          <a:xfrm>
            <a:off x="4752528" y="3106120"/>
            <a:ext cx="1080120" cy="86409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反馈</a:t>
            </a:r>
            <a:endParaRPr lang="zh-CN" altLang="en-US" dirty="0">
              <a:latin typeface="微软雅黑" panose="020B0503020204020204" pitchFamily="34" charset="-122"/>
              <a:ea typeface="微软雅黑" panose="020B0503020204020204" pitchFamily="34" charset="-122"/>
            </a:endParaRPr>
          </a:p>
        </p:txBody>
      </p:sp>
      <p:sp>
        <p:nvSpPr>
          <p:cNvPr id="12" name="椭圆 11"/>
          <p:cNvSpPr/>
          <p:nvPr/>
        </p:nvSpPr>
        <p:spPr>
          <a:xfrm>
            <a:off x="1440160" y="2530056"/>
            <a:ext cx="576064" cy="576064"/>
          </a:xfrm>
          <a:prstGeom prst="ellipse">
            <a:avLst/>
          </a:prstGeom>
          <a:solidFill>
            <a:srgbClr val="00B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讨论</a:t>
            </a:r>
            <a:endParaRPr lang="zh-CN" altLang="en-US" dirty="0">
              <a:latin typeface="微软雅黑" panose="020B0503020204020204" pitchFamily="34" charset="-122"/>
              <a:ea typeface="微软雅黑" panose="020B0503020204020204" pitchFamily="34" charset="-122"/>
            </a:endParaRPr>
          </a:p>
        </p:txBody>
      </p:sp>
      <p:sp>
        <p:nvSpPr>
          <p:cNvPr id="13" name="椭圆 12"/>
          <p:cNvSpPr/>
          <p:nvPr/>
        </p:nvSpPr>
        <p:spPr>
          <a:xfrm>
            <a:off x="2808312" y="2530056"/>
            <a:ext cx="576064" cy="576064"/>
          </a:xfrm>
          <a:prstGeom prst="ellipse">
            <a:avLst/>
          </a:prstGeom>
          <a:solidFill>
            <a:srgbClr val="00B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沟通</a:t>
            </a:r>
            <a:endParaRPr lang="zh-CN" altLang="en-US" dirty="0">
              <a:latin typeface="微软雅黑" panose="020B0503020204020204" pitchFamily="34" charset="-122"/>
              <a:ea typeface="微软雅黑" panose="020B0503020204020204" pitchFamily="34" charset="-122"/>
            </a:endParaRPr>
          </a:p>
        </p:txBody>
      </p:sp>
      <p:sp>
        <p:nvSpPr>
          <p:cNvPr id="14" name="椭圆 13"/>
          <p:cNvSpPr/>
          <p:nvPr/>
        </p:nvSpPr>
        <p:spPr>
          <a:xfrm>
            <a:off x="4248472" y="2530056"/>
            <a:ext cx="576064" cy="576064"/>
          </a:xfrm>
          <a:prstGeom prst="ellipse">
            <a:avLst/>
          </a:prstGeom>
          <a:solidFill>
            <a:srgbClr val="00B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上线</a:t>
            </a:r>
            <a:endParaRPr lang="zh-CN" altLang="en-US" dirty="0">
              <a:latin typeface="微软雅黑" panose="020B0503020204020204" pitchFamily="34" charset="-122"/>
              <a:ea typeface="微软雅黑" panose="020B0503020204020204" pitchFamily="34" charset="-122"/>
            </a:endParaRPr>
          </a:p>
        </p:txBody>
      </p:sp>
      <p:sp>
        <p:nvSpPr>
          <p:cNvPr id="15" name="圆角矩形 14"/>
          <p:cNvSpPr/>
          <p:nvPr/>
        </p:nvSpPr>
        <p:spPr>
          <a:xfrm>
            <a:off x="87464" y="4258248"/>
            <a:ext cx="7315200" cy="360040"/>
          </a:xfrm>
          <a:prstGeom prst="roundRect">
            <a:avLst/>
          </a:prstGeom>
          <a:solidFill>
            <a:srgbClr val="00B0F0"/>
          </a:solidFill>
          <a:ln>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→运营→</a:t>
            </a:r>
            <a:endParaRPr lang="zh-CN" altLang="en-US" dirty="0">
              <a:latin typeface="微软雅黑" panose="020B0503020204020204" pitchFamily="34" charset="-122"/>
              <a:ea typeface="微软雅黑" panose="020B0503020204020204" pitchFamily="34" charset="-122"/>
            </a:endParaRPr>
          </a:p>
        </p:txBody>
      </p:sp>
      <p:sp>
        <p:nvSpPr>
          <p:cNvPr id="16" name="右箭头 15"/>
          <p:cNvSpPr/>
          <p:nvPr/>
        </p:nvSpPr>
        <p:spPr>
          <a:xfrm>
            <a:off x="1674186" y="3394152"/>
            <a:ext cx="216024" cy="3600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 name="右箭头 16"/>
          <p:cNvSpPr/>
          <p:nvPr/>
        </p:nvSpPr>
        <p:spPr>
          <a:xfrm>
            <a:off x="3078342" y="3394152"/>
            <a:ext cx="216024" cy="3600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 name="右箭头 17"/>
          <p:cNvSpPr/>
          <p:nvPr/>
        </p:nvSpPr>
        <p:spPr>
          <a:xfrm>
            <a:off x="4482498" y="3394152"/>
            <a:ext cx="216024" cy="3600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9" name="直接连接符 18"/>
          <p:cNvCxnSpPr>
            <a:stCxn id="12" idx="4"/>
          </p:cNvCxnSpPr>
          <p:nvPr/>
        </p:nvCxnSpPr>
        <p:spPr>
          <a:xfrm rot="5400000">
            <a:off x="1548172" y="3286140"/>
            <a:ext cx="36004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5400000">
            <a:off x="2917118" y="3285346"/>
            <a:ext cx="36004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5400000">
            <a:off x="4357278" y="3285346"/>
            <a:ext cx="36004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2" name="右箭头 21"/>
          <p:cNvSpPr/>
          <p:nvPr/>
        </p:nvSpPr>
        <p:spPr>
          <a:xfrm>
            <a:off x="5904656" y="3394152"/>
            <a:ext cx="216024" cy="3600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3" name="右箭头 22"/>
          <p:cNvSpPr/>
          <p:nvPr/>
        </p:nvSpPr>
        <p:spPr>
          <a:xfrm>
            <a:off x="270030" y="3394152"/>
            <a:ext cx="216024" cy="3600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4" name="矩形 23"/>
          <p:cNvSpPr/>
          <p:nvPr/>
        </p:nvSpPr>
        <p:spPr>
          <a:xfrm>
            <a:off x="360040" y="4618288"/>
            <a:ext cx="1107996" cy="369332"/>
          </a:xfrm>
          <a:prstGeom prst="rect">
            <a:avLst/>
          </a:prstGeom>
        </p:spPr>
        <p:txBody>
          <a:bodyPr wrap="none">
            <a:spAutoFit/>
          </a:bodyPr>
          <a:lstStyle/>
          <a:p>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当前版本</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6048672" y="4618288"/>
            <a:ext cx="877163" cy="369332"/>
          </a:xfrm>
          <a:prstGeom prst="rect">
            <a:avLst/>
          </a:prstGeom>
        </p:spPr>
        <p:txBody>
          <a:bodyPr wrap="none">
            <a:spAutoFit/>
          </a:bodyPr>
          <a:lstStyle/>
          <a:p>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下一版</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26" name="直接连接符 25"/>
          <p:cNvCxnSpPr>
            <a:stCxn id="13" idx="2"/>
          </p:cNvCxnSpPr>
          <p:nvPr/>
        </p:nvCxnSpPr>
        <p:spPr>
          <a:xfrm rot="10800000" flipV="1">
            <a:off x="2520280" y="2818088"/>
            <a:ext cx="288032"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a:off x="6192688" y="3106120"/>
            <a:ext cx="1080120" cy="8640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需求</a:t>
            </a:r>
            <a:endParaRPr lang="zh-CN" altLang="en-US" dirty="0">
              <a:latin typeface="微软雅黑" panose="020B0503020204020204" pitchFamily="34" charset="-122"/>
              <a:ea typeface="微软雅黑" panose="020B0503020204020204" pitchFamily="34" charset="-122"/>
            </a:endParaRPr>
          </a:p>
        </p:txBody>
      </p:sp>
      <p:sp>
        <p:nvSpPr>
          <p:cNvPr id="28" name="矩形 27"/>
          <p:cNvSpPr/>
          <p:nvPr/>
        </p:nvSpPr>
        <p:spPr>
          <a:xfrm>
            <a:off x="7547212" y="1036742"/>
            <a:ext cx="4658436" cy="582125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7547212" y="1056412"/>
            <a:ext cx="4429958" cy="590931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这是另一个流程图的例子。</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我们再以美团猫眼电影为例（请注意这些举例和实际情况并不一致，仅为更好的理解）。</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根据来自用户、老板、自身团队的需求，共有几个新想法，例如分享电影到</a:t>
            </a:r>
            <a:r>
              <a:rPr lang="en-US" altLang="zh-CN" sz="1400" dirty="0" err="1" smtClean="0">
                <a:solidFill>
                  <a:schemeClr val="bg1"/>
                </a:solidFill>
                <a:latin typeface="微软雅黑" panose="020B0503020204020204" pitchFamily="34" charset="-122"/>
                <a:ea typeface="微软雅黑" panose="020B0503020204020204" pitchFamily="34" charset="-122"/>
              </a:rPr>
              <a:t>sns</a:t>
            </a:r>
            <a:r>
              <a:rPr lang="zh-CN" altLang="en-US" sz="1400" dirty="0" smtClean="0">
                <a:solidFill>
                  <a:schemeClr val="bg1"/>
                </a:solidFill>
                <a:latin typeface="微软雅黑" panose="020B0503020204020204" pitchFamily="34" charset="-122"/>
                <a:ea typeface="微软雅黑" panose="020B0503020204020204" pitchFamily="34" charset="-122"/>
              </a:rPr>
              <a:t>，新增评论回复，增加电影院搜索等，以及改进打分分数，现在的分数看起来不准。在某些机型上有崩溃</a:t>
            </a:r>
            <a:r>
              <a:rPr lang="en-US" altLang="zh-CN" sz="1400" dirty="0" smtClean="0">
                <a:solidFill>
                  <a:schemeClr val="bg1"/>
                </a:solidFill>
                <a:latin typeface="微软雅黑" panose="020B0503020204020204" pitchFamily="34" charset="-122"/>
                <a:ea typeface="微软雅黑" panose="020B0503020204020204" pitchFamily="34" charset="-122"/>
              </a:rPr>
              <a:t>bug</a:t>
            </a:r>
            <a:r>
              <a:rPr lang="zh-CN" altLang="en-US" sz="1400" dirty="0" smtClean="0">
                <a:solidFill>
                  <a:schemeClr val="bg1"/>
                </a:solidFill>
                <a:latin typeface="微软雅黑" panose="020B0503020204020204" pitchFamily="34" charset="-122"/>
                <a:ea typeface="微软雅黑" panose="020B0503020204020204" pitchFamily="34" charset="-122"/>
              </a:rPr>
              <a:t>等。</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经过讨论，只做评论回复功能，只改进分数算法，修正</a:t>
            </a:r>
            <a:r>
              <a:rPr lang="en-US" altLang="zh-CN" sz="1400" dirty="0" smtClean="0">
                <a:solidFill>
                  <a:schemeClr val="bg1"/>
                </a:solidFill>
                <a:latin typeface="微软雅黑" panose="020B0503020204020204" pitchFamily="34" charset="-122"/>
                <a:ea typeface="微软雅黑" panose="020B0503020204020204" pitchFamily="34" charset="-122"/>
              </a:rPr>
              <a:t>bug</a:t>
            </a:r>
            <a:r>
              <a:rPr lang="zh-CN" altLang="en-US" sz="1400" dirty="0" smtClean="0">
                <a:solidFill>
                  <a:schemeClr val="bg1"/>
                </a:solidFill>
                <a:latin typeface="微软雅黑" panose="020B0503020204020204" pitchFamily="34" charset="-122"/>
                <a:ea typeface="微软雅黑" panose="020B0503020204020204" pitchFamily="34" charset="-122"/>
              </a:rPr>
              <a:t>等。产品给出产品需求。</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和开发沟通需求细节，并跟进确认。</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完毕后进行测试。发现了</a:t>
            </a:r>
            <a:r>
              <a:rPr lang="en-US" altLang="zh-CN" sz="1400" dirty="0" smtClean="0">
                <a:solidFill>
                  <a:schemeClr val="bg1"/>
                </a:solidFill>
                <a:latin typeface="微软雅黑" panose="020B0503020204020204" pitchFamily="34" charset="-122"/>
                <a:ea typeface="微软雅黑" panose="020B0503020204020204" pitchFamily="34" charset="-122"/>
              </a:rPr>
              <a:t>n</a:t>
            </a:r>
            <a:r>
              <a:rPr lang="zh-CN" altLang="en-US" sz="1400" dirty="0" smtClean="0">
                <a:solidFill>
                  <a:schemeClr val="bg1"/>
                </a:solidFill>
                <a:latin typeface="微软雅黑" panose="020B0503020204020204" pitchFamily="34" charset="-122"/>
                <a:ea typeface="微软雅黑" panose="020B0503020204020204" pitchFamily="34" charset="-122"/>
              </a:rPr>
              <a:t>个</a:t>
            </a:r>
            <a:r>
              <a:rPr lang="en-US" altLang="zh-CN" sz="1400" dirty="0" smtClean="0">
                <a:solidFill>
                  <a:schemeClr val="bg1"/>
                </a:solidFill>
                <a:latin typeface="微软雅黑" panose="020B0503020204020204" pitchFamily="34" charset="-122"/>
                <a:ea typeface="微软雅黑" panose="020B0503020204020204" pitchFamily="34" charset="-122"/>
              </a:rPr>
              <a:t>bug</a:t>
            </a:r>
            <a:r>
              <a:rPr lang="zh-CN" altLang="en-US" sz="1400" dirty="0" smtClean="0">
                <a:solidFill>
                  <a:schemeClr val="bg1"/>
                </a:solidFill>
                <a:latin typeface="微软雅黑" panose="020B0503020204020204" pitchFamily="34" charset="-122"/>
                <a:ea typeface="微软雅黑" panose="020B0503020204020204" pitchFamily="34" charset="-122"/>
              </a:rPr>
              <a:t>，陆续修复。</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上线提交给</a:t>
            </a:r>
            <a:r>
              <a:rPr lang="en-US" altLang="zh-CN" sz="1400" dirty="0" smtClean="0">
                <a:solidFill>
                  <a:schemeClr val="bg1"/>
                </a:solidFill>
                <a:latin typeface="微软雅黑" panose="020B0503020204020204" pitchFamily="34" charset="-122"/>
                <a:ea typeface="微软雅黑" panose="020B0503020204020204" pitchFamily="34" charset="-122"/>
              </a:rPr>
              <a:t>BD</a:t>
            </a:r>
            <a:r>
              <a:rPr lang="zh-CN" altLang="en-US" sz="1400" dirty="0" smtClean="0">
                <a:solidFill>
                  <a:schemeClr val="bg1"/>
                </a:solidFill>
                <a:latin typeface="微软雅黑" panose="020B0503020204020204" pitchFamily="34" charset="-122"/>
                <a:ea typeface="微软雅黑" panose="020B0503020204020204" pitchFamily="34" charset="-122"/>
              </a:rPr>
              <a:t>组更新手机渠道，例如苹果</a:t>
            </a:r>
            <a:r>
              <a:rPr lang="en-US" altLang="zh-CN" sz="1400" dirty="0" smtClean="0">
                <a:solidFill>
                  <a:schemeClr val="bg1"/>
                </a:solidFill>
                <a:latin typeface="微软雅黑" panose="020B0503020204020204" pitchFamily="34" charset="-122"/>
                <a:ea typeface="微软雅黑" panose="020B0503020204020204" pitchFamily="34" charset="-122"/>
              </a:rPr>
              <a:t>App Store</a:t>
            </a:r>
            <a:r>
              <a:rPr lang="zh-CN" altLang="en-US" sz="1400" dirty="0" smtClean="0">
                <a:solidFill>
                  <a:schemeClr val="bg1"/>
                </a:solidFill>
                <a:latin typeface="微软雅黑" panose="020B0503020204020204" pitchFamily="34" charset="-122"/>
                <a:ea typeface="微软雅黑" panose="020B0503020204020204" pitchFamily="34" charset="-122"/>
              </a:rPr>
              <a:t>。其中产品经理提供新版描述。</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新版上线后观察是否有负面反馈、是否达到了预期等。开始酝酿下一版的需求。</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电影需要运营，例如电影时刻表。例如更正错误的电影放映时间、抓取电影院官网的放映时刻等。</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8925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
                                            <p:txEl>
                                              <p:pRg st="0" end="0"/>
                                            </p:txEl>
                                          </p:spTgt>
                                        </p:tgtEl>
                                        <p:attrNameLst>
                                          <p:attrName>style.visibility</p:attrName>
                                        </p:attrNameLst>
                                      </p:cBhvr>
                                      <p:to>
                                        <p:strVal val="visible"/>
                                      </p:to>
                                    </p:set>
                                    <p:anim calcmode="lin" valueType="num">
                                      <p:cBhvr additive="base">
                                        <p:cTn id="13"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
                                            <p:txEl>
                                              <p:pRg st="1" end="1"/>
                                            </p:txEl>
                                          </p:spTgt>
                                        </p:tgtEl>
                                        <p:attrNameLst>
                                          <p:attrName>style.visibility</p:attrName>
                                        </p:attrNameLst>
                                      </p:cBhvr>
                                      <p:to>
                                        <p:strVal val="visible"/>
                                      </p:to>
                                    </p:set>
                                    <p:anim calcmode="lin" valueType="num">
                                      <p:cBhvr additive="base">
                                        <p:cTn id="19" dur="500" fill="hold"/>
                                        <p:tgtEl>
                                          <p:spTgt spid="2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9">
                                            <p:txEl>
                                              <p:pRg st="2" end="2"/>
                                            </p:txEl>
                                          </p:spTgt>
                                        </p:tgtEl>
                                        <p:attrNameLst>
                                          <p:attrName>style.visibility</p:attrName>
                                        </p:attrNameLst>
                                      </p:cBhvr>
                                      <p:to>
                                        <p:strVal val="visible"/>
                                      </p:to>
                                    </p:set>
                                    <p:anim calcmode="lin" valueType="num">
                                      <p:cBhvr additive="base">
                                        <p:cTn id="35" dur="500" fill="hold"/>
                                        <p:tgtEl>
                                          <p:spTgt spid="29">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ppt_x"/>
                                          </p:val>
                                        </p:tav>
                                        <p:tav tm="100000">
                                          <p:val>
                                            <p:strVal val="#ppt_x"/>
                                          </p:val>
                                        </p:tav>
                                      </p:tavLst>
                                    </p:anim>
                                    <p:anim calcmode="lin" valueType="num">
                                      <p:cBhvr additive="base">
                                        <p:cTn id="46" dur="500" fill="hold"/>
                                        <p:tgtEl>
                                          <p:spTgt spid="16"/>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9">
                                            <p:txEl>
                                              <p:pRg st="3" end="3"/>
                                            </p:txEl>
                                          </p:spTgt>
                                        </p:tgtEl>
                                        <p:attrNameLst>
                                          <p:attrName>style.visibility</p:attrName>
                                        </p:attrNameLst>
                                      </p:cBhvr>
                                      <p:to>
                                        <p:strVal val="visible"/>
                                      </p:to>
                                    </p:set>
                                    <p:anim calcmode="lin" valueType="num">
                                      <p:cBhvr additive="base">
                                        <p:cTn id="55" dur="500" fill="hold"/>
                                        <p:tgtEl>
                                          <p:spTgt spid="29">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ppt_x"/>
                                          </p:val>
                                        </p:tav>
                                        <p:tav tm="100000">
                                          <p:val>
                                            <p:strVal val="#ppt_x"/>
                                          </p:val>
                                        </p:tav>
                                      </p:tavLst>
                                    </p:anim>
                                    <p:anim calcmode="lin" valueType="num">
                                      <p:cBhvr additive="base">
                                        <p:cTn id="68" dur="500" fill="hold"/>
                                        <p:tgtEl>
                                          <p:spTgt spid="13"/>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 calcmode="lin" valueType="num">
                                      <p:cBhvr additive="base">
                                        <p:cTn id="71" dur="500" fill="hold"/>
                                        <p:tgtEl>
                                          <p:spTgt spid="17"/>
                                        </p:tgtEl>
                                        <p:attrNameLst>
                                          <p:attrName>ppt_x</p:attrName>
                                        </p:attrNameLst>
                                      </p:cBhvr>
                                      <p:tavLst>
                                        <p:tav tm="0">
                                          <p:val>
                                            <p:strVal val="#ppt_x"/>
                                          </p:val>
                                        </p:tav>
                                        <p:tav tm="100000">
                                          <p:val>
                                            <p:strVal val="#ppt_x"/>
                                          </p:val>
                                        </p:tav>
                                      </p:tavLst>
                                    </p:anim>
                                    <p:anim calcmode="lin" valueType="num">
                                      <p:cBhvr additive="base">
                                        <p:cTn id="72" dur="500" fill="hold"/>
                                        <p:tgtEl>
                                          <p:spTgt spid="1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additive="base">
                                        <p:cTn id="75" dur="500" fill="hold"/>
                                        <p:tgtEl>
                                          <p:spTgt spid="20"/>
                                        </p:tgtEl>
                                        <p:attrNameLst>
                                          <p:attrName>ppt_x</p:attrName>
                                        </p:attrNameLst>
                                      </p:cBhvr>
                                      <p:tavLst>
                                        <p:tav tm="0">
                                          <p:val>
                                            <p:strVal val="#ppt_x"/>
                                          </p:val>
                                        </p:tav>
                                        <p:tav tm="100000">
                                          <p:val>
                                            <p:strVal val="#ppt_x"/>
                                          </p:val>
                                        </p:tav>
                                      </p:tavLst>
                                    </p:anim>
                                    <p:anim calcmode="lin" valueType="num">
                                      <p:cBhvr additive="base">
                                        <p:cTn id="76" dur="500" fill="hold"/>
                                        <p:tgtEl>
                                          <p:spTgt spid="20"/>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6"/>
                                        </p:tgtEl>
                                        <p:attrNameLst>
                                          <p:attrName>style.visibility</p:attrName>
                                        </p:attrNameLst>
                                      </p:cBhvr>
                                      <p:to>
                                        <p:strVal val="visible"/>
                                      </p:to>
                                    </p:set>
                                    <p:anim calcmode="lin" valueType="num">
                                      <p:cBhvr additive="base">
                                        <p:cTn id="79" dur="500" fill="hold"/>
                                        <p:tgtEl>
                                          <p:spTgt spid="26"/>
                                        </p:tgtEl>
                                        <p:attrNameLst>
                                          <p:attrName>ppt_x</p:attrName>
                                        </p:attrNameLst>
                                      </p:cBhvr>
                                      <p:tavLst>
                                        <p:tav tm="0">
                                          <p:val>
                                            <p:strVal val="#ppt_x"/>
                                          </p:val>
                                        </p:tav>
                                        <p:tav tm="100000">
                                          <p:val>
                                            <p:strVal val="#ppt_x"/>
                                          </p:val>
                                        </p:tav>
                                      </p:tavLst>
                                    </p:anim>
                                    <p:anim calcmode="lin" valueType="num">
                                      <p:cBhvr additive="base">
                                        <p:cTn id="8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9">
                                            <p:txEl>
                                              <p:pRg st="4" end="4"/>
                                            </p:txEl>
                                          </p:spTgt>
                                        </p:tgtEl>
                                        <p:attrNameLst>
                                          <p:attrName>style.visibility</p:attrName>
                                        </p:attrNameLst>
                                      </p:cBhvr>
                                      <p:to>
                                        <p:strVal val="visible"/>
                                      </p:to>
                                    </p:set>
                                    <p:anim calcmode="lin" valueType="num">
                                      <p:cBhvr additive="base">
                                        <p:cTn id="85" dur="500" fill="hold"/>
                                        <p:tgtEl>
                                          <p:spTgt spid="29">
                                            <p:txEl>
                                              <p:pRg st="4" end="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2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0"/>
                                        </p:tgtEl>
                                        <p:attrNameLst>
                                          <p:attrName>style.visibility</p:attrName>
                                        </p:attrNameLst>
                                      </p:cBhvr>
                                      <p:to>
                                        <p:strVal val="visible"/>
                                      </p:to>
                                    </p:set>
                                    <p:anim calcmode="lin" valueType="num">
                                      <p:cBhvr additive="base">
                                        <p:cTn id="91" dur="500" fill="hold"/>
                                        <p:tgtEl>
                                          <p:spTgt spid="10"/>
                                        </p:tgtEl>
                                        <p:attrNameLst>
                                          <p:attrName>ppt_x</p:attrName>
                                        </p:attrNameLst>
                                      </p:cBhvr>
                                      <p:tavLst>
                                        <p:tav tm="0">
                                          <p:val>
                                            <p:strVal val="#ppt_x"/>
                                          </p:val>
                                        </p:tav>
                                        <p:tav tm="100000">
                                          <p:val>
                                            <p:strVal val="#ppt_x"/>
                                          </p:val>
                                        </p:tav>
                                      </p:tavLst>
                                    </p:anim>
                                    <p:anim calcmode="lin" valueType="num">
                                      <p:cBhvr additive="base">
                                        <p:cTn id="9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anim calcmode="lin" valueType="num">
                                      <p:cBhvr additive="base">
                                        <p:cTn id="97" dur="500" fill="hold"/>
                                        <p:tgtEl>
                                          <p:spTgt spid="14"/>
                                        </p:tgtEl>
                                        <p:attrNameLst>
                                          <p:attrName>ppt_x</p:attrName>
                                        </p:attrNameLst>
                                      </p:cBhvr>
                                      <p:tavLst>
                                        <p:tav tm="0">
                                          <p:val>
                                            <p:strVal val="#ppt_x"/>
                                          </p:val>
                                        </p:tav>
                                        <p:tav tm="100000">
                                          <p:val>
                                            <p:strVal val="#ppt_x"/>
                                          </p:val>
                                        </p:tav>
                                      </p:tavLst>
                                    </p:anim>
                                    <p:anim calcmode="lin" valueType="num">
                                      <p:cBhvr additive="base">
                                        <p:cTn id="98" dur="500" fill="hold"/>
                                        <p:tgtEl>
                                          <p:spTgt spid="14"/>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anim calcmode="lin" valueType="num">
                                      <p:cBhvr additive="base">
                                        <p:cTn id="101" dur="500" fill="hold"/>
                                        <p:tgtEl>
                                          <p:spTgt spid="18"/>
                                        </p:tgtEl>
                                        <p:attrNameLst>
                                          <p:attrName>ppt_x</p:attrName>
                                        </p:attrNameLst>
                                      </p:cBhvr>
                                      <p:tavLst>
                                        <p:tav tm="0">
                                          <p:val>
                                            <p:strVal val="#ppt_x"/>
                                          </p:val>
                                        </p:tav>
                                        <p:tav tm="100000">
                                          <p:val>
                                            <p:strVal val="#ppt_x"/>
                                          </p:val>
                                        </p:tav>
                                      </p:tavLst>
                                    </p:anim>
                                    <p:anim calcmode="lin" valueType="num">
                                      <p:cBhvr additive="base">
                                        <p:cTn id="102" dur="500" fill="hold"/>
                                        <p:tgtEl>
                                          <p:spTgt spid="18"/>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21"/>
                                        </p:tgtEl>
                                        <p:attrNameLst>
                                          <p:attrName>style.visibility</p:attrName>
                                        </p:attrNameLst>
                                      </p:cBhvr>
                                      <p:to>
                                        <p:strVal val="visible"/>
                                      </p:to>
                                    </p:set>
                                    <p:anim calcmode="lin" valueType="num">
                                      <p:cBhvr additive="base">
                                        <p:cTn id="105" dur="500" fill="hold"/>
                                        <p:tgtEl>
                                          <p:spTgt spid="21"/>
                                        </p:tgtEl>
                                        <p:attrNameLst>
                                          <p:attrName>ppt_x</p:attrName>
                                        </p:attrNameLst>
                                      </p:cBhvr>
                                      <p:tavLst>
                                        <p:tav tm="0">
                                          <p:val>
                                            <p:strVal val="#ppt_x"/>
                                          </p:val>
                                        </p:tav>
                                        <p:tav tm="100000">
                                          <p:val>
                                            <p:strVal val="#ppt_x"/>
                                          </p:val>
                                        </p:tav>
                                      </p:tavLst>
                                    </p:anim>
                                    <p:anim calcmode="lin" valueType="num">
                                      <p:cBhvr additive="base">
                                        <p:cTn id="10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29">
                                            <p:txEl>
                                              <p:pRg st="5" end="5"/>
                                            </p:txEl>
                                          </p:spTgt>
                                        </p:tgtEl>
                                        <p:attrNameLst>
                                          <p:attrName>style.visibility</p:attrName>
                                        </p:attrNameLst>
                                      </p:cBhvr>
                                      <p:to>
                                        <p:strVal val="visible"/>
                                      </p:to>
                                    </p:set>
                                    <p:anim calcmode="lin" valueType="num">
                                      <p:cBhvr additive="base">
                                        <p:cTn id="111" dur="500" fill="hold"/>
                                        <p:tgtEl>
                                          <p:spTgt spid="29">
                                            <p:txEl>
                                              <p:pRg st="5" end="5"/>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2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nodeType="clickEffect">
                                  <p:stCondLst>
                                    <p:cond delay="0"/>
                                  </p:stCondLst>
                                  <p:childTnLst>
                                    <p:set>
                                      <p:cBhvr>
                                        <p:cTn id="116" dur="1" fill="hold">
                                          <p:stCondLst>
                                            <p:cond delay="0"/>
                                          </p:stCondLst>
                                        </p:cTn>
                                        <p:tgtEl>
                                          <p:spTgt spid="29">
                                            <p:txEl>
                                              <p:pRg st="6" end="6"/>
                                            </p:txEl>
                                          </p:spTgt>
                                        </p:tgtEl>
                                        <p:attrNameLst>
                                          <p:attrName>style.visibility</p:attrName>
                                        </p:attrNameLst>
                                      </p:cBhvr>
                                      <p:to>
                                        <p:strVal val="visible"/>
                                      </p:to>
                                    </p:set>
                                    <p:anim calcmode="lin" valueType="num">
                                      <p:cBhvr additive="base">
                                        <p:cTn id="117" dur="500" fill="hold"/>
                                        <p:tgtEl>
                                          <p:spTgt spid="29">
                                            <p:txEl>
                                              <p:pRg st="6" end="6"/>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2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11"/>
                                        </p:tgtEl>
                                        <p:attrNameLst>
                                          <p:attrName>style.visibility</p:attrName>
                                        </p:attrNameLst>
                                      </p:cBhvr>
                                      <p:to>
                                        <p:strVal val="visible"/>
                                      </p:to>
                                    </p:set>
                                    <p:anim calcmode="lin" valueType="num">
                                      <p:cBhvr additive="base">
                                        <p:cTn id="123" dur="500" fill="hold"/>
                                        <p:tgtEl>
                                          <p:spTgt spid="11"/>
                                        </p:tgtEl>
                                        <p:attrNameLst>
                                          <p:attrName>ppt_x</p:attrName>
                                        </p:attrNameLst>
                                      </p:cBhvr>
                                      <p:tavLst>
                                        <p:tav tm="0">
                                          <p:val>
                                            <p:strVal val="#ppt_x"/>
                                          </p:val>
                                        </p:tav>
                                        <p:tav tm="100000">
                                          <p:val>
                                            <p:strVal val="#ppt_x"/>
                                          </p:val>
                                        </p:tav>
                                      </p:tavLst>
                                    </p:anim>
                                    <p:anim calcmode="lin" valueType="num">
                                      <p:cBhvr additive="base">
                                        <p:cTn id="1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grpId="0" nodeType="clickEffect">
                                  <p:stCondLst>
                                    <p:cond delay="0"/>
                                  </p:stCondLst>
                                  <p:childTnLst>
                                    <p:set>
                                      <p:cBhvr>
                                        <p:cTn id="128" dur="1" fill="hold">
                                          <p:stCondLst>
                                            <p:cond delay="0"/>
                                          </p:stCondLst>
                                        </p:cTn>
                                        <p:tgtEl>
                                          <p:spTgt spid="22"/>
                                        </p:tgtEl>
                                        <p:attrNameLst>
                                          <p:attrName>style.visibility</p:attrName>
                                        </p:attrNameLst>
                                      </p:cBhvr>
                                      <p:to>
                                        <p:strVal val="visible"/>
                                      </p:to>
                                    </p:set>
                                    <p:anim calcmode="lin" valueType="num">
                                      <p:cBhvr additive="base">
                                        <p:cTn id="129" dur="500" fill="hold"/>
                                        <p:tgtEl>
                                          <p:spTgt spid="22"/>
                                        </p:tgtEl>
                                        <p:attrNameLst>
                                          <p:attrName>ppt_x</p:attrName>
                                        </p:attrNameLst>
                                      </p:cBhvr>
                                      <p:tavLst>
                                        <p:tav tm="0">
                                          <p:val>
                                            <p:strVal val="#ppt_x"/>
                                          </p:val>
                                        </p:tav>
                                        <p:tav tm="100000">
                                          <p:val>
                                            <p:strVal val="#ppt_x"/>
                                          </p:val>
                                        </p:tav>
                                      </p:tavLst>
                                    </p:anim>
                                    <p:anim calcmode="lin" valueType="num">
                                      <p:cBhvr additive="base">
                                        <p:cTn id="130" dur="500" fill="hold"/>
                                        <p:tgtEl>
                                          <p:spTgt spid="22"/>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27"/>
                                        </p:tgtEl>
                                        <p:attrNameLst>
                                          <p:attrName>style.visibility</p:attrName>
                                        </p:attrNameLst>
                                      </p:cBhvr>
                                      <p:to>
                                        <p:strVal val="visible"/>
                                      </p:to>
                                    </p:set>
                                    <p:anim calcmode="lin" valueType="num">
                                      <p:cBhvr additive="base">
                                        <p:cTn id="133" dur="500" fill="hold"/>
                                        <p:tgtEl>
                                          <p:spTgt spid="27"/>
                                        </p:tgtEl>
                                        <p:attrNameLst>
                                          <p:attrName>ppt_x</p:attrName>
                                        </p:attrNameLst>
                                      </p:cBhvr>
                                      <p:tavLst>
                                        <p:tav tm="0">
                                          <p:val>
                                            <p:strVal val="#ppt_x"/>
                                          </p:val>
                                        </p:tav>
                                        <p:tav tm="100000">
                                          <p:val>
                                            <p:strVal val="#ppt_x"/>
                                          </p:val>
                                        </p:tav>
                                      </p:tavLst>
                                    </p:anim>
                                    <p:anim calcmode="lin" valueType="num">
                                      <p:cBhvr additive="base">
                                        <p:cTn id="13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7"/>
                                        </p:tgtEl>
                                        <p:attrNameLst>
                                          <p:attrName>style.visibility</p:attrName>
                                        </p:attrNameLst>
                                      </p:cBhvr>
                                      <p:to>
                                        <p:strVal val="visible"/>
                                      </p:to>
                                    </p:set>
                                    <p:anim calcmode="lin" valueType="num">
                                      <p:cBhvr additive="base">
                                        <p:cTn id="139" dur="500" fill="hold"/>
                                        <p:tgtEl>
                                          <p:spTgt spid="7"/>
                                        </p:tgtEl>
                                        <p:attrNameLst>
                                          <p:attrName>ppt_x</p:attrName>
                                        </p:attrNameLst>
                                      </p:cBhvr>
                                      <p:tavLst>
                                        <p:tav tm="0">
                                          <p:val>
                                            <p:strVal val="#ppt_x"/>
                                          </p:val>
                                        </p:tav>
                                        <p:tav tm="100000">
                                          <p:val>
                                            <p:strVal val="#ppt_x"/>
                                          </p:val>
                                        </p:tav>
                                      </p:tavLst>
                                    </p:anim>
                                    <p:anim calcmode="lin" valueType="num">
                                      <p:cBhvr additive="base">
                                        <p:cTn id="140" dur="500" fill="hold"/>
                                        <p:tgtEl>
                                          <p:spTgt spid="7"/>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5"/>
                                        </p:tgtEl>
                                        <p:attrNameLst>
                                          <p:attrName>style.visibility</p:attrName>
                                        </p:attrNameLst>
                                      </p:cBhvr>
                                      <p:to>
                                        <p:strVal val="visible"/>
                                      </p:to>
                                    </p:set>
                                    <p:anim calcmode="lin" valueType="num">
                                      <p:cBhvr additive="base">
                                        <p:cTn id="143" dur="500" fill="hold"/>
                                        <p:tgtEl>
                                          <p:spTgt spid="5"/>
                                        </p:tgtEl>
                                        <p:attrNameLst>
                                          <p:attrName>ppt_x</p:attrName>
                                        </p:attrNameLst>
                                      </p:cBhvr>
                                      <p:tavLst>
                                        <p:tav tm="0">
                                          <p:val>
                                            <p:strVal val="#ppt_x"/>
                                          </p:val>
                                        </p:tav>
                                        <p:tav tm="100000">
                                          <p:val>
                                            <p:strVal val="#ppt_x"/>
                                          </p:val>
                                        </p:tav>
                                      </p:tavLst>
                                    </p:anim>
                                    <p:anim calcmode="lin" valueType="num">
                                      <p:cBhvr additive="base">
                                        <p:cTn id="1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grpId="0" nodeType="clickEffect">
                                  <p:stCondLst>
                                    <p:cond delay="0"/>
                                  </p:stCondLst>
                                  <p:childTnLst>
                                    <p:set>
                                      <p:cBhvr>
                                        <p:cTn id="148" dur="1" fill="hold">
                                          <p:stCondLst>
                                            <p:cond delay="0"/>
                                          </p:stCondLst>
                                        </p:cTn>
                                        <p:tgtEl>
                                          <p:spTgt spid="25"/>
                                        </p:tgtEl>
                                        <p:attrNameLst>
                                          <p:attrName>style.visibility</p:attrName>
                                        </p:attrNameLst>
                                      </p:cBhvr>
                                      <p:to>
                                        <p:strVal val="visible"/>
                                      </p:to>
                                    </p:set>
                                    <p:anim calcmode="lin" valueType="num">
                                      <p:cBhvr additive="base">
                                        <p:cTn id="149" dur="500" fill="hold"/>
                                        <p:tgtEl>
                                          <p:spTgt spid="25"/>
                                        </p:tgtEl>
                                        <p:attrNameLst>
                                          <p:attrName>ppt_x</p:attrName>
                                        </p:attrNameLst>
                                      </p:cBhvr>
                                      <p:tavLst>
                                        <p:tav tm="0">
                                          <p:val>
                                            <p:strVal val="#ppt_x"/>
                                          </p:val>
                                        </p:tav>
                                        <p:tav tm="100000">
                                          <p:val>
                                            <p:strVal val="#ppt_x"/>
                                          </p:val>
                                        </p:tav>
                                      </p:tavLst>
                                    </p:anim>
                                    <p:anim calcmode="lin" valueType="num">
                                      <p:cBhvr additive="base">
                                        <p:cTn id="150" dur="500" fill="hold"/>
                                        <p:tgtEl>
                                          <p:spTgt spid="25"/>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24"/>
                                        </p:tgtEl>
                                        <p:attrNameLst>
                                          <p:attrName>style.visibility</p:attrName>
                                        </p:attrNameLst>
                                      </p:cBhvr>
                                      <p:to>
                                        <p:strVal val="visible"/>
                                      </p:to>
                                    </p:set>
                                    <p:anim calcmode="lin" valueType="num">
                                      <p:cBhvr additive="base">
                                        <p:cTn id="153" dur="500" fill="hold"/>
                                        <p:tgtEl>
                                          <p:spTgt spid="24"/>
                                        </p:tgtEl>
                                        <p:attrNameLst>
                                          <p:attrName>ppt_x</p:attrName>
                                        </p:attrNameLst>
                                      </p:cBhvr>
                                      <p:tavLst>
                                        <p:tav tm="0">
                                          <p:val>
                                            <p:strVal val="#ppt_x"/>
                                          </p:val>
                                        </p:tav>
                                        <p:tav tm="100000">
                                          <p:val>
                                            <p:strVal val="#ppt_x"/>
                                          </p:val>
                                        </p:tav>
                                      </p:tavLst>
                                    </p:anim>
                                    <p:anim calcmode="lin" valueType="num">
                                      <p:cBhvr additive="base">
                                        <p:cTn id="15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2" presetClass="entr" presetSubtype="4" fill="hold" nodeType="clickEffect">
                                  <p:stCondLst>
                                    <p:cond delay="0"/>
                                  </p:stCondLst>
                                  <p:childTnLst>
                                    <p:set>
                                      <p:cBhvr>
                                        <p:cTn id="158" dur="1" fill="hold">
                                          <p:stCondLst>
                                            <p:cond delay="0"/>
                                          </p:stCondLst>
                                        </p:cTn>
                                        <p:tgtEl>
                                          <p:spTgt spid="29">
                                            <p:txEl>
                                              <p:pRg st="7" end="7"/>
                                            </p:txEl>
                                          </p:spTgt>
                                        </p:tgtEl>
                                        <p:attrNameLst>
                                          <p:attrName>style.visibility</p:attrName>
                                        </p:attrNameLst>
                                      </p:cBhvr>
                                      <p:to>
                                        <p:strVal val="visible"/>
                                      </p:to>
                                    </p:set>
                                    <p:anim calcmode="lin" valueType="num">
                                      <p:cBhvr additive="base">
                                        <p:cTn id="159" dur="500" fill="hold"/>
                                        <p:tgtEl>
                                          <p:spTgt spid="29">
                                            <p:txEl>
                                              <p:pRg st="7" end="7"/>
                                            </p:txEl>
                                          </p:spTgt>
                                        </p:tgtEl>
                                        <p:attrNameLst>
                                          <p:attrName>ppt_x</p:attrName>
                                        </p:attrNameLst>
                                      </p:cBhvr>
                                      <p:tavLst>
                                        <p:tav tm="0">
                                          <p:val>
                                            <p:strVal val="#ppt_x"/>
                                          </p:val>
                                        </p:tav>
                                        <p:tav tm="100000">
                                          <p:val>
                                            <p:strVal val="#ppt_x"/>
                                          </p:val>
                                        </p:tav>
                                      </p:tavLst>
                                    </p:anim>
                                    <p:anim calcmode="lin" valueType="num">
                                      <p:cBhvr additive="base">
                                        <p:cTn id="160" dur="500" fill="hold"/>
                                        <p:tgtEl>
                                          <p:spTgt spid="2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 presetClass="entr" presetSubtype="4" fill="hold" grpId="0" nodeType="clickEffect">
                                  <p:stCondLst>
                                    <p:cond delay="0"/>
                                  </p:stCondLst>
                                  <p:childTnLst>
                                    <p:set>
                                      <p:cBhvr>
                                        <p:cTn id="164" dur="1" fill="hold">
                                          <p:stCondLst>
                                            <p:cond delay="0"/>
                                          </p:stCondLst>
                                        </p:cTn>
                                        <p:tgtEl>
                                          <p:spTgt spid="15"/>
                                        </p:tgtEl>
                                        <p:attrNameLst>
                                          <p:attrName>style.visibility</p:attrName>
                                        </p:attrNameLst>
                                      </p:cBhvr>
                                      <p:to>
                                        <p:strVal val="visible"/>
                                      </p:to>
                                    </p:set>
                                    <p:anim calcmode="lin" valueType="num">
                                      <p:cBhvr additive="base">
                                        <p:cTn id="165" dur="500" fill="hold"/>
                                        <p:tgtEl>
                                          <p:spTgt spid="15"/>
                                        </p:tgtEl>
                                        <p:attrNameLst>
                                          <p:attrName>ppt_x</p:attrName>
                                        </p:attrNameLst>
                                      </p:cBhvr>
                                      <p:tavLst>
                                        <p:tav tm="0">
                                          <p:val>
                                            <p:strVal val="#ppt_x"/>
                                          </p:val>
                                        </p:tav>
                                        <p:tav tm="100000">
                                          <p:val>
                                            <p:strVal val="#ppt_x"/>
                                          </p:val>
                                        </p:tav>
                                      </p:tavLst>
                                    </p:anim>
                                    <p:anim calcmode="lin" valueType="num">
                                      <p:cBhvr additive="base">
                                        <p:cTn id="16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2" presetClass="entr" presetSubtype="4" fill="hold" nodeType="clickEffect">
                                  <p:stCondLst>
                                    <p:cond delay="0"/>
                                  </p:stCondLst>
                                  <p:childTnLst>
                                    <p:set>
                                      <p:cBhvr>
                                        <p:cTn id="170" dur="1" fill="hold">
                                          <p:stCondLst>
                                            <p:cond delay="0"/>
                                          </p:stCondLst>
                                        </p:cTn>
                                        <p:tgtEl>
                                          <p:spTgt spid="29">
                                            <p:txEl>
                                              <p:pRg st="8" end="8"/>
                                            </p:txEl>
                                          </p:spTgt>
                                        </p:tgtEl>
                                        <p:attrNameLst>
                                          <p:attrName>style.visibility</p:attrName>
                                        </p:attrNameLst>
                                      </p:cBhvr>
                                      <p:to>
                                        <p:strVal val="visible"/>
                                      </p:to>
                                    </p:set>
                                    <p:anim calcmode="lin" valueType="num">
                                      <p:cBhvr additive="base">
                                        <p:cTn id="171" dur="500" fill="hold"/>
                                        <p:tgtEl>
                                          <p:spTgt spid="29">
                                            <p:txEl>
                                              <p:pRg st="8" end="8"/>
                                            </p:txEl>
                                          </p:spTgt>
                                        </p:tgtEl>
                                        <p:attrNameLst>
                                          <p:attrName>ppt_x</p:attrName>
                                        </p:attrNameLst>
                                      </p:cBhvr>
                                      <p:tavLst>
                                        <p:tav tm="0">
                                          <p:val>
                                            <p:strVal val="#ppt_x"/>
                                          </p:val>
                                        </p:tav>
                                        <p:tav tm="100000">
                                          <p:val>
                                            <p:strVal val="#ppt_x"/>
                                          </p:val>
                                        </p:tav>
                                      </p:tavLst>
                                    </p:anim>
                                    <p:anim calcmode="lin" valueType="num">
                                      <p:cBhvr additive="base">
                                        <p:cTn id="172" dur="500" fill="hold"/>
                                        <p:tgtEl>
                                          <p:spTgt spid="2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2" grpId="0" animBg="1"/>
      <p:bldP spid="23" grpId="0" animBg="1"/>
      <p:bldP spid="24" grpId="0"/>
      <p:bldP spid="25" grpId="0"/>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 y="181791"/>
            <a:ext cx="8098847" cy="931967"/>
          </a:xfrm>
          <a:noFill/>
        </p:spPr>
        <p:txBody>
          <a:bodyPr>
            <a:noAutofit/>
          </a:bodyPr>
          <a:lstStyle/>
          <a:p>
            <a:r>
              <a:rPr lang="zh-CN" altLang="en-US" sz="4800" b="1" dirty="0" smtClean="0">
                <a:solidFill>
                  <a:schemeClr val="bg1"/>
                </a:solidFill>
                <a:effectLst>
                  <a:outerShdw blurRad="38100" dist="38100" dir="2700000" algn="tl">
                    <a:srgbClr val="000000">
                      <a:alpha val="43137"/>
                    </a:srgbClr>
                  </a:outerShdw>
                </a:effectLst>
              </a:rPr>
              <a:t>　</a:t>
            </a:r>
            <a:r>
              <a:rPr lang="zh-CN" altLang="en-US" sz="4800" b="1" dirty="0">
                <a:latin typeface="+mn-ea"/>
                <a:ea typeface="+mn-ea"/>
              </a:rPr>
              <a:t>产品研发的另一个流程图</a:t>
            </a:r>
          </a:p>
        </p:txBody>
      </p:sp>
      <p:pic>
        <p:nvPicPr>
          <p:cNvPr id="5" name="Picture 3"/>
          <p:cNvPicPr>
            <a:picLocks noChangeAspect="1" noChangeArrowheads="1"/>
          </p:cNvPicPr>
          <p:nvPr/>
        </p:nvPicPr>
        <p:blipFill>
          <a:blip r:embed="rId3"/>
          <a:srcRect/>
          <a:stretch>
            <a:fillRect/>
          </a:stretch>
        </p:blipFill>
        <p:spPr bwMode="auto">
          <a:xfrm>
            <a:off x="118865" y="1181998"/>
            <a:ext cx="11044765" cy="5606694"/>
          </a:xfrm>
          <a:prstGeom prst="rect">
            <a:avLst/>
          </a:prstGeom>
          <a:noFill/>
          <a:ln w="9525">
            <a:noFill/>
            <a:miter lim="800000"/>
            <a:headEnd/>
            <a:tailEnd/>
          </a:ln>
        </p:spPr>
      </p:pic>
      <p:sp>
        <p:nvSpPr>
          <p:cNvPr id="3" name="文本框 2"/>
          <p:cNvSpPr txBox="1"/>
          <p:nvPr/>
        </p:nvSpPr>
        <p:spPr>
          <a:xfrm>
            <a:off x="766288" y="6144342"/>
            <a:ext cx="4412202" cy="307777"/>
          </a:xfrm>
          <a:prstGeom prst="rect">
            <a:avLst/>
          </a:prstGeom>
          <a:noFill/>
        </p:spPr>
        <p:txBody>
          <a:bodyPr wrap="square" rtlCol="0">
            <a:spAutoFit/>
          </a:bodyPr>
          <a:lstStyle/>
          <a:p>
            <a:r>
              <a:rPr lang="zh-CN" altLang="en-US" sz="1400" b="1" dirty="0" smtClean="0">
                <a:solidFill>
                  <a:srgbClr val="FF0000"/>
                </a:solidFill>
                <a:latin typeface="+mn-ea"/>
              </a:rPr>
              <a:t>这是很早以前的一个流程图，已过时，仅供参考。</a:t>
            </a:r>
            <a:endParaRPr lang="en-US" altLang="zh-CN" sz="1400" b="1" dirty="0">
              <a:solidFill>
                <a:srgbClr val="FF0000"/>
              </a:solidFill>
              <a:latin typeface="+mn-ea"/>
            </a:endParaRPr>
          </a:p>
        </p:txBody>
      </p:sp>
    </p:spTree>
    <p:extLst>
      <p:ext uri="{BB962C8B-B14F-4D97-AF65-F5344CB8AC3E}">
        <p14:creationId xmlns:p14="http://schemas.microsoft.com/office/powerpoint/2010/main" val="2144327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6223379" cy="1019758"/>
          </a:xfrm>
          <a:noFill/>
        </p:spPr>
        <p:txBody>
          <a:bodyPr>
            <a:normAutofit/>
          </a:bodyPr>
          <a:lstStyle/>
          <a:p>
            <a:r>
              <a:rPr lang="zh-CN" altLang="en-US" sz="4800" b="1" dirty="0" smtClean="0">
                <a:solidFill>
                  <a:schemeClr val="tx1">
                    <a:lumMod val="95000"/>
                    <a:lumOff val="5000"/>
                  </a:schemeClr>
                </a:solidFill>
              </a:rPr>
              <a:t>　章鱼计划简介</a:t>
            </a:r>
            <a:endParaRPr lang="zh-CN" altLang="en-US" sz="4800" b="1" dirty="0">
              <a:solidFill>
                <a:schemeClr val="tx1">
                  <a:lumMod val="95000"/>
                  <a:lumOff val="5000"/>
                </a:schemeClr>
              </a:solidFill>
            </a:endParaRPr>
          </a:p>
        </p:txBody>
      </p:sp>
      <p:sp>
        <p:nvSpPr>
          <p:cNvPr id="3" name="内容占位符 2"/>
          <p:cNvSpPr>
            <a:spLocks noGrp="1"/>
          </p:cNvSpPr>
          <p:nvPr>
            <p:ph idx="1"/>
          </p:nvPr>
        </p:nvSpPr>
        <p:spPr>
          <a:xfrm>
            <a:off x="637832" y="1542320"/>
            <a:ext cx="9775409" cy="4585524"/>
          </a:xfrm>
        </p:spPr>
        <p:txBody>
          <a:bodyPr>
            <a:normAutofit/>
          </a:bodyPr>
          <a:lstStyle/>
          <a:p>
            <a:pPr marL="0" indent="0">
              <a:lnSpc>
                <a:spcPct val="150000"/>
              </a:lnSpc>
              <a:buNone/>
            </a:pPr>
            <a:r>
              <a:rPr lang="zh-CN" altLang="en-US" sz="3200" b="1" dirty="0"/>
              <a:t>章鱼计划是什么？</a:t>
            </a:r>
          </a:p>
          <a:p>
            <a:pPr>
              <a:lnSpc>
                <a:spcPct val="150000"/>
              </a:lnSpc>
            </a:pPr>
            <a:r>
              <a:rPr lang="zh-CN" altLang="en-US" sz="1800" dirty="0">
                <a:solidFill>
                  <a:schemeClr val="tx1">
                    <a:lumMod val="75000"/>
                    <a:lumOff val="25000"/>
                  </a:schemeClr>
                </a:solidFill>
              </a:rPr>
              <a:t>章鱼计划就是美团网的产品经理开源培训课程。美团网把针对</a:t>
            </a:r>
            <a:r>
              <a:rPr lang="en-US" altLang="zh-CN" sz="1800" dirty="0">
                <a:solidFill>
                  <a:schemeClr val="tx1">
                    <a:lumMod val="75000"/>
                    <a:lumOff val="25000"/>
                  </a:schemeClr>
                </a:solidFill>
              </a:rPr>
              <a:t>2013</a:t>
            </a:r>
            <a:r>
              <a:rPr lang="zh-CN" altLang="en-US" sz="1800" dirty="0">
                <a:solidFill>
                  <a:schemeClr val="tx1">
                    <a:lumMod val="75000"/>
                    <a:lumOff val="25000"/>
                  </a:schemeClr>
                </a:solidFill>
              </a:rPr>
              <a:t>年校园招聘入职的应届生产品培训课程公开化，完全免费</a:t>
            </a:r>
            <a:r>
              <a:rPr lang="zh-CN" altLang="en-US" sz="1800" dirty="0"/>
              <a:t>。</a:t>
            </a:r>
          </a:p>
          <a:p>
            <a:pPr marL="0" indent="0">
              <a:lnSpc>
                <a:spcPct val="150000"/>
              </a:lnSpc>
              <a:buNone/>
            </a:pPr>
            <a:r>
              <a:rPr lang="zh-CN" altLang="en-US" sz="3200" b="1" dirty="0"/>
              <a:t>章鱼计划面向对象：</a:t>
            </a:r>
          </a:p>
          <a:p>
            <a:pPr>
              <a:lnSpc>
                <a:spcPct val="150000"/>
              </a:lnSpc>
            </a:pPr>
            <a:r>
              <a:rPr lang="zh-CN" altLang="en-US" sz="1800" dirty="0">
                <a:solidFill>
                  <a:schemeClr val="tx1">
                    <a:lumMod val="75000"/>
                    <a:lumOff val="25000"/>
                  </a:schemeClr>
                </a:solidFill>
              </a:rPr>
              <a:t>美团的产品新人以及业内</a:t>
            </a:r>
            <a:r>
              <a:rPr lang="zh-CN" altLang="en-US" sz="1800" b="1" dirty="0">
                <a:solidFill>
                  <a:srgbClr val="2EB6AA"/>
                </a:solidFill>
              </a:rPr>
              <a:t>零经验的产品新人，以及零经验的大学生。</a:t>
            </a:r>
          </a:p>
          <a:p>
            <a:pPr marL="0" indent="0">
              <a:lnSpc>
                <a:spcPct val="150000"/>
              </a:lnSpc>
              <a:buNone/>
            </a:pPr>
            <a:r>
              <a:rPr lang="zh-CN" altLang="en-US" sz="3200" b="1" dirty="0"/>
              <a:t>章鱼计划的目标：</a:t>
            </a:r>
          </a:p>
          <a:p>
            <a:pPr>
              <a:lnSpc>
                <a:spcPct val="150000"/>
              </a:lnSpc>
            </a:pPr>
            <a:r>
              <a:rPr lang="zh-CN" altLang="en-US" sz="1800" dirty="0">
                <a:solidFill>
                  <a:schemeClr val="tx1">
                    <a:lumMod val="75000"/>
                    <a:lumOff val="25000"/>
                  </a:schemeClr>
                </a:solidFill>
              </a:rPr>
              <a:t>一个较为全面</a:t>
            </a:r>
            <a:r>
              <a:rPr lang="zh-CN" altLang="en-US" sz="1800" dirty="0" smtClean="0">
                <a:solidFill>
                  <a:schemeClr val="tx1">
                    <a:lumMod val="75000"/>
                    <a:lumOff val="25000"/>
                  </a:schemeClr>
                </a:solidFill>
              </a:rPr>
              <a:t>、较成</a:t>
            </a:r>
            <a:r>
              <a:rPr lang="zh-CN" altLang="en-US" sz="1800" dirty="0">
                <a:solidFill>
                  <a:schemeClr val="tx1">
                    <a:lumMod val="75000"/>
                    <a:lumOff val="25000"/>
                  </a:schemeClr>
                </a:solidFill>
              </a:rPr>
              <a:t>系统的产品经理培训开源课程</a:t>
            </a:r>
            <a:r>
              <a:rPr lang="zh-CN" altLang="en-US" sz="1800" dirty="0" smtClean="0">
                <a:solidFill>
                  <a:schemeClr val="tx1">
                    <a:lumMod val="75000"/>
                    <a:lumOff val="25000"/>
                  </a:schemeClr>
                </a:solidFill>
              </a:rPr>
              <a:t>。</a:t>
            </a:r>
            <a:endParaRPr lang="zh-CN" altLang="en-US" sz="1800" dirty="0">
              <a:solidFill>
                <a:schemeClr val="tx1">
                  <a:lumMod val="75000"/>
                  <a:lumOff val="25000"/>
                </a:schemeClr>
              </a:solidFill>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966145084"/>
              </p:ext>
            </p:extLst>
          </p:nvPr>
        </p:nvGraphicFramePr>
        <p:xfrm>
          <a:off x="11292196" y="6446837"/>
          <a:ext cx="927100" cy="411163"/>
        </p:xfrm>
        <a:graphic>
          <a:graphicData uri="http://schemas.openxmlformats.org/presentationml/2006/ole">
            <mc:AlternateContent xmlns:mc="http://schemas.openxmlformats.org/markup-compatibility/2006">
              <mc:Choice xmlns:v="urn:schemas-microsoft-com:vml" Requires="v">
                <p:oleObj spid="_x0000_s28957" name="Image" r:id="rId4" imgW="1917360" imgH="850680" progId="Photoshop.Image.12">
                  <p:embed/>
                </p:oleObj>
              </mc:Choice>
              <mc:Fallback>
                <p:oleObj name="Image" r:id="rId4" imgW="1917360" imgH="850680" progId="Photoshop.Image.12">
                  <p:embed/>
                  <p:pic>
                    <p:nvPicPr>
                      <p:cNvPr id="0" name=""/>
                      <p:cNvPicPr/>
                      <p:nvPr/>
                    </p:nvPicPr>
                    <p:blipFill>
                      <a:blip r:embed="rId5"/>
                      <a:stretch>
                        <a:fillRect/>
                      </a:stretch>
                    </p:blipFill>
                    <p:spPr>
                      <a:xfrm>
                        <a:off x="11292196" y="6446837"/>
                        <a:ext cx="927100" cy="411163"/>
                      </a:xfrm>
                      <a:prstGeom prst="rect">
                        <a:avLst/>
                      </a:prstGeom>
                    </p:spPr>
                  </p:pic>
                </p:oleObj>
              </mc:Fallback>
            </mc:AlternateContent>
          </a:graphicData>
        </a:graphic>
      </p:graphicFrame>
    </p:spTree>
    <p:extLst>
      <p:ext uri="{BB962C8B-B14F-4D97-AF65-F5344CB8AC3E}">
        <p14:creationId xmlns:p14="http://schemas.microsoft.com/office/powerpoint/2010/main" val="1176227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40944"/>
            <a:ext cx="7710986" cy="1114745"/>
          </a:xfrm>
          <a:noFill/>
        </p:spPr>
        <p:txBody>
          <a:bodyPr>
            <a:normAutofit/>
          </a:bodyPr>
          <a:lstStyle/>
          <a:p>
            <a:r>
              <a:rPr lang="zh-CN" altLang="en-US" sz="4800" b="1" dirty="0" smtClean="0">
                <a:solidFill>
                  <a:schemeClr val="bg1"/>
                </a:solidFill>
                <a:effectLst>
                  <a:outerShdw blurRad="38100" dist="38100" dir="2700000" algn="tl">
                    <a:srgbClr val="000000">
                      <a:alpha val="43137"/>
                    </a:srgbClr>
                  </a:outerShdw>
                </a:effectLst>
              </a:rPr>
              <a:t>　</a:t>
            </a:r>
            <a:r>
              <a:rPr lang="zh-CN" altLang="en-US" sz="4800" b="1" dirty="0">
                <a:latin typeface="+mn-ea"/>
                <a:ea typeface="+mn-ea"/>
              </a:rPr>
              <a:t>简要的产品研发过程</a:t>
            </a:r>
          </a:p>
        </p:txBody>
      </p:sp>
      <p:graphicFrame>
        <p:nvGraphicFramePr>
          <p:cNvPr id="28" name="内容占位符 4"/>
          <p:cNvGraphicFramePr>
            <a:graphicFrameLocks noGrp="1"/>
          </p:cNvGraphicFramePr>
          <p:nvPr>
            <p:ph idx="1"/>
            <p:extLst>
              <p:ext uri="{D42A27DB-BD31-4B8C-83A1-F6EECF244321}">
                <p14:modId xmlns:p14="http://schemas.microsoft.com/office/powerpoint/2010/main" val="3307177827"/>
              </p:ext>
            </p:extLst>
          </p:nvPr>
        </p:nvGraphicFramePr>
        <p:xfrm>
          <a:off x="210710" y="2896264"/>
          <a:ext cx="7048832" cy="14928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4918410" y="2553781"/>
            <a:ext cx="4403325" cy="307777"/>
          </a:xfrm>
          <a:prstGeom prst="rect">
            <a:avLst/>
          </a:prstGeom>
          <a:noFill/>
        </p:spPr>
        <p:txBody>
          <a:bodyPr wrap="square" rtlCol="0">
            <a:spAutoFit/>
          </a:bodyPr>
          <a:lstStyle/>
          <a:p>
            <a:endParaRPr lang="en-US" altLang="zh-CN" sz="1400" dirty="0">
              <a:latin typeface="+mn-ea"/>
            </a:endParaRPr>
          </a:p>
        </p:txBody>
      </p:sp>
      <p:sp>
        <p:nvSpPr>
          <p:cNvPr id="5" name="矩形 4"/>
          <p:cNvSpPr/>
          <p:nvPr/>
        </p:nvSpPr>
        <p:spPr>
          <a:xfrm>
            <a:off x="7547212" y="1036742"/>
            <a:ext cx="4658436" cy="582125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7547212" y="1056412"/>
            <a:ext cx="4429958" cy="10618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根据前面四个不同的流程图，我们可以总结出产品工作的简要流程。</a:t>
            </a:r>
          </a:p>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就这四个环节。</a:t>
            </a:r>
            <a:r>
              <a:rPr lang="en-US" altLang="zh-CN" sz="1400" dirty="0" smtClean="0">
                <a:solidFill>
                  <a:schemeClr val="bg1"/>
                </a:solidFill>
                <a:latin typeface="微软雅黑" panose="020B0503020204020204" pitchFamily="34" charset="-122"/>
                <a:ea typeface="微软雅黑" panose="020B0503020204020204" pitchFamily="34" charset="-122"/>
              </a:rPr>
              <a:t>That’s all.</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7633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
                                            <p:graphicEl>
                                              <a:dgm id="{7D837F4A-6504-4E17-8D56-57363014DBB5}"/>
                                            </p:graphicEl>
                                          </p:spTgt>
                                        </p:tgtEl>
                                        <p:attrNameLst>
                                          <p:attrName>style.visibility</p:attrName>
                                        </p:attrNameLst>
                                      </p:cBhvr>
                                      <p:to>
                                        <p:strVal val="visible"/>
                                      </p:to>
                                    </p:set>
                                    <p:anim calcmode="lin" valueType="num">
                                      <p:cBhvr additive="base">
                                        <p:cTn id="13" dur="500" fill="hold"/>
                                        <p:tgtEl>
                                          <p:spTgt spid="28">
                                            <p:graphicEl>
                                              <a:dgm id="{7D837F4A-6504-4E17-8D56-57363014DBB5}"/>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
                                            <p:graphicEl>
                                              <a:dgm id="{7D837F4A-6504-4E17-8D56-57363014DBB5}"/>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
                                            <p:graphicEl>
                                              <a:dgm id="{4C2E2B6A-56A5-4B9A-AA03-C3789E23CDD5}"/>
                                            </p:graphicEl>
                                          </p:spTgt>
                                        </p:tgtEl>
                                        <p:attrNameLst>
                                          <p:attrName>style.visibility</p:attrName>
                                        </p:attrNameLst>
                                      </p:cBhvr>
                                      <p:to>
                                        <p:strVal val="visible"/>
                                      </p:to>
                                    </p:set>
                                    <p:anim calcmode="lin" valueType="num">
                                      <p:cBhvr additive="base">
                                        <p:cTn id="19" dur="500" fill="hold"/>
                                        <p:tgtEl>
                                          <p:spTgt spid="28">
                                            <p:graphicEl>
                                              <a:dgm id="{4C2E2B6A-56A5-4B9A-AA03-C3789E23CDD5}"/>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
                                            <p:graphicEl>
                                              <a:dgm id="{4C2E2B6A-56A5-4B9A-AA03-C3789E23CDD5}"/>
                                            </p:graphic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8">
                                            <p:graphicEl>
                                              <a:dgm id="{63C4EA3A-59D8-40A3-8371-E7EF0599375F}"/>
                                            </p:graphicEl>
                                          </p:spTgt>
                                        </p:tgtEl>
                                        <p:attrNameLst>
                                          <p:attrName>style.visibility</p:attrName>
                                        </p:attrNameLst>
                                      </p:cBhvr>
                                      <p:to>
                                        <p:strVal val="visible"/>
                                      </p:to>
                                    </p:set>
                                    <p:anim calcmode="lin" valueType="num">
                                      <p:cBhvr additive="base">
                                        <p:cTn id="23" dur="500" fill="hold"/>
                                        <p:tgtEl>
                                          <p:spTgt spid="28">
                                            <p:graphicEl>
                                              <a:dgm id="{63C4EA3A-59D8-40A3-8371-E7EF0599375F}"/>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28">
                                            <p:graphicEl>
                                              <a:dgm id="{63C4EA3A-59D8-40A3-8371-E7EF0599375F}"/>
                                            </p:graphic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8">
                                            <p:graphicEl>
                                              <a:dgm id="{26F9958A-D818-486E-8418-8BEFA07E0A74}"/>
                                            </p:graphicEl>
                                          </p:spTgt>
                                        </p:tgtEl>
                                        <p:attrNameLst>
                                          <p:attrName>style.visibility</p:attrName>
                                        </p:attrNameLst>
                                      </p:cBhvr>
                                      <p:to>
                                        <p:strVal val="visible"/>
                                      </p:to>
                                    </p:set>
                                    <p:anim calcmode="lin" valueType="num">
                                      <p:cBhvr additive="base">
                                        <p:cTn id="29" dur="500" fill="hold"/>
                                        <p:tgtEl>
                                          <p:spTgt spid="28">
                                            <p:graphicEl>
                                              <a:dgm id="{26F9958A-D818-486E-8418-8BEFA07E0A74}"/>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
                                            <p:graphicEl>
                                              <a:dgm id="{26F9958A-D818-486E-8418-8BEFA07E0A74}"/>
                                            </p:graphic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8">
                                            <p:graphicEl>
                                              <a:dgm id="{DADDE4CC-A7E8-4A4B-BBCB-35487675A13C}"/>
                                            </p:graphicEl>
                                          </p:spTgt>
                                        </p:tgtEl>
                                        <p:attrNameLst>
                                          <p:attrName>style.visibility</p:attrName>
                                        </p:attrNameLst>
                                      </p:cBhvr>
                                      <p:to>
                                        <p:strVal val="visible"/>
                                      </p:to>
                                    </p:set>
                                    <p:anim calcmode="lin" valueType="num">
                                      <p:cBhvr additive="base">
                                        <p:cTn id="33" dur="500" fill="hold"/>
                                        <p:tgtEl>
                                          <p:spTgt spid="28">
                                            <p:graphicEl>
                                              <a:dgm id="{DADDE4CC-A7E8-4A4B-BBCB-35487675A13C}"/>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28">
                                            <p:graphicEl>
                                              <a:dgm id="{DADDE4CC-A7E8-4A4B-BBCB-35487675A13C}"/>
                                            </p:graphic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8">
                                            <p:graphicEl>
                                              <a:dgm id="{60E0A565-1C5D-4D2B-B18A-D19F98F71DDB}"/>
                                            </p:graphicEl>
                                          </p:spTgt>
                                        </p:tgtEl>
                                        <p:attrNameLst>
                                          <p:attrName>style.visibility</p:attrName>
                                        </p:attrNameLst>
                                      </p:cBhvr>
                                      <p:to>
                                        <p:strVal val="visible"/>
                                      </p:to>
                                    </p:set>
                                    <p:anim calcmode="lin" valueType="num">
                                      <p:cBhvr additive="base">
                                        <p:cTn id="39" dur="500" fill="hold"/>
                                        <p:tgtEl>
                                          <p:spTgt spid="28">
                                            <p:graphicEl>
                                              <a:dgm id="{60E0A565-1C5D-4D2B-B18A-D19F98F71DDB}"/>
                                            </p:graphicEl>
                                          </p:spTgt>
                                        </p:tgtEl>
                                        <p:attrNameLst>
                                          <p:attrName>ppt_x</p:attrName>
                                        </p:attrNameLst>
                                      </p:cBhvr>
                                      <p:tavLst>
                                        <p:tav tm="0">
                                          <p:val>
                                            <p:strVal val="#ppt_x"/>
                                          </p:val>
                                        </p:tav>
                                        <p:tav tm="100000">
                                          <p:val>
                                            <p:strVal val="#ppt_x"/>
                                          </p:val>
                                        </p:tav>
                                      </p:tavLst>
                                    </p:anim>
                                    <p:anim calcmode="lin" valueType="num">
                                      <p:cBhvr additive="base">
                                        <p:cTn id="40" dur="500" fill="hold"/>
                                        <p:tgtEl>
                                          <p:spTgt spid="28">
                                            <p:graphicEl>
                                              <a:dgm id="{60E0A565-1C5D-4D2B-B18A-D19F98F71DDB}"/>
                                            </p:graphic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8">
                                            <p:graphicEl>
                                              <a:dgm id="{9A11C6CB-0667-4087-B171-9871D6713E54}"/>
                                            </p:graphicEl>
                                          </p:spTgt>
                                        </p:tgtEl>
                                        <p:attrNameLst>
                                          <p:attrName>style.visibility</p:attrName>
                                        </p:attrNameLst>
                                      </p:cBhvr>
                                      <p:to>
                                        <p:strVal val="visible"/>
                                      </p:to>
                                    </p:set>
                                    <p:anim calcmode="lin" valueType="num">
                                      <p:cBhvr additive="base">
                                        <p:cTn id="43" dur="500" fill="hold"/>
                                        <p:tgtEl>
                                          <p:spTgt spid="28">
                                            <p:graphicEl>
                                              <a:dgm id="{9A11C6CB-0667-4087-B171-9871D6713E54}"/>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28">
                                            <p:graphicEl>
                                              <a:dgm id="{9A11C6CB-0667-4087-B171-9871D6713E54}"/>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28" grpId="0">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a:xfrm>
            <a:off x="7547212" y="1036742"/>
            <a:ext cx="4658436" cy="582125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0" y="154495"/>
            <a:ext cx="7915701" cy="1005563"/>
          </a:xfrm>
          <a:noFill/>
        </p:spPr>
        <p:txBody>
          <a:bodyPr>
            <a:noAutofit/>
          </a:bodyPr>
          <a:lstStyle/>
          <a:p>
            <a:r>
              <a:rPr lang="zh-CN" altLang="en-US" sz="4800" b="1" dirty="0" smtClean="0">
                <a:solidFill>
                  <a:schemeClr val="bg1"/>
                </a:solidFill>
                <a:effectLst>
                  <a:outerShdw blurRad="38100" dist="38100" dir="2700000" algn="tl">
                    <a:srgbClr val="000000">
                      <a:alpha val="43137"/>
                    </a:srgbClr>
                  </a:outerShdw>
                </a:effectLst>
              </a:rPr>
              <a:t>　</a:t>
            </a:r>
            <a:r>
              <a:rPr lang="zh-CN" altLang="en-US" sz="4800" b="1" dirty="0" smtClean="0">
                <a:latin typeface="+mn-ea"/>
                <a:ea typeface="+mn-ea"/>
              </a:rPr>
              <a:t>需求阶段</a:t>
            </a:r>
            <a:endParaRPr lang="zh-CN" altLang="en-US" sz="4800" b="1" dirty="0">
              <a:latin typeface="+mn-ea"/>
              <a:ea typeface="+mn-ea"/>
            </a:endParaRPr>
          </a:p>
        </p:txBody>
      </p:sp>
      <p:sp>
        <p:nvSpPr>
          <p:cNvPr id="3" name="内容占位符 2"/>
          <p:cNvSpPr>
            <a:spLocks noGrp="1"/>
          </p:cNvSpPr>
          <p:nvPr>
            <p:ph idx="1"/>
          </p:nvPr>
        </p:nvSpPr>
        <p:spPr>
          <a:xfrm>
            <a:off x="416379" y="1160057"/>
            <a:ext cx="6702878" cy="5697943"/>
          </a:xfrm>
        </p:spPr>
        <p:txBody>
          <a:bodyPr>
            <a:normAutofit/>
          </a:bodyPr>
          <a:lstStyle/>
          <a:p>
            <a:pPr>
              <a:lnSpc>
                <a:spcPct val="120000"/>
              </a:lnSpc>
              <a:spcAft>
                <a:spcPts val="600"/>
              </a:spcAft>
            </a:pPr>
            <a:r>
              <a:rPr lang="zh-CN" altLang="en-US" dirty="0" smtClean="0">
                <a:latin typeface="微软雅黑" panose="020B0503020204020204" pitchFamily="34" charset="-122"/>
                <a:ea typeface="微软雅黑" panose="020B0503020204020204" pitchFamily="34" charset="-122"/>
              </a:rPr>
              <a:t>上面四个环节中，需求阶段有两种情况：</a:t>
            </a:r>
            <a:endParaRPr lang="en-US" altLang="zh-CN" dirty="0" smtClean="0">
              <a:latin typeface="微软雅黑" panose="020B0503020204020204" pitchFamily="34" charset="-122"/>
              <a:ea typeface="微软雅黑" panose="020B0503020204020204" pitchFamily="34" charset="-122"/>
            </a:endParaRPr>
          </a:p>
          <a:p>
            <a:pPr lvl="1">
              <a:lnSpc>
                <a:spcPct val="120000"/>
              </a:lnSpc>
            </a:pPr>
            <a:r>
              <a:rPr lang="zh-CN" altLang="en-US" dirty="0" smtClean="0">
                <a:latin typeface="微软雅黑" panose="020B0503020204020204" pitchFamily="34" charset="-122"/>
                <a:ea typeface="微软雅黑" panose="020B0503020204020204" pitchFamily="34" charset="-122"/>
              </a:rPr>
              <a:t>创立新产品</a:t>
            </a:r>
            <a:endParaRPr lang="en-US" altLang="zh-CN" dirty="0" smtClean="0">
              <a:latin typeface="微软雅黑" panose="020B0503020204020204" pitchFamily="34" charset="-122"/>
              <a:ea typeface="微软雅黑" panose="020B0503020204020204" pitchFamily="34" charset="-122"/>
            </a:endParaRPr>
          </a:p>
          <a:p>
            <a:pPr lvl="1">
              <a:lnSpc>
                <a:spcPct val="120000"/>
              </a:lnSpc>
            </a:pPr>
            <a:r>
              <a:rPr lang="zh-CN" altLang="en-US" dirty="0" smtClean="0">
                <a:latin typeface="微软雅黑" panose="020B0503020204020204" pitchFamily="34" charset="-122"/>
                <a:ea typeface="微软雅黑" panose="020B0503020204020204" pitchFamily="34" charset="-122"/>
              </a:rPr>
              <a:t>改进产品</a:t>
            </a:r>
            <a:r>
              <a:rPr lang="zh-CN" altLang="en-US" dirty="0">
                <a:latin typeface="微软雅黑" panose="020B0503020204020204" pitchFamily="34" charset="-122"/>
                <a:ea typeface="微软雅黑" panose="020B0503020204020204" pitchFamily="34" charset="-122"/>
              </a:rPr>
              <a:t>新</a:t>
            </a:r>
            <a:r>
              <a:rPr lang="zh-CN" altLang="en-US" dirty="0" smtClean="0">
                <a:latin typeface="微软雅黑" panose="020B0503020204020204" pitchFamily="34" charset="-122"/>
                <a:ea typeface="微软雅黑" panose="020B0503020204020204" pitchFamily="34" charset="-122"/>
              </a:rPr>
              <a:t>版本</a:t>
            </a:r>
            <a:endParaRPr lang="en-US" altLang="zh-CN" dirty="0" smtClean="0">
              <a:latin typeface="微软雅黑" panose="020B0503020204020204" pitchFamily="34" charset="-122"/>
              <a:ea typeface="微软雅黑" panose="020B0503020204020204" pitchFamily="34" charset="-122"/>
            </a:endParaRPr>
          </a:p>
        </p:txBody>
      </p:sp>
      <p:sp>
        <p:nvSpPr>
          <p:cNvPr id="6" name="文本框 5"/>
          <p:cNvSpPr txBox="1"/>
          <p:nvPr/>
        </p:nvSpPr>
        <p:spPr>
          <a:xfrm>
            <a:off x="7563775" y="1445080"/>
            <a:ext cx="4545367" cy="170816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dirty="0">
                <a:solidFill>
                  <a:schemeClr val="bg1"/>
                </a:solidFill>
                <a:latin typeface="微软雅黑" panose="020B0503020204020204" pitchFamily="34" charset="-122"/>
                <a:ea typeface="微软雅黑" panose="020B0503020204020204" pitchFamily="34" charset="-122"/>
              </a:rPr>
              <a:t>创立新产品时，往往是从一个</a:t>
            </a:r>
            <a:r>
              <a:rPr lang="en-US" altLang="zh-CN" sz="1400" dirty="0">
                <a:solidFill>
                  <a:schemeClr val="bg1"/>
                </a:solidFill>
                <a:latin typeface="微软雅黑" panose="020B0503020204020204" pitchFamily="34" charset="-122"/>
                <a:ea typeface="微软雅黑" panose="020B0503020204020204" pitchFamily="34" charset="-122"/>
              </a:rPr>
              <a:t>idea</a:t>
            </a:r>
            <a:r>
              <a:rPr lang="zh-CN" altLang="en-US" sz="1400" dirty="0">
                <a:solidFill>
                  <a:schemeClr val="bg1"/>
                </a:solidFill>
                <a:latin typeface="微软雅黑" panose="020B0503020204020204" pitchFamily="34" charset="-122"/>
                <a:ea typeface="微软雅黑" panose="020B0503020204020204" pitchFamily="34" charset="-122"/>
              </a:rPr>
              <a:t>开始的。但是能从</a:t>
            </a:r>
            <a:r>
              <a:rPr lang="en-US" altLang="zh-CN" sz="1400" dirty="0">
                <a:solidFill>
                  <a:schemeClr val="bg1"/>
                </a:solidFill>
                <a:latin typeface="微软雅黑" panose="020B0503020204020204" pitchFamily="34" charset="-122"/>
                <a:ea typeface="微软雅黑" panose="020B0503020204020204" pitchFamily="34" charset="-122"/>
              </a:rPr>
              <a:t>idea</a:t>
            </a:r>
            <a:r>
              <a:rPr lang="zh-CN" altLang="en-US" sz="1400" dirty="0">
                <a:solidFill>
                  <a:schemeClr val="bg1"/>
                </a:solidFill>
                <a:latin typeface="微软雅黑" panose="020B0503020204020204" pitchFamily="34" charset="-122"/>
                <a:ea typeface="微软雅黑" panose="020B0503020204020204" pitchFamily="34" charset="-122"/>
              </a:rPr>
              <a:t>到开始研发，需要很多工作要做。</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有节奏、持续的改进产品新版本是所有产品经理都要做的事。一次好的改版，能够大大提升用户体验。相反则会失去用户。</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6680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additive="base">
                                        <p:cTn id="2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 calcmode="lin" valueType="num">
                                      <p:cBhvr additive="base">
                                        <p:cTn id="3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a:xfrm>
            <a:off x="7547212" y="1036742"/>
            <a:ext cx="4658436" cy="582125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zh-CN" altLang="en-US" sz="1400" dirty="0">
              <a:solidFill>
                <a:schemeClr val="bg1"/>
              </a:solidFill>
              <a:latin typeface="+mn-ea"/>
            </a:endParaRPr>
          </a:p>
        </p:txBody>
      </p:sp>
      <p:sp>
        <p:nvSpPr>
          <p:cNvPr id="2" name="标题 1"/>
          <p:cNvSpPr>
            <a:spLocks noGrp="1"/>
          </p:cNvSpPr>
          <p:nvPr>
            <p:ph type="title"/>
          </p:nvPr>
        </p:nvSpPr>
        <p:spPr>
          <a:xfrm>
            <a:off x="0" y="154495"/>
            <a:ext cx="7915701" cy="1005563"/>
          </a:xfrm>
          <a:noFill/>
        </p:spPr>
        <p:txBody>
          <a:bodyPr>
            <a:noAutofit/>
          </a:bodyPr>
          <a:lstStyle/>
          <a:p>
            <a:r>
              <a:rPr lang="zh-CN" altLang="en-US" sz="4800" b="1" dirty="0" smtClean="0">
                <a:solidFill>
                  <a:schemeClr val="bg1"/>
                </a:solidFill>
                <a:effectLst>
                  <a:outerShdw blurRad="38100" dist="38100" dir="2700000" algn="tl">
                    <a:srgbClr val="000000">
                      <a:alpha val="43137"/>
                    </a:srgbClr>
                  </a:outerShdw>
                </a:effectLst>
              </a:rPr>
              <a:t>　</a:t>
            </a:r>
            <a:r>
              <a:rPr lang="zh-CN" altLang="en-US" sz="4800" b="1" dirty="0">
                <a:latin typeface="+mn-ea"/>
                <a:ea typeface="+mn-ea"/>
              </a:rPr>
              <a:t>需求阶段</a:t>
            </a:r>
            <a:r>
              <a:rPr lang="en-US" altLang="zh-CN" sz="4800" b="1" dirty="0">
                <a:latin typeface="+mn-ea"/>
                <a:ea typeface="+mn-ea"/>
              </a:rPr>
              <a:t>-</a:t>
            </a:r>
            <a:r>
              <a:rPr lang="zh-CN" altLang="en-US" sz="4800" b="1" dirty="0">
                <a:latin typeface="+mn-ea"/>
                <a:ea typeface="+mn-ea"/>
              </a:rPr>
              <a:t>创立一个新产品</a:t>
            </a:r>
          </a:p>
        </p:txBody>
      </p:sp>
      <p:sp>
        <p:nvSpPr>
          <p:cNvPr id="3" name="内容占位符 2"/>
          <p:cNvSpPr>
            <a:spLocks noGrp="1"/>
          </p:cNvSpPr>
          <p:nvPr>
            <p:ph idx="1"/>
          </p:nvPr>
        </p:nvSpPr>
        <p:spPr>
          <a:xfrm>
            <a:off x="416379" y="1160057"/>
            <a:ext cx="6702878" cy="5697943"/>
          </a:xfrm>
        </p:spPr>
        <p:txBody>
          <a:bodyPr>
            <a:normAutofit/>
          </a:bodyPr>
          <a:lstStyle/>
          <a:p>
            <a:pPr>
              <a:lnSpc>
                <a:spcPct val="120000"/>
              </a:lnSpc>
              <a:spcAft>
                <a:spcPts val="600"/>
              </a:spcAft>
            </a:pPr>
            <a:r>
              <a:rPr lang="zh-CN" altLang="en-US" dirty="0" smtClean="0">
                <a:latin typeface="微软雅黑" panose="020B0503020204020204" pitchFamily="34" charset="-122"/>
                <a:ea typeface="微软雅黑" panose="020B0503020204020204" pitchFamily="34" charset="-122"/>
              </a:rPr>
              <a:t>创立新产品时，需要很多工作以提升成功的可能性：</a:t>
            </a:r>
            <a:endParaRPr lang="en-US" altLang="zh-CN" dirty="0" smtClean="0">
              <a:latin typeface="微软雅黑" panose="020B0503020204020204" pitchFamily="34" charset="-122"/>
              <a:ea typeface="微软雅黑" panose="020B0503020204020204" pitchFamily="34" charset="-122"/>
            </a:endParaRPr>
          </a:p>
          <a:p>
            <a:pPr lvl="1">
              <a:lnSpc>
                <a:spcPct val="120000"/>
              </a:lnSpc>
            </a:pPr>
            <a:r>
              <a:rPr lang="zh-CN" altLang="en-US" dirty="0" smtClean="0">
                <a:latin typeface="微软雅黑" panose="020B0503020204020204" pitchFamily="34" charset="-122"/>
                <a:ea typeface="微软雅黑" panose="020B0503020204020204" pitchFamily="34" charset="-122"/>
              </a:rPr>
              <a:t>产品定位</a:t>
            </a:r>
            <a:endParaRPr lang="en-US" altLang="zh-CN" dirty="0" smtClean="0">
              <a:latin typeface="微软雅黑" panose="020B0503020204020204" pitchFamily="34" charset="-122"/>
              <a:ea typeface="微软雅黑" panose="020B0503020204020204" pitchFamily="34" charset="-122"/>
            </a:endParaRPr>
          </a:p>
          <a:p>
            <a:pPr lvl="1">
              <a:lnSpc>
                <a:spcPct val="120000"/>
              </a:lnSpc>
            </a:pPr>
            <a:r>
              <a:rPr lang="zh-CN" altLang="en-US" dirty="0" smtClean="0">
                <a:latin typeface="微软雅黑" panose="020B0503020204020204" pitchFamily="34" charset="-122"/>
                <a:ea typeface="微软雅黑" panose="020B0503020204020204" pitchFamily="34" charset="-122"/>
              </a:rPr>
              <a:t>竞争分析</a:t>
            </a:r>
            <a:endParaRPr lang="en-US" altLang="zh-CN" dirty="0" smtClean="0">
              <a:latin typeface="微软雅黑" panose="020B0503020204020204" pitchFamily="34" charset="-122"/>
              <a:ea typeface="微软雅黑" panose="020B0503020204020204" pitchFamily="34" charset="-122"/>
            </a:endParaRPr>
          </a:p>
          <a:p>
            <a:pPr lvl="1">
              <a:lnSpc>
                <a:spcPct val="120000"/>
              </a:lnSpc>
            </a:pPr>
            <a:r>
              <a:rPr lang="zh-CN" altLang="en-US" dirty="0" smtClean="0">
                <a:latin typeface="微软雅黑" panose="020B0503020204020204" pitchFamily="34" charset="-122"/>
                <a:ea typeface="微软雅黑" panose="020B0503020204020204" pitchFamily="34" charset="-122"/>
              </a:rPr>
              <a:t>资源梳理</a:t>
            </a:r>
            <a:endParaRPr lang="en-US" altLang="zh-CN" dirty="0" smtClean="0">
              <a:latin typeface="微软雅黑" panose="020B0503020204020204" pitchFamily="34" charset="-122"/>
              <a:ea typeface="微软雅黑" panose="020B0503020204020204" pitchFamily="34" charset="-122"/>
            </a:endParaRPr>
          </a:p>
          <a:p>
            <a:pPr lvl="1">
              <a:lnSpc>
                <a:spcPct val="120000"/>
              </a:lnSpc>
            </a:pPr>
            <a:r>
              <a:rPr lang="zh-CN" altLang="en-US" dirty="0" smtClean="0">
                <a:latin typeface="微软雅黑" panose="020B0503020204020204" pitchFamily="34" charset="-122"/>
                <a:ea typeface="微软雅黑" panose="020B0503020204020204" pitchFamily="34" charset="-122"/>
              </a:rPr>
              <a:t>充分讨论观点和演绎。</a:t>
            </a:r>
            <a:endParaRPr lang="en-US" altLang="zh-CN" dirty="0" smtClean="0">
              <a:latin typeface="微软雅黑" panose="020B0503020204020204" pitchFamily="34" charset="-122"/>
              <a:ea typeface="微软雅黑" panose="020B0503020204020204" pitchFamily="34" charset="-122"/>
            </a:endParaRPr>
          </a:p>
          <a:p>
            <a:pPr>
              <a:lnSpc>
                <a:spcPct val="120000"/>
              </a:lnSpc>
            </a:pPr>
            <a:r>
              <a:rPr lang="zh-CN" altLang="en-US" dirty="0" smtClean="0">
                <a:latin typeface="微软雅黑" panose="020B0503020204020204" pitchFamily="34" charset="-122"/>
                <a:ea typeface="微软雅黑" panose="020B0503020204020204" pitchFamily="34" charset="-122"/>
              </a:rPr>
              <a:t>只有一个</a:t>
            </a:r>
            <a:r>
              <a:rPr lang="en-US" altLang="zh-CN" dirty="0" smtClean="0">
                <a:latin typeface="微软雅黑" panose="020B0503020204020204" pitchFamily="34" charset="-122"/>
                <a:ea typeface="微软雅黑" panose="020B0503020204020204" pitchFamily="34" charset="-122"/>
              </a:rPr>
              <a:t>idea</a:t>
            </a:r>
            <a:r>
              <a:rPr lang="zh-CN" altLang="en-US" dirty="0" smtClean="0">
                <a:latin typeface="微软雅黑" panose="020B0503020204020204" pitchFamily="34" charset="-122"/>
                <a:ea typeface="微软雅黑" panose="020B0503020204020204" pitchFamily="34" charset="-122"/>
              </a:rPr>
              <a:t>，只能算完成了</a:t>
            </a:r>
            <a:r>
              <a:rPr lang="en-US" altLang="zh-CN" dirty="0" smtClean="0">
                <a:latin typeface="微软雅黑" panose="020B0503020204020204" pitchFamily="34" charset="-122"/>
                <a:ea typeface="微软雅黑" panose="020B0503020204020204" pitchFamily="34" charset="-122"/>
              </a:rPr>
              <a:t>5%</a:t>
            </a:r>
          </a:p>
          <a:p>
            <a:pPr>
              <a:lnSpc>
                <a:spcPct val="120000"/>
              </a:lnSpc>
            </a:pPr>
            <a:r>
              <a:rPr lang="zh-CN" altLang="en-US" dirty="0" smtClean="0">
                <a:latin typeface="微软雅黑" panose="020B0503020204020204" pitchFamily="34" charset="-122"/>
                <a:ea typeface="微软雅黑" panose="020B0503020204020204" pitchFamily="34" charset="-122"/>
              </a:rPr>
              <a:t>很多</a:t>
            </a:r>
            <a:r>
              <a:rPr lang="en-US" altLang="zh-CN" dirty="0" smtClean="0">
                <a:latin typeface="微软雅黑" panose="020B0503020204020204" pitchFamily="34" charset="-122"/>
                <a:ea typeface="微软雅黑" panose="020B0503020204020204" pitchFamily="34" charset="-122"/>
              </a:rPr>
              <a:t>idea</a:t>
            </a:r>
            <a:r>
              <a:rPr lang="zh-CN" altLang="en-US" dirty="0" smtClean="0">
                <a:latin typeface="微软雅黑" panose="020B0503020204020204" pitchFamily="34" charset="-122"/>
                <a:ea typeface="微软雅黑" panose="020B0503020204020204" pitchFamily="34" charset="-122"/>
              </a:rPr>
              <a:t>本身就不靠谱，更不要提能够得到正确、充分的执行</a:t>
            </a:r>
            <a:endParaRPr lang="en-US" altLang="zh-CN" dirty="0" smtClean="0">
              <a:latin typeface="微软雅黑" panose="020B0503020204020204" pitchFamily="34" charset="-122"/>
              <a:ea typeface="微软雅黑" panose="020B0503020204020204" pitchFamily="34" charset="-122"/>
            </a:endParaRPr>
          </a:p>
        </p:txBody>
      </p:sp>
      <p:sp>
        <p:nvSpPr>
          <p:cNvPr id="6" name="文本框 5"/>
          <p:cNvSpPr txBox="1"/>
          <p:nvPr/>
        </p:nvSpPr>
        <p:spPr>
          <a:xfrm>
            <a:off x="7563775" y="1445080"/>
            <a:ext cx="4545367" cy="3323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要做什么样的产品？是否只做手机版而不做</a:t>
            </a:r>
            <a:r>
              <a:rPr lang="en-US" altLang="zh-CN" sz="1400" dirty="0" smtClean="0">
                <a:solidFill>
                  <a:schemeClr val="bg1"/>
                </a:solidFill>
                <a:latin typeface="微软雅黑" panose="020B0503020204020204" pitchFamily="34" charset="-122"/>
                <a:ea typeface="微软雅黑" panose="020B0503020204020204" pitchFamily="34" charset="-122"/>
              </a:rPr>
              <a:t>web</a:t>
            </a:r>
            <a:r>
              <a:rPr lang="zh-CN" altLang="en-US" sz="1400" dirty="0" smtClean="0">
                <a:solidFill>
                  <a:schemeClr val="bg1"/>
                </a:solidFill>
                <a:latin typeface="微软雅黑" panose="020B0503020204020204" pitchFamily="34" charset="-122"/>
                <a:ea typeface="微软雅黑" panose="020B0503020204020204" pitchFamily="34" charset="-122"/>
              </a:rPr>
              <a:t>版？不做那些共？用户群是谁？等等</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竞争对手是谁？对手的优势和劣势怎样？我们怎样应对？对手如果完美的复制了我们的优势怎么办？</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我们能投入多大开发人力？持续多久？推广成本多少？还有那些免费的推广方法？产品上线能给多大力度的推广？</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用户不买账怎么办？某个公司的已有产品</a:t>
            </a:r>
            <a:r>
              <a:rPr lang="en-US" altLang="zh-CN" sz="1400" dirty="0" smtClean="0">
                <a:solidFill>
                  <a:schemeClr val="bg1"/>
                </a:solidFill>
                <a:latin typeface="微软雅黑" panose="020B0503020204020204" pitchFamily="34" charset="-122"/>
                <a:ea typeface="微软雅黑" panose="020B0503020204020204" pitchFamily="34" charset="-122"/>
              </a:rPr>
              <a:t>copy</a:t>
            </a:r>
            <a:r>
              <a:rPr lang="zh-CN" altLang="en-US" sz="1400" dirty="0" smtClean="0">
                <a:solidFill>
                  <a:schemeClr val="bg1"/>
                </a:solidFill>
                <a:latin typeface="微软雅黑" panose="020B0503020204020204" pitchFamily="34" charset="-122"/>
                <a:ea typeface="微软雅黑" panose="020B0503020204020204" pitchFamily="34" charset="-122"/>
              </a:rPr>
              <a:t>了我们的新功能怎么办？是否需要线下团队？产品流程有问题形不成用户闭环怎么办？</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1632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additive="base">
                                        <p:cTn id="2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 calcmode="lin" valueType="num">
                                      <p:cBhvr additive="base">
                                        <p:cTn id="3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additive="base">
                                        <p:cTn id="4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anim calcmode="lin" valueType="num">
                                      <p:cBhvr additive="base">
                                        <p:cTn id="4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additive="base">
                                        <p:cTn id="5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xEl>
                                              <p:pRg st="3" end="3"/>
                                            </p:txEl>
                                          </p:spTgt>
                                        </p:tgtEl>
                                        <p:attrNameLst>
                                          <p:attrName>style.visibility</p:attrName>
                                        </p:attrNameLst>
                                      </p:cBhvr>
                                      <p:to>
                                        <p:strVal val="visible"/>
                                      </p:to>
                                    </p:set>
                                    <p:anim calcmode="lin" valueType="num">
                                      <p:cBhvr additive="base">
                                        <p:cTn id="6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5" end="5"/>
                                            </p:txEl>
                                          </p:spTgt>
                                        </p:tgtEl>
                                        <p:attrNameLst>
                                          <p:attrName>style.visibility</p:attrName>
                                        </p:attrNameLst>
                                      </p:cBhvr>
                                      <p:to>
                                        <p:strVal val="visible"/>
                                      </p:to>
                                    </p:set>
                                    <p:anim calcmode="lin" valueType="num">
                                      <p:cBhvr additive="base">
                                        <p:cTn id="6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6" end="6"/>
                                            </p:txEl>
                                          </p:spTgt>
                                        </p:tgtEl>
                                        <p:attrNameLst>
                                          <p:attrName>style.visibility</p:attrName>
                                        </p:attrNameLst>
                                      </p:cBhvr>
                                      <p:to>
                                        <p:strVal val="visible"/>
                                      </p:to>
                                    </p:set>
                                    <p:anim calcmode="lin" valueType="num">
                                      <p:cBhvr additive="base">
                                        <p:cTn id="7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a:xfrm>
            <a:off x="7547212" y="1036742"/>
            <a:ext cx="4658436" cy="582125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zh-CN" altLang="en-US" sz="1400" dirty="0">
              <a:solidFill>
                <a:schemeClr val="bg1"/>
              </a:solidFill>
              <a:latin typeface="+mn-ea"/>
            </a:endParaRPr>
          </a:p>
        </p:txBody>
      </p:sp>
      <p:sp>
        <p:nvSpPr>
          <p:cNvPr id="2" name="标题 1"/>
          <p:cNvSpPr>
            <a:spLocks noGrp="1"/>
          </p:cNvSpPr>
          <p:nvPr>
            <p:ph type="title"/>
          </p:nvPr>
        </p:nvSpPr>
        <p:spPr>
          <a:xfrm>
            <a:off x="0" y="18018"/>
            <a:ext cx="8848578" cy="1195049"/>
          </a:xfrm>
          <a:noFill/>
        </p:spPr>
        <p:txBody>
          <a:bodyPr>
            <a:noAutofit/>
          </a:bodyPr>
          <a:lstStyle/>
          <a:p>
            <a:r>
              <a:rPr lang="zh-CN" altLang="en-US" sz="4800" b="1" dirty="0" smtClean="0">
                <a:solidFill>
                  <a:schemeClr val="bg1"/>
                </a:solidFill>
                <a:effectLst>
                  <a:outerShdw blurRad="38100" dist="38100" dir="2700000" algn="tl">
                    <a:srgbClr val="000000">
                      <a:alpha val="43137"/>
                    </a:srgbClr>
                  </a:outerShdw>
                </a:effectLst>
                <a:latin typeface="+mn-ea"/>
                <a:ea typeface="+mn-ea"/>
              </a:rPr>
              <a:t>　</a:t>
            </a:r>
            <a:r>
              <a:rPr lang="zh-CN" altLang="en-US" sz="4800" b="1" dirty="0">
                <a:latin typeface="+mn-ea"/>
                <a:ea typeface="+mn-ea"/>
              </a:rPr>
              <a:t>需求阶段</a:t>
            </a:r>
            <a:r>
              <a:rPr lang="en-US" altLang="zh-CN" sz="4800" b="1" dirty="0">
                <a:latin typeface="+mn-ea"/>
                <a:ea typeface="+mn-ea"/>
              </a:rPr>
              <a:t>-</a:t>
            </a:r>
            <a:r>
              <a:rPr lang="zh-CN" altLang="en-US" sz="4800" b="1" dirty="0">
                <a:latin typeface="+mn-ea"/>
                <a:ea typeface="+mn-ea"/>
              </a:rPr>
              <a:t>改进</a:t>
            </a:r>
            <a:r>
              <a:rPr lang="zh-CN" altLang="en-US" sz="4800" b="1" dirty="0" smtClean="0">
                <a:latin typeface="+mn-ea"/>
                <a:ea typeface="+mn-ea"/>
              </a:rPr>
              <a:t>产品新版本</a:t>
            </a:r>
            <a:endParaRPr lang="zh-CN" altLang="en-US" sz="4800" b="1" dirty="0">
              <a:latin typeface="+mn-ea"/>
              <a:ea typeface="+mn-ea"/>
            </a:endParaRPr>
          </a:p>
        </p:txBody>
      </p:sp>
      <p:sp>
        <p:nvSpPr>
          <p:cNvPr id="3" name="内容占位符 2"/>
          <p:cNvSpPr>
            <a:spLocks noGrp="1"/>
          </p:cNvSpPr>
          <p:nvPr>
            <p:ph idx="1"/>
          </p:nvPr>
        </p:nvSpPr>
        <p:spPr>
          <a:xfrm>
            <a:off x="416379" y="1445080"/>
            <a:ext cx="6702878" cy="5070020"/>
          </a:xfrm>
        </p:spPr>
        <p:txBody>
          <a:bodyPr>
            <a:normAutofit/>
          </a:bodyPr>
          <a:lstStyle/>
          <a:p>
            <a:pPr>
              <a:lnSpc>
                <a:spcPct val="120000"/>
              </a:lnSpc>
              <a:spcAft>
                <a:spcPts val="600"/>
              </a:spcAft>
            </a:pPr>
            <a:r>
              <a:rPr lang="zh-CN" altLang="en-US" sz="3200" dirty="0" smtClean="0">
                <a:latin typeface="微软雅黑" panose="020B0503020204020204" pitchFamily="34" charset="-122"/>
                <a:ea typeface="微软雅黑" panose="020B0503020204020204" pitchFamily="34" charset="-122"/>
              </a:rPr>
              <a:t>改进产品版本时，会有以下工作</a:t>
            </a:r>
            <a:endParaRPr lang="en-US" altLang="zh-CN" sz="3200" dirty="0" smtClean="0">
              <a:latin typeface="微软雅黑" panose="020B0503020204020204" pitchFamily="34" charset="-122"/>
              <a:ea typeface="微软雅黑" panose="020B0503020204020204" pitchFamily="34" charset="-122"/>
            </a:endParaRPr>
          </a:p>
          <a:p>
            <a:pPr lvl="1">
              <a:lnSpc>
                <a:spcPct val="120000"/>
              </a:lnSpc>
              <a:spcAft>
                <a:spcPts val="600"/>
              </a:spcAft>
            </a:pPr>
            <a:r>
              <a:rPr lang="zh-CN" altLang="en-US" dirty="0" smtClean="0">
                <a:latin typeface="微软雅黑" panose="020B0503020204020204" pitchFamily="34" charset="-122"/>
                <a:ea typeface="微软雅黑" panose="020B0503020204020204" pitchFamily="34" charset="-122"/>
              </a:rPr>
              <a:t>处理上一版本的反馈</a:t>
            </a:r>
            <a:endParaRPr lang="en-US" altLang="zh-CN" dirty="0" smtClean="0">
              <a:latin typeface="微软雅黑" panose="020B0503020204020204" pitchFamily="34" charset="-122"/>
              <a:ea typeface="微软雅黑" panose="020B0503020204020204" pitchFamily="34" charset="-122"/>
            </a:endParaRPr>
          </a:p>
          <a:p>
            <a:pPr lvl="1">
              <a:lnSpc>
                <a:spcPct val="120000"/>
              </a:lnSpc>
              <a:spcAft>
                <a:spcPts val="600"/>
              </a:spcAft>
            </a:pPr>
            <a:r>
              <a:rPr lang="zh-CN" altLang="en-US" dirty="0">
                <a:latin typeface="微软雅黑" panose="020B0503020204020204" pitchFamily="34" charset="-122"/>
                <a:ea typeface="微软雅黑" panose="020B0503020204020204" pitchFamily="34" charset="-122"/>
              </a:rPr>
              <a:t>分析</a:t>
            </a:r>
            <a:r>
              <a:rPr lang="zh-CN" altLang="en-US" dirty="0" smtClean="0">
                <a:latin typeface="微软雅黑" panose="020B0503020204020204" pitchFamily="34" charset="-122"/>
                <a:ea typeface="微软雅黑" panose="020B0503020204020204" pitchFamily="34" charset="-122"/>
              </a:rPr>
              <a:t>市场变动，跟进竞争对手</a:t>
            </a:r>
            <a:endParaRPr lang="en-US" altLang="zh-CN" dirty="0" smtClean="0">
              <a:latin typeface="微软雅黑" panose="020B0503020204020204" pitchFamily="34" charset="-122"/>
              <a:ea typeface="微软雅黑" panose="020B0503020204020204" pitchFamily="34" charset="-122"/>
            </a:endParaRPr>
          </a:p>
          <a:p>
            <a:pPr lvl="1">
              <a:lnSpc>
                <a:spcPct val="120000"/>
              </a:lnSpc>
              <a:spcAft>
                <a:spcPts val="600"/>
              </a:spcAft>
            </a:pPr>
            <a:r>
              <a:rPr lang="zh-CN" altLang="en-US" dirty="0" smtClean="0">
                <a:latin typeface="微软雅黑" panose="020B0503020204020204" pitchFamily="34" charset="-122"/>
                <a:ea typeface="微软雅黑" panose="020B0503020204020204" pitchFamily="34" charset="-122"/>
              </a:rPr>
              <a:t>确认下一版本的目标</a:t>
            </a:r>
            <a:endParaRPr lang="en-US" altLang="zh-CN" dirty="0" smtClean="0">
              <a:latin typeface="微软雅黑" panose="020B0503020204020204" pitchFamily="34" charset="-122"/>
              <a:ea typeface="微软雅黑" panose="020B0503020204020204" pitchFamily="34" charset="-122"/>
            </a:endParaRPr>
          </a:p>
          <a:p>
            <a:pPr lvl="1">
              <a:lnSpc>
                <a:spcPct val="120000"/>
              </a:lnSpc>
              <a:spcAft>
                <a:spcPts val="600"/>
              </a:spcAft>
            </a:pPr>
            <a:r>
              <a:rPr lang="zh-CN" altLang="en-US" dirty="0" smtClean="0">
                <a:latin typeface="微软雅黑" panose="020B0503020204020204" pitchFamily="34" charset="-122"/>
                <a:ea typeface="微软雅黑" panose="020B0503020204020204" pitchFamily="34" charset="-122"/>
              </a:rPr>
              <a:t>列出需求</a:t>
            </a:r>
            <a:r>
              <a:rPr lang="en-US" altLang="zh-CN" dirty="0" smtClean="0">
                <a:latin typeface="微软雅黑" panose="020B0503020204020204" pitchFamily="34" charset="-122"/>
                <a:ea typeface="微软雅黑" panose="020B0503020204020204" pitchFamily="34" charset="-122"/>
              </a:rPr>
              <a:t>list</a:t>
            </a:r>
            <a:r>
              <a:rPr lang="zh-CN" altLang="en-US" dirty="0" smtClean="0">
                <a:latin typeface="微软雅黑" panose="020B0503020204020204" pitchFamily="34" charset="-122"/>
                <a:ea typeface="微软雅黑" panose="020B0503020204020204" pitchFamily="34" charset="-122"/>
              </a:rPr>
              <a:t>，排好优先级</a:t>
            </a:r>
            <a:endParaRPr lang="en-US" altLang="zh-CN" dirty="0" smtClean="0">
              <a:latin typeface="微软雅黑" panose="020B0503020204020204" pitchFamily="34" charset="-122"/>
              <a:ea typeface="微软雅黑" panose="020B0503020204020204" pitchFamily="34" charset="-122"/>
            </a:endParaRPr>
          </a:p>
          <a:p>
            <a:pPr lvl="1">
              <a:lnSpc>
                <a:spcPct val="120000"/>
              </a:lnSpc>
              <a:spcAft>
                <a:spcPts val="600"/>
              </a:spcAft>
            </a:pPr>
            <a:r>
              <a:rPr lang="zh-CN" altLang="en-US" dirty="0" smtClean="0">
                <a:latin typeface="微软雅黑" panose="020B0503020204020204" pitchFamily="34" charset="-122"/>
                <a:ea typeface="微软雅黑" panose="020B0503020204020204" pitchFamily="34" charset="-122"/>
              </a:rPr>
              <a:t>形成产品文档或线框图</a:t>
            </a:r>
            <a:endParaRPr lang="en-US" altLang="zh-CN" dirty="0" smtClean="0">
              <a:latin typeface="微软雅黑" panose="020B0503020204020204" pitchFamily="34" charset="-122"/>
              <a:ea typeface="微软雅黑" panose="020B0503020204020204" pitchFamily="34" charset="-122"/>
            </a:endParaRPr>
          </a:p>
          <a:p>
            <a:pPr lvl="1">
              <a:lnSpc>
                <a:spcPct val="120000"/>
              </a:lnSpc>
              <a:spcAft>
                <a:spcPts val="600"/>
              </a:spcAft>
            </a:pPr>
            <a:r>
              <a:rPr lang="zh-CN" altLang="en-US" dirty="0" smtClean="0">
                <a:latin typeface="微软雅黑" panose="020B0503020204020204" pitchFamily="34" charset="-122"/>
                <a:ea typeface="微软雅黑" panose="020B0503020204020204" pitchFamily="34" charset="-122"/>
              </a:rPr>
              <a:t>讨论、</a:t>
            </a:r>
            <a:r>
              <a:rPr lang="en-US" altLang="zh-CN" dirty="0" smtClean="0">
                <a:latin typeface="微软雅黑" panose="020B0503020204020204" pitchFamily="34" charset="-122"/>
                <a:ea typeface="微软雅黑" panose="020B0503020204020204" pitchFamily="34" charset="-122"/>
              </a:rPr>
              <a:t>PK</a:t>
            </a:r>
            <a:r>
              <a:rPr lang="zh-CN" altLang="en-US" dirty="0" smtClean="0">
                <a:latin typeface="微软雅黑" panose="020B0503020204020204" pitchFamily="34" charset="-122"/>
                <a:ea typeface="微软雅黑" panose="020B0503020204020204" pitchFamily="34" charset="-122"/>
              </a:rPr>
              <a:t>、改进等</a:t>
            </a:r>
            <a:endParaRPr lang="en-US" altLang="zh-CN" dirty="0" smtClean="0">
              <a:latin typeface="微软雅黑" panose="020B0503020204020204" pitchFamily="34" charset="-122"/>
              <a:ea typeface="微软雅黑" panose="020B0503020204020204" pitchFamily="34" charset="-122"/>
            </a:endParaRPr>
          </a:p>
          <a:p>
            <a:pPr lvl="1">
              <a:lnSpc>
                <a:spcPct val="120000"/>
              </a:lnSpc>
            </a:pPr>
            <a:endParaRPr lang="en-US" altLang="zh-CN" dirty="0" smtClean="0">
              <a:latin typeface="微软雅黑" panose="020B0503020204020204" pitchFamily="34" charset="-122"/>
              <a:ea typeface="微软雅黑" panose="020B0503020204020204" pitchFamily="34" charset="-122"/>
            </a:endParaRPr>
          </a:p>
          <a:p>
            <a:pPr>
              <a:lnSpc>
                <a:spcPct val="120000"/>
              </a:lnSpc>
            </a:pP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7546019" y="1445080"/>
            <a:ext cx="4270159" cy="138499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dirty="0">
                <a:solidFill>
                  <a:schemeClr val="bg1"/>
                </a:solidFill>
                <a:latin typeface="微软雅黑" panose="020B0503020204020204" pitchFamily="34" charset="-122"/>
                <a:ea typeface="微软雅黑" panose="020B0503020204020204" pitchFamily="34" charset="-122"/>
              </a:rPr>
              <a:t>在章鱼计划第</a:t>
            </a:r>
            <a:r>
              <a:rPr lang="en-US" altLang="zh-CN" sz="1400" dirty="0">
                <a:solidFill>
                  <a:schemeClr val="bg1"/>
                </a:solidFill>
                <a:latin typeface="微软雅黑" panose="020B0503020204020204" pitchFamily="34" charset="-122"/>
                <a:ea typeface="微软雅黑" panose="020B0503020204020204" pitchFamily="34" charset="-122"/>
              </a:rPr>
              <a:t>1</a:t>
            </a:r>
            <a:r>
              <a:rPr lang="zh-CN" altLang="en-US" sz="1400" dirty="0">
                <a:solidFill>
                  <a:schemeClr val="bg1"/>
                </a:solidFill>
                <a:latin typeface="微软雅黑" panose="020B0503020204020204" pitchFamily="34" charset="-122"/>
                <a:ea typeface="微软雅黑" panose="020B0503020204020204" pitchFamily="34" charset="-122"/>
              </a:rPr>
              <a:t>课里我们仅以需求为例，展示下产品经理的工作内容</a:t>
            </a:r>
            <a:r>
              <a:rPr lang="zh-CN" altLang="en-US" sz="1400" dirty="0" smtClean="0">
                <a:solidFill>
                  <a:schemeClr val="bg1"/>
                </a:solidFill>
                <a:latin typeface="微软雅黑" panose="020B0503020204020204" pitchFamily="34" charset="-122"/>
                <a:ea typeface="微软雅黑" panose="020B0503020204020204" pitchFamily="34" charset="-122"/>
              </a:rPr>
              <a:t>。我们后面将对</a:t>
            </a:r>
            <a:r>
              <a:rPr lang="zh-CN" altLang="en-US" sz="1400" dirty="0">
                <a:solidFill>
                  <a:schemeClr val="bg1"/>
                </a:solidFill>
                <a:latin typeface="微软雅黑" panose="020B0503020204020204" pitchFamily="34" charset="-122"/>
                <a:ea typeface="微软雅黑" panose="020B0503020204020204" pitchFamily="34" charset="-122"/>
              </a:rPr>
              <a:t>产品经理涉及的重要知识点进行阐述、总结</a:t>
            </a:r>
            <a:r>
              <a:rPr lang="zh-CN" altLang="en-US" sz="1400" dirty="0" smtClean="0">
                <a:solidFill>
                  <a:schemeClr val="bg1"/>
                </a:solidFill>
                <a:latin typeface="微软雅黑" panose="020B0503020204020204" pitchFamily="34" charset="-122"/>
                <a:ea typeface="微软雅黑" panose="020B0503020204020204" pitchFamily="34" charset="-122"/>
              </a:rPr>
              <a:t>。这里只是一个简要概览。</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51826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0" end="0"/>
                                            </p:txEl>
                                          </p:spTgt>
                                        </p:tgtEl>
                                        <p:attrNameLst>
                                          <p:attrName>style.visibility</p:attrName>
                                        </p:attrNameLst>
                                      </p:cBhvr>
                                      <p:to>
                                        <p:strVal val="visible"/>
                                      </p:to>
                                    </p:set>
                                    <p:anim calcmode="lin" valueType="num">
                                      <p:cBhvr additive="base">
                                        <p:cTn id="5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a:xfrm>
            <a:off x="7547212" y="1036742"/>
            <a:ext cx="4658436" cy="582125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zh-CN" altLang="en-US" sz="1400" dirty="0">
              <a:solidFill>
                <a:schemeClr val="bg1"/>
              </a:solidFill>
              <a:latin typeface="+mn-ea"/>
            </a:endParaRPr>
          </a:p>
        </p:txBody>
      </p:sp>
      <p:sp>
        <p:nvSpPr>
          <p:cNvPr id="2" name="标题 1"/>
          <p:cNvSpPr>
            <a:spLocks noGrp="1"/>
          </p:cNvSpPr>
          <p:nvPr>
            <p:ph type="title"/>
          </p:nvPr>
        </p:nvSpPr>
        <p:spPr>
          <a:xfrm>
            <a:off x="0" y="113551"/>
            <a:ext cx="7888406" cy="1087450"/>
          </a:xfrm>
          <a:noFill/>
        </p:spPr>
        <p:txBody>
          <a:bodyPr>
            <a:noAutofit/>
          </a:bodyPr>
          <a:lstStyle/>
          <a:p>
            <a:r>
              <a:rPr lang="zh-CN" altLang="en-US" sz="4800" b="1" dirty="0" smtClean="0">
                <a:solidFill>
                  <a:schemeClr val="bg1"/>
                </a:solidFill>
                <a:effectLst>
                  <a:outerShdw blurRad="38100" dist="38100" dir="2700000" algn="tl">
                    <a:srgbClr val="000000">
                      <a:alpha val="43137"/>
                    </a:srgbClr>
                  </a:outerShdw>
                </a:effectLst>
              </a:rPr>
              <a:t>　</a:t>
            </a:r>
            <a:r>
              <a:rPr lang="zh-CN" altLang="en-US" sz="4800" b="1" dirty="0">
                <a:latin typeface="+mn-ea"/>
                <a:ea typeface="+mn-ea"/>
              </a:rPr>
              <a:t>产品经理是否需要懂技术</a:t>
            </a:r>
          </a:p>
        </p:txBody>
      </p:sp>
      <p:sp>
        <p:nvSpPr>
          <p:cNvPr id="3" name="内容占位符 2"/>
          <p:cNvSpPr>
            <a:spLocks noGrp="1"/>
          </p:cNvSpPr>
          <p:nvPr>
            <p:ph idx="1"/>
          </p:nvPr>
        </p:nvSpPr>
        <p:spPr>
          <a:xfrm>
            <a:off x="416379" y="1445080"/>
            <a:ext cx="6702878" cy="5070020"/>
          </a:xfrm>
        </p:spPr>
        <p:txBody>
          <a:bodyPr>
            <a:normAutofit fontScale="92500" lnSpcReduction="10000"/>
          </a:bodyPr>
          <a:lstStyle/>
          <a:p>
            <a:pPr>
              <a:lnSpc>
                <a:spcPct val="120000"/>
              </a:lnSpc>
            </a:pPr>
            <a:r>
              <a:rPr lang="zh-CN" altLang="en-US" dirty="0" smtClean="0">
                <a:latin typeface="微软雅黑" panose="020B0503020204020204" pitchFamily="34" charset="-122"/>
                <a:ea typeface="微软雅黑" panose="020B0503020204020204" pitchFamily="34" charset="-122"/>
              </a:rPr>
              <a:t>技术是整个互联网产品的基石，没有合格工程师的研发，一切设想都寸步难行。</a:t>
            </a:r>
            <a:endParaRPr lang="en-US" altLang="zh-CN" dirty="0" smtClean="0">
              <a:latin typeface="微软雅黑" panose="020B0503020204020204" pitchFamily="34" charset="-122"/>
              <a:ea typeface="微软雅黑" panose="020B0503020204020204" pitchFamily="34" charset="-122"/>
            </a:endParaRPr>
          </a:p>
          <a:p>
            <a:pPr>
              <a:lnSpc>
                <a:spcPct val="120000"/>
              </a:lnSpc>
            </a:pPr>
            <a:r>
              <a:rPr lang="zh-CN" altLang="en-US" dirty="0" smtClean="0">
                <a:latin typeface="微软雅黑" panose="020B0503020204020204" pitchFamily="34" charset="-122"/>
                <a:ea typeface="微软雅黑" panose="020B0503020204020204" pitchFamily="34" charset="-122"/>
              </a:rPr>
              <a:t>很多产品经理不懂技术，也可以做好，</a:t>
            </a:r>
            <a:r>
              <a:rPr lang="zh-CN" altLang="en-US" dirty="0" smtClean="0">
                <a:solidFill>
                  <a:srgbClr val="FF0000"/>
                </a:solidFill>
                <a:latin typeface="微软雅黑" panose="020B0503020204020204" pitchFamily="34" charset="-122"/>
                <a:ea typeface="微软雅黑" panose="020B0503020204020204" pitchFamily="34" charset="-122"/>
              </a:rPr>
              <a:t>懂技术并非必须</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lvl="1">
              <a:lnSpc>
                <a:spcPct val="120000"/>
              </a:lnSpc>
            </a:pPr>
            <a:r>
              <a:rPr lang="zh-CN" altLang="en-US" dirty="0" smtClean="0">
                <a:latin typeface="微软雅黑" panose="020B0503020204020204" pitchFamily="34" charset="-122"/>
                <a:ea typeface="微软雅黑" panose="020B0503020204020204" pitchFamily="34" charset="-122"/>
              </a:rPr>
              <a:t>但是你要对技术的基本逻辑有所理解，进而在和工程师讨论之前，就大概知道是否可行。</a:t>
            </a:r>
            <a:endParaRPr lang="en-US" altLang="zh-CN" dirty="0" smtClean="0">
              <a:latin typeface="微软雅黑" panose="020B0503020204020204" pitchFamily="34" charset="-122"/>
              <a:ea typeface="微软雅黑" panose="020B0503020204020204" pitchFamily="34" charset="-122"/>
            </a:endParaRPr>
          </a:p>
          <a:p>
            <a:pPr>
              <a:lnSpc>
                <a:spcPct val="120000"/>
              </a:lnSpc>
            </a:pPr>
            <a:r>
              <a:rPr lang="zh-CN" altLang="en-US" dirty="0" smtClean="0">
                <a:latin typeface="微软雅黑" panose="020B0503020204020204" pitchFamily="34" charset="-122"/>
                <a:ea typeface="微软雅黑" panose="020B0503020204020204" pitchFamily="34" charset="-122"/>
              </a:rPr>
              <a:t>但很显然，</a:t>
            </a:r>
            <a:r>
              <a:rPr lang="zh-CN" altLang="en-US" dirty="0" smtClean="0">
                <a:solidFill>
                  <a:srgbClr val="FF0000"/>
                </a:solidFill>
                <a:latin typeface="微软雅黑" panose="020B0503020204020204" pitchFamily="34" charset="-122"/>
                <a:ea typeface="微软雅黑" panose="020B0503020204020204" pitchFamily="34" charset="-122"/>
              </a:rPr>
              <a:t>懂技术是非常棒非常有利的一件事</a:t>
            </a:r>
            <a:r>
              <a:rPr lang="zh-CN" altLang="en-US" dirty="0" smtClean="0">
                <a:latin typeface="微软雅黑" panose="020B0503020204020204" pitchFamily="34" charset="-122"/>
                <a:ea typeface="微软雅黑" panose="020B0503020204020204" pitchFamily="34" charset="-122"/>
              </a:rPr>
              <a:t>，与开发的沟通会更顺畅，并且也不会被开发所蒙骗。</a:t>
            </a:r>
            <a:endParaRPr lang="en-US" altLang="zh-CN" dirty="0" smtClean="0">
              <a:latin typeface="微软雅黑" panose="020B0503020204020204" pitchFamily="34" charset="-122"/>
              <a:ea typeface="微软雅黑" panose="020B0503020204020204" pitchFamily="34" charset="-122"/>
            </a:endParaRPr>
          </a:p>
          <a:p>
            <a:pPr lvl="1">
              <a:lnSpc>
                <a:spcPct val="120000"/>
              </a:lnSpc>
            </a:pPr>
            <a:r>
              <a:rPr lang="zh-CN" altLang="en-US" dirty="0" smtClean="0">
                <a:latin typeface="微软雅黑" panose="020B0503020204020204" pitchFamily="34" charset="-122"/>
                <a:ea typeface="微软雅黑" panose="020B0503020204020204" pitchFamily="34" charset="-122"/>
              </a:rPr>
              <a:t>如果有条件，可以学学编程，并且有部分</a:t>
            </a:r>
            <a:r>
              <a:rPr lang="en-US" altLang="zh-CN" dirty="0" smtClean="0">
                <a:latin typeface="微软雅黑" panose="020B0503020204020204" pitchFamily="34" charset="-122"/>
                <a:ea typeface="微软雅黑" panose="020B0503020204020204" pitchFamily="34" charset="-122"/>
              </a:rPr>
              <a:t>coding</a:t>
            </a:r>
            <a:r>
              <a:rPr lang="zh-CN" altLang="en-US" dirty="0" smtClean="0">
                <a:latin typeface="微软雅黑" panose="020B0503020204020204" pitchFamily="34" charset="-122"/>
                <a:ea typeface="微软雅黑" panose="020B0503020204020204" pitchFamily="34" charset="-122"/>
              </a:rPr>
              <a:t>经验。</a:t>
            </a:r>
            <a:endParaRPr lang="en-US" altLang="zh-CN" dirty="0" smtClean="0">
              <a:latin typeface="微软雅黑" panose="020B0503020204020204" pitchFamily="34" charset="-122"/>
              <a:ea typeface="微软雅黑" panose="020B0503020204020204" pitchFamily="34" charset="-122"/>
            </a:endParaRPr>
          </a:p>
          <a:p>
            <a:pPr>
              <a:lnSpc>
                <a:spcPct val="120000"/>
              </a:lnSpc>
            </a:pP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7546020" y="1445080"/>
            <a:ext cx="4385568" cy="2031325"/>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这是很多非计算机专业的人经常问的问题。</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没错</a:t>
            </a:r>
            <a:r>
              <a:rPr lang="zh-CN" altLang="en-US" sz="1400" dirty="0">
                <a:solidFill>
                  <a:schemeClr val="bg1"/>
                </a:solidFill>
                <a:latin typeface="微软雅黑" panose="020B0503020204020204" pitchFamily="34" charset="-122"/>
                <a:ea typeface="微软雅黑" panose="020B0503020204020204" pitchFamily="34" charset="-122"/>
              </a:rPr>
              <a:t>，如果不懂技术，产品经理会被工程师蒙骗，尤其是工程师不认可产品经理时。这时候产品经理在推进开发时就会遇到障碍</a:t>
            </a:r>
            <a:r>
              <a:rPr lang="zh-CN" altLang="en-US" sz="1400" dirty="0" smtClean="0">
                <a:solidFill>
                  <a:schemeClr val="bg1"/>
                </a:solidFill>
                <a:latin typeface="微软雅黑" panose="020B0503020204020204" pitchFamily="34" charset="-122"/>
                <a:ea typeface="微软雅黑" panose="020B0503020204020204" pitchFamily="34" charset="-122"/>
              </a:rPr>
              <a:t>。</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有不少产品经理是技术出身，这样的产品经理往往项目管理能力较强，推进迅速。</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057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1" end="1"/>
                                            </p:txEl>
                                          </p:spTgt>
                                        </p:tgtEl>
                                        <p:attrNameLst>
                                          <p:attrName>style.visibility</p:attrName>
                                        </p:attrNameLst>
                                      </p:cBhvr>
                                      <p:to>
                                        <p:strVal val="visible"/>
                                      </p:to>
                                    </p:set>
                                    <p:anim calcmode="lin" valueType="num">
                                      <p:cBhvr additive="base">
                                        <p:cTn id="4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 calcmode="lin" valueType="num">
                                      <p:cBhvr additive="base">
                                        <p:cTn id="4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2" end="2"/>
                                            </p:txEl>
                                          </p:spTgt>
                                        </p:tgtEl>
                                        <p:attrNameLst>
                                          <p:attrName>style.visibility</p:attrName>
                                        </p:attrNameLst>
                                      </p:cBhvr>
                                      <p:to>
                                        <p:strVal val="visible"/>
                                      </p:to>
                                    </p:set>
                                    <p:anim calcmode="lin" valueType="num">
                                      <p:cBhvr additive="base">
                                        <p:cTn id="5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矩形 8"/>
          <p:cNvSpPr/>
          <p:nvPr/>
        </p:nvSpPr>
        <p:spPr>
          <a:xfrm>
            <a:off x="7547212" y="1036742"/>
            <a:ext cx="4658436" cy="582125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zh-CN" altLang="en-US" sz="1400" dirty="0">
              <a:solidFill>
                <a:schemeClr val="bg1"/>
              </a:solidFill>
              <a:latin typeface="+mn-ea"/>
            </a:endParaRPr>
          </a:p>
        </p:txBody>
      </p:sp>
      <p:sp>
        <p:nvSpPr>
          <p:cNvPr id="2" name="标题 1"/>
          <p:cNvSpPr>
            <a:spLocks noGrp="1"/>
          </p:cNvSpPr>
          <p:nvPr>
            <p:ph type="title"/>
          </p:nvPr>
        </p:nvSpPr>
        <p:spPr>
          <a:xfrm>
            <a:off x="0" y="250031"/>
            <a:ext cx="7192370" cy="827655"/>
          </a:xfrm>
          <a:noFill/>
        </p:spPr>
        <p:txBody>
          <a:bodyPr>
            <a:normAutofit fontScale="90000"/>
          </a:bodyPr>
          <a:lstStyle/>
          <a:p>
            <a:r>
              <a:rPr lang="zh-CN" altLang="en-US" dirty="0" smtClean="0">
                <a:solidFill>
                  <a:schemeClr val="bg1"/>
                </a:solidFill>
              </a:rPr>
              <a:t>　</a:t>
            </a:r>
            <a:r>
              <a:rPr lang="zh-CN" altLang="en-US" sz="4800" b="1" dirty="0">
                <a:latin typeface="+mn-ea"/>
                <a:ea typeface="+mn-ea"/>
              </a:rPr>
              <a:t>产品经理的一种能力模型</a:t>
            </a:r>
          </a:p>
        </p:txBody>
      </p:sp>
      <p:sp>
        <p:nvSpPr>
          <p:cNvPr id="5" name="任意多边形 4"/>
          <p:cNvSpPr/>
          <p:nvPr/>
        </p:nvSpPr>
        <p:spPr>
          <a:xfrm rot="1753530">
            <a:off x="2535256" y="4596608"/>
            <a:ext cx="875167" cy="67412"/>
          </a:xfrm>
          <a:custGeom>
            <a:avLst/>
            <a:gdLst/>
            <a:ahLst/>
            <a:cxnLst/>
            <a:rect l="0" t="0" r="0" b="0"/>
            <a:pathLst>
              <a:path>
                <a:moveTo>
                  <a:pt x="0" y="33706"/>
                </a:moveTo>
                <a:lnTo>
                  <a:pt x="875167" y="33706"/>
                </a:lnTo>
              </a:path>
            </a:pathLst>
          </a:custGeom>
          <a:noFill/>
        </p:spPr>
        <p:style>
          <a:lnRef idx="2">
            <a:schemeClr val="accent1">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6" name="任意多边形 5"/>
          <p:cNvSpPr/>
          <p:nvPr/>
        </p:nvSpPr>
        <p:spPr>
          <a:xfrm rot="19846470">
            <a:off x="2535256" y="3108062"/>
            <a:ext cx="875167" cy="67412"/>
          </a:xfrm>
          <a:custGeom>
            <a:avLst/>
            <a:gdLst/>
            <a:ahLst/>
            <a:cxnLst/>
            <a:rect l="0" t="0" r="0" b="0"/>
            <a:pathLst>
              <a:path>
                <a:moveTo>
                  <a:pt x="0" y="33706"/>
                </a:moveTo>
                <a:lnTo>
                  <a:pt x="875167" y="33706"/>
                </a:lnTo>
              </a:path>
            </a:pathLst>
          </a:custGeom>
          <a:noFill/>
        </p:spPr>
        <p:style>
          <a:lnRef idx="2">
            <a:schemeClr val="accent1">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10" name="椭圆 9"/>
          <p:cNvSpPr/>
          <p:nvPr/>
        </p:nvSpPr>
        <p:spPr>
          <a:xfrm>
            <a:off x="287587" y="2531116"/>
            <a:ext cx="2709849" cy="2709849"/>
          </a:xfrm>
          <a:prstGeom prst="ellips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1" name="任意多边形 10"/>
          <p:cNvSpPr/>
          <p:nvPr/>
        </p:nvSpPr>
        <p:spPr>
          <a:xfrm>
            <a:off x="3251236" y="1718241"/>
            <a:ext cx="1625909" cy="1625909"/>
          </a:xfrm>
          <a:custGeom>
            <a:avLst/>
            <a:gdLst>
              <a:gd name="connsiteX0" fmla="*/ 0 w 1625909"/>
              <a:gd name="connsiteY0" fmla="*/ 812955 h 1625909"/>
              <a:gd name="connsiteX1" fmla="*/ 812955 w 1625909"/>
              <a:gd name="connsiteY1" fmla="*/ 0 h 1625909"/>
              <a:gd name="connsiteX2" fmla="*/ 1625910 w 1625909"/>
              <a:gd name="connsiteY2" fmla="*/ 812955 h 1625909"/>
              <a:gd name="connsiteX3" fmla="*/ 812955 w 1625909"/>
              <a:gd name="connsiteY3" fmla="*/ 1625910 h 1625909"/>
              <a:gd name="connsiteX4" fmla="*/ 0 w 1625909"/>
              <a:gd name="connsiteY4" fmla="*/ 812955 h 1625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5909" h="1625909">
                <a:moveTo>
                  <a:pt x="0" y="812955"/>
                </a:moveTo>
                <a:cubicBezTo>
                  <a:pt x="0" y="363972"/>
                  <a:pt x="363972" y="0"/>
                  <a:pt x="812955" y="0"/>
                </a:cubicBezTo>
                <a:cubicBezTo>
                  <a:pt x="1261938" y="0"/>
                  <a:pt x="1625910" y="363972"/>
                  <a:pt x="1625910" y="812955"/>
                </a:cubicBezTo>
                <a:cubicBezTo>
                  <a:pt x="1625910" y="1261938"/>
                  <a:pt x="1261938" y="1625910"/>
                  <a:pt x="812955" y="1625910"/>
                </a:cubicBezTo>
                <a:cubicBezTo>
                  <a:pt x="363972" y="1625910"/>
                  <a:pt x="0" y="1261938"/>
                  <a:pt x="0" y="812955"/>
                </a:cubicBezTo>
                <a:close/>
              </a:path>
            </a:pathLst>
          </a:custGeom>
          <a:solidFill>
            <a:schemeClr val="accent6">
              <a:lumMod val="75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252714" tIns="252714" rIns="252714" bIns="252714" numCol="1" spcCol="1270" anchor="ctr" anchorCtr="0">
            <a:noAutofit/>
          </a:bodyPr>
          <a:lstStyle/>
          <a:p>
            <a:pPr lvl="0" algn="ctr" defTabSz="1022350">
              <a:lnSpc>
                <a:spcPct val="90000"/>
              </a:lnSpc>
              <a:spcBef>
                <a:spcPct val="0"/>
              </a:spcBef>
              <a:spcAft>
                <a:spcPct val="35000"/>
              </a:spcAft>
            </a:pPr>
            <a:r>
              <a:rPr lang="zh-CN" altLang="en-US" sz="2300" kern="1200" dirty="0" smtClean="0">
                <a:latin typeface="微软雅黑" panose="020B0503020204020204" pitchFamily="34" charset="-122"/>
                <a:ea typeface="微软雅黑" panose="020B0503020204020204" pitchFamily="34" charset="-122"/>
              </a:rPr>
              <a:t>专业</a:t>
            </a:r>
            <a:endParaRPr lang="en-US" altLang="zh-CN" sz="2300" kern="1200" dirty="0" smtClean="0">
              <a:latin typeface="微软雅黑" panose="020B0503020204020204" pitchFamily="34" charset="-122"/>
              <a:ea typeface="微软雅黑" panose="020B0503020204020204" pitchFamily="34" charset="-122"/>
            </a:endParaRPr>
          </a:p>
          <a:p>
            <a:pPr lvl="0" algn="ctr" defTabSz="1022350">
              <a:lnSpc>
                <a:spcPct val="90000"/>
              </a:lnSpc>
              <a:spcBef>
                <a:spcPct val="0"/>
              </a:spcBef>
              <a:spcAft>
                <a:spcPct val="35000"/>
              </a:spcAft>
            </a:pPr>
            <a:r>
              <a:rPr lang="zh-CN" altLang="en-US" sz="2300" kern="1200" dirty="0" smtClean="0">
                <a:latin typeface="微软雅黑" panose="020B0503020204020204" pitchFamily="34" charset="-122"/>
                <a:ea typeface="微软雅黑" panose="020B0503020204020204" pitchFamily="34" charset="-122"/>
              </a:rPr>
              <a:t>能力</a:t>
            </a:r>
            <a:endParaRPr lang="zh-CN" altLang="en-US" sz="2300" kern="1200" dirty="0">
              <a:latin typeface="微软雅黑" panose="020B0503020204020204" pitchFamily="34" charset="-122"/>
              <a:ea typeface="微软雅黑" panose="020B0503020204020204" pitchFamily="34" charset="-122"/>
            </a:endParaRPr>
          </a:p>
        </p:txBody>
      </p:sp>
      <p:sp>
        <p:nvSpPr>
          <p:cNvPr id="12" name="任意多边形 11"/>
          <p:cNvSpPr/>
          <p:nvPr/>
        </p:nvSpPr>
        <p:spPr>
          <a:xfrm>
            <a:off x="5039737" y="1718241"/>
            <a:ext cx="2438864" cy="1625909"/>
          </a:xfrm>
          <a:custGeom>
            <a:avLst/>
            <a:gdLst>
              <a:gd name="connsiteX0" fmla="*/ 0 w 2438864"/>
              <a:gd name="connsiteY0" fmla="*/ 0 h 1625909"/>
              <a:gd name="connsiteX1" fmla="*/ 2438864 w 2438864"/>
              <a:gd name="connsiteY1" fmla="*/ 0 h 1625909"/>
              <a:gd name="connsiteX2" fmla="*/ 2438864 w 2438864"/>
              <a:gd name="connsiteY2" fmla="*/ 1625909 h 1625909"/>
              <a:gd name="connsiteX3" fmla="*/ 0 w 2438864"/>
              <a:gd name="connsiteY3" fmla="*/ 1625909 h 1625909"/>
              <a:gd name="connsiteX4" fmla="*/ 0 w 2438864"/>
              <a:gd name="connsiteY4" fmla="*/ 0 h 1625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864" h="1625909">
                <a:moveTo>
                  <a:pt x="0" y="0"/>
                </a:moveTo>
                <a:lnTo>
                  <a:pt x="2438864" y="0"/>
                </a:lnTo>
                <a:lnTo>
                  <a:pt x="2438864" y="1625909"/>
                </a:lnTo>
                <a:lnTo>
                  <a:pt x="0" y="16259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微软雅黑" panose="020B0503020204020204" pitchFamily="34" charset="-122"/>
                <a:ea typeface="微软雅黑" panose="020B0503020204020204" pitchFamily="34" charset="-122"/>
              </a:rPr>
              <a:t>逻辑思考能力</a:t>
            </a:r>
            <a:endParaRPr lang="zh-CN" altLang="en-US" sz="1800" kern="1200" dirty="0">
              <a:latin typeface="微软雅黑" panose="020B0503020204020204" pitchFamily="34" charset="-122"/>
              <a:ea typeface="微软雅黑" panose="020B0503020204020204" pitchFamily="34" charset="-122"/>
            </a:endParaRPr>
          </a:p>
          <a:p>
            <a:pPr marL="171450" lvl="1" indent="-171450" algn="l" defTabSz="800100">
              <a:lnSpc>
                <a:spcPct val="90000"/>
              </a:lnSpc>
              <a:spcBef>
                <a:spcPct val="0"/>
              </a:spcBef>
              <a:spcAft>
                <a:spcPct val="15000"/>
              </a:spcAft>
              <a:buChar char="••"/>
            </a:pPr>
            <a:r>
              <a:rPr lang="zh-CN" altLang="en-US" sz="1800" kern="1200" dirty="0" smtClean="0">
                <a:latin typeface="微软雅黑" panose="020B0503020204020204" pitchFamily="34" charset="-122"/>
                <a:ea typeface="微软雅黑" panose="020B0503020204020204" pitchFamily="34" charset="-122"/>
              </a:rPr>
              <a:t>产品感觉和设计</a:t>
            </a:r>
            <a:endParaRPr lang="zh-CN" altLang="en-US" sz="1800" kern="1200" dirty="0">
              <a:latin typeface="微软雅黑" panose="020B0503020204020204" pitchFamily="34" charset="-122"/>
              <a:ea typeface="微软雅黑" panose="020B0503020204020204" pitchFamily="34" charset="-122"/>
            </a:endParaRPr>
          </a:p>
          <a:p>
            <a:pPr marL="171450" lvl="1" indent="-171450" algn="l" defTabSz="800100">
              <a:lnSpc>
                <a:spcPct val="90000"/>
              </a:lnSpc>
              <a:spcBef>
                <a:spcPct val="0"/>
              </a:spcBef>
              <a:spcAft>
                <a:spcPct val="15000"/>
              </a:spcAft>
              <a:buChar char="••"/>
            </a:pPr>
            <a:r>
              <a:rPr lang="zh-CN" altLang="en-US" sz="1800" kern="1200" dirty="0" smtClean="0">
                <a:latin typeface="微软雅黑" panose="020B0503020204020204" pitchFamily="34" charset="-122"/>
                <a:ea typeface="微软雅黑" panose="020B0503020204020204" pitchFamily="34" charset="-122"/>
              </a:rPr>
              <a:t>学习能力</a:t>
            </a:r>
            <a:endParaRPr lang="zh-CN" altLang="en-US" sz="1800" kern="1200" dirty="0">
              <a:latin typeface="微软雅黑" panose="020B0503020204020204" pitchFamily="34" charset="-122"/>
              <a:ea typeface="微软雅黑" panose="020B0503020204020204" pitchFamily="34" charset="-122"/>
            </a:endParaRPr>
          </a:p>
          <a:p>
            <a:pPr marL="171450" lvl="1" indent="-171450" algn="l" defTabSz="800100">
              <a:lnSpc>
                <a:spcPct val="90000"/>
              </a:lnSpc>
              <a:spcBef>
                <a:spcPct val="0"/>
              </a:spcBef>
              <a:spcAft>
                <a:spcPct val="15000"/>
              </a:spcAft>
              <a:buChar char="••"/>
            </a:pPr>
            <a:r>
              <a:rPr lang="zh-CN" altLang="en-US" sz="1800" kern="1200" dirty="0" smtClean="0">
                <a:latin typeface="微软雅黑" panose="020B0503020204020204" pitchFamily="34" charset="-122"/>
                <a:ea typeface="微软雅黑" panose="020B0503020204020204" pitchFamily="34" charset="-122"/>
              </a:rPr>
              <a:t>创新能力</a:t>
            </a:r>
            <a:endParaRPr lang="zh-CN" altLang="en-US" sz="1800" kern="12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3251236" y="4427932"/>
            <a:ext cx="1625909" cy="1625909"/>
          </a:xfrm>
          <a:custGeom>
            <a:avLst/>
            <a:gdLst>
              <a:gd name="connsiteX0" fmla="*/ 0 w 1625909"/>
              <a:gd name="connsiteY0" fmla="*/ 812955 h 1625909"/>
              <a:gd name="connsiteX1" fmla="*/ 812955 w 1625909"/>
              <a:gd name="connsiteY1" fmla="*/ 0 h 1625909"/>
              <a:gd name="connsiteX2" fmla="*/ 1625910 w 1625909"/>
              <a:gd name="connsiteY2" fmla="*/ 812955 h 1625909"/>
              <a:gd name="connsiteX3" fmla="*/ 812955 w 1625909"/>
              <a:gd name="connsiteY3" fmla="*/ 1625910 h 1625909"/>
              <a:gd name="connsiteX4" fmla="*/ 0 w 1625909"/>
              <a:gd name="connsiteY4" fmla="*/ 812955 h 1625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5909" h="1625909">
                <a:moveTo>
                  <a:pt x="0" y="812955"/>
                </a:moveTo>
                <a:cubicBezTo>
                  <a:pt x="0" y="363972"/>
                  <a:pt x="363972" y="0"/>
                  <a:pt x="812955" y="0"/>
                </a:cubicBezTo>
                <a:cubicBezTo>
                  <a:pt x="1261938" y="0"/>
                  <a:pt x="1625910" y="363972"/>
                  <a:pt x="1625910" y="812955"/>
                </a:cubicBezTo>
                <a:cubicBezTo>
                  <a:pt x="1625910" y="1261938"/>
                  <a:pt x="1261938" y="1625910"/>
                  <a:pt x="812955" y="1625910"/>
                </a:cubicBezTo>
                <a:cubicBezTo>
                  <a:pt x="363972" y="1625910"/>
                  <a:pt x="0" y="1261938"/>
                  <a:pt x="0" y="812955"/>
                </a:cubicBezTo>
                <a:close/>
              </a:path>
            </a:pathLst>
          </a:custGeom>
          <a:solidFill>
            <a:schemeClr val="accent1">
              <a:lumMod val="75000"/>
            </a:schemeClr>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spcFirstLastPara="0" vert="horz" wrap="square" lIns="252714" tIns="252714" rIns="252714" bIns="252714" numCol="1" spcCol="1270" anchor="ctr" anchorCtr="0">
            <a:noAutofit/>
          </a:bodyPr>
          <a:lstStyle/>
          <a:p>
            <a:pPr lvl="0" algn="ctr" defTabSz="1022350">
              <a:lnSpc>
                <a:spcPct val="90000"/>
              </a:lnSpc>
              <a:spcBef>
                <a:spcPct val="0"/>
              </a:spcBef>
              <a:spcAft>
                <a:spcPct val="35000"/>
              </a:spcAft>
            </a:pPr>
            <a:r>
              <a:rPr lang="zh-CN" altLang="en-US" sz="2300" kern="1200" dirty="0" smtClean="0">
                <a:latin typeface="微软雅黑" panose="020B0503020204020204" pitchFamily="34" charset="-122"/>
                <a:ea typeface="微软雅黑" panose="020B0503020204020204" pitchFamily="34" charset="-122"/>
              </a:rPr>
              <a:t>管理</a:t>
            </a:r>
            <a:endParaRPr lang="en-US" altLang="zh-CN" sz="2300" kern="1200" dirty="0" smtClean="0">
              <a:latin typeface="微软雅黑" panose="020B0503020204020204" pitchFamily="34" charset="-122"/>
              <a:ea typeface="微软雅黑" panose="020B0503020204020204" pitchFamily="34" charset="-122"/>
            </a:endParaRPr>
          </a:p>
          <a:p>
            <a:pPr lvl="0" algn="ctr" defTabSz="1022350">
              <a:lnSpc>
                <a:spcPct val="90000"/>
              </a:lnSpc>
              <a:spcBef>
                <a:spcPct val="0"/>
              </a:spcBef>
              <a:spcAft>
                <a:spcPct val="35000"/>
              </a:spcAft>
            </a:pPr>
            <a:r>
              <a:rPr lang="zh-CN" altLang="en-US" sz="2300" kern="1200" dirty="0" smtClean="0">
                <a:latin typeface="微软雅黑" panose="020B0503020204020204" pitchFamily="34" charset="-122"/>
                <a:ea typeface="微软雅黑" panose="020B0503020204020204" pitchFamily="34" charset="-122"/>
              </a:rPr>
              <a:t>能力</a:t>
            </a:r>
            <a:endParaRPr lang="zh-CN" altLang="en-US" sz="2300" kern="1200" dirty="0">
              <a:latin typeface="微软雅黑" panose="020B0503020204020204" pitchFamily="34" charset="-122"/>
              <a:ea typeface="微软雅黑" panose="020B0503020204020204" pitchFamily="34" charset="-122"/>
            </a:endParaRPr>
          </a:p>
        </p:txBody>
      </p:sp>
      <p:sp>
        <p:nvSpPr>
          <p:cNvPr id="14" name="任意多边形 13"/>
          <p:cNvSpPr/>
          <p:nvPr/>
        </p:nvSpPr>
        <p:spPr>
          <a:xfrm>
            <a:off x="5039737" y="4427932"/>
            <a:ext cx="2438864" cy="1625909"/>
          </a:xfrm>
          <a:custGeom>
            <a:avLst/>
            <a:gdLst>
              <a:gd name="connsiteX0" fmla="*/ 0 w 2438864"/>
              <a:gd name="connsiteY0" fmla="*/ 0 h 1625909"/>
              <a:gd name="connsiteX1" fmla="*/ 2438864 w 2438864"/>
              <a:gd name="connsiteY1" fmla="*/ 0 h 1625909"/>
              <a:gd name="connsiteX2" fmla="*/ 2438864 w 2438864"/>
              <a:gd name="connsiteY2" fmla="*/ 1625909 h 1625909"/>
              <a:gd name="connsiteX3" fmla="*/ 0 w 2438864"/>
              <a:gd name="connsiteY3" fmla="*/ 1625909 h 1625909"/>
              <a:gd name="connsiteX4" fmla="*/ 0 w 2438864"/>
              <a:gd name="connsiteY4" fmla="*/ 0 h 1625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864" h="1625909">
                <a:moveTo>
                  <a:pt x="0" y="0"/>
                </a:moveTo>
                <a:lnTo>
                  <a:pt x="2438864" y="0"/>
                </a:lnTo>
                <a:lnTo>
                  <a:pt x="2438864" y="1625909"/>
                </a:lnTo>
                <a:lnTo>
                  <a:pt x="0" y="16259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微软雅黑" panose="020B0503020204020204" pitchFamily="34" charset="-122"/>
                <a:ea typeface="微软雅黑" panose="020B0503020204020204" pitchFamily="34" charset="-122"/>
              </a:rPr>
              <a:t>执行力</a:t>
            </a:r>
            <a:endParaRPr lang="en-US" altLang="zh-CN" sz="1800" kern="1200" dirty="0" smtClean="0">
              <a:latin typeface="微软雅黑" panose="020B0503020204020204" pitchFamily="34" charset="-122"/>
              <a:ea typeface="微软雅黑" panose="020B0503020204020204" pitchFamily="34" charset="-122"/>
            </a:endParaRPr>
          </a:p>
          <a:p>
            <a:pPr marL="171450" lvl="1" indent="-171450" algn="l" defTabSz="800100">
              <a:lnSpc>
                <a:spcPct val="90000"/>
              </a:lnSpc>
              <a:spcBef>
                <a:spcPct val="0"/>
              </a:spcBef>
              <a:spcAft>
                <a:spcPct val="15000"/>
              </a:spcAft>
              <a:buChar char="••"/>
            </a:pPr>
            <a:r>
              <a:rPr lang="zh-CN" altLang="en-US" dirty="0">
                <a:latin typeface="微软雅黑" panose="020B0503020204020204" pitchFamily="34" charset="-122"/>
                <a:ea typeface="微软雅黑" panose="020B0503020204020204" pitchFamily="34" charset="-122"/>
              </a:rPr>
              <a:t>领导力</a:t>
            </a:r>
            <a:endParaRPr lang="zh-CN" altLang="en-US" sz="1800" kern="1200" dirty="0">
              <a:latin typeface="微软雅黑" panose="020B0503020204020204" pitchFamily="34" charset="-122"/>
              <a:ea typeface="微软雅黑" panose="020B0503020204020204" pitchFamily="34" charset="-122"/>
            </a:endParaRPr>
          </a:p>
          <a:p>
            <a:pPr marL="171450" lvl="1" indent="-171450" algn="l" defTabSz="800100">
              <a:lnSpc>
                <a:spcPct val="90000"/>
              </a:lnSpc>
              <a:spcBef>
                <a:spcPct val="0"/>
              </a:spcBef>
              <a:spcAft>
                <a:spcPct val="15000"/>
              </a:spcAft>
              <a:buChar char="••"/>
            </a:pPr>
            <a:r>
              <a:rPr lang="zh-CN" altLang="en-US" sz="1800" kern="1200" dirty="0" smtClean="0">
                <a:latin typeface="微软雅黑" panose="020B0503020204020204" pitchFamily="34" charset="-122"/>
                <a:ea typeface="微软雅黑" panose="020B0503020204020204" pitchFamily="34" charset="-122"/>
              </a:rPr>
              <a:t>沟通协调等等</a:t>
            </a:r>
            <a:endParaRPr lang="zh-CN" altLang="en-US" sz="1800" kern="1200" dirty="0">
              <a:latin typeface="微软雅黑" panose="020B0503020204020204" pitchFamily="34" charset="-122"/>
              <a:ea typeface="微软雅黑" panose="020B0503020204020204" pitchFamily="34" charset="-122"/>
            </a:endParaRPr>
          </a:p>
        </p:txBody>
      </p:sp>
      <p:sp>
        <p:nvSpPr>
          <p:cNvPr id="8" name="TextBox 4"/>
          <p:cNvSpPr txBox="1"/>
          <p:nvPr/>
        </p:nvSpPr>
        <p:spPr>
          <a:xfrm>
            <a:off x="971280" y="3018128"/>
            <a:ext cx="1714512" cy="1569660"/>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产品经理</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558683" y="1077686"/>
            <a:ext cx="4577045" cy="590931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到底我适合不适合做产品经理？产品</a:t>
            </a:r>
            <a:r>
              <a:rPr lang="zh-CN" altLang="en-US" sz="1400" dirty="0">
                <a:solidFill>
                  <a:schemeClr val="bg1"/>
                </a:solidFill>
                <a:latin typeface="微软雅黑" panose="020B0503020204020204" pitchFamily="34" charset="-122"/>
                <a:ea typeface="微软雅黑" panose="020B0503020204020204" pitchFamily="34" charset="-122"/>
              </a:rPr>
              <a:t>经理到底需要什么样的素质和能力，这个问题有很多种答案</a:t>
            </a:r>
            <a:r>
              <a:rPr lang="zh-CN" altLang="en-US" sz="1400" dirty="0" smtClean="0">
                <a:solidFill>
                  <a:schemeClr val="bg1"/>
                </a:solidFill>
                <a:latin typeface="微软雅黑" panose="020B0503020204020204" pitchFamily="34" charset="-122"/>
                <a:ea typeface="微软雅黑" panose="020B0503020204020204" pitchFamily="34" charset="-122"/>
              </a:rPr>
              <a:t>。下面我们</a:t>
            </a:r>
            <a:r>
              <a:rPr lang="zh-CN" altLang="en-US" sz="1400" dirty="0">
                <a:solidFill>
                  <a:schemeClr val="bg1"/>
                </a:solidFill>
                <a:latin typeface="微软雅黑" panose="020B0503020204020204" pitchFamily="34" charset="-122"/>
                <a:ea typeface="微软雅黑" panose="020B0503020204020204" pitchFamily="34" charset="-122"/>
              </a:rPr>
              <a:t>挑选了</a:t>
            </a:r>
            <a:r>
              <a:rPr lang="zh-CN" altLang="en-US" sz="1400" dirty="0" smtClean="0">
                <a:solidFill>
                  <a:schemeClr val="bg1"/>
                </a:solidFill>
                <a:latin typeface="微软雅黑" panose="020B0503020204020204" pitchFamily="34" charset="-122"/>
                <a:ea typeface="微软雅黑" panose="020B0503020204020204" pitchFamily="34" charset="-122"/>
              </a:rPr>
              <a:t>几种模型回答。</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accent4">
                    <a:lumMod val="60000"/>
                    <a:lumOff val="40000"/>
                  </a:schemeClr>
                </a:solidFill>
                <a:latin typeface="微软雅黑" panose="020B0503020204020204" pitchFamily="34" charset="-122"/>
                <a:ea typeface="微软雅黑" panose="020B0503020204020204" pitchFamily="34" charset="-122"/>
              </a:rPr>
              <a:t>逻辑思考能力：</a:t>
            </a:r>
            <a:r>
              <a:rPr lang="zh-CN" altLang="en-US" sz="1400" dirty="0" smtClean="0">
                <a:solidFill>
                  <a:schemeClr val="bg1"/>
                </a:solidFill>
                <a:latin typeface="微软雅黑" panose="020B0503020204020204" pitchFamily="34" charset="-122"/>
                <a:ea typeface="微软雅黑" panose="020B0503020204020204" pitchFamily="34" charset="-122"/>
              </a:rPr>
              <a:t>对事物本质规律、基本逻辑的思考能力，例如明白输入法打字快有两种，程序快，和输入准确导致的快，输入准确导致的快也有两个主要原因：词库全、组词效果好。</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accent4">
                    <a:lumMod val="60000"/>
                    <a:lumOff val="40000"/>
                  </a:schemeClr>
                </a:solidFill>
                <a:latin typeface="微软雅黑" panose="020B0503020204020204" pitchFamily="34" charset="-122"/>
                <a:ea typeface="微软雅黑" panose="020B0503020204020204" pitchFamily="34" charset="-122"/>
              </a:rPr>
              <a:t>产品感觉和设计：</a:t>
            </a:r>
            <a:r>
              <a:rPr lang="zh-CN" altLang="en-US" sz="1400" dirty="0" smtClean="0">
                <a:solidFill>
                  <a:schemeClr val="bg1"/>
                </a:solidFill>
                <a:latin typeface="微软雅黑" panose="020B0503020204020204" pitchFamily="34" charset="-122"/>
                <a:ea typeface="微软雅黑" panose="020B0503020204020204" pitchFamily="34" charset="-122"/>
              </a:rPr>
              <a:t>产品感觉是个常被用到的词，例如对产品好用与否的基本判断、对美感的偏好等。</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accent4">
                    <a:lumMod val="60000"/>
                    <a:lumOff val="40000"/>
                  </a:schemeClr>
                </a:solidFill>
                <a:latin typeface="微软雅黑" panose="020B0503020204020204" pitchFamily="34" charset="-122"/>
                <a:ea typeface="微软雅黑" panose="020B0503020204020204" pitchFamily="34" charset="-122"/>
              </a:rPr>
              <a:t>学习能力：</a:t>
            </a:r>
            <a:r>
              <a:rPr lang="zh-CN" altLang="en-US" sz="1400" dirty="0" smtClean="0">
                <a:solidFill>
                  <a:schemeClr val="bg1"/>
                </a:solidFill>
                <a:latin typeface="微软雅黑" panose="020B0503020204020204" pitchFamily="34" charset="-122"/>
                <a:ea typeface="微软雅黑" panose="020B0503020204020204" pitchFamily="34" charset="-122"/>
              </a:rPr>
              <a:t>对产品经理所用的各类工具很快上手，不用教就用的很好，对所做领域研究的很快。</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accent4">
                    <a:lumMod val="60000"/>
                    <a:lumOff val="40000"/>
                  </a:schemeClr>
                </a:solidFill>
                <a:latin typeface="微软雅黑" panose="020B0503020204020204" pitchFamily="34" charset="-122"/>
                <a:ea typeface="微软雅黑" panose="020B0503020204020204" pitchFamily="34" charset="-122"/>
              </a:rPr>
              <a:t>创新能力：</a:t>
            </a:r>
            <a:r>
              <a:rPr lang="zh-CN" altLang="en-US" sz="1400" dirty="0" smtClean="0">
                <a:solidFill>
                  <a:schemeClr val="bg1"/>
                </a:solidFill>
                <a:latin typeface="微软雅黑" panose="020B0503020204020204" pitchFamily="34" charset="-122"/>
                <a:ea typeface="微软雅黑" panose="020B0503020204020204" pitchFamily="34" charset="-122"/>
              </a:rPr>
              <a:t>善于发现问题、善于对发现的问题提出创造性的解决方法、快速领悟并学习到对手优点等</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a:solidFill>
                  <a:schemeClr val="accent4">
                    <a:lumMod val="60000"/>
                    <a:lumOff val="40000"/>
                  </a:schemeClr>
                </a:solidFill>
                <a:latin typeface="微软雅黑" panose="020B0503020204020204" pitchFamily="34" charset="-122"/>
                <a:ea typeface="微软雅黑" panose="020B0503020204020204" pitchFamily="34" charset="-122"/>
              </a:rPr>
              <a:t>执行</a:t>
            </a:r>
            <a:r>
              <a:rPr lang="zh-CN" altLang="en-US" sz="1400" dirty="0" smtClean="0">
                <a:solidFill>
                  <a:schemeClr val="accent4">
                    <a:lumMod val="60000"/>
                    <a:lumOff val="40000"/>
                  </a:schemeClr>
                </a:solidFill>
                <a:latin typeface="微软雅黑" panose="020B0503020204020204" pitchFamily="34" charset="-122"/>
                <a:ea typeface="微软雅黑" panose="020B0503020204020204" pitchFamily="34" charset="-122"/>
              </a:rPr>
              <a:t>力：</a:t>
            </a:r>
            <a:r>
              <a:rPr lang="zh-CN" altLang="en-US" sz="1400" dirty="0" smtClean="0">
                <a:solidFill>
                  <a:schemeClr val="bg1"/>
                </a:solidFill>
                <a:latin typeface="微软雅黑" panose="020B0503020204020204" pitchFamily="34" charset="-122"/>
                <a:ea typeface="微软雅黑" panose="020B0503020204020204" pitchFamily="34" charset="-122"/>
              </a:rPr>
              <a:t>能有效推进项目进展，尤其在资源缺乏、前路不明、困难重重时仍抗住压力推进产品研发。</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accent4">
                    <a:lumMod val="60000"/>
                    <a:lumOff val="40000"/>
                  </a:schemeClr>
                </a:solidFill>
                <a:latin typeface="微软雅黑" panose="020B0503020204020204" pitchFamily="34" charset="-122"/>
                <a:ea typeface="微软雅黑" panose="020B0503020204020204" pitchFamily="34" charset="-122"/>
              </a:rPr>
              <a:t>领导力：</a:t>
            </a:r>
            <a:r>
              <a:rPr lang="zh-CN" altLang="en-US" sz="1400" dirty="0" smtClean="0">
                <a:solidFill>
                  <a:schemeClr val="bg1"/>
                </a:solidFill>
                <a:latin typeface="微软雅黑" panose="020B0503020204020204" pitchFamily="34" charset="-122"/>
                <a:ea typeface="微软雅黑" panose="020B0503020204020204" pitchFamily="34" charset="-122"/>
              </a:rPr>
              <a:t>能</a:t>
            </a:r>
            <a:r>
              <a:rPr lang="en-US" altLang="zh-CN" sz="1400" dirty="0" smtClean="0">
                <a:solidFill>
                  <a:schemeClr val="bg1"/>
                </a:solidFill>
                <a:latin typeface="微软雅黑" panose="020B0503020204020204" pitchFamily="34" charset="-122"/>
                <a:ea typeface="微软雅黑" panose="020B0503020204020204" pitchFamily="34" charset="-122"/>
              </a:rPr>
              <a:t>lead</a:t>
            </a:r>
            <a:r>
              <a:rPr lang="zh-CN" altLang="en-US" sz="1400" dirty="0">
                <a:solidFill>
                  <a:schemeClr val="bg1"/>
                </a:solidFill>
                <a:latin typeface="微软雅黑" panose="020B0503020204020204" pitchFamily="34" charset="-122"/>
                <a:ea typeface="微软雅黑" panose="020B0503020204020204" pitchFamily="34" charset="-122"/>
              </a:rPr>
              <a:t>团队</a:t>
            </a:r>
            <a:r>
              <a:rPr lang="zh-CN" altLang="en-US" sz="1400" dirty="0" smtClean="0">
                <a:solidFill>
                  <a:schemeClr val="bg1"/>
                </a:solidFill>
                <a:latin typeface="微软雅黑" panose="020B0503020204020204" pitchFamily="34" charset="-122"/>
                <a:ea typeface="微软雅黑" panose="020B0503020204020204" pitchFamily="34" charset="-122"/>
              </a:rPr>
              <a:t>，推动他人高效率的工作。</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accent4">
                    <a:lumMod val="60000"/>
                    <a:lumOff val="40000"/>
                  </a:schemeClr>
                </a:solidFill>
                <a:latin typeface="微软雅黑" panose="020B0503020204020204" pitchFamily="34" charset="-122"/>
                <a:ea typeface="微软雅黑" panose="020B0503020204020204" pitchFamily="34" charset="-122"/>
              </a:rPr>
              <a:t>沟通协调：</a:t>
            </a:r>
            <a:r>
              <a:rPr lang="zh-CN" altLang="en-US" sz="1400" dirty="0" smtClean="0">
                <a:solidFill>
                  <a:schemeClr val="bg1"/>
                </a:solidFill>
                <a:latin typeface="微软雅黑" panose="020B0503020204020204" pitchFamily="34" charset="-122"/>
                <a:ea typeface="微软雅黑" panose="020B0503020204020204" pitchFamily="34" charset="-122"/>
              </a:rPr>
              <a:t>产品涉及多方沟通，否则调动不了做不成</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2679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fill="hold"/>
                                        <p:tgtEl>
                                          <p:spTgt spid="13"/>
                                        </p:tgtEl>
                                        <p:attrNameLst>
                                          <p:attrName>ppt_x</p:attrName>
                                        </p:attrNameLst>
                                      </p:cBhvr>
                                      <p:tavLst>
                                        <p:tav tm="0">
                                          <p:val>
                                            <p:strVal val="#ppt_x"/>
                                          </p:val>
                                        </p:tav>
                                        <p:tav tm="100000">
                                          <p:val>
                                            <p:strVal val="#ppt_x"/>
                                          </p:val>
                                        </p:tav>
                                      </p:tavLst>
                                    </p:anim>
                                    <p:anim calcmode="lin" valueType="num">
                                      <p:cBhvr additive="base">
                                        <p:cTn id="41" dur="500" fill="hold"/>
                                        <p:tgtEl>
                                          <p:spTgt spid="13"/>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500" fill="hold"/>
                                        <p:tgtEl>
                                          <p:spTgt spid="5"/>
                                        </p:tgtEl>
                                        <p:attrNameLst>
                                          <p:attrName>ppt_x</p:attrName>
                                        </p:attrNameLst>
                                      </p:cBhvr>
                                      <p:tavLst>
                                        <p:tav tm="0">
                                          <p:val>
                                            <p:strVal val="#ppt_x"/>
                                          </p:val>
                                        </p:tav>
                                        <p:tav tm="100000">
                                          <p:val>
                                            <p:strVal val="#ppt_x"/>
                                          </p:val>
                                        </p:tav>
                                      </p:tavLst>
                                    </p:anim>
                                    <p:anim calcmode="lin" valueType="num">
                                      <p:cBhvr additive="base">
                                        <p:cTn id="4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12">
                                            <p:txEl>
                                              <p:pRg st="0" end="0"/>
                                            </p:txEl>
                                          </p:spTgt>
                                        </p:tgtEl>
                                        <p:attrNameLst>
                                          <p:attrName>style.visibility</p:attrName>
                                        </p:attrNameLst>
                                      </p:cBhvr>
                                      <p:to>
                                        <p:strVal val="visible"/>
                                      </p:to>
                                    </p:set>
                                    <p:anim calcmode="lin" valueType="num">
                                      <p:cBhvr additive="base">
                                        <p:cTn id="5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3">
                                            <p:txEl>
                                              <p:pRg st="1" end="1"/>
                                            </p:txEl>
                                          </p:spTgt>
                                        </p:tgtEl>
                                        <p:attrNameLst>
                                          <p:attrName>style.visibility</p:attrName>
                                        </p:attrNameLst>
                                      </p:cBhvr>
                                      <p:to>
                                        <p:strVal val="visible"/>
                                      </p:to>
                                    </p:set>
                                    <p:anim calcmode="lin" valueType="num">
                                      <p:cBhvr additive="base">
                                        <p:cTn id="5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12">
                                            <p:txEl>
                                              <p:pRg st="1" end="1"/>
                                            </p:txEl>
                                          </p:spTgt>
                                        </p:tgtEl>
                                        <p:attrNameLst>
                                          <p:attrName>style.visibility</p:attrName>
                                        </p:attrNameLst>
                                      </p:cBhvr>
                                      <p:to>
                                        <p:strVal val="visible"/>
                                      </p:to>
                                    </p:set>
                                    <p:anim calcmode="lin" valueType="num">
                                      <p:cBhvr additive="base">
                                        <p:cTn id="62"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3">
                                            <p:txEl>
                                              <p:pRg st="2" end="2"/>
                                            </p:txEl>
                                          </p:spTgt>
                                        </p:tgtEl>
                                        <p:attrNameLst>
                                          <p:attrName>style.visibility</p:attrName>
                                        </p:attrNameLst>
                                      </p:cBhvr>
                                      <p:to>
                                        <p:strVal val="visible"/>
                                      </p:to>
                                    </p:set>
                                    <p:anim calcmode="lin" valueType="num">
                                      <p:cBhvr additive="base">
                                        <p:cTn id="6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12">
                                            <p:txEl>
                                              <p:pRg st="2" end="2"/>
                                            </p:txEl>
                                          </p:spTgt>
                                        </p:tgtEl>
                                        <p:attrNameLst>
                                          <p:attrName>style.visibility</p:attrName>
                                        </p:attrNameLst>
                                      </p:cBhvr>
                                      <p:to>
                                        <p:strVal val="visible"/>
                                      </p:to>
                                    </p:set>
                                    <p:anim calcmode="lin" valueType="num">
                                      <p:cBhvr additive="base">
                                        <p:cTn id="74"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3">
                                            <p:txEl>
                                              <p:pRg st="3" end="3"/>
                                            </p:txEl>
                                          </p:spTgt>
                                        </p:tgtEl>
                                        <p:attrNameLst>
                                          <p:attrName>style.visibility</p:attrName>
                                        </p:attrNameLst>
                                      </p:cBhvr>
                                      <p:to>
                                        <p:strVal val="visible"/>
                                      </p:to>
                                    </p:set>
                                    <p:anim calcmode="lin" valueType="num">
                                      <p:cBhvr additive="base">
                                        <p:cTn id="8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nodeType="clickEffect">
                                  <p:stCondLst>
                                    <p:cond delay="0"/>
                                  </p:stCondLst>
                                  <p:childTnLst>
                                    <p:set>
                                      <p:cBhvr>
                                        <p:cTn id="85" dur="1" fill="hold">
                                          <p:stCondLst>
                                            <p:cond delay="0"/>
                                          </p:stCondLst>
                                        </p:cTn>
                                        <p:tgtEl>
                                          <p:spTgt spid="12">
                                            <p:txEl>
                                              <p:pRg st="3" end="3"/>
                                            </p:txEl>
                                          </p:spTgt>
                                        </p:tgtEl>
                                        <p:attrNameLst>
                                          <p:attrName>style.visibility</p:attrName>
                                        </p:attrNameLst>
                                      </p:cBhvr>
                                      <p:to>
                                        <p:strVal val="visible"/>
                                      </p:to>
                                    </p:set>
                                    <p:anim calcmode="lin" valueType="num">
                                      <p:cBhvr additive="base">
                                        <p:cTn id="86"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nodeType="clickEffect">
                                  <p:stCondLst>
                                    <p:cond delay="0"/>
                                  </p:stCondLst>
                                  <p:childTnLst>
                                    <p:set>
                                      <p:cBhvr>
                                        <p:cTn id="91" dur="1" fill="hold">
                                          <p:stCondLst>
                                            <p:cond delay="0"/>
                                          </p:stCondLst>
                                        </p:cTn>
                                        <p:tgtEl>
                                          <p:spTgt spid="3">
                                            <p:txEl>
                                              <p:pRg st="4" end="4"/>
                                            </p:txEl>
                                          </p:spTgt>
                                        </p:tgtEl>
                                        <p:attrNameLst>
                                          <p:attrName>style.visibility</p:attrName>
                                        </p:attrNameLst>
                                      </p:cBhvr>
                                      <p:to>
                                        <p:strVal val="visible"/>
                                      </p:to>
                                    </p:set>
                                    <p:anim calcmode="lin" valueType="num">
                                      <p:cBhvr additive="base">
                                        <p:cTn id="9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nodeType="clickEffect">
                                  <p:stCondLst>
                                    <p:cond delay="0"/>
                                  </p:stCondLst>
                                  <p:childTnLst>
                                    <p:set>
                                      <p:cBhvr>
                                        <p:cTn id="97" dur="1" fill="hold">
                                          <p:stCondLst>
                                            <p:cond delay="0"/>
                                          </p:stCondLst>
                                        </p:cTn>
                                        <p:tgtEl>
                                          <p:spTgt spid="14">
                                            <p:txEl>
                                              <p:pRg st="0" end="0"/>
                                            </p:txEl>
                                          </p:spTgt>
                                        </p:tgtEl>
                                        <p:attrNameLst>
                                          <p:attrName>style.visibility</p:attrName>
                                        </p:attrNameLst>
                                      </p:cBhvr>
                                      <p:to>
                                        <p:strVal val="visible"/>
                                      </p:to>
                                    </p:set>
                                    <p:anim calcmode="lin" valueType="num">
                                      <p:cBhvr additive="base">
                                        <p:cTn id="98"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nodeType="clickEffect">
                                  <p:stCondLst>
                                    <p:cond delay="0"/>
                                  </p:stCondLst>
                                  <p:childTnLst>
                                    <p:set>
                                      <p:cBhvr>
                                        <p:cTn id="103" dur="1" fill="hold">
                                          <p:stCondLst>
                                            <p:cond delay="0"/>
                                          </p:stCondLst>
                                        </p:cTn>
                                        <p:tgtEl>
                                          <p:spTgt spid="3">
                                            <p:txEl>
                                              <p:pRg st="5" end="5"/>
                                            </p:txEl>
                                          </p:spTgt>
                                        </p:tgtEl>
                                        <p:attrNameLst>
                                          <p:attrName>style.visibility</p:attrName>
                                        </p:attrNameLst>
                                      </p:cBhvr>
                                      <p:to>
                                        <p:strVal val="visible"/>
                                      </p:to>
                                    </p:set>
                                    <p:anim calcmode="lin" valueType="num">
                                      <p:cBhvr additive="base">
                                        <p:cTn id="10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nodeType="clickEffect">
                                  <p:stCondLst>
                                    <p:cond delay="0"/>
                                  </p:stCondLst>
                                  <p:childTnLst>
                                    <p:set>
                                      <p:cBhvr>
                                        <p:cTn id="109" dur="1" fill="hold">
                                          <p:stCondLst>
                                            <p:cond delay="0"/>
                                          </p:stCondLst>
                                        </p:cTn>
                                        <p:tgtEl>
                                          <p:spTgt spid="14">
                                            <p:txEl>
                                              <p:pRg st="1" end="1"/>
                                            </p:txEl>
                                          </p:spTgt>
                                        </p:tgtEl>
                                        <p:attrNameLst>
                                          <p:attrName>style.visibility</p:attrName>
                                        </p:attrNameLst>
                                      </p:cBhvr>
                                      <p:to>
                                        <p:strVal val="visible"/>
                                      </p:to>
                                    </p:set>
                                    <p:anim calcmode="lin" valueType="num">
                                      <p:cBhvr additive="base">
                                        <p:cTn id="110"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2" presetClass="entr" presetSubtype="4" fill="hold" nodeType="clickEffect">
                                  <p:stCondLst>
                                    <p:cond delay="0"/>
                                  </p:stCondLst>
                                  <p:childTnLst>
                                    <p:set>
                                      <p:cBhvr>
                                        <p:cTn id="115" dur="1" fill="hold">
                                          <p:stCondLst>
                                            <p:cond delay="0"/>
                                          </p:stCondLst>
                                        </p:cTn>
                                        <p:tgtEl>
                                          <p:spTgt spid="3">
                                            <p:txEl>
                                              <p:pRg st="6" end="6"/>
                                            </p:txEl>
                                          </p:spTgt>
                                        </p:tgtEl>
                                        <p:attrNameLst>
                                          <p:attrName>style.visibility</p:attrName>
                                        </p:attrNameLst>
                                      </p:cBhvr>
                                      <p:to>
                                        <p:strVal val="visible"/>
                                      </p:to>
                                    </p:set>
                                    <p:anim calcmode="lin" valueType="num">
                                      <p:cBhvr additive="base">
                                        <p:cTn id="11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17"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2" presetClass="entr" presetSubtype="4" fill="hold" nodeType="clickEffect">
                                  <p:stCondLst>
                                    <p:cond delay="0"/>
                                  </p:stCondLst>
                                  <p:childTnLst>
                                    <p:set>
                                      <p:cBhvr>
                                        <p:cTn id="121" dur="1" fill="hold">
                                          <p:stCondLst>
                                            <p:cond delay="0"/>
                                          </p:stCondLst>
                                        </p:cTn>
                                        <p:tgtEl>
                                          <p:spTgt spid="14">
                                            <p:txEl>
                                              <p:pRg st="2" end="2"/>
                                            </p:txEl>
                                          </p:spTgt>
                                        </p:tgtEl>
                                        <p:attrNameLst>
                                          <p:attrName>style.visibility</p:attrName>
                                        </p:attrNameLst>
                                      </p:cBhvr>
                                      <p:to>
                                        <p:strVal val="visible"/>
                                      </p:to>
                                    </p:set>
                                    <p:anim calcmode="lin" valueType="num">
                                      <p:cBhvr additive="base">
                                        <p:cTn id="122"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2" presetClass="entr" presetSubtype="4" fill="hold" nodeType="clickEffect">
                                  <p:stCondLst>
                                    <p:cond delay="0"/>
                                  </p:stCondLst>
                                  <p:childTnLst>
                                    <p:set>
                                      <p:cBhvr>
                                        <p:cTn id="127" dur="1" fill="hold">
                                          <p:stCondLst>
                                            <p:cond delay="0"/>
                                          </p:stCondLst>
                                        </p:cTn>
                                        <p:tgtEl>
                                          <p:spTgt spid="3">
                                            <p:txEl>
                                              <p:pRg st="7" end="7"/>
                                            </p:txEl>
                                          </p:spTgt>
                                        </p:tgtEl>
                                        <p:attrNameLst>
                                          <p:attrName>style.visibility</p:attrName>
                                        </p:attrNameLst>
                                      </p:cBhvr>
                                      <p:to>
                                        <p:strVal val="visible"/>
                                      </p:to>
                                    </p:set>
                                    <p:anim calcmode="lin" valueType="num">
                                      <p:cBhvr additive="base">
                                        <p:cTn id="12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P spid="13" grpId="0" animBg="1"/>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 y="99903"/>
            <a:ext cx="7642747" cy="1087450"/>
          </a:xfrm>
          <a:noFill/>
        </p:spPr>
        <p:txBody>
          <a:bodyPr>
            <a:noAutofit/>
          </a:bodyPr>
          <a:lstStyle/>
          <a:p>
            <a:r>
              <a:rPr lang="zh-CN" altLang="en-US" sz="4800" b="1" dirty="0" smtClean="0">
                <a:solidFill>
                  <a:schemeClr val="bg1"/>
                </a:solidFill>
                <a:effectLst>
                  <a:outerShdw blurRad="38100" dist="38100" dir="2700000" algn="tl">
                    <a:srgbClr val="000000">
                      <a:alpha val="43137"/>
                    </a:srgbClr>
                  </a:outerShdw>
                </a:effectLst>
              </a:rPr>
              <a:t>　</a:t>
            </a:r>
            <a:r>
              <a:rPr lang="zh-CN" altLang="en-US" sz="4800" b="1" dirty="0">
                <a:latin typeface="+mn-ea"/>
                <a:ea typeface="+mn-ea"/>
              </a:rPr>
              <a:t>产品经理的一种能力模型</a:t>
            </a:r>
          </a:p>
        </p:txBody>
      </p:sp>
      <p:sp>
        <p:nvSpPr>
          <p:cNvPr id="3" name="内容占位符 2"/>
          <p:cNvSpPr>
            <a:spLocks noGrp="1"/>
          </p:cNvSpPr>
          <p:nvPr>
            <p:ph idx="1"/>
          </p:nvPr>
        </p:nvSpPr>
        <p:spPr>
          <a:xfrm>
            <a:off x="416379" y="1445080"/>
            <a:ext cx="6702878" cy="5070020"/>
          </a:xfrm>
        </p:spPr>
        <p:txBody>
          <a:bodyPr>
            <a:normAutofit fontScale="92500"/>
          </a:bodyPr>
          <a:lstStyle/>
          <a:p>
            <a:pPr>
              <a:lnSpc>
                <a:spcPct val="120000"/>
              </a:lnSpc>
            </a:pPr>
            <a:r>
              <a:rPr lang="en-US" altLang="zh-CN" b="1" dirty="0" smtClean="0">
                <a:latin typeface="微软雅黑" panose="020B0503020204020204" pitchFamily="34" charset="-122"/>
                <a:ea typeface="微软雅黑" panose="020B0503020204020204" pitchFamily="34" charset="-122"/>
              </a:rPr>
              <a:t>1</a:t>
            </a:r>
            <a:r>
              <a:rPr lang="zh-CN" altLang="en-US" b="1" dirty="0" smtClean="0">
                <a:latin typeface="微软雅黑" panose="020B0503020204020204" pitchFamily="34" charset="-122"/>
                <a:ea typeface="微软雅黑" panose="020B0503020204020204" pitchFamily="34" charset="-122"/>
              </a:rPr>
              <a:t>个核心思想</a:t>
            </a:r>
          </a:p>
          <a:p>
            <a:pPr lvl="1">
              <a:lnSpc>
                <a:spcPct val="120000"/>
              </a:lnSpc>
            </a:pPr>
            <a:r>
              <a:rPr lang="zh-CN" altLang="en-US" dirty="0" smtClean="0">
                <a:latin typeface="微软雅黑" panose="020B0503020204020204" pitchFamily="34" charset="-122"/>
                <a:ea typeface="微软雅黑" panose="020B0503020204020204" pitchFamily="34" charset="-122"/>
              </a:rPr>
              <a:t>激情</a:t>
            </a:r>
          </a:p>
          <a:p>
            <a:pPr>
              <a:lnSpc>
                <a:spcPct val="120000"/>
              </a:lnSpc>
            </a:pPr>
            <a:r>
              <a:rPr lang="en-US" altLang="zh-CN" b="1" dirty="0" smtClean="0">
                <a:latin typeface="微软雅黑" panose="020B0503020204020204" pitchFamily="34" charset="-122"/>
                <a:ea typeface="微软雅黑" panose="020B0503020204020204" pitchFamily="34" charset="-122"/>
              </a:rPr>
              <a:t>2</a:t>
            </a:r>
            <a:r>
              <a:rPr lang="zh-CN" altLang="en-US" b="1" dirty="0" smtClean="0">
                <a:latin typeface="微软雅黑" panose="020B0503020204020204" pitchFamily="34" charset="-122"/>
                <a:ea typeface="微软雅黑" panose="020B0503020204020204" pitchFamily="34" charset="-122"/>
              </a:rPr>
              <a:t>大重要武器</a:t>
            </a:r>
          </a:p>
          <a:p>
            <a:pPr lvl="1">
              <a:lnSpc>
                <a:spcPct val="120000"/>
              </a:lnSpc>
            </a:pPr>
            <a:r>
              <a:rPr lang="zh-CN" altLang="en-US" dirty="0" smtClean="0">
                <a:latin typeface="微软雅黑" panose="020B0503020204020204" pitchFamily="34" charset="-122"/>
                <a:ea typeface="微软雅黑" panose="020B0503020204020204" pitchFamily="34" charset="-122"/>
              </a:rPr>
              <a:t>数据分析</a:t>
            </a:r>
          </a:p>
          <a:p>
            <a:pPr lvl="1">
              <a:lnSpc>
                <a:spcPct val="120000"/>
              </a:lnSpc>
            </a:pPr>
            <a:r>
              <a:rPr lang="zh-CN" altLang="en-US" dirty="0" smtClean="0">
                <a:latin typeface="微软雅黑" panose="020B0503020204020204" pitchFamily="34" charset="-122"/>
                <a:ea typeface="微软雅黑" panose="020B0503020204020204" pitchFamily="34" charset="-122"/>
              </a:rPr>
              <a:t>用户调研</a:t>
            </a:r>
          </a:p>
          <a:p>
            <a:pPr>
              <a:lnSpc>
                <a:spcPct val="120000"/>
              </a:lnSpc>
            </a:pPr>
            <a:r>
              <a:rPr lang="en-US" altLang="zh-CN" b="1" dirty="0" smtClean="0">
                <a:latin typeface="微软雅黑" panose="020B0503020204020204" pitchFamily="34" charset="-122"/>
                <a:ea typeface="微软雅黑" panose="020B0503020204020204" pitchFamily="34" charset="-122"/>
              </a:rPr>
              <a:t>4</a:t>
            </a:r>
            <a:r>
              <a:rPr lang="zh-CN" altLang="en-US" b="1" dirty="0" smtClean="0">
                <a:latin typeface="微软雅黑" panose="020B0503020204020204" pitchFamily="34" charset="-122"/>
                <a:ea typeface="微软雅黑" panose="020B0503020204020204" pitchFamily="34" charset="-122"/>
              </a:rPr>
              <a:t>项基本技能</a:t>
            </a:r>
          </a:p>
          <a:p>
            <a:pPr lvl="1">
              <a:lnSpc>
                <a:spcPct val="120000"/>
              </a:lnSpc>
            </a:pPr>
            <a:r>
              <a:rPr lang="zh-CN" altLang="en-US" dirty="0" smtClean="0">
                <a:latin typeface="微软雅黑" panose="020B0503020204020204" pitchFamily="34" charset="-122"/>
                <a:ea typeface="微软雅黑" panose="020B0503020204020204" pitchFamily="34" charset="-122"/>
              </a:rPr>
              <a:t>逻辑能力（能想明白</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形成方案）</a:t>
            </a:r>
          </a:p>
          <a:p>
            <a:pPr lvl="1">
              <a:lnSpc>
                <a:spcPct val="120000"/>
              </a:lnSpc>
            </a:pPr>
            <a:r>
              <a:rPr lang="zh-CN" altLang="en-US" dirty="0" smtClean="0">
                <a:latin typeface="微软雅黑" panose="020B0503020204020204" pitchFamily="34" charset="-122"/>
                <a:ea typeface="微软雅黑" panose="020B0503020204020204" pitchFamily="34" charset="-122"/>
              </a:rPr>
              <a:t>协调能力（能有效的组织资源</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形成计划）</a:t>
            </a:r>
          </a:p>
          <a:p>
            <a:pPr lvl="1">
              <a:lnSpc>
                <a:spcPct val="120000"/>
              </a:lnSpc>
            </a:pPr>
            <a:r>
              <a:rPr lang="zh-CN" altLang="en-US" dirty="0" smtClean="0">
                <a:latin typeface="微软雅黑" panose="020B0503020204020204" pitchFamily="34" charset="-122"/>
                <a:ea typeface="微软雅黑" panose="020B0503020204020204" pitchFamily="34" charset="-122"/>
              </a:rPr>
              <a:t>沟通能力（能表达清楚</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实现计划）</a:t>
            </a:r>
          </a:p>
          <a:p>
            <a:pPr lvl="1">
              <a:lnSpc>
                <a:spcPct val="120000"/>
              </a:lnSpc>
            </a:pPr>
            <a:r>
              <a:rPr lang="zh-CN" altLang="en-US" dirty="0" smtClean="0">
                <a:latin typeface="微软雅黑" panose="020B0503020204020204" pitchFamily="34" charset="-122"/>
                <a:ea typeface="微软雅黑" panose="020B0503020204020204" pitchFamily="34" charset="-122"/>
              </a:rPr>
              <a:t>执行力（使命必达，说到做到</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输出结果）</a:t>
            </a:r>
          </a:p>
        </p:txBody>
      </p:sp>
      <p:graphicFrame>
        <p:nvGraphicFramePr>
          <p:cNvPr id="5" name="图示 4"/>
          <p:cNvGraphicFramePr/>
          <p:nvPr>
            <p:extLst>
              <p:ext uri="{D42A27DB-BD31-4B8C-83A1-F6EECF244321}">
                <p14:modId xmlns:p14="http://schemas.microsoft.com/office/powerpoint/2010/main" val="2914315679"/>
              </p:ext>
            </p:extLst>
          </p:nvPr>
        </p:nvGraphicFramePr>
        <p:xfrm>
          <a:off x="2819400" y="1447800"/>
          <a:ext cx="4448092" cy="2758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矩形 7"/>
          <p:cNvSpPr/>
          <p:nvPr/>
        </p:nvSpPr>
        <p:spPr>
          <a:xfrm>
            <a:off x="7547212" y="1036742"/>
            <a:ext cx="4658436" cy="582125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zh-CN" altLang="en-US" sz="1400" dirty="0">
              <a:solidFill>
                <a:schemeClr val="bg1"/>
              </a:solidFill>
              <a:latin typeface="+mn-ea"/>
            </a:endParaRPr>
          </a:p>
        </p:txBody>
      </p:sp>
      <p:sp>
        <p:nvSpPr>
          <p:cNvPr id="9" name="文本框 8"/>
          <p:cNvSpPr txBox="1"/>
          <p:nvPr/>
        </p:nvSpPr>
        <p:spPr>
          <a:xfrm>
            <a:off x="7546020" y="1445080"/>
            <a:ext cx="4385568" cy="3970318"/>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en-US" altLang="zh-CN" sz="1400" dirty="0">
                <a:solidFill>
                  <a:schemeClr val="bg1"/>
                </a:solidFill>
                <a:latin typeface="微软雅黑" panose="020B0503020204020204" pitchFamily="34" charset="-122"/>
                <a:ea typeface="微软雅黑" panose="020B0503020204020204" pitchFamily="34" charset="-122"/>
              </a:rPr>
              <a:t>By </a:t>
            </a:r>
            <a:r>
              <a:rPr lang="zh-CN" altLang="en-US" sz="1400" dirty="0">
                <a:solidFill>
                  <a:schemeClr val="bg1"/>
                </a:solidFill>
                <a:latin typeface="微软雅黑" panose="020B0503020204020204" pitchFamily="34" charset="-122"/>
                <a:ea typeface="微软雅黑" panose="020B0503020204020204" pitchFamily="34" charset="-122"/>
              </a:rPr>
              <a:t>美团网产品总监 刘昌毅</a:t>
            </a:r>
          </a:p>
          <a:p>
            <a:pPr marL="285750" lvl="0" indent="-285750">
              <a:lnSpc>
                <a:spcPct val="150000"/>
              </a:lnSpc>
              <a:buFont typeface="Arial" panose="020B0604020202020204" pitchFamily="34" charset="0"/>
              <a:buChar char="•"/>
            </a:pPr>
            <a:r>
              <a:rPr lang="zh-CN" altLang="en-US" sz="1400" dirty="0" smtClean="0">
                <a:solidFill>
                  <a:schemeClr val="accent4">
                    <a:lumMod val="60000"/>
                    <a:lumOff val="40000"/>
                  </a:schemeClr>
                </a:solidFill>
                <a:latin typeface="微软雅黑" panose="020B0503020204020204" pitchFamily="34" charset="-122"/>
                <a:ea typeface="微软雅黑" panose="020B0503020204020204" pitchFamily="34" charset="-122"/>
              </a:rPr>
              <a:t>激情：</a:t>
            </a:r>
            <a:r>
              <a:rPr lang="zh-CN" altLang="en-US" sz="1400" dirty="0" smtClean="0">
                <a:solidFill>
                  <a:schemeClr val="bg1"/>
                </a:solidFill>
                <a:latin typeface="微软雅黑" panose="020B0503020204020204" pitchFamily="34" charset="-122"/>
                <a:ea typeface="微软雅黑" panose="020B0503020204020204" pitchFamily="34" charset="-122"/>
              </a:rPr>
              <a:t>举个例子，有无线部门想招聘一个无线产品经理，有个人虽然经验不多，但是帮同学刷过十几次机、装过</a:t>
            </a:r>
            <a:r>
              <a:rPr lang="en-US" altLang="zh-CN" sz="1400" dirty="0" smtClean="0">
                <a:solidFill>
                  <a:schemeClr val="bg1"/>
                </a:solidFill>
                <a:latin typeface="微软雅黑" panose="020B0503020204020204" pitchFamily="34" charset="-122"/>
                <a:ea typeface="微软雅黑" panose="020B0503020204020204" pitchFamily="34" charset="-122"/>
              </a:rPr>
              <a:t>300</a:t>
            </a:r>
            <a:r>
              <a:rPr lang="zh-CN" altLang="en-US" sz="1400" dirty="0" smtClean="0">
                <a:solidFill>
                  <a:schemeClr val="bg1"/>
                </a:solidFill>
                <a:latin typeface="微软雅黑" panose="020B0503020204020204" pitchFamily="34" charset="-122"/>
                <a:ea typeface="微软雅黑" panose="020B0503020204020204" pitchFamily="34" charset="-122"/>
              </a:rPr>
              <a:t>多个</a:t>
            </a:r>
            <a:r>
              <a:rPr lang="en-US" altLang="zh-CN" sz="1400" dirty="0" smtClean="0">
                <a:solidFill>
                  <a:schemeClr val="bg1"/>
                </a:solidFill>
                <a:latin typeface="微软雅黑" panose="020B0503020204020204" pitchFamily="34" charset="-122"/>
                <a:ea typeface="微软雅黑" panose="020B0503020204020204" pitchFamily="34" charset="-122"/>
              </a:rPr>
              <a:t>App</a:t>
            </a:r>
            <a:r>
              <a:rPr lang="zh-CN" altLang="en-US" sz="1400" dirty="0" smtClean="0">
                <a:solidFill>
                  <a:schemeClr val="bg1"/>
                </a:solidFill>
                <a:latin typeface="微软雅黑" panose="020B0503020204020204" pitchFamily="34" charset="-122"/>
                <a:ea typeface="微软雅黑" panose="020B0503020204020204" pitchFamily="34" charset="-122"/>
              </a:rPr>
              <a:t>、对很多</a:t>
            </a:r>
            <a:r>
              <a:rPr lang="en-US" altLang="zh-CN" sz="1400" dirty="0" smtClean="0">
                <a:solidFill>
                  <a:schemeClr val="bg1"/>
                </a:solidFill>
                <a:latin typeface="微软雅黑" panose="020B0503020204020204" pitchFamily="34" charset="-122"/>
                <a:ea typeface="微软雅黑" panose="020B0503020204020204" pitchFamily="34" charset="-122"/>
              </a:rPr>
              <a:t>App</a:t>
            </a:r>
            <a:r>
              <a:rPr lang="zh-CN" altLang="en-US" sz="1400" dirty="0" smtClean="0">
                <a:solidFill>
                  <a:schemeClr val="bg1"/>
                </a:solidFill>
                <a:latin typeface="微软雅黑" panose="020B0503020204020204" pitchFamily="34" charset="-122"/>
                <a:ea typeface="微软雅黑" panose="020B0503020204020204" pitchFamily="34" charset="-122"/>
              </a:rPr>
              <a:t>的优点缺点了如指掌并且思路靠谱、混了很长时间的安卓论坛、自己做过简单的</a:t>
            </a:r>
            <a:r>
              <a:rPr lang="en-US" altLang="zh-CN" sz="1400" dirty="0" smtClean="0">
                <a:solidFill>
                  <a:schemeClr val="bg1"/>
                </a:solidFill>
                <a:latin typeface="微软雅黑" panose="020B0503020204020204" pitchFamily="34" charset="-122"/>
                <a:ea typeface="微软雅黑" panose="020B0503020204020204" pitchFamily="34" charset="-122"/>
              </a:rPr>
              <a:t>App</a:t>
            </a:r>
            <a:r>
              <a:rPr lang="zh-CN" altLang="en-US" sz="1400" dirty="0" smtClean="0">
                <a:solidFill>
                  <a:schemeClr val="bg1"/>
                </a:solidFill>
                <a:latin typeface="微软雅黑" panose="020B0503020204020204" pitchFamily="34" charset="-122"/>
                <a:ea typeface="微软雅黑" panose="020B0503020204020204" pitchFamily="34" charset="-122"/>
              </a:rPr>
              <a:t>。这样的人在手机上就很有激情。</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zh-CN" altLang="en-US" sz="1400" dirty="0" smtClean="0">
                <a:solidFill>
                  <a:schemeClr val="accent4">
                    <a:lumMod val="60000"/>
                    <a:lumOff val="40000"/>
                  </a:schemeClr>
                </a:solidFill>
                <a:latin typeface="微软雅黑" panose="020B0503020204020204" pitchFamily="34" charset="-122"/>
                <a:ea typeface="微软雅黑" panose="020B0503020204020204" pitchFamily="34" charset="-122"/>
              </a:rPr>
              <a:t>数据分析：</a:t>
            </a:r>
            <a:r>
              <a:rPr lang="zh-CN" altLang="en-US" sz="1400" dirty="0" smtClean="0">
                <a:solidFill>
                  <a:schemeClr val="bg1"/>
                </a:solidFill>
                <a:latin typeface="微软雅黑" panose="020B0503020204020204" pitchFamily="34" charset="-122"/>
                <a:ea typeface="微软雅黑" panose="020B0503020204020204" pitchFamily="34" charset="-122"/>
              </a:rPr>
              <a:t>大型项目改动起来牵一发而动全身，多数改动需要由数据说话。怎样通过数据分析得到正确的需求就很重要。</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zh-CN" altLang="en-US" sz="1400" dirty="0" smtClean="0">
                <a:solidFill>
                  <a:schemeClr val="accent4">
                    <a:lumMod val="60000"/>
                    <a:lumOff val="40000"/>
                  </a:schemeClr>
                </a:solidFill>
                <a:latin typeface="微软雅黑" panose="020B0503020204020204" pitchFamily="34" charset="-122"/>
                <a:ea typeface="微软雅黑" panose="020B0503020204020204" pitchFamily="34" charset="-122"/>
              </a:rPr>
              <a:t>用户调研：</a:t>
            </a:r>
            <a:r>
              <a:rPr lang="zh-CN" altLang="en-US" sz="1400" dirty="0" smtClean="0">
                <a:solidFill>
                  <a:schemeClr val="bg1"/>
                </a:solidFill>
                <a:latin typeface="微软雅黑" panose="020B0503020204020204" pitchFamily="34" charset="-122"/>
                <a:ea typeface="微软雅黑" panose="020B0503020204020204" pitchFamily="34" charset="-122"/>
              </a:rPr>
              <a:t>产品改进的方向来自用户需求。正确的调研方法才能形成靠谱的产品需求。</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4184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anim calcmode="lin" valueType="num">
                                      <p:cBhvr additive="base">
                                        <p:cTn id="3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 calcmode="lin" valueType="num">
                                      <p:cBhvr additive="base">
                                        <p:cTn id="4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 calcmode="lin" valueType="num">
                                      <p:cBhvr additive="base">
                                        <p:cTn id="4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
                                            <p:txEl>
                                              <p:pRg st="2" end="2"/>
                                            </p:txEl>
                                          </p:spTgt>
                                        </p:tgtEl>
                                        <p:attrNameLst>
                                          <p:attrName>style.visibility</p:attrName>
                                        </p:attrNameLst>
                                      </p:cBhvr>
                                      <p:to>
                                        <p:strVal val="visible"/>
                                      </p:to>
                                    </p:set>
                                    <p:anim calcmode="lin" valueType="num">
                                      <p:cBhvr additive="base">
                                        <p:cTn id="5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 calcmode="lin" valueType="num">
                                      <p:cBhvr additive="base">
                                        <p:cTn id="6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9">
                                            <p:txEl>
                                              <p:pRg st="3" end="3"/>
                                            </p:txEl>
                                          </p:spTgt>
                                        </p:tgtEl>
                                        <p:attrNameLst>
                                          <p:attrName>style.visibility</p:attrName>
                                        </p:attrNameLst>
                                      </p:cBhvr>
                                      <p:to>
                                        <p:strVal val="visible"/>
                                      </p:to>
                                    </p:set>
                                    <p:anim calcmode="lin" valueType="num">
                                      <p:cBhvr additive="base">
                                        <p:cTn id="6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5" end="5"/>
                                            </p:txEl>
                                          </p:spTgt>
                                        </p:tgtEl>
                                        <p:attrNameLst>
                                          <p:attrName>style.visibility</p:attrName>
                                        </p:attrNameLst>
                                      </p:cBhvr>
                                      <p:to>
                                        <p:strVal val="visible"/>
                                      </p:to>
                                    </p:set>
                                    <p:anim calcmode="lin" valueType="num">
                                      <p:cBhvr additive="base">
                                        <p:cTn id="7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6" end="6"/>
                                            </p:txEl>
                                          </p:spTgt>
                                        </p:tgtEl>
                                        <p:attrNameLst>
                                          <p:attrName>style.visibility</p:attrName>
                                        </p:attrNameLst>
                                      </p:cBhvr>
                                      <p:to>
                                        <p:strVal val="visible"/>
                                      </p:to>
                                    </p:set>
                                    <p:anim calcmode="lin" valueType="num">
                                      <p:cBhvr additive="base">
                                        <p:cTn id="7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7" end="7"/>
                                            </p:txEl>
                                          </p:spTgt>
                                        </p:tgtEl>
                                        <p:attrNameLst>
                                          <p:attrName>style.visibility</p:attrName>
                                        </p:attrNameLst>
                                      </p:cBhvr>
                                      <p:to>
                                        <p:strVal val="visible"/>
                                      </p:to>
                                    </p:set>
                                    <p:anim calcmode="lin" valueType="num">
                                      <p:cBhvr additive="base">
                                        <p:cTn id="8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
                                            <p:txEl>
                                              <p:pRg st="8" end="8"/>
                                            </p:txEl>
                                          </p:spTgt>
                                        </p:tgtEl>
                                        <p:attrNameLst>
                                          <p:attrName>style.visibility</p:attrName>
                                        </p:attrNameLst>
                                      </p:cBhvr>
                                      <p:to>
                                        <p:strVal val="visible"/>
                                      </p:to>
                                    </p:set>
                                    <p:anim calcmode="lin" valueType="num">
                                      <p:cBhvr additive="base">
                                        <p:cTn id="9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3">
                                            <p:txEl>
                                              <p:pRg st="9" end="9"/>
                                            </p:txEl>
                                          </p:spTgt>
                                        </p:tgtEl>
                                        <p:attrNameLst>
                                          <p:attrName>style.visibility</p:attrName>
                                        </p:attrNameLst>
                                      </p:cBhvr>
                                      <p:to>
                                        <p:strVal val="visible"/>
                                      </p:to>
                                    </p:set>
                                    <p:anim calcmode="lin" valueType="num">
                                      <p:cBhvr additive="base">
                                        <p:cTn id="9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矩形 30"/>
          <p:cNvSpPr/>
          <p:nvPr/>
        </p:nvSpPr>
        <p:spPr>
          <a:xfrm>
            <a:off x="7547212" y="1036742"/>
            <a:ext cx="4658436" cy="582125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zh-CN" altLang="en-US" sz="1400" dirty="0">
              <a:solidFill>
                <a:schemeClr val="bg1"/>
              </a:solidFill>
              <a:latin typeface="+mn-ea"/>
            </a:endParaRPr>
          </a:p>
        </p:txBody>
      </p:sp>
      <p:sp>
        <p:nvSpPr>
          <p:cNvPr id="2" name="标题 1"/>
          <p:cNvSpPr>
            <a:spLocks noGrp="1"/>
          </p:cNvSpPr>
          <p:nvPr>
            <p:ph type="title"/>
          </p:nvPr>
        </p:nvSpPr>
        <p:spPr>
          <a:xfrm>
            <a:off x="-1" y="181791"/>
            <a:ext cx="7602593" cy="904023"/>
          </a:xfrm>
          <a:noFill/>
          <a:ln>
            <a:noFill/>
          </a:ln>
        </p:spPr>
        <p:txBody>
          <a:bodyPr>
            <a:normAutofit/>
          </a:bodyPr>
          <a:lstStyle/>
          <a:p>
            <a:r>
              <a:rPr lang="zh-CN" altLang="en-US" sz="4800" b="1" dirty="0" smtClean="0">
                <a:solidFill>
                  <a:schemeClr val="bg1"/>
                </a:solidFill>
                <a:effectLst>
                  <a:outerShdw blurRad="38100" dist="38100" dir="2700000" algn="tl">
                    <a:srgbClr val="000000">
                      <a:alpha val="43137"/>
                    </a:srgbClr>
                  </a:outerShdw>
                </a:effectLst>
              </a:rPr>
              <a:t>　</a:t>
            </a:r>
            <a:r>
              <a:rPr lang="zh-CN" altLang="en-US" sz="4800" b="1" dirty="0">
                <a:latin typeface="+mn-ea"/>
                <a:ea typeface="+mn-ea"/>
              </a:rPr>
              <a:t>产品经理的一种能力模型</a:t>
            </a:r>
          </a:p>
        </p:txBody>
      </p:sp>
      <p:grpSp>
        <p:nvGrpSpPr>
          <p:cNvPr id="9" name="组合 115"/>
          <p:cNvGrpSpPr>
            <a:grpSpLocks/>
          </p:cNvGrpSpPr>
          <p:nvPr/>
        </p:nvGrpSpPr>
        <p:grpSpPr bwMode="auto">
          <a:xfrm>
            <a:off x="1971647" y="1659270"/>
            <a:ext cx="1530350" cy="1616075"/>
            <a:chOff x="3131808" y="1458658"/>
            <a:chExt cx="1532714" cy="1614789"/>
          </a:xfrm>
        </p:grpSpPr>
        <p:sp>
          <p:nvSpPr>
            <p:cNvPr id="10" name="六边形 9"/>
            <p:cNvSpPr/>
            <p:nvPr/>
          </p:nvSpPr>
          <p:spPr bwMode="auto">
            <a:xfrm rot="16200000">
              <a:off x="3216198" y="1615293"/>
              <a:ext cx="1366287" cy="1283304"/>
            </a:xfrm>
            <a:prstGeom prst="hexagon">
              <a:avLst/>
            </a:prstGeom>
            <a:gradFill rotWithShape="1">
              <a:gsLst>
                <a:gs pos="0">
                  <a:srgbClr val="FF0000"/>
                </a:gs>
                <a:gs pos="100000">
                  <a:srgbClr val="700000"/>
                </a:gs>
              </a:gsLst>
              <a:lin ang="10800000" scaled="0"/>
            </a:gra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lnSpc>
                  <a:spcPct val="140000"/>
                </a:lnSpc>
                <a:buClr>
                  <a:schemeClr val="bg1"/>
                </a:buClr>
                <a:defRPr/>
              </a:pPr>
              <a:endParaRPr lang="zh-CN" altLang="en-US" b="1">
                <a:solidFill>
                  <a:srgbClr val="FFFF00"/>
                </a:solidFill>
                <a:latin typeface="微软雅黑" panose="020B0503020204020204" pitchFamily="34" charset="-122"/>
                <a:ea typeface="微软雅黑" panose="020B0503020204020204" pitchFamily="34" charset="-122"/>
              </a:endParaRPr>
            </a:p>
          </p:txBody>
        </p:sp>
        <p:sp>
          <p:nvSpPr>
            <p:cNvPr id="11" name="矩形 107"/>
            <p:cNvSpPr>
              <a:spLocks noChangeArrowheads="1"/>
            </p:cNvSpPr>
            <p:nvPr/>
          </p:nvSpPr>
          <p:spPr bwMode="auto">
            <a:xfrm>
              <a:off x="3349631" y="1909149"/>
              <a:ext cx="1100247" cy="640840"/>
            </a:xfrm>
            <a:prstGeom prst="rect">
              <a:avLst/>
            </a:prstGeom>
            <a:noFill/>
            <a:ln w="9525">
              <a:noFill/>
              <a:miter lim="800000"/>
              <a:headEnd/>
              <a:tailEnd/>
            </a:ln>
          </p:spPr>
          <p:txBody>
            <a:bodyPr wrap="none">
              <a:spAutoFit/>
            </a:bodyPr>
            <a:lstStyle/>
            <a:p>
              <a:pPr algn="ctr"/>
              <a:r>
                <a:rPr lang="zh-CN" altLang="en-US">
                  <a:solidFill>
                    <a:schemeClr val="bg1"/>
                  </a:solidFill>
                  <a:latin typeface="微软雅黑" panose="020B0503020204020204" pitchFamily="34" charset="-122"/>
                  <a:ea typeface="微软雅黑" panose="020B0503020204020204" pitchFamily="34" charset="-122"/>
                  <a:cs typeface="方正综艺简体"/>
                </a:rPr>
                <a:t>一</a:t>
              </a:r>
              <a:endParaRPr lang="en-US" altLang="zh-CN">
                <a:solidFill>
                  <a:schemeClr val="bg1"/>
                </a:solidFill>
                <a:latin typeface="微软雅黑" panose="020B0503020204020204" pitchFamily="34" charset="-122"/>
                <a:ea typeface="微软雅黑" panose="020B0503020204020204" pitchFamily="34" charset="-122"/>
                <a:cs typeface="方正综艺简体"/>
              </a:endParaRPr>
            </a:p>
            <a:p>
              <a:pPr algn="ctr"/>
              <a:r>
                <a:rPr lang="zh-CN" altLang="en-US">
                  <a:solidFill>
                    <a:schemeClr val="bg1"/>
                  </a:solidFill>
                  <a:latin typeface="微软雅黑" panose="020B0503020204020204" pitchFamily="34" charset="-122"/>
                  <a:ea typeface="微软雅黑" panose="020B0503020204020204" pitchFamily="34" charset="-122"/>
                  <a:cs typeface="方正综艺简体"/>
                </a:rPr>
                <a:t>需求把控</a:t>
              </a:r>
            </a:p>
          </p:txBody>
        </p:sp>
      </p:grpSp>
      <p:grpSp>
        <p:nvGrpSpPr>
          <p:cNvPr id="12" name="组合 116"/>
          <p:cNvGrpSpPr>
            <a:grpSpLocks/>
          </p:cNvGrpSpPr>
          <p:nvPr/>
        </p:nvGrpSpPr>
        <p:grpSpPr bwMode="auto">
          <a:xfrm>
            <a:off x="3775047" y="1659270"/>
            <a:ext cx="1530350" cy="1616075"/>
            <a:chOff x="4935832" y="1458660"/>
            <a:chExt cx="1532712" cy="1614788"/>
          </a:xfrm>
        </p:grpSpPr>
        <p:sp>
          <p:nvSpPr>
            <p:cNvPr id="13" name="六边形 12"/>
            <p:cNvSpPr/>
            <p:nvPr/>
          </p:nvSpPr>
          <p:spPr bwMode="auto">
            <a:xfrm rot="16200000">
              <a:off x="5023975" y="1615293"/>
              <a:ext cx="1366286" cy="1283303"/>
            </a:xfrm>
            <a:prstGeom prst="hexagon">
              <a:avLst/>
            </a:prstGeom>
            <a:gradFill rotWithShape="1">
              <a:gsLst>
                <a:gs pos="0">
                  <a:srgbClr val="FF0000"/>
                </a:gs>
                <a:gs pos="100000">
                  <a:srgbClr val="700000"/>
                </a:gs>
              </a:gsLst>
              <a:lin ang="10800000" scaled="0"/>
            </a:gra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lnSpc>
                  <a:spcPct val="140000"/>
                </a:lnSpc>
                <a:buClr>
                  <a:schemeClr val="bg1"/>
                </a:buClr>
                <a:defRPr/>
              </a:pPr>
              <a:endParaRPr lang="zh-CN" altLang="en-US" b="1">
                <a:solidFill>
                  <a:srgbClr val="FFFF00"/>
                </a:solidFill>
                <a:latin typeface="微软雅黑" panose="020B0503020204020204" pitchFamily="34" charset="-122"/>
                <a:ea typeface="微软雅黑" panose="020B0503020204020204" pitchFamily="34" charset="-122"/>
              </a:endParaRPr>
            </a:p>
          </p:txBody>
        </p:sp>
        <p:sp>
          <p:nvSpPr>
            <p:cNvPr id="14" name="矩形 108"/>
            <p:cNvSpPr>
              <a:spLocks noChangeArrowheads="1"/>
            </p:cNvSpPr>
            <p:nvPr/>
          </p:nvSpPr>
          <p:spPr bwMode="auto">
            <a:xfrm>
              <a:off x="5158425" y="1909151"/>
              <a:ext cx="1100246" cy="640839"/>
            </a:xfrm>
            <a:prstGeom prst="rect">
              <a:avLst/>
            </a:prstGeom>
            <a:noFill/>
            <a:ln w="9525">
              <a:noFill/>
              <a:miter lim="800000"/>
              <a:headEnd/>
              <a:tailEnd/>
            </a:ln>
          </p:spPr>
          <p:txBody>
            <a:bodyPr wrap="none">
              <a:spAutoFit/>
            </a:bodyPr>
            <a:lstStyle/>
            <a:p>
              <a:pPr algn="ctr"/>
              <a:r>
                <a:rPr lang="zh-CN" altLang="en-US">
                  <a:solidFill>
                    <a:schemeClr val="bg1"/>
                  </a:solidFill>
                  <a:latin typeface="微软雅黑" panose="020B0503020204020204" pitchFamily="34" charset="-122"/>
                  <a:ea typeface="微软雅黑" panose="020B0503020204020204" pitchFamily="34" charset="-122"/>
                  <a:cs typeface="方正综艺简体"/>
                </a:rPr>
                <a:t>二</a:t>
              </a:r>
              <a:endParaRPr lang="en-US" altLang="zh-CN">
                <a:solidFill>
                  <a:schemeClr val="bg1"/>
                </a:solidFill>
                <a:latin typeface="微软雅黑" panose="020B0503020204020204" pitchFamily="34" charset="-122"/>
                <a:ea typeface="微软雅黑" panose="020B0503020204020204" pitchFamily="34" charset="-122"/>
                <a:cs typeface="方正综艺简体"/>
              </a:endParaRPr>
            </a:p>
            <a:p>
              <a:pPr algn="ctr"/>
              <a:r>
                <a:rPr lang="zh-CN" altLang="en-US">
                  <a:solidFill>
                    <a:schemeClr val="bg1"/>
                  </a:solidFill>
                  <a:latin typeface="微软雅黑" panose="020B0503020204020204" pitchFamily="34" charset="-122"/>
                  <a:ea typeface="微软雅黑" panose="020B0503020204020204" pitchFamily="34" charset="-122"/>
                  <a:cs typeface="方正综艺简体"/>
                </a:rPr>
                <a:t>沟通能力</a:t>
              </a:r>
            </a:p>
          </p:txBody>
        </p:sp>
      </p:grpSp>
      <p:grpSp>
        <p:nvGrpSpPr>
          <p:cNvPr id="15" name="组合 117"/>
          <p:cNvGrpSpPr>
            <a:grpSpLocks/>
          </p:cNvGrpSpPr>
          <p:nvPr/>
        </p:nvGrpSpPr>
        <p:grpSpPr bwMode="auto">
          <a:xfrm>
            <a:off x="4787872" y="3110245"/>
            <a:ext cx="1536700" cy="1616075"/>
            <a:chOff x="5774338" y="2929846"/>
            <a:chExt cx="1536914" cy="1616666"/>
          </a:xfrm>
        </p:grpSpPr>
        <p:sp>
          <p:nvSpPr>
            <p:cNvPr id="16" name="六边形 15"/>
            <p:cNvSpPr/>
            <p:nvPr/>
          </p:nvSpPr>
          <p:spPr bwMode="auto">
            <a:xfrm rot="16200000">
              <a:off x="5861623" y="3086741"/>
              <a:ext cx="1366286" cy="1283303"/>
            </a:xfrm>
            <a:prstGeom prst="hexagon">
              <a:avLst/>
            </a:prstGeom>
            <a:gradFill rotWithShape="1">
              <a:gsLst>
                <a:gs pos="0">
                  <a:srgbClr val="01BCFF"/>
                </a:gs>
                <a:gs pos="100000">
                  <a:srgbClr val="005370"/>
                </a:gs>
              </a:gsLst>
              <a:lin ang="10800000" scaled="0"/>
            </a:gra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lnSpc>
                  <a:spcPct val="140000"/>
                </a:lnSpc>
                <a:buClr>
                  <a:schemeClr val="bg1"/>
                </a:buClr>
                <a:defRPr/>
              </a:pPr>
              <a:endParaRPr lang="zh-CN" altLang="en-US" b="1">
                <a:solidFill>
                  <a:srgbClr val="FFFF00"/>
                </a:solidFill>
                <a:latin typeface="微软雅黑" panose="020B0503020204020204" pitchFamily="34" charset="-122"/>
                <a:ea typeface="微软雅黑" panose="020B0503020204020204" pitchFamily="34" charset="-122"/>
              </a:endParaRPr>
            </a:p>
          </p:txBody>
        </p:sp>
        <p:sp>
          <p:nvSpPr>
            <p:cNvPr id="17" name="矩形 109"/>
            <p:cNvSpPr>
              <a:spLocks noChangeArrowheads="1"/>
            </p:cNvSpPr>
            <p:nvPr/>
          </p:nvSpPr>
          <p:spPr bwMode="auto">
            <a:xfrm>
              <a:off x="5980742" y="3380861"/>
              <a:ext cx="1098703" cy="641584"/>
            </a:xfrm>
            <a:prstGeom prst="rect">
              <a:avLst/>
            </a:prstGeom>
            <a:noFill/>
            <a:ln w="9525">
              <a:noFill/>
              <a:miter lim="800000"/>
              <a:headEnd/>
              <a:tailEnd/>
            </a:ln>
          </p:spPr>
          <p:txBody>
            <a:bodyPr wrap="none">
              <a:spAutoFit/>
            </a:bodyPr>
            <a:lstStyle/>
            <a:p>
              <a:pPr algn="ctr"/>
              <a:r>
                <a:rPr lang="zh-CN" altLang="en-US">
                  <a:solidFill>
                    <a:schemeClr val="bg1"/>
                  </a:solidFill>
                  <a:latin typeface="微软雅黑" panose="020B0503020204020204" pitchFamily="34" charset="-122"/>
                  <a:ea typeface="微软雅黑" panose="020B0503020204020204" pitchFamily="34" charset="-122"/>
                  <a:cs typeface="方正综艺简体"/>
                </a:rPr>
                <a:t>五</a:t>
              </a:r>
              <a:endParaRPr lang="en-US" altLang="zh-CN">
                <a:solidFill>
                  <a:schemeClr val="bg1"/>
                </a:solidFill>
                <a:latin typeface="微软雅黑" panose="020B0503020204020204" pitchFamily="34" charset="-122"/>
                <a:ea typeface="微软雅黑" panose="020B0503020204020204" pitchFamily="34" charset="-122"/>
                <a:cs typeface="方正综艺简体"/>
              </a:endParaRPr>
            </a:p>
            <a:p>
              <a:pPr algn="ctr"/>
              <a:r>
                <a:rPr lang="zh-CN" altLang="en-US">
                  <a:solidFill>
                    <a:schemeClr val="bg1"/>
                  </a:solidFill>
                  <a:latin typeface="微软雅黑" panose="020B0503020204020204" pitchFamily="34" charset="-122"/>
                  <a:ea typeface="微软雅黑" panose="020B0503020204020204" pitchFamily="34" charset="-122"/>
                  <a:cs typeface="方正综艺简体"/>
                </a:rPr>
                <a:t>数据分析</a:t>
              </a:r>
            </a:p>
          </p:txBody>
        </p:sp>
      </p:grpSp>
      <p:grpSp>
        <p:nvGrpSpPr>
          <p:cNvPr id="18" name="组合 118"/>
          <p:cNvGrpSpPr>
            <a:grpSpLocks/>
          </p:cNvGrpSpPr>
          <p:nvPr/>
        </p:nvGrpSpPr>
        <p:grpSpPr bwMode="auto">
          <a:xfrm>
            <a:off x="2860647" y="3110245"/>
            <a:ext cx="1536700" cy="1616075"/>
            <a:chOff x="3846940" y="2929846"/>
            <a:chExt cx="1538819" cy="1616666"/>
          </a:xfrm>
        </p:grpSpPr>
        <p:sp>
          <p:nvSpPr>
            <p:cNvPr id="19" name="六边形 18"/>
            <p:cNvSpPr/>
            <p:nvPr/>
          </p:nvSpPr>
          <p:spPr bwMode="auto">
            <a:xfrm rot="16200000">
              <a:off x="3936674" y="3086741"/>
              <a:ext cx="1366286" cy="1283303"/>
            </a:xfrm>
            <a:prstGeom prst="hexagon">
              <a:avLst/>
            </a:prstGeom>
            <a:gradFill rotWithShape="1">
              <a:gsLst>
                <a:gs pos="0">
                  <a:srgbClr val="01BCFF"/>
                </a:gs>
                <a:gs pos="100000">
                  <a:srgbClr val="005370"/>
                </a:gs>
              </a:gsLst>
              <a:lin ang="10800000" scaled="0"/>
            </a:gra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lnSpc>
                  <a:spcPct val="140000"/>
                </a:lnSpc>
                <a:buClr>
                  <a:schemeClr val="bg1"/>
                </a:buClr>
                <a:defRPr/>
              </a:pPr>
              <a:endParaRPr lang="zh-CN" altLang="en-US" b="1">
                <a:solidFill>
                  <a:srgbClr val="FFFF00"/>
                </a:solidFill>
                <a:latin typeface="微软雅黑" panose="020B0503020204020204" pitchFamily="34" charset="-122"/>
                <a:ea typeface="微软雅黑" panose="020B0503020204020204" pitchFamily="34" charset="-122"/>
              </a:endParaRPr>
            </a:p>
          </p:txBody>
        </p:sp>
        <p:sp>
          <p:nvSpPr>
            <p:cNvPr id="20" name="矩形 110"/>
            <p:cNvSpPr>
              <a:spLocks noChangeArrowheads="1"/>
            </p:cNvSpPr>
            <p:nvPr/>
          </p:nvSpPr>
          <p:spPr bwMode="auto">
            <a:xfrm>
              <a:off x="4071086" y="3380861"/>
              <a:ext cx="1100065" cy="641584"/>
            </a:xfrm>
            <a:prstGeom prst="rect">
              <a:avLst/>
            </a:prstGeom>
            <a:noFill/>
            <a:ln w="9525">
              <a:noFill/>
              <a:miter lim="800000"/>
              <a:headEnd/>
              <a:tailEnd/>
            </a:ln>
          </p:spPr>
          <p:txBody>
            <a:bodyPr wrap="none">
              <a:spAutoFit/>
            </a:bodyPr>
            <a:lstStyle/>
            <a:p>
              <a:pPr algn="ctr"/>
              <a:r>
                <a:rPr lang="zh-CN" altLang="en-US">
                  <a:solidFill>
                    <a:schemeClr val="bg1"/>
                  </a:solidFill>
                  <a:latin typeface="微软雅黑" panose="020B0503020204020204" pitchFamily="34" charset="-122"/>
                  <a:ea typeface="微软雅黑" panose="020B0503020204020204" pitchFamily="34" charset="-122"/>
                  <a:cs typeface="方正综艺简体"/>
                </a:rPr>
                <a:t>四</a:t>
              </a:r>
              <a:endParaRPr lang="en-US" altLang="zh-CN">
                <a:solidFill>
                  <a:schemeClr val="bg1"/>
                </a:solidFill>
                <a:latin typeface="微软雅黑" panose="020B0503020204020204" pitchFamily="34" charset="-122"/>
                <a:ea typeface="微软雅黑" panose="020B0503020204020204" pitchFamily="34" charset="-122"/>
                <a:cs typeface="方正综艺简体"/>
              </a:endParaRPr>
            </a:p>
            <a:p>
              <a:pPr algn="ctr"/>
              <a:r>
                <a:rPr lang="zh-CN" altLang="en-US">
                  <a:solidFill>
                    <a:schemeClr val="bg1"/>
                  </a:solidFill>
                  <a:latin typeface="微软雅黑" panose="020B0503020204020204" pitchFamily="34" charset="-122"/>
                  <a:ea typeface="微软雅黑" panose="020B0503020204020204" pitchFamily="34" charset="-122"/>
                  <a:cs typeface="方正综艺简体"/>
                </a:rPr>
                <a:t>执行能力</a:t>
              </a:r>
            </a:p>
          </p:txBody>
        </p:sp>
      </p:grpSp>
      <p:grpSp>
        <p:nvGrpSpPr>
          <p:cNvPr id="21" name="组合 119"/>
          <p:cNvGrpSpPr>
            <a:grpSpLocks/>
          </p:cNvGrpSpPr>
          <p:nvPr/>
        </p:nvGrpSpPr>
        <p:grpSpPr bwMode="auto">
          <a:xfrm>
            <a:off x="954060" y="3110245"/>
            <a:ext cx="1535112" cy="1616075"/>
            <a:chOff x="1940121" y="2929846"/>
            <a:chExt cx="1536914" cy="1616666"/>
          </a:xfrm>
        </p:grpSpPr>
        <p:sp>
          <p:nvSpPr>
            <p:cNvPr id="22" name="六边形 21"/>
            <p:cNvSpPr/>
            <p:nvPr/>
          </p:nvSpPr>
          <p:spPr bwMode="auto">
            <a:xfrm rot="16200000">
              <a:off x="2029566" y="3086741"/>
              <a:ext cx="1366286" cy="1283303"/>
            </a:xfrm>
            <a:prstGeom prst="hexagon">
              <a:avLst/>
            </a:prstGeom>
            <a:gradFill rotWithShape="1">
              <a:gsLst>
                <a:gs pos="0">
                  <a:srgbClr val="01BCFF"/>
                </a:gs>
                <a:gs pos="100000">
                  <a:srgbClr val="005370"/>
                </a:gs>
              </a:gsLst>
              <a:lin ang="10800000" scaled="0"/>
            </a:gra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lnSpc>
                  <a:spcPct val="140000"/>
                </a:lnSpc>
                <a:buClr>
                  <a:schemeClr val="bg1"/>
                </a:buClr>
                <a:defRPr/>
              </a:pPr>
              <a:endParaRPr lang="zh-CN" altLang="en-US" b="1">
                <a:solidFill>
                  <a:srgbClr val="FFFF00"/>
                </a:solidFill>
                <a:latin typeface="微软雅黑" panose="020B0503020204020204" pitchFamily="34" charset="-122"/>
                <a:ea typeface="微软雅黑" panose="020B0503020204020204" pitchFamily="34" charset="-122"/>
              </a:endParaRPr>
            </a:p>
          </p:txBody>
        </p:sp>
        <p:sp>
          <p:nvSpPr>
            <p:cNvPr id="23" name="矩形 111"/>
            <p:cNvSpPr>
              <a:spLocks noChangeArrowheads="1"/>
            </p:cNvSpPr>
            <p:nvPr/>
          </p:nvSpPr>
          <p:spPr bwMode="auto">
            <a:xfrm>
              <a:off x="2162632" y="3380861"/>
              <a:ext cx="1099839" cy="641584"/>
            </a:xfrm>
            <a:prstGeom prst="rect">
              <a:avLst/>
            </a:prstGeom>
            <a:noFill/>
            <a:ln w="9525">
              <a:noFill/>
              <a:miter lim="800000"/>
              <a:headEnd/>
              <a:tailEnd/>
            </a:ln>
          </p:spPr>
          <p:txBody>
            <a:bodyPr wrap="none">
              <a:spAutoFit/>
            </a:bodyPr>
            <a:lstStyle/>
            <a:p>
              <a:pPr algn="ctr"/>
              <a:r>
                <a:rPr lang="zh-CN" altLang="en-US">
                  <a:solidFill>
                    <a:schemeClr val="bg1"/>
                  </a:solidFill>
                  <a:latin typeface="微软雅黑" panose="020B0503020204020204" pitchFamily="34" charset="-122"/>
                  <a:ea typeface="微软雅黑" panose="020B0503020204020204" pitchFamily="34" charset="-122"/>
                  <a:cs typeface="方正综艺简体"/>
                </a:rPr>
                <a:t>三</a:t>
              </a:r>
              <a:endParaRPr lang="en-US" altLang="zh-CN">
                <a:solidFill>
                  <a:schemeClr val="bg1"/>
                </a:solidFill>
                <a:latin typeface="微软雅黑" panose="020B0503020204020204" pitchFamily="34" charset="-122"/>
                <a:ea typeface="微软雅黑" panose="020B0503020204020204" pitchFamily="34" charset="-122"/>
                <a:cs typeface="方正综艺简体"/>
              </a:endParaRPr>
            </a:p>
            <a:p>
              <a:pPr algn="ctr"/>
              <a:r>
                <a:rPr lang="zh-CN" altLang="en-US">
                  <a:solidFill>
                    <a:schemeClr val="bg1"/>
                  </a:solidFill>
                  <a:latin typeface="微软雅黑" panose="020B0503020204020204" pitchFamily="34" charset="-122"/>
                  <a:ea typeface="微软雅黑" panose="020B0503020204020204" pitchFamily="34" charset="-122"/>
                  <a:cs typeface="方正综艺简体"/>
                </a:rPr>
                <a:t>学习能力</a:t>
              </a:r>
            </a:p>
          </p:txBody>
        </p:sp>
      </p:grpSp>
      <p:grpSp>
        <p:nvGrpSpPr>
          <p:cNvPr id="24" name="组合 121"/>
          <p:cNvGrpSpPr>
            <a:grpSpLocks/>
          </p:cNvGrpSpPr>
          <p:nvPr/>
        </p:nvGrpSpPr>
        <p:grpSpPr bwMode="auto">
          <a:xfrm>
            <a:off x="1922435" y="4561220"/>
            <a:ext cx="1536700" cy="1616075"/>
            <a:chOff x="3083983" y="4402888"/>
            <a:chExt cx="1536914" cy="1614789"/>
          </a:xfrm>
        </p:grpSpPr>
        <p:sp>
          <p:nvSpPr>
            <p:cNvPr id="25" name="六边形 24"/>
            <p:cNvSpPr/>
            <p:nvPr/>
          </p:nvSpPr>
          <p:spPr bwMode="auto">
            <a:xfrm rot="16200000">
              <a:off x="3172538" y="4558189"/>
              <a:ext cx="1366286" cy="1283303"/>
            </a:xfrm>
            <a:prstGeom prst="hexagon">
              <a:avLst/>
            </a:prstGeom>
            <a:gradFill rotWithShape="1">
              <a:gsLst>
                <a:gs pos="0">
                  <a:srgbClr val="8A3CC4"/>
                </a:gs>
                <a:gs pos="100000">
                  <a:srgbClr val="401B5B"/>
                </a:gs>
              </a:gsLst>
              <a:lin ang="10800000" scaled="0"/>
            </a:gra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lnSpc>
                  <a:spcPct val="140000"/>
                </a:lnSpc>
                <a:buClr>
                  <a:schemeClr val="bg1"/>
                </a:buClr>
                <a:defRPr/>
              </a:pPr>
              <a:endParaRPr lang="zh-CN" altLang="en-US" b="1">
                <a:solidFill>
                  <a:srgbClr val="FFFF00"/>
                </a:solidFill>
                <a:latin typeface="微软雅黑" panose="020B0503020204020204" pitchFamily="34" charset="-122"/>
                <a:ea typeface="微软雅黑" panose="020B0503020204020204" pitchFamily="34" charset="-122"/>
              </a:endParaRPr>
            </a:p>
          </p:txBody>
        </p:sp>
        <p:sp>
          <p:nvSpPr>
            <p:cNvPr id="26" name="矩形 112"/>
            <p:cNvSpPr>
              <a:spLocks noChangeArrowheads="1"/>
            </p:cNvSpPr>
            <p:nvPr/>
          </p:nvSpPr>
          <p:spPr bwMode="auto">
            <a:xfrm>
              <a:off x="3291974" y="4851793"/>
              <a:ext cx="1098703" cy="640840"/>
            </a:xfrm>
            <a:prstGeom prst="rect">
              <a:avLst/>
            </a:prstGeom>
            <a:noFill/>
            <a:ln w="9525">
              <a:noFill/>
              <a:miter lim="800000"/>
              <a:headEnd/>
              <a:tailEnd/>
            </a:ln>
          </p:spPr>
          <p:txBody>
            <a:bodyPr wrap="none">
              <a:spAutoFit/>
            </a:bodyPr>
            <a:lstStyle/>
            <a:p>
              <a:pPr algn="ctr"/>
              <a:r>
                <a:rPr lang="zh-CN" altLang="en-US">
                  <a:solidFill>
                    <a:schemeClr val="bg1"/>
                  </a:solidFill>
                  <a:latin typeface="微软雅黑" panose="020B0503020204020204" pitchFamily="34" charset="-122"/>
                  <a:ea typeface="微软雅黑" panose="020B0503020204020204" pitchFamily="34" charset="-122"/>
                  <a:cs typeface="方正综艺简体"/>
                </a:rPr>
                <a:t>六</a:t>
              </a:r>
              <a:endParaRPr lang="en-US" altLang="zh-CN">
                <a:solidFill>
                  <a:schemeClr val="bg1"/>
                </a:solidFill>
                <a:latin typeface="微软雅黑" panose="020B0503020204020204" pitchFamily="34" charset="-122"/>
                <a:ea typeface="微软雅黑" panose="020B0503020204020204" pitchFamily="34" charset="-122"/>
                <a:cs typeface="方正综艺简体"/>
              </a:endParaRPr>
            </a:p>
            <a:p>
              <a:pPr algn="ctr"/>
              <a:r>
                <a:rPr lang="zh-CN" altLang="en-US">
                  <a:solidFill>
                    <a:schemeClr val="bg1"/>
                  </a:solidFill>
                  <a:latin typeface="微软雅黑" panose="020B0503020204020204" pitchFamily="34" charset="-122"/>
                  <a:ea typeface="微软雅黑" panose="020B0503020204020204" pitchFamily="34" charset="-122"/>
                  <a:cs typeface="方正综艺简体"/>
                </a:rPr>
                <a:t>热爱产品</a:t>
              </a:r>
            </a:p>
          </p:txBody>
        </p:sp>
      </p:grpSp>
      <p:grpSp>
        <p:nvGrpSpPr>
          <p:cNvPr id="27" name="组合 120"/>
          <p:cNvGrpSpPr>
            <a:grpSpLocks/>
          </p:cNvGrpSpPr>
          <p:nvPr/>
        </p:nvGrpSpPr>
        <p:grpSpPr bwMode="auto">
          <a:xfrm>
            <a:off x="3817910" y="4561220"/>
            <a:ext cx="1536700" cy="1616075"/>
            <a:chOff x="4979918" y="4402888"/>
            <a:chExt cx="1536914" cy="1614789"/>
          </a:xfrm>
        </p:grpSpPr>
        <p:sp>
          <p:nvSpPr>
            <p:cNvPr id="28" name="六边形 27"/>
            <p:cNvSpPr/>
            <p:nvPr/>
          </p:nvSpPr>
          <p:spPr bwMode="auto">
            <a:xfrm rot="16200000">
              <a:off x="5068092" y="4558189"/>
              <a:ext cx="1366286" cy="1283303"/>
            </a:xfrm>
            <a:prstGeom prst="hexagon">
              <a:avLst/>
            </a:prstGeom>
            <a:gradFill rotWithShape="1">
              <a:gsLst>
                <a:gs pos="0">
                  <a:srgbClr val="8A3CC4"/>
                </a:gs>
                <a:gs pos="100000">
                  <a:srgbClr val="401B5B"/>
                </a:gs>
              </a:gsLst>
              <a:lin ang="10800000" scaled="0"/>
            </a:gra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lnSpc>
                  <a:spcPct val="140000"/>
                </a:lnSpc>
                <a:buClr>
                  <a:schemeClr val="bg1"/>
                </a:buClr>
                <a:defRPr/>
              </a:pPr>
              <a:endParaRPr lang="zh-CN" altLang="en-US" b="1">
                <a:solidFill>
                  <a:srgbClr val="FFFF00"/>
                </a:solidFill>
                <a:latin typeface="微软雅黑" panose="020B0503020204020204" pitchFamily="34" charset="-122"/>
                <a:ea typeface="微软雅黑" panose="020B0503020204020204" pitchFamily="34" charset="-122"/>
              </a:endParaRPr>
            </a:p>
          </p:txBody>
        </p:sp>
        <p:sp>
          <p:nvSpPr>
            <p:cNvPr id="29" name="矩形 113"/>
            <p:cNvSpPr>
              <a:spLocks noChangeArrowheads="1"/>
            </p:cNvSpPr>
            <p:nvPr/>
          </p:nvSpPr>
          <p:spPr bwMode="auto">
            <a:xfrm>
              <a:off x="5175208" y="4851793"/>
              <a:ext cx="1098703" cy="640840"/>
            </a:xfrm>
            <a:prstGeom prst="rect">
              <a:avLst/>
            </a:prstGeom>
            <a:noFill/>
            <a:ln w="9525">
              <a:noFill/>
              <a:miter lim="800000"/>
              <a:headEnd/>
              <a:tailEnd/>
            </a:ln>
          </p:spPr>
          <p:txBody>
            <a:bodyPr wrap="none">
              <a:spAutoFit/>
            </a:bodyPr>
            <a:lstStyle/>
            <a:p>
              <a:pPr algn="ctr"/>
              <a:r>
                <a:rPr lang="zh-CN" altLang="en-US">
                  <a:solidFill>
                    <a:schemeClr val="bg1"/>
                  </a:solidFill>
                  <a:latin typeface="微软雅黑" panose="020B0503020204020204" pitchFamily="34" charset="-122"/>
                  <a:ea typeface="微软雅黑" panose="020B0503020204020204" pitchFamily="34" charset="-122"/>
                  <a:cs typeface="方正综艺简体"/>
                </a:rPr>
                <a:t>七</a:t>
              </a:r>
              <a:endParaRPr lang="en-US" altLang="zh-CN">
                <a:solidFill>
                  <a:schemeClr val="bg1"/>
                </a:solidFill>
                <a:latin typeface="微软雅黑" panose="020B0503020204020204" pitchFamily="34" charset="-122"/>
                <a:ea typeface="微软雅黑" panose="020B0503020204020204" pitchFamily="34" charset="-122"/>
                <a:cs typeface="方正综艺简体"/>
              </a:endParaRPr>
            </a:p>
            <a:p>
              <a:pPr algn="ctr"/>
              <a:r>
                <a:rPr lang="zh-CN" altLang="en-US">
                  <a:solidFill>
                    <a:schemeClr val="bg1"/>
                  </a:solidFill>
                  <a:latin typeface="微软雅黑" panose="020B0503020204020204" pitchFamily="34" charset="-122"/>
                  <a:ea typeface="微软雅黑" panose="020B0503020204020204" pitchFamily="34" charset="-122"/>
                  <a:cs typeface="方正综艺简体"/>
                </a:rPr>
                <a:t>商业敏感</a:t>
              </a:r>
            </a:p>
          </p:txBody>
        </p:sp>
      </p:grpSp>
      <p:sp>
        <p:nvSpPr>
          <p:cNvPr id="3" name="文本框 2"/>
          <p:cNvSpPr txBox="1"/>
          <p:nvPr/>
        </p:nvSpPr>
        <p:spPr>
          <a:xfrm>
            <a:off x="7554897" y="1544715"/>
            <a:ext cx="4287915" cy="30008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dirty="0" smtClean="0">
                <a:solidFill>
                  <a:schemeClr val="accent4">
                    <a:lumMod val="60000"/>
                    <a:lumOff val="40000"/>
                  </a:schemeClr>
                </a:solidFill>
                <a:latin typeface="微软雅黑" panose="020B0503020204020204" pitchFamily="34" charset="-122"/>
                <a:ea typeface="微软雅黑" panose="020B0503020204020204" pitchFamily="34" charset="-122"/>
              </a:rPr>
              <a:t>需求把控：</a:t>
            </a:r>
            <a:r>
              <a:rPr lang="zh-CN" altLang="en-US" sz="1400" dirty="0" smtClean="0">
                <a:solidFill>
                  <a:schemeClr val="bg1"/>
                </a:solidFill>
                <a:latin typeface="微软雅黑" panose="020B0503020204020204" pitchFamily="34" charset="-122"/>
                <a:ea typeface="微软雅黑" panose="020B0503020204020204" pitchFamily="34" charset="-122"/>
              </a:rPr>
              <a:t>产品需求什么该做，什么不做，产品需求从来不是</a:t>
            </a:r>
            <a:r>
              <a:rPr lang="en-US" altLang="zh-CN" sz="1400" dirty="0" smtClean="0">
                <a:solidFill>
                  <a:schemeClr val="bg1"/>
                </a:solidFill>
                <a:latin typeface="微软雅黑" panose="020B0503020204020204" pitchFamily="34" charset="-122"/>
                <a:ea typeface="微软雅黑" panose="020B0503020204020204" pitchFamily="34" charset="-122"/>
              </a:rPr>
              <a:t>1+1=2</a:t>
            </a:r>
            <a:r>
              <a:rPr lang="zh-CN" altLang="en-US" sz="1400" dirty="0" smtClean="0">
                <a:solidFill>
                  <a:schemeClr val="bg1"/>
                </a:solidFill>
                <a:latin typeface="微软雅黑" panose="020B0503020204020204" pitchFamily="34" charset="-122"/>
                <a:ea typeface="微软雅黑" panose="020B0503020204020204" pitchFamily="34" charset="-122"/>
              </a:rPr>
              <a:t>的公式，往往需要在不明朗、没有成功参考时做判断，这也是一种所谓的产品感觉。这也是一种艺术。</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accent4">
                    <a:lumMod val="60000"/>
                    <a:lumOff val="40000"/>
                  </a:schemeClr>
                </a:solidFill>
                <a:latin typeface="微软雅黑" panose="020B0503020204020204" pitchFamily="34" charset="-122"/>
                <a:ea typeface="微软雅黑" panose="020B0503020204020204" pitchFamily="34" charset="-122"/>
              </a:rPr>
              <a:t>热爱产品：</a:t>
            </a:r>
            <a:r>
              <a:rPr lang="zh-CN" altLang="en-US" sz="1400" dirty="0" smtClean="0">
                <a:solidFill>
                  <a:schemeClr val="bg1"/>
                </a:solidFill>
                <a:latin typeface="微软雅黑" panose="020B0503020204020204" pitchFamily="34" charset="-122"/>
                <a:ea typeface="微软雅黑" panose="020B0503020204020204" pitchFamily="34" charset="-122"/>
              </a:rPr>
              <a:t>如果你想做一款新的浏览器，那么你是否对市面上十几款浏览器都研究过？是否对自己领域了如指掌？</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accent4">
                    <a:lumMod val="60000"/>
                    <a:lumOff val="40000"/>
                  </a:schemeClr>
                </a:solidFill>
                <a:latin typeface="微软雅黑" panose="020B0503020204020204" pitchFamily="34" charset="-122"/>
                <a:ea typeface="微软雅黑" panose="020B0503020204020204" pitchFamily="34" charset="-122"/>
              </a:rPr>
              <a:t>商业敏感：</a:t>
            </a:r>
            <a:r>
              <a:rPr lang="zh-CN" altLang="en-US" sz="1400" dirty="0" smtClean="0">
                <a:solidFill>
                  <a:schemeClr val="bg1"/>
                </a:solidFill>
                <a:latin typeface="微软雅黑" panose="020B0503020204020204" pitchFamily="34" charset="-122"/>
                <a:ea typeface="微软雅黑" panose="020B0503020204020204" pitchFamily="34" charset="-122"/>
              </a:rPr>
              <a:t>怎样创造收入、怎样提高付费率、怎样提高转化率等。</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7077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3000" fill="hold"/>
                                        <p:tgtEl>
                                          <p:spTgt spid="12"/>
                                        </p:tgtEl>
                                        <p:attrNameLst>
                                          <p:attrName>ppt_w</p:attrName>
                                        </p:attrNameLst>
                                      </p:cBhvr>
                                      <p:tavLst>
                                        <p:tav tm="0">
                                          <p:val>
                                            <p:fltVal val="0"/>
                                          </p:val>
                                        </p:tav>
                                        <p:tav tm="100000">
                                          <p:val>
                                            <p:strVal val="#ppt_w"/>
                                          </p:val>
                                        </p:tav>
                                      </p:tavLst>
                                    </p:anim>
                                    <p:anim calcmode="lin" valueType="num">
                                      <p:cBhvr>
                                        <p:cTn id="14" dur="3000" fill="hold"/>
                                        <p:tgtEl>
                                          <p:spTgt spid="12"/>
                                        </p:tgtEl>
                                        <p:attrNameLst>
                                          <p:attrName>ppt_h</p:attrName>
                                        </p:attrNameLst>
                                      </p:cBhvr>
                                      <p:tavLst>
                                        <p:tav tm="0">
                                          <p:val>
                                            <p:fltVal val="0"/>
                                          </p:val>
                                        </p:tav>
                                        <p:tav tm="100000">
                                          <p:val>
                                            <p:strVal val="#ppt_h"/>
                                          </p:val>
                                        </p:tav>
                                      </p:tavLst>
                                    </p:anim>
                                    <p:animEffect transition="in" filter="fade">
                                      <p:cBhvr>
                                        <p:cTn id="15" dur="3000"/>
                                        <p:tgtEl>
                                          <p:spTgt spid="12"/>
                                        </p:tgtEl>
                                      </p:cBhvr>
                                    </p:animEffect>
                                  </p:childTnLst>
                                </p:cTn>
                              </p:par>
                              <p:par>
                                <p:cTn id="16" presetID="53"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3000" fill="hold"/>
                                        <p:tgtEl>
                                          <p:spTgt spid="9"/>
                                        </p:tgtEl>
                                        <p:attrNameLst>
                                          <p:attrName>ppt_w</p:attrName>
                                        </p:attrNameLst>
                                      </p:cBhvr>
                                      <p:tavLst>
                                        <p:tav tm="0">
                                          <p:val>
                                            <p:fltVal val="0"/>
                                          </p:val>
                                        </p:tav>
                                        <p:tav tm="100000">
                                          <p:val>
                                            <p:strVal val="#ppt_w"/>
                                          </p:val>
                                        </p:tav>
                                      </p:tavLst>
                                    </p:anim>
                                    <p:anim calcmode="lin" valueType="num">
                                      <p:cBhvr>
                                        <p:cTn id="19" dur="3000" fill="hold"/>
                                        <p:tgtEl>
                                          <p:spTgt spid="9"/>
                                        </p:tgtEl>
                                        <p:attrNameLst>
                                          <p:attrName>ppt_h</p:attrName>
                                        </p:attrNameLst>
                                      </p:cBhvr>
                                      <p:tavLst>
                                        <p:tav tm="0">
                                          <p:val>
                                            <p:fltVal val="0"/>
                                          </p:val>
                                        </p:tav>
                                        <p:tav tm="100000">
                                          <p:val>
                                            <p:strVal val="#ppt_h"/>
                                          </p:val>
                                        </p:tav>
                                      </p:tavLst>
                                    </p:anim>
                                    <p:animEffect transition="in" filter="fade">
                                      <p:cBhvr>
                                        <p:cTn id="20" dur="3000"/>
                                        <p:tgtEl>
                                          <p:spTgt spid="9"/>
                                        </p:tgtEl>
                                      </p:cBhvr>
                                    </p:animEffect>
                                  </p:childTnLst>
                                </p:cTn>
                              </p:par>
                              <p:par>
                                <p:cTn id="21" presetID="53"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3000" fill="hold"/>
                                        <p:tgtEl>
                                          <p:spTgt spid="21"/>
                                        </p:tgtEl>
                                        <p:attrNameLst>
                                          <p:attrName>ppt_w</p:attrName>
                                        </p:attrNameLst>
                                      </p:cBhvr>
                                      <p:tavLst>
                                        <p:tav tm="0">
                                          <p:val>
                                            <p:fltVal val="0"/>
                                          </p:val>
                                        </p:tav>
                                        <p:tav tm="100000">
                                          <p:val>
                                            <p:strVal val="#ppt_w"/>
                                          </p:val>
                                        </p:tav>
                                      </p:tavLst>
                                    </p:anim>
                                    <p:anim calcmode="lin" valueType="num">
                                      <p:cBhvr>
                                        <p:cTn id="24" dur="3000" fill="hold"/>
                                        <p:tgtEl>
                                          <p:spTgt spid="21"/>
                                        </p:tgtEl>
                                        <p:attrNameLst>
                                          <p:attrName>ppt_h</p:attrName>
                                        </p:attrNameLst>
                                      </p:cBhvr>
                                      <p:tavLst>
                                        <p:tav tm="0">
                                          <p:val>
                                            <p:fltVal val="0"/>
                                          </p:val>
                                        </p:tav>
                                        <p:tav tm="100000">
                                          <p:val>
                                            <p:strVal val="#ppt_h"/>
                                          </p:val>
                                        </p:tav>
                                      </p:tavLst>
                                    </p:anim>
                                    <p:animEffect transition="in" filter="fade">
                                      <p:cBhvr>
                                        <p:cTn id="25" dur="3000"/>
                                        <p:tgtEl>
                                          <p:spTgt spid="21"/>
                                        </p:tgtEl>
                                      </p:cBhvr>
                                    </p:animEffect>
                                  </p:childTnLst>
                                </p:cTn>
                              </p:par>
                              <p:par>
                                <p:cTn id="26" presetID="53" presetClass="entr" presetSubtype="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p:cTn id="28" dur="3000" fill="hold"/>
                                        <p:tgtEl>
                                          <p:spTgt spid="18"/>
                                        </p:tgtEl>
                                        <p:attrNameLst>
                                          <p:attrName>ppt_w</p:attrName>
                                        </p:attrNameLst>
                                      </p:cBhvr>
                                      <p:tavLst>
                                        <p:tav tm="0">
                                          <p:val>
                                            <p:fltVal val="0"/>
                                          </p:val>
                                        </p:tav>
                                        <p:tav tm="100000">
                                          <p:val>
                                            <p:strVal val="#ppt_w"/>
                                          </p:val>
                                        </p:tav>
                                      </p:tavLst>
                                    </p:anim>
                                    <p:anim calcmode="lin" valueType="num">
                                      <p:cBhvr>
                                        <p:cTn id="29" dur="3000" fill="hold"/>
                                        <p:tgtEl>
                                          <p:spTgt spid="18"/>
                                        </p:tgtEl>
                                        <p:attrNameLst>
                                          <p:attrName>ppt_h</p:attrName>
                                        </p:attrNameLst>
                                      </p:cBhvr>
                                      <p:tavLst>
                                        <p:tav tm="0">
                                          <p:val>
                                            <p:fltVal val="0"/>
                                          </p:val>
                                        </p:tav>
                                        <p:tav tm="100000">
                                          <p:val>
                                            <p:strVal val="#ppt_h"/>
                                          </p:val>
                                        </p:tav>
                                      </p:tavLst>
                                    </p:anim>
                                    <p:animEffect transition="in" filter="fade">
                                      <p:cBhvr>
                                        <p:cTn id="30" dur="3000"/>
                                        <p:tgtEl>
                                          <p:spTgt spid="18"/>
                                        </p:tgtEl>
                                      </p:cBhvr>
                                    </p:animEffect>
                                  </p:childTnLst>
                                </p:cTn>
                              </p:par>
                              <p:par>
                                <p:cTn id="31" presetID="53"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3000" fill="hold"/>
                                        <p:tgtEl>
                                          <p:spTgt spid="15"/>
                                        </p:tgtEl>
                                        <p:attrNameLst>
                                          <p:attrName>ppt_w</p:attrName>
                                        </p:attrNameLst>
                                      </p:cBhvr>
                                      <p:tavLst>
                                        <p:tav tm="0">
                                          <p:val>
                                            <p:fltVal val="0"/>
                                          </p:val>
                                        </p:tav>
                                        <p:tav tm="100000">
                                          <p:val>
                                            <p:strVal val="#ppt_w"/>
                                          </p:val>
                                        </p:tav>
                                      </p:tavLst>
                                    </p:anim>
                                    <p:anim calcmode="lin" valueType="num">
                                      <p:cBhvr>
                                        <p:cTn id="34" dur="3000" fill="hold"/>
                                        <p:tgtEl>
                                          <p:spTgt spid="15"/>
                                        </p:tgtEl>
                                        <p:attrNameLst>
                                          <p:attrName>ppt_h</p:attrName>
                                        </p:attrNameLst>
                                      </p:cBhvr>
                                      <p:tavLst>
                                        <p:tav tm="0">
                                          <p:val>
                                            <p:fltVal val="0"/>
                                          </p:val>
                                        </p:tav>
                                        <p:tav tm="100000">
                                          <p:val>
                                            <p:strVal val="#ppt_h"/>
                                          </p:val>
                                        </p:tav>
                                      </p:tavLst>
                                    </p:anim>
                                    <p:animEffect transition="in" filter="fade">
                                      <p:cBhvr>
                                        <p:cTn id="35" dur="3000"/>
                                        <p:tgtEl>
                                          <p:spTgt spid="15"/>
                                        </p:tgtEl>
                                      </p:cBhvr>
                                    </p:animEffect>
                                  </p:childTnLst>
                                </p:cTn>
                              </p:par>
                              <p:par>
                                <p:cTn id="36" presetID="53" presetClass="entr" presetSubtype="0"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p:cTn id="38" dur="3000" fill="hold"/>
                                        <p:tgtEl>
                                          <p:spTgt spid="24"/>
                                        </p:tgtEl>
                                        <p:attrNameLst>
                                          <p:attrName>ppt_w</p:attrName>
                                        </p:attrNameLst>
                                      </p:cBhvr>
                                      <p:tavLst>
                                        <p:tav tm="0">
                                          <p:val>
                                            <p:fltVal val="0"/>
                                          </p:val>
                                        </p:tav>
                                        <p:tav tm="100000">
                                          <p:val>
                                            <p:strVal val="#ppt_w"/>
                                          </p:val>
                                        </p:tav>
                                      </p:tavLst>
                                    </p:anim>
                                    <p:anim calcmode="lin" valueType="num">
                                      <p:cBhvr>
                                        <p:cTn id="39" dur="3000" fill="hold"/>
                                        <p:tgtEl>
                                          <p:spTgt spid="24"/>
                                        </p:tgtEl>
                                        <p:attrNameLst>
                                          <p:attrName>ppt_h</p:attrName>
                                        </p:attrNameLst>
                                      </p:cBhvr>
                                      <p:tavLst>
                                        <p:tav tm="0">
                                          <p:val>
                                            <p:fltVal val="0"/>
                                          </p:val>
                                        </p:tav>
                                        <p:tav tm="100000">
                                          <p:val>
                                            <p:strVal val="#ppt_h"/>
                                          </p:val>
                                        </p:tav>
                                      </p:tavLst>
                                    </p:anim>
                                    <p:animEffect transition="in" filter="fade">
                                      <p:cBhvr>
                                        <p:cTn id="40" dur="3000"/>
                                        <p:tgtEl>
                                          <p:spTgt spid="24"/>
                                        </p:tgtEl>
                                      </p:cBhvr>
                                    </p:animEffect>
                                  </p:childTnLst>
                                </p:cTn>
                              </p:par>
                              <p:par>
                                <p:cTn id="41" presetID="53"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p:cTn id="43" dur="3000" fill="hold"/>
                                        <p:tgtEl>
                                          <p:spTgt spid="27"/>
                                        </p:tgtEl>
                                        <p:attrNameLst>
                                          <p:attrName>ppt_w</p:attrName>
                                        </p:attrNameLst>
                                      </p:cBhvr>
                                      <p:tavLst>
                                        <p:tav tm="0">
                                          <p:val>
                                            <p:fltVal val="0"/>
                                          </p:val>
                                        </p:tav>
                                        <p:tav tm="100000">
                                          <p:val>
                                            <p:strVal val="#ppt_w"/>
                                          </p:val>
                                        </p:tav>
                                      </p:tavLst>
                                    </p:anim>
                                    <p:anim calcmode="lin" valueType="num">
                                      <p:cBhvr>
                                        <p:cTn id="44" dur="3000" fill="hold"/>
                                        <p:tgtEl>
                                          <p:spTgt spid="27"/>
                                        </p:tgtEl>
                                        <p:attrNameLst>
                                          <p:attrName>ppt_h</p:attrName>
                                        </p:attrNameLst>
                                      </p:cBhvr>
                                      <p:tavLst>
                                        <p:tav tm="0">
                                          <p:val>
                                            <p:fltVal val="0"/>
                                          </p:val>
                                        </p:tav>
                                        <p:tav tm="100000">
                                          <p:val>
                                            <p:strVal val="#ppt_h"/>
                                          </p:val>
                                        </p:tav>
                                      </p:tavLst>
                                    </p:anim>
                                    <p:animEffect transition="in" filter="fade">
                                      <p:cBhvr>
                                        <p:cTn id="45" dur="3000"/>
                                        <p:tgtEl>
                                          <p:spTgt spid="27"/>
                                        </p:tgtEl>
                                      </p:cBhvr>
                                    </p:animEffect>
                                  </p:childTnLst>
                                </p:cTn>
                              </p:par>
                              <p:par>
                                <p:cTn id="46" presetID="49" presetClass="path" presetSubtype="0" accel="50000" decel="50000" fill="hold" nodeType="withEffect">
                                  <p:stCondLst>
                                    <p:cond delay="0"/>
                                  </p:stCondLst>
                                  <p:childTnLst>
                                    <p:animMotion origin="layout" path="M -0.27708 -0.38055 L 8.33333E-7 -2.22222E-6 " pathEditMode="relative" rAng="0" ptsTypes="AA">
                                      <p:cBhvr>
                                        <p:cTn id="47" dur="3000" fill="hold"/>
                                        <p:tgtEl>
                                          <p:spTgt spid="9"/>
                                        </p:tgtEl>
                                        <p:attrNameLst>
                                          <p:attrName>ppt_x</p:attrName>
                                          <p:attrName>ppt_y</p:attrName>
                                        </p:attrNameLst>
                                      </p:cBhvr>
                                      <p:rCtr x="13854" y="19028"/>
                                    </p:animMotion>
                                  </p:childTnLst>
                                </p:cTn>
                              </p:par>
                              <p:par>
                                <p:cTn id="48" presetID="35" presetClass="path" presetSubtype="0" accel="50000" decel="50000" fill="hold" nodeType="withEffect">
                                  <p:stCondLst>
                                    <p:cond delay="0"/>
                                  </p:stCondLst>
                                  <p:childTnLst>
                                    <p:animMotion origin="layout" path="M 0.29166 -0.36666 L 4.16667E-6 -2.22222E-6 " pathEditMode="relative" rAng="0" ptsTypes="AA">
                                      <p:cBhvr>
                                        <p:cTn id="49" dur="3000" fill="hold"/>
                                        <p:tgtEl>
                                          <p:spTgt spid="12"/>
                                        </p:tgtEl>
                                        <p:attrNameLst>
                                          <p:attrName>ppt_x</p:attrName>
                                          <p:attrName>ppt_y</p:attrName>
                                        </p:attrNameLst>
                                      </p:cBhvr>
                                      <p:rCtr x="-14583" y="18333"/>
                                    </p:animMotion>
                                  </p:childTnLst>
                                </p:cTn>
                              </p:par>
                              <p:par>
                                <p:cTn id="50" presetID="56" presetClass="path" presetSubtype="0" accel="50000" decel="50000" fill="hold" nodeType="withEffect">
                                  <p:stCondLst>
                                    <p:cond delay="0"/>
                                  </p:stCondLst>
                                  <p:childTnLst>
                                    <p:animMotion origin="layout" path="M -0.25 0.33333 L -3.125E-6 -3.7037E-7 " pathEditMode="relative" rAng="0" ptsTypes="AA">
                                      <p:cBhvr>
                                        <p:cTn id="51" dur="3000" fill="hold"/>
                                        <p:tgtEl>
                                          <p:spTgt spid="24"/>
                                        </p:tgtEl>
                                        <p:attrNameLst>
                                          <p:attrName>ppt_x</p:attrName>
                                          <p:attrName>ppt_y</p:attrName>
                                        </p:attrNameLst>
                                      </p:cBhvr>
                                      <p:rCtr x="12500" y="-16667"/>
                                    </p:animMotion>
                                  </p:childTnLst>
                                </p:cTn>
                              </p:par>
                              <p:par>
                                <p:cTn id="52" presetID="49" presetClass="path" presetSubtype="0" accel="50000" decel="50000" fill="hold" nodeType="withEffect">
                                  <p:stCondLst>
                                    <p:cond delay="0"/>
                                  </p:stCondLst>
                                  <p:childTnLst>
                                    <p:animMotion origin="layout" path="M 0.22917 0.32222 L -1.875E-6 -3.7037E-7 " pathEditMode="relative" rAng="0" ptsTypes="AA">
                                      <p:cBhvr>
                                        <p:cTn id="53" dur="3000" fill="hold"/>
                                        <p:tgtEl>
                                          <p:spTgt spid="27"/>
                                        </p:tgtEl>
                                        <p:attrNameLst>
                                          <p:attrName>ppt_x</p:attrName>
                                          <p:attrName>ppt_y</p:attrName>
                                        </p:attrNameLst>
                                      </p:cBhvr>
                                      <p:rCtr x="-11458" y="-16111"/>
                                    </p:animMotion>
                                  </p:childTnLst>
                                </p:cTn>
                              </p:par>
                              <p:par>
                                <p:cTn id="54" presetID="35" presetClass="path" presetSubtype="0" accel="50000" decel="50000" fill="hold" nodeType="withEffect">
                                  <p:stCondLst>
                                    <p:cond delay="0"/>
                                  </p:stCondLst>
                                  <p:childTnLst>
                                    <p:animMotion origin="layout" path="M 0.36875 3.7037E-6 L 8.33333E-7 3.7037E-6 " pathEditMode="relative" rAng="0" ptsTypes="AA">
                                      <p:cBhvr>
                                        <p:cTn id="55" dur="3000" fill="hold"/>
                                        <p:tgtEl>
                                          <p:spTgt spid="15"/>
                                        </p:tgtEl>
                                        <p:attrNameLst>
                                          <p:attrName>ppt_x</p:attrName>
                                          <p:attrName>ppt_y</p:attrName>
                                        </p:attrNameLst>
                                      </p:cBhvr>
                                      <p:rCtr x="-18438" y="0"/>
                                    </p:animMotion>
                                  </p:childTnLst>
                                </p:cTn>
                              </p:par>
                              <p:par>
                                <p:cTn id="56" presetID="63" presetClass="path" presetSubtype="0" accel="50000" decel="50000" fill="hold" nodeType="withEffect">
                                  <p:stCondLst>
                                    <p:cond delay="0"/>
                                  </p:stCondLst>
                                  <p:childTnLst>
                                    <p:animMotion origin="layout" path="M -0.39584 -0.00278 L 4.16667E-6 3.7037E-6 " pathEditMode="relative" rAng="0" ptsTypes="AA">
                                      <p:cBhvr>
                                        <p:cTn id="57" dur="3000" fill="hold"/>
                                        <p:tgtEl>
                                          <p:spTgt spid="21"/>
                                        </p:tgtEl>
                                        <p:attrNameLst>
                                          <p:attrName>ppt_x</p:attrName>
                                          <p:attrName>ppt_y</p:attrName>
                                        </p:attrNameLst>
                                      </p:cBhvr>
                                      <p:rCtr x="19792" y="139"/>
                                    </p:animMotion>
                                  </p:childTnLst>
                                </p:cTn>
                              </p:par>
                              <p:par>
                                <p:cTn id="58" presetID="53" presetClass="entr" presetSubtype="0" fill="hold"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p:cTn id="60" dur="3000" fill="hold"/>
                                        <p:tgtEl>
                                          <p:spTgt spid="18"/>
                                        </p:tgtEl>
                                        <p:attrNameLst>
                                          <p:attrName>ppt_w</p:attrName>
                                        </p:attrNameLst>
                                      </p:cBhvr>
                                      <p:tavLst>
                                        <p:tav tm="0">
                                          <p:val>
                                            <p:fltVal val="0"/>
                                          </p:val>
                                        </p:tav>
                                        <p:tav tm="100000">
                                          <p:val>
                                            <p:strVal val="#ppt_w"/>
                                          </p:val>
                                        </p:tav>
                                      </p:tavLst>
                                    </p:anim>
                                    <p:anim calcmode="lin" valueType="num">
                                      <p:cBhvr>
                                        <p:cTn id="61" dur="3000" fill="hold"/>
                                        <p:tgtEl>
                                          <p:spTgt spid="18"/>
                                        </p:tgtEl>
                                        <p:attrNameLst>
                                          <p:attrName>ppt_h</p:attrName>
                                        </p:attrNameLst>
                                      </p:cBhvr>
                                      <p:tavLst>
                                        <p:tav tm="0">
                                          <p:val>
                                            <p:fltVal val="0"/>
                                          </p:val>
                                        </p:tav>
                                        <p:tav tm="100000">
                                          <p:val>
                                            <p:strVal val="#ppt_h"/>
                                          </p:val>
                                        </p:tav>
                                      </p:tavLst>
                                    </p:anim>
                                    <p:animEffect transition="in" filter="fade">
                                      <p:cBhvr>
                                        <p:cTn id="62" dur="30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0" end="0"/>
                                            </p:txEl>
                                          </p:spTgt>
                                        </p:tgtEl>
                                        <p:attrNameLst>
                                          <p:attrName>style.visibility</p:attrName>
                                        </p:attrNameLst>
                                      </p:cBhvr>
                                      <p:to>
                                        <p:strVal val="visible"/>
                                      </p:to>
                                    </p:set>
                                    <p:anim calcmode="lin" valueType="num">
                                      <p:cBhvr additive="base">
                                        <p:cTn id="6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 end="1"/>
                                            </p:txEl>
                                          </p:spTgt>
                                        </p:tgtEl>
                                        <p:attrNameLst>
                                          <p:attrName>style.visibility</p:attrName>
                                        </p:attrNameLst>
                                      </p:cBhvr>
                                      <p:to>
                                        <p:strVal val="visible"/>
                                      </p:to>
                                    </p:set>
                                    <p:anim calcmode="lin" valueType="num">
                                      <p:cBhvr additive="base">
                                        <p:cTn id="7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2" end="2"/>
                                            </p:txEl>
                                          </p:spTgt>
                                        </p:tgtEl>
                                        <p:attrNameLst>
                                          <p:attrName>style.visibility</p:attrName>
                                        </p:attrNameLst>
                                      </p:cBhvr>
                                      <p:to>
                                        <p:strVal val="visible"/>
                                      </p:to>
                                    </p:set>
                                    <p:anim calcmode="lin" valueType="num">
                                      <p:cBhvr additive="base">
                                        <p:cTn id="7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168143"/>
            <a:ext cx="7953135" cy="964620"/>
          </a:xfrm>
          <a:noFill/>
        </p:spPr>
        <p:txBody>
          <a:bodyPr>
            <a:normAutofit/>
          </a:bodyPr>
          <a:lstStyle/>
          <a:p>
            <a:r>
              <a:rPr lang="zh-CN" altLang="en-US" sz="4800" b="1" dirty="0" smtClean="0">
                <a:solidFill>
                  <a:schemeClr val="bg1"/>
                </a:solidFill>
                <a:effectLst>
                  <a:outerShdw blurRad="38100" dist="38100" dir="2700000" algn="tl">
                    <a:srgbClr val="000000">
                      <a:alpha val="43137"/>
                    </a:srgbClr>
                  </a:outerShdw>
                </a:effectLst>
              </a:rPr>
              <a:t>　</a:t>
            </a:r>
            <a:r>
              <a:rPr lang="zh-CN" altLang="en-US" sz="4800" b="1" dirty="0">
                <a:latin typeface="+mn-ea"/>
                <a:ea typeface="+mn-ea"/>
              </a:rPr>
              <a:t>产品经理</a:t>
            </a:r>
            <a:r>
              <a:rPr lang="zh-CN" altLang="en-US" sz="4800" b="1" dirty="0" smtClean="0">
                <a:latin typeface="+mn-ea"/>
                <a:ea typeface="+mn-ea"/>
              </a:rPr>
              <a:t>材料阅读</a:t>
            </a:r>
            <a:endParaRPr lang="zh-CN" altLang="en-US" sz="4800" b="1" dirty="0">
              <a:latin typeface="+mn-ea"/>
              <a:ea typeface="+mn-ea"/>
            </a:endParaRPr>
          </a:p>
        </p:txBody>
      </p:sp>
      <p:sp>
        <p:nvSpPr>
          <p:cNvPr id="3" name="内容占位符 2"/>
          <p:cNvSpPr>
            <a:spLocks noGrp="1"/>
          </p:cNvSpPr>
          <p:nvPr>
            <p:ph idx="1"/>
          </p:nvPr>
        </p:nvSpPr>
        <p:spPr>
          <a:xfrm>
            <a:off x="416379" y="1445080"/>
            <a:ext cx="11428618" cy="5070020"/>
          </a:xfrm>
        </p:spPr>
        <p:txBody>
          <a:bodyPr>
            <a:normAutofit/>
          </a:bodyPr>
          <a:lstStyle/>
          <a:p>
            <a:pPr>
              <a:lnSpc>
                <a:spcPct val="120000"/>
              </a:lnSpc>
            </a:pPr>
            <a:r>
              <a:rPr lang="zh-CN" altLang="en-US" sz="2400" dirty="0" smtClean="0">
                <a:latin typeface="微软雅黑" panose="020B0503020204020204" pitchFamily="34" charset="-122"/>
                <a:ea typeface="微软雅黑" panose="020B0503020204020204" pitchFamily="34" charset="-122"/>
              </a:rPr>
              <a:t>我们在网上的</a:t>
            </a:r>
            <a:r>
              <a:rPr lang="en-US" altLang="zh-CN" sz="2400" dirty="0" smtClean="0">
                <a:latin typeface="微软雅黑" panose="020B0503020204020204" pitchFamily="34" charset="-122"/>
                <a:ea typeface="微软雅黑" panose="020B0503020204020204" pitchFamily="34" charset="-122"/>
              </a:rPr>
              <a:t>20</a:t>
            </a:r>
            <a:r>
              <a:rPr lang="zh-CN" altLang="en-US" sz="2400" dirty="0" smtClean="0">
                <a:latin typeface="微软雅黑" panose="020B0503020204020204" pitchFamily="34" charset="-122"/>
                <a:ea typeface="微软雅黑" panose="020B0503020204020204" pitchFamily="34" charset="-122"/>
              </a:rPr>
              <a:t>多个关于产品经理的</a:t>
            </a:r>
            <a:r>
              <a:rPr lang="en-US" altLang="zh-CN" sz="2400" dirty="0" smtClean="0">
                <a:latin typeface="微软雅黑" panose="020B0503020204020204" pitchFamily="34" charset="-122"/>
                <a:ea typeface="微软雅黑" panose="020B0503020204020204" pitchFamily="34" charset="-122"/>
              </a:rPr>
              <a:t>PPT</a:t>
            </a:r>
            <a:r>
              <a:rPr lang="zh-CN" altLang="en-US" sz="2400" dirty="0" smtClean="0">
                <a:latin typeface="微软雅黑" panose="020B0503020204020204" pitchFamily="34" charset="-122"/>
                <a:ea typeface="微软雅黑" panose="020B0503020204020204" pitchFamily="34" charset="-122"/>
              </a:rPr>
              <a:t>中精选了最好的</a:t>
            </a:r>
            <a:r>
              <a:rPr lang="en-US" altLang="zh-CN" sz="2400" dirty="0" smtClean="0">
                <a:latin typeface="微软雅黑" panose="020B0503020204020204" pitchFamily="34" charset="-122"/>
                <a:ea typeface="微软雅黑" panose="020B0503020204020204" pitchFamily="34" charset="-122"/>
              </a:rPr>
              <a:t>5</a:t>
            </a:r>
            <a:r>
              <a:rPr lang="zh-CN" altLang="en-US" sz="2400" dirty="0" smtClean="0">
                <a:latin typeface="微软雅黑" panose="020B0503020204020204" pitchFamily="34" charset="-122"/>
                <a:ea typeface="微软雅黑" panose="020B0503020204020204" pitchFamily="34" charset="-122"/>
              </a:rPr>
              <a:t>个</a:t>
            </a:r>
            <a:r>
              <a:rPr lang="en-US" altLang="zh-CN" sz="2400" dirty="0" smtClean="0">
                <a:latin typeface="微软雅黑" panose="020B0503020204020204" pitchFamily="34" charset="-122"/>
                <a:ea typeface="微软雅黑" panose="020B0503020204020204" pitchFamily="34" charset="-122"/>
              </a:rPr>
              <a:t>PPT</a:t>
            </a:r>
            <a:r>
              <a:rPr lang="zh-CN" altLang="en-US" sz="2400" dirty="0" smtClean="0">
                <a:latin typeface="微软雅黑" panose="020B0503020204020204" pitchFamily="34" charset="-122"/>
                <a:ea typeface="微软雅黑" panose="020B0503020204020204" pitchFamily="34" charset="-122"/>
              </a:rPr>
              <a:t>，在打包资料中。</a:t>
            </a:r>
            <a:endParaRPr lang="en-US" altLang="zh-CN" sz="2400" dirty="0" smtClean="0">
              <a:latin typeface="微软雅黑" panose="020B0503020204020204" pitchFamily="34" charset="-122"/>
              <a:ea typeface="微软雅黑" panose="020B0503020204020204" pitchFamily="34" charset="-122"/>
            </a:endParaRPr>
          </a:p>
          <a:p>
            <a:pPr>
              <a:lnSpc>
                <a:spcPct val="120000"/>
              </a:lnSpc>
            </a:pPr>
            <a:r>
              <a:rPr lang="zh-CN" altLang="en-US" sz="2400" dirty="0" smtClean="0">
                <a:latin typeface="微软雅黑" panose="020B0503020204020204" pitchFamily="34" charset="-122"/>
                <a:ea typeface="微软雅黑" panose="020B0503020204020204" pitchFamily="34" charset="-122"/>
              </a:rPr>
              <a:t>我们也搜索了几十篇产品经理相关的文章精选了</a:t>
            </a:r>
            <a:r>
              <a:rPr lang="en-US" altLang="zh-CN" sz="2400" dirty="0">
                <a:latin typeface="微软雅黑" panose="020B0503020204020204" pitchFamily="34" charset="-122"/>
                <a:ea typeface="微软雅黑" panose="020B0503020204020204" pitchFamily="34" charset="-122"/>
              </a:rPr>
              <a:t>5</a:t>
            </a:r>
            <a:r>
              <a:rPr lang="zh-CN" altLang="en-US" sz="2400" dirty="0" smtClean="0">
                <a:latin typeface="微软雅黑" panose="020B0503020204020204" pitchFamily="34" charset="-122"/>
                <a:ea typeface="微软雅黑" panose="020B0503020204020204" pitchFamily="34" charset="-122"/>
              </a:rPr>
              <a:t>篇，在打包资料中。</a:t>
            </a:r>
            <a:endParaRPr lang="en-US" altLang="zh-CN" sz="2400" dirty="0" smtClean="0">
              <a:latin typeface="微软雅黑" panose="020B0503020204020204" pitchFamily="34" charset="-122"/>
              <a:ea typeface="微软雅黑" panose="020B0503020204020204" pitchFamily="34" charset="-122"/>
            </a:endParaRPr>
          </a:p>
          <a:p>
            <a:pPr>
              <a:lnSpc>
                <a:spcPct val="120000"/>
              </a:lnSpc>
            </a:pPr>
            <a:r>
              <a:rPr lang="zh-CN" altLang="en-US" sz="2400" dirty="0" smtClean="0">
                <a:latin typeface="微软雅黑" panose="020B0503020204020204" pitchFamily="34" charset="-122"/>
                <a:ea typeface="微软雅黑" panose="020B0503020204020204" pitchFamily="34" charset="-122"/>
              </a:rPr>
              <a:t>请读完文件夹内的其他材料。全部读完，才算完成章鱼计划的当次课程。</a:t>
            </a:r>
            <a:endParaRPr lang="en-US" altLang="zh-CN" sz="2400" dirty="0" smtClean="0">
              <a:latin typeface="微软雅黑" panose="020B0503020204020204" pitchFamily="34" charset="-122"/>
              <a:ea typeface="微软雅黑" panose="020B0503020204020204" pitchFamily="34" charset="-122"/>
            </a:endParaRPr>
          </a:p>
        </p:txBody>
      </p:sp>
      <p:sp>
        <p:nvSpPr>
          <p:cNvPr id="7" name="矩形 6"/>
          <p:cNvSpPr/>
          <p:nvPr/>
        </p:nvSpPr>
        <p:spPr>
          <a:xfrm>
            <a:off x="844062" y="3241426"/>
            <a:ext cx="8468751" cy="1569660"/>
          </a:xfrm>
          <a:prstGeom prst="rect">
            <a:avLst/>
          </a:prstGeom>
        </p:spPr>
        <p:txBody>
          <a:bodyPr wrap="square">
            <a:spAutoFit/>
          </a:bodyPr>
          <a:lstStyle/>
          <a:p>
            <a:pPr>
              <a:lnSpc>
                <a:spcPct val="120000"/>
              </a:lnSpc>
            </a:pPr>
            <a:r>
              <a:rPr lang="en-US" altLang="zh-CN" sz="1600" dirty="0" smtClean="0">
                <a:latin typeface="微软雅黑" panose="020B0503020204020204" pitchFamily="34" charset="-122"/>
                <a:ea typeface="微软雅黑" panose="020B0503020204020204" pitchFamily="34" charset="-122"/>
              </a:rPr>
              <a:t>01.Pony</a:t>
            </a:r>
            <a:r>
              <a:rPr lang="zh-CN" altLang="en-US" sz="1600" dirty="0">
                <a:latin typeface="微软雅黑" panose="020B0503020204020204" pitchFamily="34" charset="-122"/>
                <a:ea typeface="微软雅黑" panose="020B0503020204020204" pitchFamily="34" charset="-122"/>
              </a:rPr>
              <a:t>对</a:t>
            </a:r>
            <a:r>
              <a:rPr lang="en-US" altLang="zh-CN" sz="1600" dirty="0" err="1">
                <a:latin typeface="微软雅黑" panose="020B0503020204020204" pitchFamily="34" charset="-122"/>
                <a:ea typeface="微软雅黑" panose="020B0503020204020204" pitchFamily="34" charset="-122"/>
              </a:rPr>
              <a:t>QQMail</a:t>
            </a:r>
            <a:r>
              <a:rPr lang="zh-CN" altLang="en-US" sz="1600" dirty="0">
                <a:latin typeface="微软雅黑" panose="020B0503020204020204" pitchFamily="34" charset="-122"/>
                <a:ea typeface="微软雅黑" panose="020B0503020204020204" pitchFamily="34" charset="-122"/>
              </a:rPr>
              <a:t>的邮件摘录</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腾讯广研院</a:t>
            </a:r>
            <a:r>
              <a:rPr lang="en-US" altLang="zh-CN" sz="1600" dirty="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2008.ppt</a:t>
            </a:r>
            <a:r>
              <a:rPr lang="en-US" altLang="zh-CN" sz="1600" dirty="0">
                <a:latin typeface="微软雅黑" panose="020B0503020204020204" pitchFamily="34" charset="-122"/>
                <a:ea typeface="微软雅黑" panose="020B0503020204020204" pitchFamily="34" charset="-122"/>
              </a:rPr>
              <a:t/>
            </a:r>
            <a:br>
              <a:rPr lang="en-US" altLang="zh-CN" sz="1600" dirty="0">
                <a:latin typeface="微软雅黑" panose="020B0503020204020204" pitchFamily="34" charset="-122"/>
                <a:ea typeface="微软雅黑" panose="020B0503020204020204" pitchFamily="34" charset="-122"/>
              </a:rPr>
            </a:br>
            <a:r>
              <a:rPr lang="en-US" altLang="zh-CN" sz="1600" dirty="0" smtClean="0">
                <a:latin typeface="微软雅黑" panose="020B0503020204020204" pitchFamily="34" charset="-122"/>
                <a:ea typeface="微软雅黑" panose="020B0503020204020204" pitchFamily="34" charset="-122"/>
              </a:rPr>
              <a:t>02.</a:t>
            </a:r>
            <a:r>
              <a:rPr lang="zh-CN" altLang="en-US" sz="1600" dirty="0" smtClean="0">
                <a:latin typeface="微软雅黑" panose="020B0503020204020204" pitchFamily="34" charset="-122"/>
                <a:ea typeface="微软雅黑" panose="020B0503020204020204" pitchFamily="34" charset="-122"/>
              </a:rPr>
              <a:t>产品</a:t>
            </a:r>
            <a:r>
              <a:rPr lang="zh-CN" altLang="en-US" sz="1600" dirty="0">
                <a:latin typeface="微软雅黑" panose="020B0503020204020204" pitchFamily="34" charset="-122"/>
                <a:ea typeface="微软雅黑" panose="020B0503020204020204" pitchFamily="34" charset="-122"/>
              </a:rPr>
              <a:t>经理的视角</a:t>
            </a:r>
            <a:r>
              <a:rPr lang="en-US" altLang="zh-CN" sz="1600" dirty="0">
                <a:latin typeface="微软雅黑" panose="020B0503020204020204" pitchFamily="34" charset="-122"/>
                <a:ea typeface="微软雅黑" panose="020B0503020204020204" pitchFamily="34" charset="-122"/>
              </a:rPr>
              <a:t>_</a:t>
            </a:r>
            <a:r>
              <a:rPr lang="en-US" altLang="zh-CN" sz="1600" dirty="0" smtClean="0">
                <a:latin typeface="微软雅黑" panose="020B0503020204020204" pitchFamily="34" charset="-122"/>
                <a:ea typeface="微软雅黑" panose="020B0503020204020204" pitchFamily="34" charset="-122"/>
              </a:rPr>
              <a:t>Chrissyuan_V1.0.ppt</a:t>
            </a:r>
            <a:r>
              <a:rPr lang="en-US" altLang="zh-CN" sz="1600" dirty="0">
                <a:latin typeface="微软雅黑" panose="020B0503020204020204" pitchFamily="34" charset="-122"/>
                <a:ea typeface="微软雅黑" panose="020B0503020204020204" pitchFamily="34" charset="-122"/>
              </a:rPr>
              <a:t/>
            </a:r>
            <a:br>
              <a:rPr lang="en-US" altLang="zh-CN" sz="1600" dirty="0">
                <a:latin typeface="微软雅黑" panose="020B0503020204020204" pitchFamily="34" charset="-122"/>
                <a:ea typeface="微软雅黑" panose="020B0503020204020204" pitchFamily="34" charset="-122"/>
              </a:rPr>
            </a:br>
            <a:r>
              <a:rPr lang="en-US" altLang="zh-CN" sz="1600" dirty="0" smtClean="0">
                <a:latin typeface="微软雅黑" panose="020B0503020204020204" pitchFamily="34" charset="-122"/>
                <a:ea typeface="微软雅黑" panose="020B0503020204020204" pitchFamily="34" charset="-122"/>
              </a:rPr>
              <a:t>03.</a:t>
            </a:r>
            <a:r>
              <a:rPr lang="zh-CN" altLang="en-US" sz="1600" dirty="0" smtClean="0">
                <a:latin typeface="微软雅黑" panose="020B0503020204020204" pitchFamily="34" charset="-122"/>
                <a:ea typeface="微软雅黑" panose="020B0503020204020204" pitchFamily="34" charset="-122"/>
              </a:rPr>
              <a:t>互联网</a:t>
            </a:r>
            <a:r>
              <a:rPr lang="zh-CN" altLang="en-US" sz="1600" dirty="0">
                <a:latin typeface="微软雅黑" panose="020B0503020204020204" pitchFamily="34" charset="-122"/>
                <a:ea typeface="微软雅黑" panose="020B0503020204020204" pitchFamily="34" charset="-122"/>
              </a:rPr>
              <a:t>产品的来龙去脉</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助理</a:t>
            </a:r>
            <a:r>
              <a:rPr lang="en-US" altLang="zh-CN" sz="1600" dirty="0">
                <a:latin typeface="微软雅黑" panose="020B0503020204020204" pitchFamily="34" charset="-122"/>
                <a:ea typeface="微软雅黑" panose="020B0503020204020204" pitchFamily="34" charset="-122"/>
              </a:rPr>
              <a:t>PM</a:t>
            </a:r>
            <a:r>
              <a:rPr lang="zh-CN" altLang="en-US" sz="1600" dirty="0">
                <a:latin typeface="微软雅黑" panose="020B0503020204020204" pitchFamily="34" charset="-122"/>
                <a:ea typeface="微软雅黑" panose="020B0503020204020204" pitchFamily="34" charset="-122"/>
              </a:rPr>
              <a:t>能力素质模型（美团内部入门</a:t>
            </a:r>
            <a:r>
              <a:rPr lang="zh-CN" altLang="en-US" sz="1600" dirty="0" smtClean="0">
                <a:latin typeface="微软雅黑" panose="020B0503020204020204" pitchFamily="34" charset="-122"/>
                <a:ea typeface="微软雅黑" panose="020B0503020204020204" pitchFamily="34" charset="-122"/>
              </a:rPr>
              <a:t>培训）</a:t>
            </a:r>
            <a:r>
              <a:rPr lang="en-US" altLang="zh-CN" sz="1600" dirty="0" smtClean="0">
                <a:latin typeface="微软雅黑" panose="020B0503020204020204" pitchFamily="34" charset="-122"/>
                <a:ea typeface="微软雅黑" panose="020B0503020204020204" pitchFamily="34" charset="-122"/>
              </a:rPr>
              <a:t>.</a:t>
            </a:r>
            <a:r>
              <a:rPr lang="en-US" altLang="zh-CN" sz="1600" dirty="0" err="1" smtClean="0">
                <a:latin typeface="微软雅黑" panose="020B0503020204020204" pitchFamily="34" charset="-122"/>
                <a:ea typeface="微软雅黑" panose="020B0503020204020204" pitchFamily="34" charset="-122"/>
              </a:rPr>
              <a:t>pptx</a:t>
            </a:r>
            <a:r>
              <a:rPr lang="zh-CN" altLang="en-US" sz="1600" dirty="0">
                <a:latin typeface="微软雅黑" panose="020B0503020204020204" pitchFamily="34" charset="-122"/>
                <a:ea typeface="微软雅黑" panose="020B0503020204020204" pitchFamily="34" charset="-122"/>
              </a:rPr>
              <a:t/>
            </a:r>
            <a:br>
              <a:rPr lang="zh-CN" altLang="en-US" sz="1600" dirty="0">
                <a:latin typeface="微软雅黑" panose="020B0503020204020204" pitchFamily="34" charset="-122"/>
                <a:ea typeface="微软雅黑" panose="020B0503020204020204" pitchFamily="34" charset="-122"/>
              </a:rPr>
            </a:br>
            <a:r>
              <a:rPr lang="en-US" altLang="zh-CN" sz="1600" dirty="0" smtClean="0">
                <a:latin typeface="微软雅黑" panose="020B0503020204020204" pitchFamily="34" charset="-122"/>
                <a:ea typeface="微软雅黑" panose="020B0503020204020204" pitchFamily="34" charset="-122"/>
              </a:rPr>
              <a:t>04.</a:t>
            </a:r>
            <a:r>
              <a:rPr lang="zh-CN" altLang="en-US" sz="1600" dirty="0" smtClean="0">
                <a:latin typeface="微软雅黑" panose="020B0503020204020204" pitchFamily="34" charset="-122"/>
                <a:ea typeface="微软雅黑" panose="020B0503020204020204" pitchFamily="34" charset="-122"/>
              </a:rPr>
              <a:t>互联网</a:t>
            </a:r>
            <a:r>
              <a:rPr lang="zh-CN" altLang="en-US" sz="1600" dirty="0">
                <a:latin typeface="微软雅黑" panose="020B0503020204020204" pitchFamily="34" charset="-122"/>
                <a:ea typeface="微软雅黑" panose="020B0503020204020204" pitchFamily="34" charset="-122"/>
              </a:rPr>
              <a:t>的产品精神 </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李开复</a:t>
            </a:r>
            <a:r>
              <a:rPr lang="en-US" altLang="zh-CN" sz="1600" dirty="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2011.pptx</a:t>
            </a:r>
            <a:r>
              <a:rPr lang="en-US" altLang="zh-CN" sz="1600" dirty="0">
                <a:latin typeface="微软雅黑" panose="020B0503020204020204" pitchFamily="34" charset="-122"/>
                <a:ea typeface="微软雅黑" panose="020B0503020204020204" pitchFamily="34" charset="-122"/>
              </a:rPr>
              <a:t/>
            </a:r>
            <a:br>
              <a:rPr lang="en-US" altLang="zh-CN" sz="1600" dirty="0">
                <a:latin typeface="微软雅黑" panose="020B0503020204020204" pitchFamily="34" charset="-122"/>
                <a:ea typeface="微软雅黑" panose="020B0503020204020204" pitchFamily="34" charset="-122"/>
              </a:rPr>
            </a:br>
            <a:r>
              <a:rPr lang="en-US" altLang="zh-CN" sz="1600" dirty="0" smtClean="0">
                <a:latin typeface="微软雅黑" panose="020B0503020204020204" pitchFamily="34" charset="-122"/>
                <a:ea typeface="微软雅黑" panose="020B0503020204020204" pitchFamily="34" charset="-122"/>
              </a:rPr>
              <a:t>05.</a:t>
            </a:r>
            <a:r>
              <a:rPr lang="zh-CN" altLang="en-US" sz="1600" dirty="0" smtClean="0">
                <a:latin typeface="微软雅黑" panose="020B0503020204020204" pitchFamily="34" charset="-122"/>
                <a:ea typeface="微软雅黑" panose="020B0503020204020204" pitchFamily="34" charset="-122"/>
              </a:rPr>
              <a:t>互联网</a:t>
            </a:r>
            <a:r>
              <a:rPr lang="zh-CN" altLang="en-US" sz="1600" dirty="0">
                <a:latin typeface="微软雅黑" panose="020B0503020204020204" pitchFamily="34" charset="-122"/>
                <a:ea typeface="微软雅黑" panose="020B0503020204020204" pitchFamily="34" charset="-122"/>
              </a:rPr>
              <a:t>时代的产品经理 </a:t>
            </a:r>
            <a:r>
              <a:rPr lang="en-US" altLang="zh-CN" sz="1600" dirty="0" smtClean="0">
                <a:latin typeface="微软雅黑" panose="020B0503020204020204" pitchFamily="34" charset="-122"/>
                <a:ea typeface="微软雅黑" panose="020B0503020204020204" pitchFamily="34" charset="-122"/>
              </a:rPr>
              <a:t>.</a:t>
            </a:r>
            <a:r>
              <a:rPr lang="en-US" altLang="zh-CN" sz="1600" dirty="0" err="1" smtClean="0">
                <a:latin typeface="微软雅黑" panose="020B0503020204020204" pitchFamily="34" charset="-122"/>
                <a:ea typeface="微软雅黑" panose="020B0503020204020204" pitchFamily="34" charset="-122"/>
              </a:rPr>
              <a:t>ppt</a:t>
            </a:r>
            <a:endParaRPr lang="zh-CN" altLang="en-US" sz="1600" dirty="0">
              <a:latin typeface="微软雅黑" panose="020B0503020204020204" pitchFamily="34" charset="-122"/>
              <a:ea typeface="微软雅黑" panose="020B0503020204020204" pitchFamily="34" charset="-122"/>
            </a:endParaRPr>
          </a:p>
        </p:txBody>
      </p:sp>
      <p:sp>
        <p:nvSpPr>
          <p:cNvPr id="8" name="矩形 7"/>
          <p:cNvSpPr/>
          <p:nvPr/>
        </p:nvSpPr>
        <p:spPr>
          <a:xfrm>
            <a:off x="844061" y="4995752"/>
            <a:ext cx="8468751" cy="1569660"/>
          </a:xfrm>
          <a:prstGeom prst="rect">
            <a:avLst/>
          </a:prstGeom>
        </p:spPr>
        <p:txBody>
          <a:bodyPr wrap="square">
            <a:spAutoFit/>
          </a:bodyPr>
          <a:lstStyle/>
          <a:p>
            <a:pPr>
              <a:lnSpc>
                <a:spcPct val="120000"/>
              </a:lnSpc>
            </a:pPr>
            <a:r>
              <a:rPr lang="en-US" altLang="zh-CN" sz="1600" dirty="0">
                <a:latin typeface="微软雅黑" panose="020B0503020204020204" pitchFamily="34" charset="-122"/>
                <a:ea typeface="微软雅黑" panose="020B0503020204020204" pitchFamily="34" charset="-122"/>
              </a:rPr>
              <a:t>01.</a:t>
            </a:r>
            <a:r>
              <a:rPr lang="zh-CN" altLang="en-US" sz="1600" dirty="0">
                <a:latin typeface="微软雅黑" panose="020B0503020204020204" pitchFamily="34" charset="-122"/>
                <a:ea typeface="微软雅黑" panose="020B0503020204020204" pitchFamily="34" charset="-122"/>
              </a:rPr>
              <a:t>产品经理的自我修养：认知模式</a:t>
            </a:r>
            <a:r>
              <a:rPr lang="en-US" altLang="zh-CN" sz="1600" dirty="0">
                <a:latin typeface="微软雅黑" panose="020B0503020204020204" pitchFamily="34" charset="-122"/>
                <a:ea typeface="微软雅黑" panose="020B0503020204020204" pitchFamily="34" charset="-122"/>
              </a:rPr>
              <a:t>.pdf</a:t>
            </a:r>
            <a:r>
              <a:rPr lang="zh-CN" altLang="en-US" sz="1600" dirty="0">
                <a:latin typeface="微软雅黑" panose="020B0503020204020204" pitchFamily="34" charset="-122"/>
                <a:ea typeface="微软雅黑" panose="020B0503020204020204" pitchFamily="34" charset="-122"/>
              </a:rPr>
              <a:t/>
            </a:r>
            <a:br>
              <a:rPr lang="zh-CN" altLang="en-US" sz="1600" dirty="0">
                <a:latin typeface="微软雅黑" panose="020B0503020204020204" pitchFamily="34" charset="-122"/>
                <a:ea typeface="微软雅黑" panose="020B0503020204020204" pitchFamily="34" charset="-122"/>
              </a:rPr>
            </a:br>
            <a:r>
              <a:rPr lang="en-US" altLang="zh-CN" sz="1600" dirty="0">
                <a:latin typeface="微软雅黑" panose="020B0503020204020204" pitchFamily="34" charset="-122"/>
                <a:ea typeface="微软雅黑" panose="020B0503020204020204" pitchFamily="34" charset="-122"/>
              </a:rPr>
              <a:t>02.</a:t>
            </a:r>
            <a:r>
              <a:rPr lang="zh-CN" altLang="en-US" sz="1600" dirty="0">
                <a:latin typeface="微软雅黑" panose="020B0503020204020204" pitchFamily="34" charset="-122"/>
                <a:ea typeface="微软雅黑" panose="020B0503020204020204" pitchFamily="34" charset="-122"/>
              </a:rPr>
              <a:t>互联网产品经理：定位、职责、技能</a:t>
            </a:r>
            <a:r>
              <a:rPr lang="en-US" altLang="zh-CN" sz="1600" dirty="0">
                <a:latin typeface="微软雅黑" panose="020B0503020204020204" pitchFamily="34" charset="-122"/>
                <a:ea typeface="微软雅黑" panose="020B0503020204020204" pitchFamily="34" charset="-122"/>
              </a:rPr>
              <a:t>.pdf</a:t>
            </a:r>
            <a:r>
              <a:rPr lang="zh-CN" altLang="en-US" sz="1600" dirty="0">
                <a:latin typeface="微软雅黑" panose="020B0503020204020204" pitchFamily="34" charset="-122"/>
                <a:ea typeface="微软雅黑" panose="020B0503020204020204" pitchFamily="34" charset="-122"/>
              </a:rPr>
              <a:t/>
            </a:r>
            <a:br>
              <a:rPr lang="zh-CN" altLang="en-US" sz="1600" dirty="0">
                <a:latin typeface="微软雅黑" panose="020B0503020204020204" pitchFamily="34" charset="-122"/>
                <a:ea typeface="微软雅黑" panose="020B0503020204020204" pitchFamily="34" charset="-122"/>
              </a:rPr>
            </a:br>
            <a:r>
              <a:rPr lang="en-US" altLang="zh-CN" sz="1600" dirty="0">
                <a:latin typeface="微软雅黑" panose="020B0503020204020204" pitchFamily="34" charset="-122"/>
                <a:ea typeface="微软雅黑" panose="020B0503020204020204" pitchFamily="34" charset="-122"/>
              </a:rPr>
              <a:t>03.</a:t>
            </a:r>
            <a:r>
              <a:rPr lang="zh-CN" altLang="en-US" sz="1600" dirty="0">
                <a:latin typeface="微软雅黑" panose="020B0503020204020204" pitchFamily="34" charset="-122"/>
                <a:ea typeface="微软雅黑" panose="020B0503020204020204" pitchFamily="34" charset="-122"/>
              </a:rPr>
              <a:t>究竟什么是一个产品经理</a:t>
            </a:r>
            <a:r>
              <a:rPr lang="en-US" altLang="zh-CN" sz="1600" dirty="0">
                <a:latin typeface="微软雅黑" panose="020B0503020204020204" pitchFamily="34" charset="-122"/>
                <a:ea typeface="微软雅黑" panose="020B0503020204020204" pitchFamily="34" charset="-122"/>
              </a:rPr>
              <a:t>.pdf</a:t>
            </a:r>
            <a:r>
              <a:rPr lang="zh-CN" altLang="en-US" sz="1600" dirty="0">
                <a:latin typeface="微软雅黑" panose="020B0503020204020204" pitchFamily="34" charset="-122"/>
                <a:ea typeface="微软雅黑" panose="020B0503020204020204" pitchFamily="34" charset="-122"/>
              </a:rPr>
              <a:t/>
            </a:r>
            <a:br>
              <a:rPr lang="zh-CN" altLang="en-US" sz="1600" dirty="0">
                <a:latin typeface="微软雅黑" panose="020B0503020204020204" pitchFamily="34" charset="-122"/>
                <a:ea typeface="微软雅黑" panose="020B0503020204020204" pitchFamily="34" charset="-122"/>
              </a:rPr>
            </a:br>
            <a:r>
              <a:rPr lang="en-US" altLang="zh-CN" sz="1600" dirty="0">
                <a:latin typeface="微软雅黑" panose="020B0503020204020204" pitchFamily="34" charset="-122"/>
                <a:ea typeface="微软雅黑" panose="020B0503020204020204" pitchFamily="34" charset="-122"/>
              </a:rPr>
              <a:t>04.</a:t>
            </a:r>
            <a:r>
              <a:rPr lang="zh-CN" altLang="en-US" sz="1600" dirty="0">
                <a:latin typeface="微软雅黑" panose="020B0503020204020204" pitchFamily="34" charset="-122"/>
                <a:ea typeface="微软雅黑" panose="020B0503020204020204" pitchFamily="34" charset="-122"/>
              </a:rPr>
              <a:t>听产品经理告诉你怎么做好“产品经理”</a:t>
            </a:r>
            <a:r>
              <a:rPr lang="en-US" altLang="zh-CN" sz="1600" dirty="0">
                <a:latin typeface="微软雅黑" panose="020B0503020204020204" pitchFamily="34" charset="-122"/>
                <a:ea typeface="微软雅黑" panose="020B0503020204020204" pitchFamily="34" charset="-122"/>
              </a:rPr>
              <a:t>.pdf</a:t>
            </a:r>
            <a:r>
              <a:rPr lang="zh-CN" altLang="en-US" sz="1600" dirty="0">
                <a:latin typeface="微软雅黑" panose="020B0503020204020204" pitchFamily="34" charset="-122"/>
                <a:ea typeface="微软雅黑" panose="020B0503020204020204" pitchFamily="34" charset="-122"/>
              </a:rPr>
              <a:t/>
            </a:r>
            <a:br>
              <a:rPr lang="zh-CN" altLang="en-US" sz="1600" dirty="0">
                <a:latin typeface="微软雅黑" panose="020B0503020204020204" pitchFamily="34" charset="-122"/>
                <a:ea typeface="微软雅黑" panose="020B0503020204020204" pitchFamily="34" charset="-122"/>
              </a:rPr>
            </a:br>
            <a:r>
              <a:rPr lang="en-US" altLang="zh-CN" sz="1600" dirty="0">
                <a:latin typeface="微软雅黑" panose="020B0503020204020204" pitchFamily="34" charset="-122"/>
                <a:ea typeface="微软雅黑" panose="020B0503020204020204" pitchFamily="34" charset="-122"/>
              </a:rPr>
              <a:t>05.</a:t>
            </a:r>
            <a:r>
              <a:rPr lang="zh-CN" altLang="en-US" sz="1600" dirty="0">
                <a:latin typeface="微软雅黑" panose="020B0503020204020204" pitchFamily="34" charset="-122"/>
                <a:ea typeface="微软雅黑" panose="020B0503020204020204" pitchFamily="34" charset="-122"/>
              </a:rPr>
              <a:t>怎样才能成为一个优秀的产品经理？</a:t>
            </a:r>
            <a:r>
              <a:rPr lang="en-US" altLang="zh-CN" sz="1600" dirty="0">
                <a:latin typeface="微软雅黑" panose="020B0503020204020204" pitchFamily="34" charset="-122"/>
                <a:ea typeface="微软雅黑" panose="020B0503020204020204" pitchFamily="34" charset="-122"/>
              </a:rPr>
              <a:t>.pdf</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974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 calcmode="lin" valueType="num">
                                      <p:cBhvr additive="base">
                                        <p:cTn id="3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a:xfrm>
            <a:off x="7547212" y="1036742"/>
            <a:ext cx="4658436" cy="582125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0" y="222735"/>
            <a:ext cx="7380428" cy="869085"/>
          </a:xfrm>
          <a:noFill/>
        </p:spPr>
        <p:txBody>
          <a:bodyPr>
            <a:noAutofit/>
          </a:bodyPr>
          <a:lstStyle/>
          <a:p>
            <a:r>
              <a:rPr lang="zh-CN" altLang="en-US" sz="4800" b="1" dirty="0" smtClean="0">
                <a:solidFill>
                  <a:schemeClr val="bg1"/>
                </a:solidFill>
                <a:effectLst>
                  <a:outerShdw blurRad="38100" dist="38100" dir="2700000" algn="tl">
                    <a:srgbClr val="000000">
                      <a:alpha val="43137"/>
                    </a:srgbClr>
                  </a:outerShdw>
                </a:effectLst>
                <a:latin typeface="+mj-ea"/>
              </a:rPr>
              <a:t>　</a:t>
            </a:r>
            <a:r>
              <a:rPr lang="zh-CN" altLang="en-US" sz="4800" b="1" dirty="0">
                <a:latin typeface="+mn-ea"/>
                <a:ea typeface="+mn-ea"/>
              </a:rPr>
              <a:t>课外阅读：</a:t>
            </a:r>
            <a:r>
              <a:rPr lang="en-US" altLang="zh-CN" sz="4800" b="1" dirty="0">
                <a:latin typeface="+mn-ea"/>
                <a:ea typeface="+mn-ea"/>
              </a:rPr>
              <a:t>《</a:t>
            </a:r>
            <a:r>
              <a:rPr lang="zh-CN" altLang="en-US" sz="4800" b="1" dirty="0">
                <a:latin typeface="+mn-ea"/>
                <a:ea typeface="+mn-ea"/>
              </a:rPr>
              <a:t>浪潮之巅</a:t>
            </a:r>
            <a:r>
              <a:rPr lang="en-US" altLang="zh-CN" sz="4800" b="1" dirty="0">
                <a:latin typeface="+mn-ea"/>
                <a:ea typeface="+mn-ea"/>
              </a:rPr>
              <a:t>》</a:t>
            </a:r>
            <a:endParaRPr lang="zh-CN" altLang="en-US" sz="4800" b="1" dirty="0">
              <a:latin typeface="+mn-ea"/>
              <a:ea typeface="+mn-ea"/>
            </a:endParaRPr>
          </a:p>
        </p:txBody>
      </p:sp>
      <p:pic>
        <p:nvPicPr>
          <p:cNvPr id="6" name="内容占位符 5"/>
          <p:cNvPicPr>
            <a:picLocks noGrp="1" noChangeAspect="1"/>
          </p:cNvPicPr>
          <p:nvPr>
            <p:ph idx="1"/>
          </p:nvPr>
        </p:nvPicPr>
        <p:blipFill rotWithShape="1">
          <a:blip r:embed="rId3">
            <a:extLst>
              <a:ext uri="{28A0092B-C50C-407E-A947-70E740481C1C}">
                <a14:useLocalDpi xmlns:a14="http://schemas.microsoft.com/office/drawing/2010/main" val="0"/>
              </a:ext>
            </a:extLst>
          </a:blip>
          <a:srcRect l="14329" r="14613"/>
          <a:stretch/>
        </p:blipFill>
        <p:spPr>
          <a:xfrm>
            <a:off x="1665027" y="1444625"/>
            <a:ext cx="3603010" cy="5070475"/>
          </a:xfrm>
          <a:effectLst>
            <a:outerShdw blurRad="50800" dist="38100" dir="2700000" algn="tl" rotWithShape="0">
              <a:prstClr val="black">
                <a:alpha val="40000"/>
              </a:prstClr>
            </a:outerShdw>
          </a:effectLst>
        </p:spPr>
      </p:pic>
      <p:sp>
        <p:nvSpPr>
          <p:cNvPr id="3" name="文本框 2"/>
          <p:cNvSpPr txBox="1"/>
          <p:nvPr/>
        </p:nvSpPr>
        <p:spPr>
          <a:xfrm>
            <a:off x="7519386" y="1444625"/>
            <a:ext cx="4350059" cy="321626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mn-ea"/>
              </a:rPr>
              <a:t>《</a:t>
            </a:r>
            <a:r>
              <a:rPr lang="zh-CN" altLang="en-US" sz="1400" dirty="0">
                <a:solidFill>
                  <a:schemeClr val="bg1"/>
                </a:solidFill>
                <a:latin typeface="+mn-ea"/>
              </a:rPr>
              <a:t>浪潮之巅</a:t>
            </a:r>
            <a:r>
              <a:rPr lang="en-US" altLang="zh-CN" sz="1400" dirty="0">
                <a:solidFill>
                  <a:schemeClr val="bg1"/>
                </a:solidFill>
                <a:latin typeface="+mn-ea"/>
              </a:rPr>
              <a:t>》</a:t>
            </a:r>
            <a:r>
              <a:rPr lang="zh-CN" altLang="en-US" sz="1400" dirty="0">
                <a:solidFill>
                  <a:schemeClr val="bg1"/>
                </a:solidFill>
                <a:latin typeface="+mn-ea"/>
              </a:rPr>
              <a:t>不仅能够让你一窥世界科技的历史，更能激起你对</a:t>
            </a:r>
            <a:r>
              <a:rPr lang="en-US" altLang="zh-CN" sz="1400" dirty="0">
                <a:solidFill>
                  <a:schemeClr val="bg1"/>
                </a:solidFill>
                <a:latin typeface="+mn-ea"/>
              </a:rPr>
              <a:t>IT</a:t>
            </a:r>
            <a:r>
              <a:rPr lang="zh-CN" altLang="en-US" sz="1400" dirty="0">
                <a:solidFill>
                  <a:schemeClr val="bg1"/>
                </a:solidFill>
                <a:latin typeface="+mn-ea"/>
              </a:rPr>
              <a:t>以及互联网的兴趣。</a:t>
            </a:r>
            <a:r>
              <a:rPr lang="en-US" altLang="zh-CN" sz="1400" dirty="0">
                <a:solidFill>
                  <a:schemeClr val="bg1"/>
                </a:solidFill>
                <a:latin typeface="+mn-ea"/>
              </a:rPr>
              <a:t>《</a:t>
            </a:r>
            <a:r>
              <a:rPr lang="zh-CN" altLang="en-US" sz="1400" dirty="0">
                <a:solidFill>
                  <a:schemeClr val="bg1"/>
                </a:solidFill>
                <a:latin typeface="+mn-ea"/>
              </a:rPr>
              <a:t>浪潮之巅</a:t>
            </a:r>
            <a:r>
              <a:rPr lang="en-US" altLang="zh-CN" sz="1400" dirty="0">
                <a:solidFill>
                  <a:schemeClr val="bg1"/>
                </a:solidFill>
                <a:latin typeface="+mn-ea"/>
              </a:rPr>
              <a:t>》</a:t>
            </a:r>
            <a:r>
              <a:rPr lang="zh-CN" altLang="en-US" sz="1400" dirty="0">
                <a:solidFill>
                  <a:schemeClr val="bg1"/>
                </a:solidFill>
                <a:latin typeface="+mn-ea"/>
              </a:rPr>
              <a:t>描述了一系列世界科技巨头的兴衰浮沉，科技发展的历史不只是技术的革命，还有人才、资本、商业模式等各方面的发展。本书也有一些不严谨之处，以及作者的部分主观分析有所偏差，但仍是相当精彩的好书。更多评论参见豆瓣书评</a:t>
            </a:r>
            <a:r>
              <a:rPr lang="zh-CN" altLang="en-US" sz="1400" dirty="0" smtClean="0">
                <a:solidFill>
                  <a:schemeClr val="bg1"/>
                </a:solidFill>
                <a:latin typeface="+mn-ea"/>
              </a:rPr>
              <a:t>。</a:t>
            </a:r>
            <a:endParaRPr lang="en-US" altLang="zh-CN" sz="1400" dirty="0" smtClean="0">
              <a:solidFill>
                <a:schemeClr val="bg1"/>
              </a:solidFill>
              <a:latin typeface="+mn-ea"/>
            </a:endParaRPr>
          </a:p>
          <a:p>
            <a:pPr marL="285750" indent="-285750">
              <a:lnSpc>
                <a:spcPct val="150000"/>
              </a:lnSpc>
              <a:buFont typeface="Arial" panose="020B0604020202020204" pitchFamily="34" charset="0"/>
              <a:buChar char="•"/>
            </a:pPr>
            <a:r>
              <a:rPr lang="zh-CN" altLang="en-US" sz="1400" dirty="0" smtClean="0">
                <a:solidFill>
                  <a:schemeClr val="bg1"/>
                </a:solidFill>
                <a:latin typeface="+mn-ea"/>
              </a:rPr>
              <a:t>阅读</a:t>
            </a:r>
            <a:r>
              <a:rPr lang="zh-CN" altLang="en-US" sz="1400" dirty="0">
                <a:solidFill>
                  <a:schemeClr val="bg1"/>
                </a:solidFill>
                <a:latin typeface="+mn-ea"/>
              </a:rPr>
              <a:t>建议：快速浏览，了解即</a:t>
            </a:r>
            <a:r>
              <a:rPr lang="zh-CN" altLang="en-US" sz="1400" dirty="0" smtClean="0">
                <a:solidFill>
                  <a:schemeClr val="bg1"/>
                </a:solidFill>
                <a:latin typeface="+mn-ea"/>
              </a:rPr>
              <a:t>可，该书不是章鱼计划的要求。</a:t>
            </a:r>
            <a:endParaRPr lang="zh-CN" altLang="en-US" sz="1400" dirty="0">
              <a:solidFill>
                <a:schemeClr val="bg1"/>
              </a:solidFill>
              <a:latin typeface="+mn-ea"/>
            </a:endParaRPr>
          </a:p>
          <a:p>
            <a:endParaRPr lang="zh-CN" altLang="en-US" sz="1400" dirty="0">
              <a:solidFill>
                <a:schemeClr val="bg1"/>
              </a:solidFill>
            </a:endParaRPr>
          </a:p>
        </p:txBody>
      </p:sp>
    </p:spTree>
    <p:extLst>
      <p:ext uri="{BB962C8B-B14F-4D97-AF65-F5344CB8AC3E}">
        <p14:creationId xmlns:p14="http://schemas.microsoft.com/office/powerpoint/2010/main" val="3726879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标题 1"/>
          <p:cNvSpPr>
            <a:spLocks noGrp="1"/>
          </p:cNvSpPr>
          <p:nvPr>
            <p:ph type="title"/>
          </p:nvPr>
        </p:nvSpPr>
        <p:spPr>
          <a:xfrm>
            <a:off x="0" y="140849"/>
            <a:ext cx="7215188" cy="827655"/>
          </a:xfrm>
          <a:noFill/>
        </p:spPr>
        <p:txBody>
          <a:bodyPr/>
          <a:lstStyle/>
          <a:p>
            <a:r>
              <a:rPr lang="zh-CN" altLang="en-US" b="1" dirty="0" smtClean="0">
                <a:solidFill>
                  <a:schemeClr val="tx1">
                    <a:lumMod val="95000"/>
                    <a:lumOff val="5000"/>
                  </a:schemeClr>
                </a:solidFill>
              </a:rPr>
              <a:t>　</a:t>
            </a:r>
            <a:r>
              <a:rPr lang="zh-CN" altLang="en-US" sz="4800" b="1" dirty="0" smtClean="0">
                <a:solidFill>
                  <a:schemeClr val="tx1">
                    <a:lumMod val="95000"/>
                    <a:lumOff val="5000"/>
                  </a:schemeClr>
                </a:solidFill>
              </a:rPr>
              <a:t>章鱼计划简介</a:t>
            </a:r>
            <a:endParaRPr lang="zh-CN" altLang="en-US" b="1" dirty="0">
              <a:solidFill>
                <a:schemeClr val="tx1">
                  <a:lumMod val="95000"/>
                  <a:lumOff val="5000"/>
                </a:schemeClr>
              </a:solidFill>
            </a:endParaRPr>
          </a:p>
        </p:txBody>
      </p:sp>
      <p:sp>
        <p:nvSpPr>
          <p:cNvPr id="6" name="内容占位符 2"/>
          <p:cNvSpPr>
            <a:spLocks noGrp="1"/>
          </p:cNvSpPr>
          <p:nvPr>
            <p:ph idx="1"/>
          </p:nvPr>
        </p:nvSpPr>
        <p:spPr>
          <a:xfrm>
            <a:off x="637832" y="1378424"/>
            <a:ext cx="9789058" cy="5186149"/>
          </a:xfrm>
        </p:spPr>
        <p:txBody>
          <a:bodyPr>
            <a:normAutofit/>
          </a:bodyPr>
          <a:lstStyle/>
          <a:p>
            <a:pPr marL="0" indent="0">
              <a:lnSpc>
                <a:spcPct val="150000"/>
              </a:lnSpc>
              <a:buNone/>
            </a:pPr>
            <a:r>
              <a:rPr lang="zh-CN" altLang="en-US" sz="3200" b="1" dirty="0">
                <a:solidFill>
                  <a:schemeClr val="tx1">
                    <a:lumMod val="95000"/>
                    <a:lumOff val="5000"/>
                  </a:schemeClr>
                </a:solidFill>
              </a:rPr>
              <a:t>章鱼计划课程内容：</a:t>
            </a:r>
          </a:p>
          <a:p>
            <a:pPr marL="285750" indent="-285750">
              <a:lnSpc>
                <a:spcPct val="150000"/>
              </a:lnSpc>
            </a:pPr>
            <a:r>
              <a:rPr lang="zh-CN" altLang="en-US" sz="1800" dirty="0" smtClean="0">
                <a:solidFill>
                  <a:schemeClr val="tx1">
                    <a:lumMod val="95000"/>
                    <a:lumOff val="5000"/>
                  </a:schemeClr>
                </a:solidFill>
              </a:rPr>
              <a:t>一共大概</a:t>
            </a:r>
            <a:r>
              <a:rPr lang="en-US" altLang="zh-CN" sz="1800" dirty="0" smtClean="0">
                <a:solidFill>
                  <a:schemeClr val="tx1">
                    <a:lumMod val="95000"/>
                    <a:lumOff val="5000"/>
                  </a:schemeClr>
                </a:solidFill>
              </a:rPr>
              <a:t>10-12</a:t>
            </a:r>
            <a:r>
              <a:rPr lang="zh-CN" altLang="en-US" sz="1800" dirty="0" smtClean="0">
                <a:solidFill>
                  <a:schemeClr val="tx1">
                    <a:lumMod val="95000"/>
                    <a:lumOff val="5000"/>
                  </a:schemeClr>
                </a:solidFill>
              </a:rPr>
              <a:t>节课，大概通过</a:t>
            </a:r>
            <a:r>
              <a:rPr lang="en-US" altLang="zh-CN" sz="1800" dirty="0" smtClean="0">
                <a:solidFill>
                  <a:schemeClr val="tx1">
                    <a:lumMod val="95000"/>
                    <a:lumOff val="5000"/>
                  </a:schemeClr>
                </a:solidFill>
              </a:rPr>
              <a:t>100-200</a:t>
            </a:r>
            <a:r>
              <a:rPr lang="zh-CN" altLang="en-US" sz="1800" dirty="0" smtClean="0">
                <a:solidFill>
                  <a:schemeClr val="tx1">
                    <a:lumMod val="95000"/>
                    <a:lumOff val="5000"/>
                  </a:schemeClr>
                </a:solidFill>
              </a:rPr>
              <a:t>小时的</a:t>
            </a:r>
            <a:r>
              <a:rPr lang="zh-CN" altLang="en-US" sz="1800" dirty="0">
                <a:solidFill>
                  <a:schemeClr val="tx1">
                    <a:lumMod val="95000"/>
                    <a:lumOff val="5000"/>
                  </a:schemeClr>
                </a:solidFill>
              </a:rPr>
              <a:t>学习时间，掌握产品经理的</a:t>
            </a:r>
            <a:r>
              <a:rPr lang="zh-CN" altLang="en-US" sz="1800" dirty="0" smtClean="0">
                <a:solidFill>
                  <a:schemeClr val="tx1">
                    <a:lumMod val="95000"/>
                    <a:lumOff val="5000"/>
                  </a:schemeClr>
                </a:solidFill>
              </a:rPr>
              <a:t>各项初级技能</a:t>
            </a:r>
            <a:r>
              <a:rPr lang="zh-CN" altLang="en-US" sz="1800" dirty="0">
                <a:solidFill>
                  <a:schemeClr val="tx1">
                    <a:lumMod val="95000"/>
                    <a:lumOff val="5000"/>
                  </a:schemeClr>
                </a:solidFill>
              </a:rPr>
              <a:t>。</a:t>
            </a:r>
          </a:p>
          <a:p>
            <a:pPr marL="0" indent="0">
              <a:lnSpc>
                <a:spcPct val="150000"/>
              </a:lnSpc>
              <a:buNone/>
            </a:pPr>
            <a:r>
              <a:rPr lang="zh-CN" altLang="en-US" sz="3200" b="1" dirty="0">
                <a:solidFill>
                  <a:schemeClr val="tx1">
                    <a:lumMod val="95000"/>
                    <a:lumOff val="5000"/>
                  </a:schemeClr>
                </a:solidFill>
              </a:rPr>
              <a:t>章鱼计划课程来源：</a:t>
            </a:r>
          </a:p>
          <a:p>
            <a:pPr marL="285750" indent="-285750">
              <a:lnSpc>
                <a:spcPct val="150000"/>
              </a:lnSpc>
            </a:pPr>
            <a:r>
              <a:rPr lang="zh-CN" altLang="en-US" sz="1800" dirty="0" smtClean="0">
                <a:solidFill>
                  <a:schemeClr val="tx1">
                    <a:lumMod val="95000"/>
                    <a:lumOff val="5000"/>
                  </a:schemeClr>
                </a:solidFill>
              </a:rPr>
              <a:t>课程材料来源于互联网上的海量学习资料，我们从海量信息中</a:t>
            </a:r>
            <a:r>
              <a:rPr lang="zh-CN" altLang="en-US" sz="1800" dirty="0">
                <a:solidFill>
                  <a:schemeClr val="tx1">
                    <a:lumMod val="95000"/>
                    <a:lumOff val="5000"/>
                  </a:schemeClr>
                </a:solidFill>
              </a:rPr>
              <a:t>甄选出我们觉得最有价值的信息，汇总成可供大家学习的材料</a:t>
            </a:r>
            <a:r>
              <a:rPr lang="zh-CN" altLang="en-US" sz="1800" dirty="0" smtClean="0">
                <a:solidFill>
                  <a:schemeClr val="tx1">
                    <a:lumMod val="95000"/>
                    <a:lumOff val="5000"/>
                  </a:schemeClr>
                </a:solidFill>
              </a:rPr>
              <a:t>。但有</a:t>
            </a:r>
            <a:r>
              <a:rPr lang="zh-CN" altLang="en-US" sz="1800" dirty="0">
                <a:solidFill>
                  <a:schemeClr val="tx1">
                    <a:lumMod val="95000"/>
                    <a:lumOff val="5000"/>
                  </a:schemeClr>
                </a:solidFill>
              </a:rPr>
              <a:t>少部分为全新制作。</a:t>
            </a:r>
          </a:p>
          <a:p>
            <a:pPr marL="0" indent="0">
              <a:lnSpc>
                <a:spcPct val="150000"/>
              </a:lnSpc>
              <a:buNone/>
            </a:pPr>
            <a:r>
              <a:rPr lang="zh-CN" altLang="en-US" sz="3000" b="1" dirty="0" smtClean="0">
                <a:solidFill>
                  <a:schemeClr val="tx1">
                    <a:lumMod val="95000"/>
                    <a:lumOff val="5000"/>
                  </a:schemeClr>
                </a:solidFill>
              </a:rPr>
              <a:t>章鱼</a:t>
            </a:r>
            <a:r>
              <a:rPr lang="zh-CN" altLang="en-US" sz="3000" b="1" dirty="0">
                <a:solidFill>
                  <a:schemeClr val="tx1">
                    <a:lumMod val="95000"/>
                    <a:lumOff val="5000"/>
                  </a:schemeClr>
                </a:solidFill>
              </a:rPr>
              <a:t>计划参与方式：</a:t>
            </a:r>
            <a:endParaRPr lang="en-US" altLang="zh-CN" sz="3000" b="1" dirty="0">
              <a:solidFill>
                <a:schemeClr val="tx1">
                  <a:lumMod val="95000"/>
                  <a:lumOff val="5000"/>
                </a:schemeClr>
              </a:solidFill>
            </a:endParaRPr>
          </a:p>
          <a:p>
            <a:pPr marL="285750" indent="-285750">
              <a:lnSpc>
                <a:spcPct val="150000"/>
              </a:lnSpc>
            </a:pPr>
            <a:r>
              <a:rPr lang="zh-CN" altLang="en-US" sz="1800" dirty="0">
                <a:solidFill>
                  <a:schemeClr val="tx1">
                    <a:lumMod val="95000"/>
                    <a:lumOff val="5000"/>
                  </a:schemeClr>
                </a:solidFill>
              </a:rPr>
              <a:t>关注我们的微</a:t>
            </a:r>
            <a:r>
              <a:rPr lang="zh-CN" altLang="en-US" sz="1800" dirty="0" smtClean="0">
                <a:solidFill>
                  <a:schemeClr val="tx1">
                    <a:lumMod val="95000"/>
                    <a:lumOff val="5000"/>
                  </a:schemeClr>
                </a:solidFill>
              </a:rPr>
              <a:t>博（</a:t>
            </a:r>
            <a:r>
              <a:rPr lang="en-US" altLang="zh-CN" sz="1800" dirty="0" smtClean="0">
                <a:solidFill>
                  <a:schemeClr val="tx1">
                    <a:lumMod val="95000"/>
                    <a:lumOff val="5000"/>
                  </a:schemeClr>
                </a:solidFill>
              </a:rPr>
              <a:t>@</a:t>
            </a:r>
            <a:r>
              <a:rPr lang="zh-CN" altLang="en-US" sz="1800" dirty="0">
                <a:solidFill>
                  <a:schemeClr val="tx1">
                    <a:lumMod val="95000"/>
                    <a:lumOff val="5000"/>
                  </a:schemeClr>
                </a:solidFill>
              </a:rPr>
              <a:t>美团网章鱼计划   </a:t>
            </a:r>
            <a:r>
              <a:rPr lang="en-US" altLang="zh-CN" sz="1800" dirty="0">
                <a:solidFill>
                  <a:schemeClr val="tx1">
                    <a:lumMod val="95000"/>
                    <a:lumOff val="5000"/>
                  </a:schemeClr>
                </a:solidFill>
                <a:hlinkClick r:id="rId3"/>
              </a:rPr>
              <a:t>http://</a:t>
            </a:r>
            <a:r>
              <a:rPr lang="en-US" altLang="zh-CN" sz="1800" dirty="0" smtClean="0">
                <a:solidFill>
                  <a:schemeClr val="tx1">
                    <a:lumMod val="95000"/>
                    <a:lumOff val="5000"/>
                  </a:schemeClr>
                </a:solidFill>
                <a:hlinkClick r:id="rId3"/>
              </a:rPr>
              <a:t>weibo.com/u/3244706501</a:t>
            </a:r>
            <a:r>
              <a:rPr lang="zh-CN" altLang="en-US" sz="1800" dirty="0" smtClean="0">
                <a:solidFill>
                  <a:schemeClr val="tx1">
                    <a:lumMod val="95000"/>
                    <a:lumOff val="5000"/>
                  </a:schemeClr>
                </a:solidFill>
              </a:rPr>
              <a:t>），</a:t>
            </a:r>
            <a:r>
              <a:rPr lang="zh-CN" altLang="en-US" sz="1800" dirty="0">
                <a:solidFill>
                  <a:schemeClr val="tx1">
                    <a:lumMod val="95000"/>
                    <a:lumOff val="5000"/>
                  </a:schemeClr>
                </a:solidFill>
              </a:rPr>
              <a:t>我们</a:t>
            </a:r>
            <a:r>
              <a:rPr lang="zh-CN" altLang="en-US" sz="1800" dirty="0" smtClean="0">
                <a:solidFill>
                  <a:schemeClr val="tx1">
                    <a:lumMod val="95000"/>
                    <a:lumOff val="5000"/>
                  </a:schemeClr>
                </a:solidFill>
              </a:rPr>
              <a:t>大概每</a:t>
            </a:r>
            <a:r>
              <a:rPr lang="en-US" altLang="zh-CN" sz="1800" dirty="0" smtClean="0">
                <a:solidFill>
                  <a:schemeClr val="tx1">
                    <a:lumMod val="95000"/>
                    <a:lumOff val="5000"/>
                  </a:schemeClr>
                </a:solidFill>
              </a:rPr>
              <a:t>1-2</a:t>
            </a:r>
            <a:r>
              <a:rPr lang="zh-CN" altLang="en-US" sz="1800" dirty="0" smtClean="0">
                <a:solidFill>
                  <a:schemeClr val="tx1">
                    <a:lumMod val="95000"/>
                    <a:lumOff val="5000"/>
                  </a:schemeClr>
                </a:solidFill>
              </a:rPr>
              <a:t>周发布一期课程，</a:t>
            </a:r>
            <a:r>
              <a:rPr lang="zh-CN" altLang="en-US" sz="1800" dirty="0">
                <a:solidFill>
                  <a:schemeClr val="tx1">
                    <a:lumMod val="95000"/>
                    <a:lumOff val="5000"/>
                  </a:schemeClr>
                </a:solidFill>
              </a:rPr>
              <a:t>每期课会含有一个</a:t>
            </a:r>
            <a:r>
              <a:rPr lang="en-US" altLang="zh-CN" sz="1800" dirty="0">
                <a:solidFill>
                  <a:schemeClr val="tx1">
                    <a:lumMod val="95000"/>
                    <a:lumOff val="5000"/>
                  </a:schemeClr>
                </a:solidFill>
              </a:rPr>
              <a:t>PPT</a:t>
            </a:r>
            <a:r>
              <a:rPr lang="zh-CN" altLang="en-US" sz="1800" dirty="0" smtClean="0">
                <a:solidFill>
                  <a:schemeClr val="tx1">
                    <a:lumMod val="95000"/>
                    <a:lumOff val="5000"/>
                  </a:schemeClr>
                </a:solidFill>
              </a:rPr>
              <a:t>、或数</a:t>
            </a:r>
            <a:r>
              <a:rPr lang="zh-CN" altLang="en-US" sz="1800" dirty="0">
                <a:solidFill>
                  <a:schemeClr val="tx1">
                    <a:lumMod val="95000"/>
                    <a:lumOff val="5000"/>
                  </a:schemeClr>
                </a:solidFill>
              </a:rPr>
              <a:t>份</a:t>
            </a:r>
            <a:r>
              <a:rPr lang="en-US" altLang="zh-CN" sz="1800" dirty="0">
                <a:solidFill>
                  <a:schemeClr val="tx1">
                    <a:lumMod val="95000"/>
                    <a:lumOff val="5000"/>
                  </a:schemeClr>
                </a:solidFill>
              </a:rPr>
              <a:t>PPT</a:t>
            </a:r>
            <a:r>
              <a:rPr lang="zh-CN" altLang="en-US" sz="1800" dirty="0">
                <a:solidFill>
                  <a:schemeClr val="tx1">
                    <a:lumMod val="95000"/>
                    <a:lumOff val="5000"/>
                  </a:schemeClr>
                </a:solidFill>
              </a:rPr>
              <a:t>或</a:t>
            </a:r>
            <a:r>
              <a:rPr lang="en-US" altLang="zh-CN" sz="1800" dirty="0" smtClean="0">
                <a:solidFill>
                  <a:schemeClr val="tx1">
                    <a:lumMod val="95000"/>
                    <a:lumOff val="5000"/>
                  </a:schemeClr>
                </a:solidFill>
              </a:rPr>
              <a:t>PDF</a:t>
            </a:r>
            <a:r>
              <a:rPr lang="zh-CN" altLang="en-US" sz="1800" dirty="0" smtClean="0">
                <a:solidFill>
                  <a:schemeClr val="tx1">
                    <a:lumMod val="95000"/>
                    <a:lumOff val="5000"/>
                  </a:schemeClr>
                </a:solidFill>
              </a:rPr>
              <a:t>等参考资料、或推荐</a:t>
            </a:r>
            <a:r>
              <a:rPr lang="zh-CN" altLang="en-US" sz="1800" dirty="0">
                <a:solidFill>
                  <a:schemeClr val="tx1">
                    <a:lumMod val="95000"/>
                    <a:lumOff val="5000"/>
                  </a:schemeClr>
                </a:solidFill>
              </a:rPr>
              <a:t>书目。</a:t>
            </a:r>
          </a:p>
        </p:txBody>
      </p:sp>
    </p:spTree>
    <p:extLst>
      <p:ext uri="{BB962C8B-B14F-4D97-AF65-F5344CB8AC3E}">
        <p14:creationId xmlns:p14="http://schemas.microsoft.com/office/powerpoint/2010/main" val="381817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a:xfrm>
            <a:off x="7547212" y="1036742"/>
            <a:ext cx="4658436" cy="582125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 y="154494"/>
            <a:ext cx="7358023" cy="991915"/>
          </a:xfrm>
          <a:noFill/>
        </p:spPr>
        <p:txBody>
          <a:bodyPr>
            <a:normAutofit/>
          </a:bodyPr>
          <a:lstStyle/>
          <a:p>
            <a:r>
              <a:rPr lang="zh-CN" altLang="en-US" sz="4800" b="1" dirty="0" smtClean="0">
                <a:solidFill>
                  <a:schemeClr val="bg1"/>
                </a:solidFill>
                <a:effectLst>
                  <a:outerShdw blurRad="38100" dist="38100" dir="2700000" algn="tl">
                    <a:srgbClr val="000000">
                      <a:alpha val="43137"/>
                    </a:srgbClr>
                  </a:outerShdw>
                </a:effectLst>
              </a:rPr>
              <a:t>　</a:t>
            </a:r>
            <a:r>
              <a:rPr lang="zh-CN" altLang="en-US" sz="4800" b="1" dirty="0">
                <a:latin typeface="+mn-ea"/>
                <a:ea typeface="+mn-ea"/>
              </a:rPr>
              <a:t>小作业：构思新产品</a:t>
            </a:r>
          </a:p>
        </p:txBody>
      </p:sp>
      <p:sp>
        <p:nvSpPr>
          <p:cNvPr id="3" name="内容占位符 2"/>
          <p:cNvSpPr>
            <a:spLocks noGrp="1"/>
          </p:cNvSpPr>
          <p:nvPr>
            <p:ph idx="1"/>
          </p:nvPr>
        </p:nvSpPr>
        <p:spPr>
          <a:xfrm>
            <a:off x="416379" y="1445080"/>
            <a:ext cx="6702878" cy="5070020"/>
          </a:xfrm>
        </p:spPr>
        <p:txBody>
          <a:bodyPr>
            <a:normAutofit fontScale="85000" lnSpcReduction="20000"/>
          </a:bodyPr>
          <a:lstStyle/>
          <a:p>
            <a:pPr>
              <a:lnSpc>
                <a:spcPct val="120000"/>
              </a:lnSpc>
            </a:pPr>
            <a:r>
              <a:rPr lang="zh-CN" altLang="en-US" dirty="0" smtClean="0">
                <a:latin typeface="微软雅黑" panose="020B0503020204020204" pitchFamily="34" charset="-122"/>
                <a:ea typeface="微软雅黑" panose="020B0503020204020204" pitchFamily="34" charset="-122"/>
              </a:rPr>
              <a:t>如果让你做一款大学生交友</a:t>
            </a:r>
            <a:r>
              <a:rPr lang="en-US" altLang="zh-CN" dirty="0" smtClean="0">
                <a:latin typeface="微软雅黑" panose="020B0503020204020204" pitchFamily="34" charset="-122"/>
                <a:ea typeface="微软雅黑" panose="020B0503020204020204" pitchFamily="34" charset="-122"/>
              </a:rPr>
              <a:t>App</a:t>
            </a:r>
            <a:r>
              <a:rPr lang="zh-CN" altLang="en-US" dirty="0" smtClean="0">
                <a:latin typeface="微软雅黑" panose="020B0503020204020204" pitchFamily="34" charset="-122"/>
                <a:ea typeface="微软雅黑" panose="020B0503020204020204" pitchFamily="34" charset="-122"/>
              </a:rPr>
              <a:t>，有以下需求：</a:t>
            </a:r>
          </a:p>
          <a:p>
            <a:pPr lvl="1">
              <a:lnSpc>
                <a:spcPct val="120000"/>
              </a:lnSpc>
            </a:pPr>
            <a:r>
              <a:rPr lang="zh-CN" altLang="en-US" sz="2100" dirty="0" smtClean="0">
                <a:latin typeface="微软雅黑" panose="020B0503020204020204" pitchFamily="34" charset="-122"/>
                <a:ea typeface="微软雅黑" panose="020B0503020204020204" pitchFamily="34" charset="-122"/>
              </a:rPr>
              <a:t>语音对讲功能</a:t>
            </a:r>
            <a:endParaRPr lang="en-US" altLang="zh-CN" sz="2100" dirty="0" smtClean="0">
              <a:latin typeface="微软雅黑" panose="020B0503020204020204" pitchFamily="34" charset="-122"/>
              <a:ea typeface="微软雅黑" panose="020B0503020204020204" pitchFamily="34" charset="-122"/>
            </a:endParaRPr>
          </a:p>
          <a:p>
            <a:pPr lvl="1">
              <a:lnSpc>
                <a:spcPct val="120000"/>
              </a:lnSpc>
            </a:pPr>
            <a:r>
              <a:rPr lang="zh-CN" altLang="en-US" sz="2100" dirty="0" smtClean="0">
                <a:latin typeface="微软雅黑" panose="020B0503020204020204" pitchFamily="34" charset="-122"/>
                <a:ea typeface="微软雅黑" panose="020B0503020204020204" pitchFamily="34" charset="-122"/>
              </a:rPr>
              <a:t>聊天表情</a:t>
            </a:r>
          </a:p>
          <a:p>
            <a:pPr lvl="1">
              <a:lnSpc>
                <a:spcPct val="120000"/>
              </a:lnSpc>
            </a:pPr>
            <a:r>
              <a:rPr lang="zh-CN" altLang="en-US" sz="2100" dirty="0" smtClean="0">
                <a:latin typeface="微软雅黑" panose="020B0503020204020204" pitchFamily="34" charset="-122"/>
                <a:ea typeface="微软雅黑" panose="020B0503020204020204" pitchFamily="34" charset="-122"/>
              </a:rPr>
              <a:t>聊天记录管理</a:t>
            </a:r>
          </a:p>
          <a:p>
            <a:pPr lvl="1">
              <a:lnSpc>
                <a:spcPct val="120000"/>
              </a:lnSpc>
            </a:pPr>
            <a:r>
              <a:rPr lang="zh-CN" altLang="en-US" sz="2100" dirty="0" smtClean="0">
                <a:latin typeface="微软雅黑" panose="020B0503020204020204" pitchFamily="34" charset="-122"/>
                <a:ea typeface="微软雅黑" panose="020B0503020204020204" pitchFamily="34" charset="-122"/>
              </a:rPr>
              <a:t>安全密码保护</a:t>
            </a:r>
          </a:p>
          <a:p>
            <a:pPr lvl="1">
              <a:lnSpc>
                <a:spcPct val="120000"/>
              </a:lnSpc>
            </a:pPr>
            <a:r>
              <a:rPr lang="zh-CN" altLang="en-US" sz="2100" dirty="0" smtClean="0">
                <a:latin typeface="微软雅黑" panose="020B0503020204020204" pitchFamily="34" charset="-122"/>
                <a:ea typeface="微软雅黑" panose="020B0503020204020204" pitchFamily="34" charset="-122"/>
              </a:rPr>
              <a:t>传文件</a:t>
            </a:r>
          </a:p>
          <a:p>
            <a:pPr lvl="1">
              <a:lnSpc>
                <a:spcPct val="120000"/>
              </a:lnSpc>
            </a:pPr>
            <a:r>
              <a:rPr lang="zh-CN" altLang="en-US" sz="2100" dirty="0" smtClean="0">
                <a:latin typeface="微软雅黑" panose="020B0503020204020204" pitchFamily="34" charset="-122"/>
                <a:ea typeface="微软雅黑" panose="020B0503020204020204" pitchFamily="34" charset="-122"/>
              </a:rPr>
              <a:t>体积小</a:t>
            </a:r>
            <a:endParaRPr lang="en-US" altLang="zh-CN" sz="2100" dirty="0" smtClean="0">
              <a:latin typeface="微软雅黑" panose="020B0503020204020204" pitchFamily="34" charset="-122"/>
              <a:ea typeface="微软雅黑" panose="020B0503020204020204" pitchFamily="34" charset="-122"/>
            </a:endParaRPr>
          </a:p>
          <a:p>
            <a:pPr lvl="1">
              <a:lnSpc>
                <a:spcPct val="120000"/>
              </a:lnSpc>
            </a:pPr>
            <a:r>
              <a:rPr lang="zh-CN" altLang="en-US" sz="2100" dirty="0" smtClean="0">
                <a:latin typeface="微软雅黑" panose="020B0503020204020204" pitchFamily="34" charset="-122"/>
                <a:ea typeface="微软雅黑" panose="020B0503020204020204" pitchFamily="34" charset="-122"/>
              </a:rPr>
              <a:t>启动速度快</a:t>
            </a:r>
            <a:endParaRPr lang="en-US" altLang="zh-CN" sz="2100" dirty="0" smtClean="0">
              <a:latin typeface="微软雅黑" panose="020B0503020204020204" pitchFamily="34" charset="-122"/>
              <a:ea typeface="微软雅黑" panose="020B0503020204020204" pitchFamily="34" charset="-122"/>
            </a:endParaRPr>
          </a:p>
          <a:p>
            <a:pPr lvl="1">
              <a:lnSpc>
                <a:spcPct val="120000"/>
              </a:lnSpc>
            </a:pPr>
            <a:r>
              <a:rPr lang="zh-CN" altLang="en-US" sz="2100" dirty="0" smtClean="0">
                <a:latin typeface="微软雅黑" panose="020B0503020204020204" pitchFamily="34" charset="-122"/>
                <a:ea typeface="微软雅黑" panose="020B0503020204020204" pitchFamily="34" charset="-122"/>
              </a:rPr>
              <a:t>通信速度快</a:t>
            </a:r>
            <a:endParaRPr lang="en-US" altLang="zh-CN" sz="2100" dirty="0" smtClean="0">
              <a:latin typeface="微软雅黑" panose="020B0503020204020204" pitchFamily="34" charset="-122"/>
              <a:ea typeface="微软雅黑" panose="020B0503020204020204" pitchFamily="34" charset="-122"/>
            </a:endParaRPr>
          </a:p>
          <a:p>
            <a:pPr lvl="1">
              <a:lnSpc>
                <a:spcPct val="120000"/>
              </a:lnSpc>
            </a:pPr>
            <a:r>
              <a:rPr lang="zh-CN" altLang="en-US" sz="2100" dirty="0" smtClean="0">
                <a:latin typeface="微软雅黑" panose="020B0503020204020204" pitchFamily="34" charset="-122"/>
                <a:ea typeface="微软雅黑" panose="020B0503020204020204" pitchFamily="34" charset="-122"/>
              </a:rPr>
              <a:t>视频聊天</a:t>
            </a:r>
          </a:p>
          <a:p>
            <a:pPr lvl="1">
              <a:lnSpc>
                <a:spcPct val="120000"/>
              </a:lnSpc>
            </a:pPr>
            <a:r>
              <a:rPr lang="zh-CN" altLang="en-US" sz="2100" dirty="0" smtClean="0">
                <a:latin typeface="微软雅黑" panose="020B0503020204020204" pitchFamily="34" charset="-122"/>
                <a:ea typeface="微软雅黑" panose="020B0503020204020204" pitchFamily="34" charset="-122"/>
              </a:rPr>
              <a:t>送道具礼物</a:t>
            </a:r>
            <a:endParaRPr lang="en-US" altLang="zh-CN" sz="2100" dirty="0" smtClean="0">
              <a:latin typeface="微软雅黑" panose="020B0503020204020204" pitchFamily="34" charset="-122"/>
              <a:ea typeface="微软雅黑" panose="020B0503020204020204" pitchFamily="34" charset="-122"/>
            </a:endParaRPr>
          </a:p>
          <a:p>
            <a:pPr lvl="1">
              <a:lnSpc>
                <a:spcPct val="120000"/>
              </a:lnSpc>
            </a:pPr>
            <a:r>
              <a:rPr lang="zh-CN" altLang="en-US" sz="2100" dirty="0" smtClean="0">
                <a:latin typeface="微软雅黑" panose="020B0503020204020204" pitchFamily="34" charset="-122"/>
                <a:ea typeface="微软雅黑" panose="020B0503020204020204" pitchFamily="34" charset="-122"/>
              </a:rPr>
              <a:t>按距离排序</a:t>
            </a:r>
            <a:endParaRPr lang="en-US" altLang="zh-CN" sz="2100" dirty="0" smtClean="0">
              <a:latin typeface="微软雅黑" panose="020B0503020204020204" pitchFamily="34" charset="-122"/>
              <a:ea typeface="微软雅黑" panose="020B0503020204020204" pitchFamily="34" charset="-122"/>
            </a:endParaRPr>
          </a:p>
          <a:p>
            <a:pPr lvl="1">
              <a:lnSpc>
                <a:spcPct val="120000"/>
              </a:lnSpc>
            </a:pPr>
            <a:r>
              <a:rPr lang="zh-CN" altLang="en-US" sz="2100" dirty="0" smtClean="0">
                <a:latin typeface="微软雅黑" panose="020B0503020204020204" pitchFamily="34" charset="-122"/>
                <a:ea typeface="微软雅黑" panose="020B0503020204020204" pitchFamily="34" charset="-122"/>
              </a:rPr>
              <a:t>照片展示</a:t>
            </a:r>
          </a:p>
          <a:p>
            <a:pPr>
              <a:lnSpc>
                <a:spcPct val="120000"/>
              </a:lnSpc>
            </a:pPr>
            <a:r>
              <a:rPr lang="zh-CN" altLang="en-US" dirty="0" smtClean="0">
                <a:latin typeface="微软雅黑" panose="020B0503020204020204" pitchFamily="34" charset="-122"/>
                <a:ea typeface="微软雅黑" panose="020B0503020204020204" pitchFamily="34" charset="-122"/>
              </a:rPr>
              <a:t>请选出最重要的三项功能，发布</a:t>
            </a:r>
            <a:r>
              <a:rPr lang="en-US" altLang="zh-CN" dirty="0" smtClean="0">
                <a:latin typeface="微软雅黑" panose="020B0503020204020204" pitchFamily="34" charset="-122"/>
                <a:ea typeface="微软雅黑" panose="020B0503020204020204" pitchFamily="34" charset="-122"/>
              </a:rPr>
              <a:t>1.0</a:t>
            </a:r>
            <a:r>
              <a:rPr lang="zh-CN" altLang="en-US" dirty="0" smtClean="0">
                <a:latin typeface="微软雅黑" panose="020B0503020204020204" pitchFamily="34" charset="-122"/>
                <a:ea typeface="微软雅黑" panose="020B0503020204020204" pitchFamily="34" charset="-122"/>
              </a:rPr>
              <a:t>版。</a:t>
            </a:r>
          </a:p>
        </p:txBody>
      </p:sp>
      <p:sp>
        <p:nvSpPr>
          <p:cNvPr id="5" name="文本框 4"/>
          <p:cNvSpPr txBox="1"/>
          <p:nvPr/>
        </p:nvSpPr>
        <p:spPr>
          <a:xfrm>
            <a:off x="7554897" y="1445080"/>
            <a:ext cx="4305670" cy="170816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dirty="0">
                <a:solidFill>
                  <a:schemeClr val="bg1"/>
                </a:solidFill>
                <a:latin typeface="微软雅黑" panose="020B0503020204020204" pitchFamily="34" charset="-122"/>
                <a:ea typeface="微软雅黑" panose="020B0503020204020204" pitchFamily="34" charset="-122"/>
              </a:rPr>
              <a:t>互联网的产品失败率高达</a:t>
            </a:r>
            <a:r>
              <a:rPr lang="en-US" altLang="zh-CN" sz="1400" dirty="0">
                <a:solidFill>
                  <a:schemeClr val="bg1"/>
                </a:solidFill>
                <a:latin typeface="微软雅黑" panose="020B0503020204020204" pitchFamily="34" charset="-122"/>
                <a:ea typeface="微软雅黑" panose="020B0503020204020204" pitchFamily="34" charset="-122"/>
              </a:rPr>
              <a:t>99%</a:t>
            </a:r>
            <a:r>
              <a:rPr lang="zh-CN" altLang="en-US" sz="1400" dirty="0">
                <a:solidFill>
                  <a:schemeClr val="bg1"/>
                </a:solidFill>
                <a:latin typeface="微软雅黑" panose="020B0503020204020204" pitchFamily="34" charset="-122"/>
                <a:ea typeface="微软雅黑" panose="020B0503020204020204" pitchFamily="34" charset="-122"/>
              </a:rPr>
              <a:t>。</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a:solidFill>
                  <a:schemeClr val="bg1"/>
                </a:solidFill>
                <a:latin typeface="微软雅黑" panose="020B0503020204020204" pitchFamily="34" charset="-122"/>
                <a:ea typeface="微软雅黑" panose="020B0503020204020204" pitchFamily="34" charset="-122"/>
              </a:rPr>
              <a:t>做任何一种产品都有无数种方式，但是成功的思路肯定只有几种</a:t>
            </a:r>
            <a:r>
              <a:rPr lang="zh-CN" altLang="en-US" sz="1400" dirty="0" smtClean="0">
                <a:solidFill>
                  <a:schemeClr val="bg1"/>
                </a:solidFill>
                <a:latin typeface="微软雅黑" panose="020B0503020204020204" pitchFamily="34" charset="-122"/>
                <a:ea typeface="微软雅黑" panose="020B0503020204020204" pitchFamily="34" charset="-122"/>
              </a:rPr>
              <a:t>。</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我们将于下一期课程材料中公布这次小作业的答案。</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5296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 calcmode="lin" valueType="num">
                                      <p:cBhvr additive="base">
                                        <p:cTn id="7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1" end="11"/>
                                            </p:txEl>
                                          </p:spTgt>
                                        </p:tgtEl>
                                        <p:attrNameLst>
                                          <p:attrName>style.visibility</p:attrName>
                                        </p:attrNameLst>
                                      </p:cBhvr>
                                      <p:to>
                                        <p:strVal val="visible"/>
                                      </p:to>
                                    </p:set>
                                    <p:anim calcmode="lin" valueType="num">
                                      <p:cBhvr additive="base">
                                        <p:cTn id="7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2" end="12"/>
                                            </p:txEl>
                                          </p:spTgt>
                                        </p:tgtEl>
                                        <p:attrNameLst>
                                          <p:attrName>style.visibility</p:attrName>
                                        </p:attrNameLst>
                                      </p:cBhvr>
                                      <p:to>
                                        <p:strVal val="visible"/>
                                      </p:to>
                                    </p:set>
                                    <p:anim calcmode="lin" valueType="num">
                                      <p:cBhvr additive="base">
                                        <p:cTn id="8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
                                            <p:txEl>
                                              <p:pRg st="13" end="13"/>
                                            </p:txEl>
                                          </p:spTgt>
                                        </p:tgtEl>
                                        <p:attrNameLst>
                                          <p:attrName>style.visibility</p:attrName>
                                        </p:attrNameLst>
                                      </p:cBhvr>
                                      <p:to>
                                        <p:strVal val="visible"/>
                                      </p:to>
                                    </p:set>
                                    <p:anim calcmode="lin" valueType="num">
                                      <p:cBhvr additive="base">
                                        <p:cTn id="9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5">
                                            <p:txEl>
                                              <p:pRg st="0" end="0"/>
                                            </p:txEl>
                                          </p:spTgt>
                                        </p:tgtEl>
                                        <p:attrNameLst>
                                          <p:attrName>style.visibility</p:attrName>
                                        </p:attrNameLst>
                                      </p:cBhvr>
                                      <p:to>
                                        <p:strVal val="visible"/>
                                      </p:to>
                                    </p:set>
                                    <p:anim calcmode="lin" valueType="num">
                                      <p:cBhvr additive="base">
                                        <p:cTn id="9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5">
                                            <p:txEl>
                                              <p:pRg st="1" end="1"/>
                                            </p:txEl>
                                          </p:spTgt>
                                        </p:tgtEl>
                                        <p:attrNameLst>
                                          <p:attrName>style.visibility</p:attrName>
                                        </p:attrNameLst>
                                      </p:cBhvr>
                                      <p:to>
                                        <p:strVal val="visible"/>
                                      </p:to>
                                    </p:set>
                                    <p:anim calcmode="lin" valueType="num">
                                      <p:cBhvr additive="base">
                                        <p:cTn id="10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5">
                                            <p:txEl>
                                              <p:pRg st="2" end="2"/>
                                            </p:txEl>
                                          </p:spTgt>
                                        </p:tgtEl>
                                        <p:attrNameLst>
                                          <p:attrName>style.visibility</p:attrName>
                                        </p:attrNameLst>
                                      </p:cBhvr>
                                      <p:to>
                                        <p:strVal val="visible"/>
                                      </p:to>
                                    </p:set>
                                    <p:anim calcmode="lin" valueType="num">
                                      <p:cBhvr additive="base">
                                        <p:cTn id="10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0277" y="154497"/>
            <a:ext cx="6496334" cy="827655"/>
          </a:xfrm>
          <a:noFill/>
        </p:spPr>
        <p:txBody>
          <a:bodyPr>
            <a:normAutofit/>
          </a:bodyPr>
          <a:lstStyle/>
          <a:p>
            <a:r>
              <a:rPr lang="zh-CN" altLang="en-US" sz="4800" b="1" dirty="0" smtClean="0"/>
              <a:t>其他</a:t>
            </a:r>
            <a:endParaRPr lang="zh-CN" altLang="en-US" sz="4800" b="1" dirty="0"/>
          </a:p>
        </p:txBody>
      </p:sp>
      <p:sp>
        <p:nvSpPr>
          <p:cNvPr id="3" name="内容占位符 2"/>
          <p:cNvSpPr>
            <a:spLocks noGrp="1"/>
          </p:cNvSpPr>
          <p:nvPr>
            <p:ph idx="1"/>
          </p:nvPr>
        </p:nvSpPr>
        <p:spPr>
          <a:xfrm>
            <a:off x="416379" y="1445080"/>
            <a:ext cx="6702878" cy="5070020"/>
          </a:xfrm>
        </p:spPr>
        <p:txBody>
          <a:bodyPr>
            <a:normAutofit/>
          </a:bodyPr>
          <a:lstStyle/>
          <a:p>
            <a:pPr>
              <a:lnSpc>
                <a:spcPct val="120000"/>
              </a:lnSpc>
            </a:pPr>
            <a:r>
              <a:rPr lang="zh-CN" altLang="en-US" dirty="0" smtClean="0">
                <a:latin typeface="微软雅黑" panose="020B0503020204020204" pitchFamily="34" charset="-122"/>
                <a:ea typeface="微软雅黑" panose="020B0503020204020204" pitchFamily="34" charset="-122"/>
              </a:rPr>
              <a:t>你对章鱼计划有任何反馈，无论是意见、建议，还是问题均可以向我们发送邮件：</a:t>
            </a:r>
            <a:r>
              <a:rPr lang="en-US" altLang="zh-CN" dirty="0">
                <a:latin typeface="微软雅黑" panose="020B0503020204020204" pitchFamily="34" charset="-122"/>
                <a:ea typeface="微软雅黑" panose="020B0503020204020204" pitchFamily="34" charset="-122"/>
              </a:rPr>
              <a:t>zhangyujihua@meituan.com</a:t>
            </a:r>
            <a:endParaRPr lang="zh-CN" altLang="en-US" dirty="0">
              <a:latin typeface="微软雅黑" panose="020B0503020204020204" pitchFamily="34" charset="-122"/>
              <a:ea typeface="微软雅黑" panose="020B0503020204020204" pitchFamily="34" charset="-122"/>
            </a:endParaRPr>
          </a:p>
          <a:p>
            <a:pPr>
              <a:lnSpc>
                <a:spcPct val="120000"/>
              </a:lnSpc>
            </a:pPr>
            <a:r>
              <a:rPr lang="zh-CN" altLang="en-US" dirty="0" smtClean="0">
                <a:latin typeface="微软雅黑" panose="020B0503020204020204" pitchFamily="34" charset="-122"/>
                <a:ea typeface="微软雅黑" panose="020B0503020204020204" pitchFamily="34" charset="-122"/>
              </a:rPr>
              <a:t>另外，欢迎各位业内人士向我们分享你的</a:t>
            </a:r>
            <a:r>
              <a:rPr lang="en-US" altLang="zh-CN" dirty="0" smtClean="0">
                <a:latin typeface="微软雅黑" panose="020B0503020204020204" pitchFamily="34" charset="-122"/>
                <a:ea typeface="微软雅黑" panose="020B0503020204020204" pitchFamily="34" charset="-122"/>
              </a:rPr>
              <a:t>PPT</a:t>
            </a:r>
            <a:r>
              <a:rPr lang="zh-CN" altLang="en-US" dirty="0" smtClean="0">
                <a:latin typeface="微软雅黑" panose="020B0503020204020204" pitchFamily="34" charset="-122"/>
                <a:ea typeface="微软雅黑" panose="020B0503020204020204" pitchFamily="34" charset="-122"/>
              </a:rPr>
              <a:t>、文档、设计</a:t>
            </a:r>
            <a:r>
              <a:rPr lang="en-US" altLang="zh-CN" dirty="0" smtClean="0">
                <a:latin typeface="微软雅黑" panose="020B0503020204020204" pitchFamily="34" charset="-122"/>
                <a:ea typeface="微软雅黑" panose="020B0503020204020204" pitchFamily="34" charset="-122"/>
              </a:rPr>
              <a:t>demo</a:t>
            </a:r>
            <a:r>
              <a:rPr lang="zh-CN" altLang="en-US" dirty="0" smtClean="0">
                <a:latin typeface="微软雅黑" panose="020B0503020204020204" pitchFamily="34" charset="-122"/>
                <a:ea typeface="微软雅黑" panose="020B0503020204020204" pitchFamily="34" charset="-122"/>
              </a:rPr>
              <a:t>等，我们将附在以后的资料包中给大家参考。欢迎向我们发送邮件：</a:t>
            </a:r>
            <a:r>
              <a:rPr lang="en-US" altLang="zh-CN" dirty="0" smtClean="0">
                <a:latin typeface="微软雅黑" panose="020B0503020204020204" pitchFamily="34" charset="-122"/>
                <a:ea typeface="微软雅黑" panose="020B0503020204020204" pitchFamily="34" charset="-122"/>
              </a:rPr>
              <a:t>zhangyujihua@meituan.com</a:t>
            </a:r>
            <a:endParaRPr lang="zh-CN" altLang="en-US"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775945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669647" y="2440429"/>
            <a:ext cx="7398136" cy="1660070"/>
          </a:xfrm>
          <a:prstGeom prst="rect">
            <a:avLst/>
          </a:prstGeom>
          <a:noFill/>
        </p:spPr>
        <p:txBody>
          <a:bodyPr wrap="square" rtlCol="0">
            <a:spAutoFit/>
          </a:bodyPr>
          <a:lstStyle/>
          <a:p>
            <a:pPr>
              <a:lnSpc>
                <a:spcPct val="120000"/>
              </a:lnSpc>
            </a:pPr>
            <a:r>
              <a:rPr lang="zh-CN" altLang="en-US" sz="44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本课</a:t>
            </a:r>
            <a:r>
              <a:rPr lang="en-US" altLang="zh-CN" sz="44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44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完。</a:t>
            </a:r>
            <a:endParaRPr lang="en-US" altLang="zh-CN" sz="44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nSpc>
                <a:spcPct val="120000"/>
              </a:lnSpc>
            </a:pPr>
            <a:r>
              <a:rPr lang="zh-CN" altLang="en-US" sz="44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请学习文件夹内的其他资料。</a:t>
            </a:r>
            <a:endParaRPr lang="zh-CN" altLang="en-US" sz="4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9239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872" y="191069"/>
            <a:ext cx="6157415" cy="886617"/>
          </a:xfrm>
          <a:noFill/>
        </p:spPr>
        <p:txBody>
          <a:bodyPr>
            <a:normAutofit/>
          </a:bodyPr>
          <a:lstStyle/>
          <a:p>
            <a:r>
              <a:rPr lang="zh-CN" altLang="en-US" sz="4800" b="1" dirty="0" smtClean="0"/>
              <a:t>　声明</a:t>
            </a:r>
            <a:endParaRPr lang="zh-CN" altLang="en-US" sz="4800" b="1" dirty="0"/>
          </a:p>
        </p:txBody>
      </p:sp>
      <p:sp>
        <p:nvSpPr>
          <p:cNvPr id="3" name="内容占位符 2"/>
          <p:cNvSpPr>
            <a:spLocks noGrp="1"/>
          </p:cNvSpPr>
          <p:nvPr>
            <p:ph idx="1"/>
          </p:nvPr>
        </p:nvSpPr>
        <p:spPr>
          <a:xfrm>
            <a:off x="683797" y="1445080"/>
            <a:ext cx="9906865" cy="5070020"/>
          </a:xfrm>
        </p:spPr>
        <p:txBody>
          <a:bodyPr>
            <a:normAutofit/>
          </a:bodyPr>
          <a:lstStyle/>
          <a:p>
            <a:pPr>
              <a:lnSpc>
                <a:spcPct val="120000"/>
              </a:lnSpc>
            </a:pPr>
            <a:r>
              <a:rPr lang="zh-CN" altLang="en-US" dirty="0" smtClean="0"/>
              <a:t>章鱼计划是一个非盈利的开源课程，更像是一个产品经理的知识提纲，带领你去系统的学习。</a:t>
            </a:r>
            <a:endParaRPr lang="en-US" altLang="zh-CN" dirty="0" smtClean="0"/>
          </a:p>
          <a:p>
            <a:pPr>
              <a:lnSpc>
                <a:spcPct val="120000"/>
              </a:lnSpc>
            </a:pPr>
            <a:r>
              <a:rPr lang="zh-CN" altLang="en-US" dirty="0" smtClean="0"/>
              <a:t>限于人力物力，我们不可能原创所有的知识点，</a:t>
            </a:r>
            <a:r>
              <a:rPr lang="zh-CN" altLang="en-US" dirty="0" smtClean="0">
                <a:solidFill>
                  <a:srgbClr val="FF0000"/>
                </a:solidFill>
              </a:rPr>
              <a:t>我们的内容中的大部分都来自于收集的现有的材料。如原作者不同意，请与我们联系，我们将从去掉。</a:t>
            </a:r>
            <a:endParaRPr lang="en-US" altLang="zh-CN" dirty="0" smtClean="0">
              <a:solidFill>
                <a:srgbClr val="FF0000"/>
              </a:solidFill>
            </a:endParaRPr>
          </a:p>
          <a:p>
            <a:pPr>
              <a:lnSpc>
                <a:spcPct val="120000"/>
              </a:lnSpc>
            </a:pPr>
            <a:r>
              <a:rPr lang="zh-CN" altLang="en-US" dirty="0" smtClean="0"/>
              <a:t>对引用来源尽可能做出引用注释。</a:t>
            </a:r>
            <a:r>
              <a:rPr lang="zh-CN" altLang="en-US" dirty="0" smtClean="0">
                <a:solidFill>
                  <a:srgbClr val="FF0000"/>
                </a:solidFill>
              </a:rPr>
              <a:t>向分享知识的产品经理表示感谢！</a:t>
            </a:r>
            <a:endParaRPr lang="zh-CN" altLang="en-US" dirty="0">
              <a:solidFill>
                <a:srgbClr val="FF0000"/>
              </a:solidFill>
            </a:endParaRPr>
          </a:p>
        </p:txBody>
      </p:sp>
      <p:sp>
        <p:nvSpPr>
          <p:cNvPr id="5" name="矩形 4"/>
          <p:cNvSpPr/>
          <p:nvPr/>
        </p:nvSpPr>
        <p:spPr>
          <a:xfrm>
            <a:off x="-17872" y="991023"/>
            <a:ext cx="12209872" cy="45719"/>
          </a:xfrm>
          <a:prstGeom prst="rect">
            <a:avLst/>
          </a:prstGeom>
          <a:solidFill>
            <a:srgbClr val="2EB6A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EB6AA"/>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0265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191069"/>
            <a:ext cx="6139543" cy="886617"/>
          </a:xfrm>
          <a:noFill/>
          <a:ln>
            <a:noFill/>
          </a:ln>
        </p:spPr>
        <p:txBody>
          <a:bodyPr>
            <a:normAutofit/>
          </a:bodyPr>
          <a:lstStyle/>
          <a:p>
            <a:r>
              <a:rPr lang="zh-CN" altLang="en-US" sz="4800" b="1" dirty="0" smtClean="0">
                <a:latin typeface="+mn-ea"/>
                <a:ea typeface="+mn-ea"/>
              </a:rPr>
              <a:t>　怎样使用本</a:t>
            </a:r>
            <a:r>
              <a:rPr lang="en-US" altLang="zh-CN" sz="4800" b="1" dirty="0" smtClean="0">
                <a:latin typeface="+mn-ea"/>
                <a:ea typeface="+mn-ea"/>
              </a:rPr>
              <a:t>PPT</a:t>
            </a:r>
            <a:endParaRPr lang="zh-CN" altLang="en-US" sz="4800" b="1" dirty="0">
              <a:latin typeface="+mn-ea"/>
              <a:ea typeface="+mn-ea"/>
            </a:endParaRPr>
          </a:p>
        </p:txBody>
      </p:sp>
      <p:sp>
        <p:nvSpPr>
          <p:cNvPr id="3" name="内容占位符 2"/>
          <p:cNvSpPr>
            <a:spLocks noGrp="1"/>
          </p:cNvSpPr>
          <p:nvPr>
            <p:ph idx="1"/>
          </p:nvPr>
        </p:nvSpPr>
        <p:spPr>
          <a:xfrm>
            <a:off x="649292" y="1445080"/>
            <a:ext cx="6702878" cy="5070020"/>
          </a:xfrm>
        </p:spPr>
        <p:txBody>
          <a:bodyPr>
            <a:normAutofit/>
          </a:bodyPr>
          <a:lstStyle/>
          <a:p>
            <a:pPr>
              <a:lnSpc>
                <a:spcPct val="120000"/>
              </a:lnSpc>
            </a:pPr>
            <a:r>
              <a:rPr lang="zh-CN" altLang="en-US" dirty="0" smtClean="0"/>
              <a:t>左侧为图文区，用以展示核心观点的材料，以及结论。</a:t>
            </a:r>
            <a:endParaRPr lang="zh-CN" altLang="en-US" dirty="0"/>
          </a:p>
        </p:txBody>
      </p:sp>
      <p:sp>
        <p:nvSpPr>
          <p:cNvPr id="7" name="矩形 6"/>
          <p:cNvSpPr/>
          <p:nvPr/>
        </p:nvSpPr>
        <p:spPr>
          <a:xfrm>
            <a:off x="7547212" y="1036742"/>
            <a:ext cx="4658436" cy="582125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这里是</a:t>
            </a:r>
            <a:r>
              <a:rPr lang="zh-CN" altLang="en-US" sz="1400" b="1" dirty="0">
                <a:solidFill>
                  <a:schemeClr val="bg1"/>
                </a:solidFill>
                <a:latin typeface="微软雅黑" panose="020B0503020204020204" pitchFamily="34" charset="-122"/>
                <a:ea typeface="微软雅黑" panose="020B0503020204020204" pitchFamily="34" charset="-122"/>
              </a:rPr>
              <a:t>文字解读区</a:t>
            </a:r>
            <a:r>
              <a:rPr lang="zh-CN" altLang="en-US" sz="1400" dirty="0">
                <a:solidFill>
                  <a:schemeClr val="bg1"/>
                </a:solidFill>
                <a:latin typeface="微软雅黑" panose="020B0503020204020204" pitchFamily="34" charset="-122"/>
                <a:ea typeface="微软雅黑" panose="020B0503020204020204" pitchFamily="34" charset="-122"/>
              </a:rPr>
              <a:t>。由于</a:t>
            </a:r>
            <a:r>
              <a:rPr lang="en-US" altLang="zh-CN" sz="1400" dirty="0" smtClean="0">
                <a:solidFill>
                  <a:schemeClr val="bg1"/>
                </a:solidFill>
                <a:latin typeface="微软雅黑" panose="020B0503020204020204" pitchFamily="34" charset="-122"/>
                <a:ea typeface="微软雅黑" panose="020B0503020204020204" pitchFamily="34" charset="-122"/>
              </a:rPr>
              <a:t>PPT</a:t>
            </a:r>
            <a:r>
              <a:rPr lang="zh-CN" altLang="en-US" sz="1400" dirty="0" smtClean="0">
                <a:solidFill>
                  <a:schemeClr val="bg1"/>
                </a:solidFill>
                <a:latin typeface="微软雅黑" panose="020B0503020204020204" pitchFamily="34" charset="-122"/>
                <a:ea typeface="微软雅黑" panose="020B0503020204020204" pitchFamily="34" charset="-122"/>
              </a:rPr>
              <a:t>的局限性，</a:t>
            </a:r>
            <a:r>
              <a:rPr lang="zh-CN" altLang="en-US" sz="1400" dirty="0">
                <a:solidFill>
                  <a:schemeClr val="bg1"/>
                </a:solidFill>
                <a:latin typeface="微软雅黑" panose="020B0503020204020204" pitchFamily="34" charset="-122"/>
                <a:ea typeface="微软雅黑" panose="020B0503020204020204" pitchFamily="34" charset="-122"/>
              </a:rPr>
              <a:t>需要标注大量文字解读才能</a:t>
            </a:r>
            <a:r>
              <a:rPr lang="zh-CN" altLang="en-US" sz="1400" dirty="0" smtClean="0">
                <a:solidFill>
                  <a:schemeClr val="bg1"/>
                </a:solidFill>
                <a:latin typeface="微软雅黑" panose="020B0503020204020204" pitchFamily="34" charset="-122"/>
                <a:ea typeface="微软雅黑" panose="020B0503020204020204" pitchFamily="34" charset="-122"/>
              </a:rPr>
              <a:t>更好表达和理解</a:t>
            </a:r>
            <a:r>
              <a:rPr lang="zh-CN" altLang="en-US" sz="1400" dirty="0">
                <a:solidFill>
                  <a:schemeClr val="bg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94800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 name="对象 7"/>
          <p:cNvGraphicFramePr>
            <a:graphicFrameLocks noChangeAspect="1"/>
          </p:cNvGraphicFramePr>
          <p:nvPr>
            <p:extLst>
              <p:ext uri="{D42A27DB-BD31-4B8C-83A1-F6EECF244321}">
                <p14:modId xmlns:p14="http://schemas.microsoft.com/office/powerpoint/2010/main" val="3822892191"/>
              </p:ext>
            </p:extLst>
          </p:nvPr>
        </p:nvGraphicFramePr>
        <p:xfrm>
          <a:off x="0" y="0"/>
          <a:ext cx="12192000" cy="6855620"/>
        </p:xfrm>
        <a:graphic>
          <a:graphicData uri="http://schemas.openxmlformats.org/presentationml/2006/ole">
            <mc:AlternateContent xmlns:mc="http://schemas.openxmlformats.org/markup-compatibility/2006">
              <mc:Choice xmlns:v="urn:schemas-microsoft-com:vml" Requires="v">
                <p:oleObj spid="_x0000_s3317" name="Image" r:id="rId4" imgW="17345880" imgH="9752040" progId="Photoshop.Image.12">
                  <p:embed/>
                </p:oleObj>
              </mc:Choice>
              <mc:Fallback>
                <p:oleObj name="Image" r:id="rId4" imgW="17345880" imgH="9752040" progId="Photoshop.Image.12">
                  <p:embed/>
                  <p:pic>
                    <p:nvPicPr>
                      <p:cNvPr id="0" name=""/>
                      <p:cNvPicPr/>
                      <p:nvPr/>
                    </p:nvPicPr>
                    <p:blipFill>
                      <a:blip r:embed="rId5"/>
                      <a:stretch>
                        <a:fillRect/>
                      </a:stretch>
                    </p:blipFill>
                    <p:spPr>
                      <a:xfrm>
                        <a:off x="0" y="0"/>
                        <a:ext cx="12192000" cy="6855620"/>
                      </a:xfrm>
                      <a:prstGeom prst="rect">
                        <a:avLst/>
                      </a:prstGeom>
                    </p:spPr>
                  </p:pic>
                </p:oleObj>
              </mc:Fallback>
            </mc:AlternateContent>
          </a:graphicData>
        </a:graphic>
      </p:graphicFrame>
      <p:sp>
        <p:nvSpPr>
          <p:cNvPr id="9" name="矩形 8"/>
          <p:cNvSpPr/>
          <p:nvPr/>
        </p:nvSpPr>
        <p:spPr>
          <a:xfrm>
            <a:off x="-17872" y="991023"/>
            <a:ext cx="12209872" cy="45719"/>
          </a:xfrm>
          <a:prstGeom prst="rect">
            <a:avLst/>
          </a:prstGeom>
          <a:solidFill>
            <a:srgbClr val="2EB6A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EB6AA"/>
              </a:solidFill>
              <a:effectLst>
                <a:outerShdw blurRad="38100" dist="38100" dir="2700000" algn="tl">
                  <a:srgbClr val="000000">
                    <a:alpha val="43137"/>
                  </a:srgbClr>
                </a:outerShdw>
              </a:effectLst>
            </a:endParaRPr>
          </a:p>
        </p:txBody>
      </p:sp>
      <p:sp>
        <p:nvSpPr>
          <p:cNvPr id="2" name="标题 1"/>
          <p:cNvSpPr>
            <a:spLocks noGrp="1"/>
          </p:cNvSpPr>
          <p:nvPr>
            <p:ph type="title"/>
          </p:nvPr>
        </p:nvSpPr>
        <p:spPr>
          <a:xfrm>
            <a:off x="0" y="250031"/>
            <a:ext cx="6139543" cy="827655"/>
          </a:xfrm>
          <a:noFill/>
        </p:spPr>
        <p:txBody>
          <a:bodyPr>
            <a:normAutofit/>
          </a:bodyPr>
          <a:lstStyle/>
          <a:p>
            <a:r>
              <a:rPr lang="zh-CN" altLang="en-US" sz="4800" b="1" dirty="0" smtClean="0">
                <a:solidFill>
                  <a:schemeClr val="tx1">
                    <a:lumMod val="95000"/>
                    <a:lumOff val="5000"/>
                  </a:schemeClr>
                </a:solidFill>
                <a:effectLst>
                  <a:outerShdw blurRad="38100" dist="38100" dir="2700000" algn="tl">
                    <a:srgbClr val="000000">
                      <a:alpha val="43137"/>
                    </a:srgbClr>
                  </a:outerShdw>
                </a:effectLst>
              </a:rPr>
              <a:t>　</a:t>
            </a:r>
            <a:r>
              <a:rPr lang="zh-CN" altLang="en-US" sz="4800" b="1" dirty="0">
                <a:latin typeface="+mn-ea"/>
                <a:ea typeface="+mn-ea"/>
              </a:rPr>
              <a:t>产品经理的定义</a:t>
            </a:r>
          </a:p>
        </p:txBody>
      </p:sp>
      <p:sp>
        <p:nvSpPr>
          <p:cNvPr id="3" name="内容占位符 2"/>
          <p:cNvSpPr>
            <a:spLocks noGrp="1"/>
          </p:cNvSpPr>
          <p:nvPr>
            <p:ph idx="1"/>
          </p:nvPr>
        </p:nvSpPr>
        <p:spPr>
          <a:xfrm>
            <a:off x="416379" y="1445080"/>
            <a:ext cx="6702878" cy="5070020"/>
          </a:xfrm>
        </p:spPr>
        <p:txBody>
          <a:bodyPr>
            <a:normAutofit/>
          </a:bodyPr>
          <a:lstStyle/>
          <a:p>
            <a:pPr>
              <a:lnSpc>
                <a:spcPct val="120000"/>
              </a:lnSpc>
            </a:pP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产品经理是产品的</a:t>
            </a:r>
            <a:r>
              <a:rPr lang="zh-CN" altLang="en-US" sz="3200" b="1" dirty="0">
                <a:latin typeface="微软雅黑" panose="020B0503020204020204" pitchFamily="34" charset="-122"/>
                <a:ea typeface="微软雅黑" panose="020B0503020204020204" pitchFamily="34" charset="-122"/>
              </a:rPr>
              <a:t>设计者</a:t>
            </a:r>
            <a:r>
              <a:rPr lang="zh-CN" altLang="en-US" sz="3200" b="1" dirty="0" smtClean="0">
                <a:latin typeface="微软雅黑" panose="020B0503020204020204" pitchFamily="34" charset="-122"/>
                <a:ea typeface="微软雅黑" panose="020B0503020204020204" pitchFamily="34" charset="-122"/>
              </a:rPr>
              <a:t>、推进者</a:t>
            </a:r>
            <a:r>
              <a:rPr lang="zh-CN" altLang="en-US" sz="3200" b="1" dirty="0">
                <a:latin typeface="微软雅黑" panose="020B0503020204020204" pitchFamily="34" charset="-122"/>
                <a:ea typeface="微软雅黑" panose="020B0503020204020204" pitchFamily="34" charset="-122"/>
              </a:rPr>
              <a:t>、运营</a:t>
            </a:r>
            <a:r>
              <a:rPr lang="zh-CN" altLang="en-US" sz="3200" b="1" dirty="0" smtClean="0">
                <a:latin typeface="微软雅黑" panose="020B0503020204020204" pitchFamily="34" charset="-122"/>
                <a:ea typeface="微软雅黑" panose="020B0503020204020204" pitchFamily="34" charset="-122"/>
              </a:rPr>
              <a:t>者</a:t>
            </a:r>
            <a:r>
              <a:rPr lang="zh-CN" altLang="en-US" sz="3200" dirty="0" smtClean="0">
                <a:latin typeface="微软雅黑" panose="020B0503020204020204" pitchFamily="34" charset="-122"/>
                <a:ea typeface="微软雅黑" panose="020B0503020204020204" pitchFamily="34" charset="-122"/>
              </a:rPr>
              <a:t>。</a:t>
            </a:r>
            <a:endParaRPr lang="en-US" altLang="zh-CN" sz="3200" dirty="0" smtClean="0">
              <a:latin typeface="微软雅黑" panose="020B0503020204020204" pitchFamily="34" charset="-122"/>
              <a:ea typeface="微软雅黑" panose="020B0503020204020204" pitchFamily="34" charset="-122"/>
            </a:endParaRPr>
          </a:p>
          <a:p>
            <a:pPr lvl="1">
              <a:lnSpc>
                <a:spcPct val="120000"/>
              </a:lnSpc>
              <a:spcAft>
                <a:spcPts val="600"/>
              </a:spcAft>
            </a:pP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产品经理进行</a:t>
            </a:r>
            <a:r>
              <a:rPr lang="zh-CN" altLang="en-US" b="1" dirty="0" smtClean="0">
                <a:latin typeface="微软雅黑" panose="020B0503020204020204" pitchFamily="34" charset="-122"/>
                <a:ea typeface="微软雅黑" panose="020B0503020204020204" pitchFamily="34" charset="-122"/>
              </a:rPr>
              <a:t>市场调研、收集需求、设计产品</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lvl="1">
              <a:lnSpc>
                <a:spcPct val="120000"/>
              </a:lnSpc>
              <a:spcAft>
                <a:spcPts val="600"/>
              </a:spcAft>
            </a:pP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产品经理</a:t>
            </a:r>
            <a:r>
              <a:rPr lang="zh-CN" altLang="en-US" b="1" dirty="0" smtClean="0">
                <a:latin typeface="微软雅黑" panose="020B0503020204020204" pitchFamily="34" charset="-122"/>
                <a:ea typeface="微软雅黑" panose="020B0503020204020204" pitchFamily="34" charset="-122"/>
              </a:rPr>
              <a:t>制定计划、协调开发设计资源、推进项目研发进展</a:t>
            </a:r>
            <a:r>
              <a:rPr lang="zh-CN" altLang="en-US" dirty="0" smtClean="0">
                <a:latin typeface="微软雅黑" panose="020B0503020204020204" pitchFamily="34" charset="-122"/>
                <a:ea typeface="微软雅黑" panose="020B0503020204020204" pitchFamily="34" charset="-122"/>
              </a:rPr>
              <a:t>，</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进而推出产品。</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spcAft>
                <a:spcPts val="600"/>
              </a:spcAft>
            </a:pP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产品经理进行</a:t>
            </a:r>
            <a:r>
              <a:rPr lang="zh-CN" altLang="en-US" b="1" dirty="0" smtClean="0">
                <a:latin typeface="微软雅黑" panose="020B0503020204020204" pitchFamily="34" charset="-122"/>
                <a:ea typeface="微软雅黑" panose="020B0503020204020204" pitchFamily="34" charset="-122"/>
              </a:rPr>
              <a:t>产品运营和推广</a:t>
            </a:r>
            <a:r>
              <a:rPr lang="zh-CN" altLang="en-US" dirty="0" smtClean="0">
                <a:latin typeface="微软雅黑" panose="020B0503020204020204" pitchFamily="34" charset="-122"/>
                <a:ea typeface="微软雅黑" panose="020B0503020204020204" pitchFamily="34" charset="-122"/>
              </a:rPr>
              <a:t>，</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以达到扩大用户群、保持收入、提高活跃度等目的</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spcAft>
                <a:spcPts val="600"/>
              </a:spcAft>
            </a:pPr>
            <a:endParaRPr lang="zh-CN" altLang="en-US" dirty="0">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7500938" y="1036742"/>
            <a:ext cx="4691062" cy="5818878"/>
          </a:xfrm>
          <a:prstGeom prst="rect">
            <a:avLst/>
          </a:prstGeom>
          <a:solidFill>
            <a:schemeClr val="tx1">
              <a:lumMod val="75000"/>
              <a:lumOff val="25000"/>
            </a:schemeClr>
          </a:solidFill>
          <a:ln>
            <a:noFill/>
          </a:ln>
          <a:extLst/>
        </p:spPr>
        <p:txBody>
          <a:bodyPr lIns="91434" tIns="45718" rIns="91434" bIns="45718" ancho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eaLnBrk="1" hangingPunct="1">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我们日常使用的浏览器、播放器、输入法、各类网站、</a:t>
            </a:r>
            <a:r>
              <a:rPr lang="en-US" altLang="zh-CN" sz="1400" dirty="0" smtClean="0">
                <a:solidFill>
                  <a:schemeClr val="bg1"/>
                </a:solidFill>
                <a:latin typeface="微软雅黑" panose="020B0503020204020204" pitchFamily="34" charset="-122"/>
                <a:ea typeface="微软雅黑" panose="020B0503020204020204" pitchFamily="34" charset="-122"/>
              </a:rPr>
              <a:t>App</a:t>
            </a:r>
            <a:r>
              <a:rPr lang="zh-CN" altLang="en-US" sz="1400" dirty="0" smtClean="0">
                <a:solidFill>
                  <a:schemeClr val="bg1"/>
                </a:solidFill>
                <a:latin typeface="微软雅黑" panose="020B0503020204020204" pitchFamily="34" charset="-122"/>
                <a:ea typeface="微软雅黑" panose="020B0503020204020204" pitchFamily="34" charset="-122"/>
              </a:rPr>
              <a:t>，都是怎样被生产出来的？</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电脑弹窗提示浏览器需要升级，你点击了升级按钮，然后开始升级。弹窗的界面和文字是谁确定的？</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你到手机的应用市场搜索电影，然后看到电影</a:t>
            </a:r>
            <a:r>
              <a:rPr lang="en-US" altLang="zh-CN" sz="1400" dirty="0" smtClean="0">
                <a:solidFill>
                  <a:schemeClr val="bg1"/>
                </a:solidFill>
                <a:latin typeface="微软雅黑" panose="020B0503020204020204" pitchFamily="34" charset="-122"/>
                <a:ea typeface="微软雅黑" panose="020B0503020204020204" pitchFamily="34" charset="-122"/>
              </a:rPr>
              <a:t>App</a:t>
            </a:r>
            <a:r>
              <a:rPr lang="zh-CN" altLang="en-US" sz="1400" dirty="0" smtClean="0">
                <a:solidFill>
                  <a:schemeClr val="bg1"/>
                </a:solidFill>
                <a:latin typeface="微软雅黑" panose="020B0503020204020204" pitchFamily="34" charset="-122"/>
                <a:ea typeface="微软雅黑" panose="020B0503020204020204" pitchFamily="34" charset="-122"/>
              </a:rPr>
              <a:t>的名字和描述，这些是谁确定的？</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你到了一个</a:t>
            </a:r>
            <a:r>
              <a:rPr lang="en-US" altLang="zh-CN" sz="1400" dirty="0">
                <a:solidFill>
                  <a:schemeClr val="bg1"/>
                </a:solidFill>
                <a:latin typeface="微软雅黑" panose="020B0503020204020204" pitchFamily="34" charset="-122"/>
                <a:ea typeface="微软雅黑" panose="020B0503020204020204" pitchFamily="34" charset="-122"/>
              </a:rPr>
              <a:t>A</a:t>
            </a:r>
            <a:r>
              <a:rPr lang="en-US" altLang="zh-CN" sz="1400" dirty="0" smtClean="0">
                <a:solidFill>
                  <a:schemeClr val="bg1"/>
                </a:solidFill>
                <a:latin typeface="微软雅黑" panose="020B0503020204020204" pitchFamily="34" charset="-122"/>
                <a:ea typeface="微软雅黑" panose="020B0503020204020204" pitchFamily="34" charset="-122"/>
              </a:rPr>
              <a:t>pp</a:t>
            </a:r>
            <a:r>
              <a:rPr lang="zh-CN" altLang="en-US" sz="1400" dirty="0" smtClean="0">
                <a:solidFill>
                  <a:schemeClr val="bg1"/>
                </a:solidFill>
                <a:latin typeface="微软雅黑" panose="020B0503020204020204" pitchFamily="34" charset="-122"/>
                <a:ea typeface="微软雅黑" panose="020B0503020204020204" pitchFamily="34" charset="-122"/>
              </a:rPr>
              <a:t>官网，看了看还不错，开始下载，官网的图片、特性介绍是谁确定的？</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这些都离不开产品经理的参与。</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关于产品经理的另一个通俗的定义：</a:t>
            </a:r>
          </a:p>
          <a:p>
            <a:pPr marL="285750" indent="-285750" eaLnBrk="1" hangingPunct="1">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一般来说，</a:t>
            </a:r>
            <a:r>
              <a:rPr lang="zh-CN" altLang="en-US" sz="1400" dirty="0" smtClean="0">
                <a:solidFill>
                  <a:srgbClr val="FFC000"/>
                </a:solidFill>
                <a:latin typeface="微软雅黑" panose="020B0503020204020204" pitchFamily="34" charset="-122"/>
                <a:ea typeface="微软雅黑" panose="020B0503020204020204" pitchFamily="34" charset="-122"/>
              </a:rPr>
              <a:t>产品经理是负责并保证高质量的软件产品按时完成和发布的专职管理人员。</a:t>
            </a:r>
            <a:r>
              <a:rPr lang="zh-CN" altLang="en-US" sz="1400" dirty="0" smtClean="0">
                <a:solidFill>
                  <a:schemeClr val="bg1"/>
                </a:solidFill>
                <a:latin typeface="微软雅黑" panose="020B0503020204020204" pitchFamily="34" charset="-122"/>
                <a:ea typeface="微软雅黑" panose="020B0503020204020204" pitchFamily="34" charset="-122"/>
              </a:rPr>
              <a:t>他的任务包括倾听用户需求；负责产品功能的定义、规划和设计；做各种复杂决策，保证开发队伍顺利开展工作及跟踪程序错误等，总之，产品经理全权负责产品的最终完成。另外，产品经理还要认真搜集用户的新需求、竞争产品的资料以及研究产品的发展趋势等。</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Arial" panose="020B0604020202020204" pitchFamily="34" charset="0"/>
              <a:buChar char="•"/>
            </a:pP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2124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additive="base">
                                        <p:cTn id="3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 calcmode="lin" valueType="num">
                                      <p:cBhvr additive="base">
                                        <p:cTn id="3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anim calcmode="lin" valueType="num">
                                      <p:cBhvr additive="base">
                                        <p:cTn id="4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 end="1"/>
                                            </p:txEl>
                                          </p:spTgt>
                                        </p:tgtEl>
                                        <p:attrNameLst>
                                          <p:attrName>style.visibility</p:attrName>
                                        </p:attrNameLst>
                                      </p:cBhvr>
                                      <p:to>
                                        <p:strVal val="visible"/>
                                      </p:to>
                                    </p:set>
                                    <p:anim calcmode="lin" valueType="num">
                                      <p:cBhvr additive="base">
                                        <p:cTn id="4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2" end="2"/>
                                            </p:txEl>
                                          </p:spTgt>
                                        </p:tgtEl>
                                        <p:attrNameLst>
                                          <p:attrName>style.visibility</p:attrName>
                                        </p:attrNameLst>
                                      </p:cBhvr>
                                      <p:to>
                                        <p:strVal val="visible"/>
                                      </p:to>
                                    </p:set>
                                    <p:anim calcmode="lin" valueType="num">
                                      <p:cBhvr additive="base">
                                        <p:cTn id="5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 calcmode="lin" valueType="num">
                                      <p:cBhvr additive="base">
                                        <p:cTn id="6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
                                            <p:txEl>
                                              <p:pRg st="5" end="5"/>
                                            </p:txEl>
                                          </p:spTgt>
                                        </p:tgtEl>
                                        <p:attrNameLst>
                                          <p:attrName>style.visibility</p:attrName>
                                        </p:attrNameLst>
                                      </p:cBhvr>
                                      <p:to>
                                        <p:strVal val="visible"/>
                                      </p:to>
                                    </p:set>
                                    <p:anim calcmode="lin" valueType="num">
                                      <p:cBhvr additive="base">
                                        <p:cTn id="6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
                                            <p:txEl>
                                              <p:pRg st="6" end="6"/>
                                            </p:txEl>
                                          </p:spTgt>
                                        </p:tgtEl>
                                        <p:attrNameLst>
                                          <p:attrName>style.visibility</p:attrName>
                                        </p:attrNameLst>
                                      </p:cBhvr>
                                      <p:to>
                                        <p:strVal val="visible"/>
                                      </p:to>
                                    </p:set>
                                    <p:anim calcmode="lin" valueType="num">
                                      <p:cBhvr additive="base">
                                        <p:cTn id="7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181792"/>
            <a:ext cx="6139543" cy="827655"/>
          </a:xfrm>
          <a:noFill/>
        </p:spPr>
        <p:txBody>
          <a:bodyPr>
            <a:normAutofit/>
          </a:bodyPr>
          <a:lstStyle/>
          <a:p>
            <a:r>
              <a:rPr lang="zh-CN" altLang="en-US" sz="4800" b="1" dirty="0" smtClean="0"/>
              <a:t>　</a:t>
            </a:r>
            <a:r>
              <a:rPr lang="zh-CN" altLang="en-US" sz="4800" b="1" dirty="0">
                <a:latin typeface="+mn-ea"/>
                <a:ea typeface="+mn-ea"/>
              </a:rPr>
              <a:t>产品经理的定义</a:t>
            </a:r>
          </a:p>
        </p:txBody>
      </p:sp>
      <p:sp>
        <p:nvSpPr>
          <p:cNvPr id="3" name="内容占位符 2"/>
          <p:cNvSpPr>
            <a:spLocks noGrp="1"/>
          </p:cNvSpPr>
          <p:nvPr>
            <p:ph idx="1"/>
          </p:nvPr>
        </p:nvSpPr>
        <p:spPr>
          <a:xfrm>
            <a:off x="416379" y="1445080"/>
            <a:ext cx="6829810" cy="5070020"/>
          </a:xfrm>
        </p:spPr>
        <p:txBody>
          <a:bodyPr>
            <a:normAutofit/>
          </a:bodyPr>
          <a:lstStyle/>
          <a:p>
            <a:pPr>
              <a:lnSpc>
                <a:spcPct val="120000"/>
              </a:lnSpc>
            </a:pPr>
            <a:r>
              <a:rPr lang="zh-CN" altLang="en-US" dirty="0" smtClean="0"/>
              <a:t>如果比尔盖茨是世界上最伟大的程序员，那么乔布斯就是世界上最伟大的产品经理。</a:t>
            </a:r>
            <a:endParaRPr lang="en-US" altLang="zh-CN" dirty="0" smtClean="0"/>
          </a:p>
          <a:p>
            <a:pPr>
              <a:lnSpc>
                <a:spcPct val="120000"/>
              </a:lnSpc>
            </a:pPr>
            <a:endParaRPr lang="en-US" altLang="zh-CN" dirty="0"/>
          </a:p>
          <a:p>
            <a:pPr>
              <a:lnSpc>
                <a:spcPct val="120000"/>
              </a:lnSpc>
            </a:pPr>
            <a:r>
              <a:rPr lang="zh-CN" altLang="en-US" dirty="0" smtClean="0"/>
              <a:t>他们都算是广义上的产品经理：</a:t>
            </a:r>
            <a:endParaRPr lang="zh-CN" altLang="en-US" dirty="0"/>
          </a:p>
        </p:txBody>
      </p:sp>
      <p:pic>
        <p:nvPicPr>
          <p:cNvPr id="5" name="Picture 5" descr="steve-job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094" y="4022413"/>
            <a:ext cx="1397000" cy="171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20121120114835318 (1)"/>
          <p:cNvPicPr>
            <a:picLocks noChangeAspect="1" noChangeArrowheads="1"/>
          </p:cNvPicPr>
          <p:nvPr/>
        </p:nvPicPr>
        <p:blipFill>
          <a:blip r:embed="rId4">
            <a:extLst>
              <a:ext uri="{28A0092B-C50C-407E-A947-70E740481C1C}">
                <a14:useLocalDpi xmlns:a14="http://schemas.microsoft.com/office/drawing/2010/main" val="0"/>
              </a:ext>
            </a:extLst>
          </a:blip>
          <a:srcRect l="16847" t="-786" r="20551"/>
          <a:stretch>
            <a:fillRect/>
          </a:stretch>
        </p:blipFill>
        <p:spPr bwMode="auto">
          <a:xfrm>
            <a:off x="2316854" y="4022413"/>
            <a:ext cx="1465262" cy="172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6840710_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2272" y="4035112"/>
            <a:ext cx="1443038" cy="170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p:cNvPicPr>
            <a:picLocks noChangeAspect="1"/>
          </p:cNvPicPr>
          <p:nvPr/>
        </p:nvPicPr>
        <p:blipFill>
          <a:blip r:embed="rId6"/>
          <a:stretch>
            <a:fillRect/>
          </a:stretch>
        </p:blipFill>
        <p:spPr>
          <a:xfrm>
            <a:off x="3860876" y="4040446"/>
            <a:ext cx="1282636" cy="1704403"/>
          </a:xfrm>
          <a:prstGeom prst="rect">
            <a:avLst/>
          </a:prstGeom>
        </p:spPr>
      </p:pic>
      <p:sp>
        <p:nvSpPr>
          <p:cNvPr id="12" name="矩形 11"/>
          <p:cNvSpPr/>
          <p:nvPr/>
        </p:nvSpPr>
        <p:spPr>
          <a:xfrm>
            <a:off x="7547212" y="1036742"/>
            <a:ext cx="4658436" cy="582125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如果</a:t>
            </a:r>
            <a:r>
              <a:rPr lang="zh-CN" altLang="en-US" sz="1400" dirty="0">
                <a:solidFill>
                  <a:schemeClr val="bg1"/>
                </a:solidFill>
                <a:latin typeface="微软雅黑" panose="020B0503020204020204" pitchFamily="34" charset="-122"/>
                <a:ea typeface="微软雅黑" panose="020B0503020204020204" pitchFamily="34" charset="-122"/>
              </a:rPr>
              <a:t>你不认识这几个人，别说参与过章鱼计划了。</a:t>
            </a:r>
          </a:p>
        </p:txBody>
      </p:sp>
    </p:spTree>
    <p:extLst>
      <p:ext uri="{BB962C8B-B14F-4D97-AF65-F5344CB8AC3E}">
        <p14:creationId xmlns:p14="http://schemas.microsoft.com/office/powerpoint/2010/main" val="188651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2">
                                            <p:txEl>
                                              <p:pRg st="1" end="1"/>
                                            </p:txEl>
                                          </p:spTgt>
                                        </p:tgtEl>
                                        <p:attrNameLst>
                                          <p:attrName>style.visibility</p:attrName>
                                        </p:attrNameLst>
                                      </p:cBhvr>
                                      <p:to>
                                        <p:strVal val="visible"/>
                                      </p:to>
                                    </p:set>
                                    <p:animEffect transition="in" filter="fade">
                                      <p:cBhvr>
                                        <p:cTn id="49" dur="1000"/>
                                        <p:tgtEl>
                                          <p:spTgt spid="12">
                                            <p:txEl>
                                              <p:pRg st="1" end="1"/>
                                            </p:txEl>
                                          </p:spTgt>
                                        </p:tgtEl>
                                      </p:cBhvr>
                                    </p:animEffect>
                                    <p:anim calcmode="lin" valueType="num">
                                      <p:cBhvr>
                                        <p:cTn id="50"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51"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698" y="113554"/>
            <a:ext cx="7484932" cy="978268"/>
          </a:xfrm>
          <a:noFill/>
        </p:spPr>
        <p:txBody>
          <a:bodyPr>
            <a:normAutofit/>
          </a:bodyPr>
          <a:lstStyle/>
          <a:p>
            <a:r>
              <a:rPr lang="zh-CN" altLang="en-US" sz="4800" b="1" dirty="0" smtClean="0">
                <a:solidFill>
                  <a:schemeClr val="bg1"/>
                </a:solidFill>
                <a:effectLst>
                  <a:outerShdw blurRad="38100" dist="38100" dir="2700000" algn="tl">
                    <a:srgbClr val="000000">
                      <a:alpha val="43137"/>
                    </a:srgbClr>
                  </a:outerShdw>
                </a:effectLst>
              </a:rPr>
              <a:t>　</a:t>
            </a:r>
            <a:r>
              <a:rPr lang="zh-CN" altLang="en-US" sz="4800" b="1" dirty="0">
                <a:latin typeface="+mn-ea"/>
                <a:ea typeface="+mn-ea"/>
              </a:rPr>
              <a:t>互联网都有哪些职位？</a:t>
            </a:r>
          </a:p>
        </p:txBody>
      </p:sp>
      <p:pic>
        <p:nvPicPr>
          <p:cNvPr id="5" name="Picture 2" descr="C:\Users\sony\Documents\Tencent Files\42112503\Image\av1}zzh9(jvif_[w)j`5556.jpg"/>
          <p:cNvPicPr>
            <a:picLocks noChangeAspect="1" noChangeArrowheads="1"/>
          </p:cNvPicPr>
          <p:nvPr/>
        </p:nvPicPr>
        <p:blipFill>
          <a:blip r:embed="rId3" cstate="print"/>
          <a:srcRect/>
          <a:stretch>
            <a:fillRect/>
          </a:stretch>
        </p:blipFill>
        <p:spPr bwMode="auto">
          <a:xfrm>
            <a:off x="234583" y="2337296"/>
            <a:ext cx="7029163" cy="27925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矩形 5"/>
          <p:cNvSpPr/>
          <p:nvPr/>
        </p:nvSpPr>
        <p:spPr>
          <a:xfrm>
            <a:off x="7547212" y="1036742"/>
            <a:ext cx="4658436" cy="582125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开个玩笑。</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11" name="内容占位符 10"/>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380460" y="3107232"/>
            <a:ext cx="932018" cy="932018"/>
          </a:xfrm>
        </p:spPr>
      </p:pic>
    </p:spTree>
    <p:extLst>
      <p:ext uri="{BB962C8B-B14F-4D97-AF65-F5344CB8AC3E}">
        <p14:creationId xmlns:p14="http://schemas.microsoft.com/office/powerpoint/2010/main" val="30243311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Effect transition="in" filter="fade">
                                      <p:cBhvr>
                                        <p:cTn id="25" dur="1000"/>
                                        <p:tgtEl>
                                          <p:spTgt spid="6">
                                            <p:txEl>
                                              <p:pRg st="1" end="1"/>
                                            </p:txEl>
                                          </p:spTgt>
                                        </p:tgtEl>
                                      </p:cBhvr>
                                    </p:animEffect>
                                    <p:anim calcmode="lin" valueType="num">
                                      <p:cBhvr>
                                        <p:cTn id="26"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矩形 26"/>
          <p:cNvSpPr/>
          <p:nvPr/>
        </p:nvSpPr>
        <p:spPr>
          <a:xfrm>
            <a:off x="7547212" y="1036742"/>
            <a:ext cx="4658436" cy="582125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0" y="222735"/>
            <a:ext cx="6646460" cy="827655"/>
          </a:xfrm>
          <a:noFill/>
        </p:spPr>
        <p:txBody>
          <a:bodyPr>
            <a:normAutofit/>
          </a:bodyPr>
          <a:lstStyle/>
          <a:p>
            <a:r>
              <a:rPr lang="zh-CN" altLang="en-US" sz="4800" b="1" dirty="0" smtClean="0">
                <a:solidFill>
                  <a:schemeClr val="bg1"/>
                </a:solidFill>
                <a:effectLst>
                  <a:outerShdw blurRad="38100" dist="38100" dir="2700000" algn="tl">
                    <a:srgbClr val="000000">
                      <a:alpha val="43137"/>
                    </a:srgbClr>
                  </a:outerShdw>
                </a:effectLst>
              </a:rPr>
              <a:t>　</a:t>
            </a:r>
            <a:r>
              <a:rPr lang="zh-CN" altLang="en-US" sz="4800" b="1" dirty="0">
                <a:latin typeface="+mn-ea"/>
                <a:ea typeface="+mn-ea"/>
              </a:rPr>
              <a:t>互联网都有哪些职位？</a:t>
            </a:r>
          </a:p>
        </p:txBody>
      </p:sp>
      <p:sp>
        <p:nvSpPr>
          <p:cNvPr id="6" name="椭圆 5"/>
          <p:cNvSpPr/>
          <p:nvPr/>
        </p:nvSpPr>
        <p:spPr>
          <a:xfrm>
            <a:off x="168518" y="1877075"/>
            <a:ext cx="1368152" cy="1368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开发</a:t>
            </a:r>
            <a:endParaRPr lang="en-US" altLang="zh-CN" dirty="0" smtClean="0">
              <a:latin typeface="微软雅黑" panose="020B0503020204020204" pitchFamily="34" charset="-122"/>
              <a:ea typeface="微软雅黑" panose="020B0503020204020204" pitchFamily="34" charset="-122"/>
            </a:endParaRPr>
          </a:p>
          <a:p>
            <a:pPr algn="ctr"/>
            <a:r>
              <a:rPr lang="zh-CN" altLang="en-US" dirty="0" smtClean="0">
                <a:latin typeface="微软雅黑" panose="020B0503020204020204" pitchFamily="34" charset="-122"/>
                <a:ea typeface="微软雅黑" panose="020B0503020204020204" pitchFamily="34" charset="-122"/>
              </a:rPr>
              <a:t>工程师</a:t>
            </a:r>
            <a:endParaRPr lang="zh-CN" altLang="en-US" dirty="0">
              <a:latin typeface="微软雅黑" panose="020B0503020204020204" pitchFamily="34" charset="-122"/>
              <a:ea typeface="微软雅黑" panose="020B0503020204020204" pitchFamily="34" charset="-122"/>
            </a:endParaRPr>
          </a:p>
        </p:txBody>
      </p:sp>
      <p:sp>
        <p:nvSpPr>
          <p:cNvPr id="7" name="椭圆 6"/>
          <p:cNvSpPr/>
          <p:nvPr/>
        </p:nvSpPr>
        <p:spPr>
          <a:xfrm>
            <a:off x="2904822" y="1877075"/>
            <a:ext cx="1368152" cy="1368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设计师</a:t>
            </a:r>
          </a:p>
        </p:txBody>
      </p:sp>
      <p:sp>
        <p:nvSpPr>
          <p:cNvPr id="8" name="椭圆 7"/>
          <p:cNvSpPr/>
          <p:nvPr/>
        </p:nvSpPr>
        <p:spPr>
          <a:xfrm>
            <a:off x="4272974" y="1877075"/>
            <a:ext cx="1368152" cy="1368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测试</a:t>
            </a:r>
            <a:endParaRPr lang="en-US" altLang="zh-CN" dirty="0" smtClean="0">
              <a:latin typeface="微软雅黑" panose="020B0503020204020204" pitchFamily="34" charset="-122"/>
              <a:ea typeface="微软雅黑" panose="020B0503020204020204" pitchFamily="34" charset="-122"/>
            </a:endParaRPr>
          </a:p>
          <a:p>
            <a:pPr algn="ctr"/>
            <a:r>
              <a:rPr lang="zh-CN" altLang="en-US" dirty="0" smtClean="0">
                <a:latin typeface="微软雅黑" panose="020B0503020204020204" pitchFamily="34" charset="-122"/>
                <a:ea typeface="微软雅黑" panose="020B0503020204020204" pitchFamily="34" charset="-122"/>
              </a:rPr>
              <a:t>工程师</a:t>
            </a:r>
            <a:endParaRPr lang="zh-CN" altLang="en-US" dirty="0">
              <a:latin typeface="微软雅黑" panose="020B0503020204020204" pitchFamily="34" charset="-122"/>
              <a:ea typeface="微软雅黑" panose="020B0503020204020204" pitchFamily="34" charset="-122"/>
            </a:endParaRPr>
          </a:p>
        </p:txBody>
      </p:sp>
      <p:sp>
        <p:nvSpPr>
          <p:cNvPr id="9" name="椭圆 8"/>
          <p:cNvSpPr/>
          <p:nvPr/>
        </p:nvSpPr>
        <p:spPr>
          <a:xfrm>
            <a:off x="1536670" y="1877075"/>
            <a:ext cx="1368152" cy="1368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产品</a:t>
            </a:r>
            <a:endParaRPr lang="en-US" altLang="zh-CN" dirty="0" smtClean="0">
              <a:latin typeface="微软雅黑" panose="020B0503020204020204" pitchFamily="34" charset="-122"/>
              <a:ea typeface="微软雅黑" panose="020B0503020204020204" pitchFamily="34" charset="-122"/>
            </a:endParaRPr>
          </a:p>
          <a:p>
            <a:pPr algn="ctr"/>
            <a:r>
              <a:rPr lang="zh-CN" altLang="en-US" dirty="0" smtClean="0">
                <a:latin typeface="微软雅黑" panose="020B0503020204020204" pitchFamily="34" charset="-122"/>
                <a:ea typeface="微软雅黑" panose="020B0503020204020204" pitchFamily="34" charset="-122"/>
              </a:rPr>
              <a:t>经理</a:t>
            </a:r>
            <a:endParaRPr lang="zh-CN" altLang="en-US" dirty="0">
              <a:latin typeface="微软雅黑" panose="020B0503020204020204" pitchFamily="34" charset="-122"/>
              <a:ea typeface="微软雅黑" panose="020B0503020204020204" pitchFamily="34" charset="-122"/>
            </a:endParaRPr>
          </a:p>
        </p:txBody>
      </p:sp>
      <p:sp>
        <p:nvSpPr>
          <p:cNvPr id="10" name="椭圆 9"/>
          <p:cNvSpPr/>
          <p:nvPr/>
        </p:nvSpPr>
        <p:spPr>
          <a:xfrm>
            <a:off x="168518" y="3245227"/>
            <a:ext cx="1368152" cy="1368152"/>
          </a:xfrm>
          <a:prstGeom prst="ellipse">
            <a:avLst/>
          </a:prstGeom>
          <a:solidFill>
            <a:srgbClr val="00B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latin typeface="微软雅黑" panose="020B0503020204020204" pitchFamily="34" charset="-122"/>
                <a:ea typeface="微软雅黑" panose="020B0503020204020204" pitchFamily="34" charset="-122"/>
              </a:rPr>
              <a:t>BD</a:t>
            </a:r>
            <a:endParaRPr lang="zh-CN" altLang="en-US" dirty="0">
              <a:latin typeface="微软雅黑" panose="020B0503020204020204" pitchFamily="34" charset="-122"/>
              <a:ea typeface="微软雅黑" panose="020B0503020204020204" pitchFamily="34" charset="-122"/>
            </a:endParaRPr>
          </a:p>
        </p:txBody>
      </p:sp>
      <p:sp>
        <p:nvSpPr>
          <p:cNvPr id="11" name="椭圆 10"/>
          <p:cNvSpPr/>
          <p:nvPr/>
        </p:nvSpPr>
        <p:spPr>
          <a:xfrm>
            <a:off x="1536670" y="3245227"/>
            <a:ext cx="1368152" cy="1368152"/>
          </a:xfrm>
          <a:prstGeom prst="ellipse">
            <a:avLst/>
          </a:prstGeom>
          <a:solidFill>
            <a:srgbClr val="00B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市场</a:t>
            </a:r>
            <a:endParaRPr lang="zh-CN" altLang="en-US" dirty="0">
              <a:latin typeface="微软雅黑" panose="020B0503020204020204" pitchFamily="34" charset="-122"/>
              <a:ea typeface="微软雅黑" panose="020B0503020204020204" pitchFamily="34" charset="-122"/>
            </a:endParaRPr>
          </a:p>
        </p:txBody>
      </p:sp>
      <p:sp>
        <p:nvSpPr>
          <p:cNvPr id="12" name="椭圆 11"/>
          <p:cNvSpPr/>
          <p:nvPr/>
        </p:nvSpPr>
        <p:spPr>
          <a:xfrm>
            <a:off x="4272974" y="3245227"/>
            <a:ext cx="1368152" cy="1368152"/>
          </a:xfrm>
          <a:prstGeom prst="ellipse">
            <a:avLst/>
          </a:prstGeom>
          <a:solidFill>
            <a:srgbClr val="00B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编辑</a:t>
            </a:r>
            <a:endParaRPr lang="zh-CN" altLang="en-US" dirty="0">
              <a:latin typeface="微软雅黑" panose="020B0503020204020204" pitchFamily="34" charset="-122"/>
              <a:ea typeface="微软雅黑" panose="020B0503020204020204" pitchFamily="34" charset="-122"/>
            </a:endParaRPr>
          </a:p>
        </p:txBody>
      </p:sp>
      <p:sp>
        <p:nvSpPr>
          <p:cNvPr id="13" name="椭圆 12"/>
          <p:cNvSpPr/>
          <p:nvPr/>
        </p:nvSpPr>
        <p:spPr>
          <a:xfrm>
            <a:off x="2904822" y="4613379"/>
            <a:ext cx="1368152" cy="136815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财务</a:t>
            </a:r>
            <a:endParaRPr lang="zh-CN" altLang="en-US" dirty="0">
              <a:latin typeface="微软雅黑" panose="020B0503020204020204" pitchFamily="34" charset="-122"/>
              <a:ea typeface="微软雅黑" panose="020B0503020204020204" pitchFamily="34" charset="-122"/>
            </a:endParaRPr>
          </a:p>
        </p:txBody>
      </p:sp>
      <p:sp>
        <p:nvSpPr>
          <p:cNvPr id="14" name="椭圆 13"/>
          <p:cNvSpPr/>
          <p:nvPr/>
        </p:nvSpPr>
        <p:spPr>
          <a:xfrm>
            <a:off x="168518" y="4613379"/>
            <a:ext cx="1368152" cy="136815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latin typeface="微软雅黑" panose="020B0503020204020204" pitchFamily="34" charset="-122"/>
                <a:ea typeface="微软雅黑" panose="020B0503020204020204" pitchFamily="34" charset="-122"/>
              </a:rPr>
              <a:t>HR</a:t>
            </a:r>
            <a:endParaRPr lang="zh-CN" altLang="en-US" dirty="0">
              <a:latin typeface="微软雅黑" panose="020B0503020204020204" pitchFamily="34" charset="-122"/>
              <a:ea typeface="微软雅黑" panose="020B0503020204020204" pitchFamily="34" charset="-122"/>
            </a:endParaRPr>
          </a:p>
        </p:txBody>
      </p:sp>
      <p:sp>
        <p:nvSpPr>
          <p:cNvPr id="15" name="椭圆 14"/>
          <p:cNvSpPr/>
          <p:nvPr/>
        </p:nvSpPr>
        <p:spPr>
          <a:xfrm>
            <a:off x="1536670" y="4613379"/>
            <a:ext cx="1368152" cy="136815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客服</a:t>
            </a:r>
          </a:p>
        </p:txBody>
      </p:sp>
      <p:sp>
        <p:nvSpPr>
          <p:cNvPr id="16" name="椭圆 15"/>
          <p:cNvSpPr/>
          <p:nvPr/>
        </p:nvSpPr>
        <p:spPr>
          <a:xfrm>
            <a:off x="4272974" y="4613379"/>
            <a:ext cx="1368152" cy="136815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法务</a:t>
            </a:r>
            <a:endParaRPr lang="zh-CN" altLang="en-US" dirty="0">
              <a:latin typeface="微软雅黑" panose="020B0503020204020204" pitchFamily="34" charset="-122"/>
              <a:ea typeface="微软雅黑" panose="020B0503020204020204" pitchFamily="34" charset="-122"/>
            </a:endParaRPr>
          </a:p>
        </p:txBody>
      </p:sp>
      <p:sp>
        <p:nvSpPr>
          <p:cNvPr id="17" name="椭圆 16"/>
          <p:cNvSpPr/>
          <p:nvPr/>
        </p:nvSpPr>
        <p:spPr>
          <a:xfrm>
            <a:off x="5641126" y="4613379"/>
            <a:ext cx="1368152" cy="136815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8" name="圆角矩形 17"/>
          <p:cNvSpPr/>
          <p:nvPr/>
        </p:nvSpPr>
        <p:spPr>
          <a:xfrm>
            <a:off x="5696783" y="2165107"/>
            <a:ext cx="1634317" cy="86409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→产品研发类</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9" name="椭圆 18"/>
          <p:cNvSpPr/>
          <p:nvPr/>
        </p:nvSpPr>
        <p:spPr>
          <a:xfrm>
            <a:off x="2904822" y="3245227"/>
            <a:ext cx="1368152" cy="1368152"/>
          </a:xfrm>
          <a:prstGeom prst="ellipse">
            <a:avLst/>
          </a:prstGeom>
          <a:solidFill>
            <a:srgbClr val="00B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销售</a:t>
            </a:r>
            <a:endParaRPr lang="zh-CN" altLang="en-US"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7547212" y="1050390"/>
            <a:ext cx="4681491" cy="558614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dirty="0">
                <a:solidFill>
                  <a:schemeClr val="accent4">
                    <a:lumMod val="60000"/>
                    <a:lumOff val="40000"/>
                  </a:schemeClr>
                </a:solidFill>
                <a:latin typeface="微软雅黑" panose="020B0503020204020204" pitchFamily="34" charset="-122"/>
                <a:ea typeface="微软雅黑" panose="020B0503020204020204" pitchFamily="34" charset="-122"/>
              </a:rPr>
              <a:t>开发工程师：</a:t>
            </a:r>
            <a:r>
              <a:rPr lang="zh-CN" altLang="en-US" sz="1400" dirty="0">
                <a:solidFill>
                  <a:schemeClr val="bg1"/>
                </a:solidFill>
                <a:latin typeface="微软雅黑" panose="020B0503020204020204" pitchFamily="34" charset="-122"/>
                <a:ea typeface="微软雅黑" panose="020B0503020204020204" pitchFamily="34" charset="-122"/>
              </a:rPr>
              <a:t>这是所有</a:t>
            </a:r>
            <a:r>
              <a:rPr lang="en-US" altLang="zh-CN" sz="1400" dirty="0">
                <a:solidFill>
                  <a:schemeClr val="bg1"/>
                </a:solidFill>
                <a:latin typeface="微软雅黑" panose="020B0503020204020204" pitchFamily="34" charset="-122"/>
                <a:ea typeface="微软雅黑" panose="020B0503020204020204" pitchFamily="34" charset="-122"/>
              </a:rPr>
              <a:t>IT</a:t>
            </a:r>
            <a:r>
              <a:rPr lang="zh-CN" altLang="en-US" sz="1400" dirty="0">
                <a:solidFill>
                  <a:schemeClr val="bg1"/>
                </a:solidFill>
                <a:latin typeface="微软雅黑" panose="020B0503020204020204" pitchFamily="34" charset="-122"/>
                <a:ea typeface="微软雅黑" panose="020B0503020204020204" pitchFamily="34" charset="-122"/>
              </a:rPr>
              <a:t>公司发展的基石，没有开发的</a:t>
            </a:r>
            <a:r>
              <a:rPr lang="en-US" altLang="zh-CN" sz="1400" dirty="0">
                <a:solidFill>
                  <a:schemeClr val="bg1"/>
                </a:solidFill>
                <a:latin typeface="微软雅黑" panose="020B0503020204020204" pitchFamily="34" charset="-122"/>
                <a:ea typeface="微软雅黑" panose="020B0503020204020204" pitchFamily="34" charset="-122"/>
              </a:rPr>
              <a:t>coding</a:t>
            </a:r>
            <a:r>
              <a:rPr lang="zh-CN" altLang="en-US" sz="1400" dirty="0">
                <a:solidFill>
                  <a:schemeClr val="bg1"/>
                </a:solidFill>
                <a:latin typeface="微软雅黑" panose="020B0503020204020204" pitchFamily="34" charset="-122"/>
                <a:ea typeface="微软雅黑" panose="020B0503020204020204" pitchFamily="34" charset="-122"/>
              </a:rPr>
              <a:t>，就不会有软件、网站等产品的存在。开发工程师的薪水也是</a:t>
            </a:r>
            <a:r>
              <a:rPr lang="en-US" altLang="zh-CN" sz="1400" dirty="0">
                <a:solidFill>
                  <a:schemeClr val="bg1"/>
                </a:solidFill>
                <a:latin typeface="微软雅黑" panose="020B0503020204020204" pitchFamily="34" charset="-122"/>
                <a:ea typeface="微软雅黑" panose="020B0503020204020204" pitchFamily="34" charset="-122"/>
              </a:rPr>
              <a:t>IT</a:t>
            </a:r>
            <a:r>
              <a:rPr lang="zh-CN" altLang="en-US" sz="1400" dirty="0">
                <a:solidFill>
                  <a:schemeClr val="bg1"/>
                </a:solidFill>
                <a:latin typeface="微软雅黑" panose="020B0503020204020204" pitchFamily="34" charset="-122"/>
                <a:ea typeface="微软雅黑" panose="020B0503020204020204" pitchFamily="34" charset="-122"/>
              </a:rPr>
              <a:t>公司内最高的。</a:t>
            </a:r>
          </a:p>
          <a:p>
            <a:pPr marL="285750" indent="-285750">
              <a:lnSpc>
                <a:spcPct val="150000"/>
              </a:lnSpc>
              <a:buFont typeface="Arial" panose="020B0604020202020204" pitchFamily="34" charset="0"/>
              <a:buChar char="•"/>
            </a:pPr>
            <a:r>
              <a:rPr lang="zh-CN" altLang="en-US" sz="1400" dirty="0">
                <a:solidFill>
                  <a:schemeClr val="accent4">
                    <a:lumMod val="60000"/>
                    <a:lumOff val="40000"/>
                  </a:schemeClr>
                </a:solidFill>
                <a:latin typeface="微软雅黑" panose="020B0503020204020204" pitchFamily="34" charset="-122"/>
                <a:ea typeface="微软雅黑" panose="020B0503020204020204" pitchFamily="34" charset="-122"/>
              </a:rPr>
              <a:t>产品经理：</a:t>
            </a:r>
            <a:r>
              <a:rPr lang="zh-CN" altLang="en-US" sz="1400" dirty="0">
                <a:solidFill>
                  <a:schemeClr val="bg1"/>
                </a:solidFill>
                <a:latin typeface="微软雅黑" panose="020B0503020204020204" pitchFamily="34" charset="-122"/>
                <a:ea typeface="微软雅黑" panose="020B0503020204020204" pitchFamily="34" charset="-122"/>
              </a:rPr>
              <a:t>互联网产品的设计者、推动者、运营者。</a:t>
            </a:r>
          </a:p>
          <a:p>
            <a:pPr marL="285750" indent="-285750">
              <a:lnSpc>
                <a:spcPct val="150000"/>
              </a:lnSpc>
              <a:buFont typeface="Arial" panose="020B0604020202020204" pitchFamily="34" charset="0"/>
              <a:buChar char="•"/>
            </a:pPr>
            <a:r>
              <a:rPr lang="zh-CN" altLang="en-US" sz="1400" dirty="0">
                <a:solidFill>
                  <a:schemeClr val="accent4">
                    <a:lumMod val="60000"/>
                    <a:lumOff val="40000"/>
                  </a:schemeClr>
                </a:solidFill>
                <a:latin typeface="微软雅黑" panose="020B0503020204020204" pitchFamily="34" charset="-122"/>
                <a:ea typeface="微软雅黑" panose="020B0503020204020204" pitchFamily="34" charset="-122"/>
              </a:rPr>
              <a:t>设计师：</a:t>
            </a:r>
            <a:r>
              <a:rPr lang="zh-CN" altLang="en-US" sz="1400" dirty="0">
                <a:solidFill>
                  <a:schemeClr val="bg1"/>
                </a:solidFill>
                <a:latin typeface="微软雅黑" panose="020B0503020204020204" pitchFamily="34" charset="-122"/>
                <a:ea typeface="微软雅黑" panose="020B0503020204020204" pitchFamily="34" charset="-122"/>
              </a:rPr>
              <a:t>画各种你看得见的各种软件界面、提示窗口、网页、图标等的人，也包括设计操作流程的交互设计师，其中多数都是视觉设计师。</a:t>
            </a:r>
          </a:p>
          <a:p>
            <a:pPr marL="285750" indent="-285750">
              <a:lnSpc>
                <a:spcPct val="150000"/>
              </a:lnSpc>
              <a:buFont typeface="Arial" panose="020B0604020202020204" pitchFamily="34" charset="0"/>
              <a:buChar char="•"/>
            </a:pPr>
            <a:r>
              <a:rPr lang="zh-CN" altLang="en-US" sz="1400" dirty="0">
                <a:solidFill>
                  <a:schemeClr val="accent4">
                    <a:lumMod val="60000"/>
                    <a:lumOff val="40000"/>
                  </a:schemeClr>
                </a:solidFill>
                <a:latin typeface="微软雅黑" panose="020B0503020204020204" pitchFamily="34" charset="-122"/>
                <a:ea typeface="微软雅黑" panose="020B0503020204020204" pitchFamily="34" charset="-122"/>
              </a:rPr>
              <a:t>测试工程师：</a:t>
            </a:r>
            <a:r>
              <a:rPr lang="zh-CN" altLang="en-US" sz="1400" dirty="0">
                <a:solidFill>
                  <a:schemeClr val="bg1"/>
                </a:solidFill>
                <a:latin typeface="微软雅黑" panose="020B0503020204020204" pitchFamily="34" charset="-122"/>
                <a:ea typeface="微软雅黑" panose="020B0503020204020204" pitchFamily="34" charset="-122"/>
              </a:rPr>
              <a:t>对开发出的产品进行各种功能、性能、机型等测试，以确认产品没有</a:t>
            </a:r>
            <a:r>
              <a:rPr lang="en-US" altLang="zh-CN" sz="1400" dirty="0">
                <a:solidFill>
                  <a:schemeClr val="bg1"/>
                </a:solidFill>
                <a:latin typeface="微软雅黑" panose="020B0503020204020204" pitchFamily="34" charset="-122"/>
                <a:ea typeface="微软雅黑" panose="020B0503020204020204" pitchFamily="34" charset="-122"/>
              </a:rPr>
              <a:t>bug</a:t>
            </a:r>
            <a:r>
              <a:rPr lang="zh-CN" altLang="en-US" sz="1400" dirty="0">
                <a:solidFill>
                  <a:schemeClr val="bg1"/>
                </a:solidFill>
                <a:latin typeface="微软雅黑" panose="020B0503020204020204" pitchFamily="34" charset="-122"/>
                <a:ea typeface="微软雅黑" panose="020B0503020204020204" pitchFamily="34" charset="-122"/>
              </a:rPr>
              <a:t>。</a:t>
            </a:r>
          </a:p>
          <a:p>
            <a:pPr marL="285750" indent="-285750">
              <a:lnSpc>
                <a:spcPct val="150000"/>
              </a:lnSpc>
              <a:buFont typeface="Arial" panose="020B0604020202020204" pitchFamily="34" charset="0"/>
              <a:buChar char="•"/>
            </a:pPr>
            <a:r>
              <a:rPr lang="en-US" altLang="zh-CN" sz="1400" dirty="0">
                <a:solidFill>
                  <a:schemeClr val="accent4">
                    <a:lumMod val="60000"/>
                    <a:lumOff val="40000"/>
                  </a:schemeClr>
                </a:solidFill>
                <a:latin typeface="微软雅黑" panose="020B0503020204020204" pitchFamily="34" charset="-122"/>
                <a:ea typeface="微软雅黑" panose="020B0503020204020204" pitchFamily="34" charset="-122"/>
              </a:rPr>
              <a:t>BD</a:t>
            </a:r>
            <a:r>
              <a:rPr lang="zh-CN" altLang="en-US" sz="1400" dirty="0">
                <a:solidFill>
                  <a:schemeClr val="accent4">
                    <a:lumMod val="60000"/>
                    <a:lumOff val="40000"/>
                  </a:schemeClr>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负责各类市场合作。</a:t>
            </a:r>
            <a:r>
              <a:rPr lang="zh-CN" altLang="en-US" sz="1400" dirty="0" smtClean="0">
                <a:solidFill>
                  <a:schemeClr val="bg1"/>
                </a:solidFill>
                <a:latin typeface="微软雅黑" panose="020B0503020204020204" pitchFamily="34" charset="-122"/>
                <a:ea typeface="微软雅黑" panose="020B0503020204020204" pitchFamily="34" charset="-122"/>
              </a:rPr>
              <a:t>例如和其他公司交换广告资源、相互捆绑推广、数据共享等。 </a:t>
            </a:r>
            <a:endParaRPr lang="zh-CN" altLang="en-US" sz="1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a:solidFill>
                  <a:schemeClr val="accent4">
                    <a:lumMod val="60000"/>
                    <a:lumOff val="40000"/>
                  </a:schemeClr>
                </a:solidFill>
                <a:latin typeface="微软雅黑" panose="020B0503020204020204" pitchFamily="34" charset="-122"/>
                <a:ea typeface="微软雅黑" panose="020B0503020204020204" pitchFamily="34" charset="-122"/>
              </a:rPr>
              <a:t>市场：</a:t>
            </a:r>
            <a:r>
              <a:rPr lang="zh-CN" altLang="en-US" sz="1400" dirty="0">
                <a:solidFill>
                  <a:schemeClr val="bg1"/>
                </a:solidFill>
                <a:latin typeface="微软雅黑" panose="020B0503020204020204" pitchFamily="34" charset="-122"/>
                <a:ea typeface="微软雅黑" panose="020B0503020204020204" pitchFamily="34" charset="-122"/>
              </a:rPr>
              <a:t>进行市场策划、活动等</a:t>
            </a:r>
            <a:r>
              <a:rPr lang="zh-CN" altLang="en-US" sz="1400" dirty="0" smtClean="0">
                <a:solidFill>
                  <a:schemeClr val="bg1"/>
                </a:solidFill>
                <a:latin typeface="微软雅黑" panose="020B0503020204020204" pitchFamily="34" charset="-122"/>
                <a:ea typeface="微软雅黑" panose="020B0503020204020204" pitchFamily="34" charset="-122"/>
              </a:rPr>
              <a:t>。例如制定广告计划、进行广告投放、进行公关活动等。</a:t>
            </a:r>
            <a:endParaRPr lang="zh-CN" altLang="en-US" sz="1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a:solidFill>
                  <a:schemeClr val="accent4">
                    <a:lumMod val="60000"/>
                    <a:lumOff val="40000"/>
                  </a:schemeClr>
                </a:solidFill>
                <a:latin typeface="微软雅黑" panose="020B0503020204020204" pitchFamily="34" charset="-122"/>
                <a:ea typeface="微软雅黑" panose="020B0503020204020204" pitchFamily="34" charset="-122"/>
              </a:rPr>
              <a:t>销售：</a:t>
            </a:r>
            <a:r>
              <a:rPr lang="zh-CN" altLang="en-US" sz="1400" dirty="0">
                <a:solidFill>
                  <a:schemeClr val="bg1"/>
                </a:solidFill>
                <a:latin typeface="微软雅黑" panose="020B0503020204020204" pitchFamily="34" charset="-122"/>
                <a:ea typeface="微软雅黑" panose="020B0503020204020204" pitchFamily="34" charset="-122"/>
              </a:rPr>
              <a:t>完成销售</a:t>
            </a:r>
            <a:r>
              <a:rPr lang="zh-CN" altLang="en-US" sz="1400" dirty="0" smtClean="0">
                <a:solidFill>
                  <a:schemeClr val="bg1"/>
                </a:solidFill>
                <a:latin typeface="微软雅黑" panose="020B0503020204020204" pitchFamily="34" charset="-122"/>
                <a:ea typeface="微软雅黑" panose="020B0503020204020204" pitchFamily="34" charset="-122"/>
              </a:rPr>
              <a:t>任务，获得收入。对广告位、关键词、推广链接等进行售卖。</a:t>
            </a:r>
            <a:endParaRPr lang="zh-CN" altLang="en-US" sz="1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a:solidFill>
                  <a:schemeClr val="accent4">
                    <a:lumMod val="60000"/>
                    <a:lumOff val="40000"/>
                  </a:schemeClr>
                </a:solidFill>
                <a:latin typeface="微软雅黑" panose="020B0503020204020204" pitchFamily="34" charset="-122"/>
                <a:ea typeface="微软雅黑" panose="020B0503020204020204" pitchFamily="34" charset="-122"/>
              </a:rPr>
              <a:t>编辑：</a:t>
            </a:r>
            <a:r>
              <a:rPr lang="zh-CN" altLang="en-US" sz="1400" dirty="0">
                <a:solidFill>
                  <a:schemeClr val="bg1"/>
                </a:solidFill>
                <a:latin typeface="微软雅黑" panose="020B0503020204020204" pitchFamily="34" charset="-122"/>
                <a:ea typeface="微软雅黑" panose="020B0503020204020204" pitchFamily="34" charset="-122"/>
              </a:rPr>
              <a:t>各类文字类内容的撰写、审核、</a:t>
            </a:r>
            <a:r>
              <a:rPr lang="zh-CN" altLang="en-US" sz="1400" dirty="0" smtClean="0">
                <a:solidFill>
                  <a:schemeClr val="bg1"/>
                </a:solidFill>
                <a:latin typeface="微软雅黑" panose="020B0503020204020204" pitchFamily="34" charset="-122"/>
                <a:ea typeface="微软雅黑" panose="020B0503020204020204" pitchFamily="34" charset="-122"/>
              </a:rPr>
              <a:t>修改，例如新闻、影视、各类榜单等内容运营的工作。</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2634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
                                            <p:txEl>
                                              <p:pRg st="0" end="0"/>
                                            </p:txEl>
                                          </p:spTgt>
                                        </p:tgtEl>
                                        <p:attrNameLst>
                                          <p:attrName>style.visibility</p:attrName>
                                        </p:attrNameLst>
                                      </p:cBhvr>
                                      <p:to>
                                        <p:strVal val="visible"/>
                                      </p:to>
                                    </p:set>
                                    <p:anim calcmode="lin" valueType="num">
                                      <p:cBhvr additive="base">
                                        <p:cTn id="1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6">
                                            <p:txEl>
                                              <p:pRg st="1" end="1"/>
                                            </p:txEl>
                                          </p:spTgt>
                                        </p:tgtEl>
                                        <p:attrNameLst>
                                          <p:attrName>style.visibility</p:attrName>
                                        </p:attrNameLst>
                                      </p:cBhvr>
                                      <p:to>
                                        <p:strVal val="visible"/>
                                      </p:to>
                                    </p:set>
                                    <p:anim calcmode="lin" valueType="num">
                                      <p:cBhvr additive="base">
                                        <p:cTn id="31"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6">
                                            <p:txEl>
                                              <p:pRg st="2" end="2"/>
                                            </p:txEl>
                                          </p:spTgt>
                                        </p:tgtEl>
                                        <p:attrNameLst>
                                          <p:attrName>style.visibility</p:attrName>
                                        </p:attrNameLst>
                                      </p:cBhvr>
                                      <p:to>
                                        <p:strVal val="visible"/>
                                      </p:to>
                                    </p:set>
                                    <p:anim calcmode="lin" valueType="num">
                                      <p:cBhvr additive="base">
                                        <p:cTn id="43"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6">
                                            <p:txEl>
                                              <p:pRg st="3" end="3"/>
                                            </p:txEl>
                                          </p:spTgt>
                                        </p:tgtEl>
                                        <p:attrNameLst>
                                          <p:attrName>style.visibility</p:attrName>
                                        </p:attrNameLst>
                                      </p:cBhvr>
                                      <p:to>
                                        <p:strVal val="visible"/>
                                      </p:to>
                                    </p:set>
                                    <p:anim calcmode="lin" valueType="num">
                                      <p:cBhvr additive="base">
                                        <p:cTn id="55" dur="500" fill="hold"/>
                                        <p:tgtEl>
                                          <p:spTgt spid="26">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500" fill="hold"/>
                                        <p:tgtEl>
                                          <p:spTgt spid="10"/>
                                        </p:tgtEl>
                                        <p:attrNameLst>
                                          <p:attrName>ppt_x</p:attrName>
                                        </p:attrNameLst>
                                      </p:cBhvr>
                                      <p:tavLst>
                                        <p:tav tm="0">
                                          <p:val>
                                            <p:strVal val="#ppt_x"/>
                                          </p:val>
                                        </p:tav>
                                        <p:tav tm="100000">
                                          <p:val>
                                            <p:strVal val="#ppt_x"/>
                                          </p:val>
                                        </p:tav>
                                      </p:tavLst>
                                    </p:anim>
                                    <p:anim calcmode="lin" valueType="num">
                                      <p:cBhvr additive="base">
                                        <p:cTn id="6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6">
                                            <p:txEl>
                                              <p:pRg st="4" end="4"/>
                                            </p:txEl>
                                          </p:spTgt>
                                        </p:tgtEl>
                                        <p:attrNameLst>
                                          <p:attrName>style.visibility</p:attrName>
                                        </p:attrNameLst>
                                      </p:cBhvr>
                                      <p:to>
                                        <p:strVal val="visible"/>
                                      </p:to>
                                    </p:set>
                                    <p:anim calcmode="lin" valueType="num">
                                      <p:cBhvr additive="base">
                                        <p:cTn id="73" dur="500" fill="hold"/>
                                        <p:tgtEl>
                                          <p:spTgt spid="26">
                                            <p:txEl>
                                              <p:pRg st="4" end="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1"/>
                                        </p:tgtEl>
                                        <p:attrNameLst>
                                          <p:attrName>style.visibility</p:attrName>
                                        </p:attrNameLst>
                                      </p:cBhvr>
                                      <p:to>
                                        <p:strVal val="visible"/>
                                      </p:to>
                                    </p:set>
                                    <p:anim calcmode="lin" valueType="num">
                                      <p:cBhvr additive="base">
                                        <p:cTn id="79" dur="500" fill="hold"/>
                                        <p:tgtEl>
                                          <p:spTgt spid="11"/>
                                        </p:tgtEl>
                                        <p:attrNameLst>
                                          <p:attrName>ppt_x</p:attrName>
                                        </p:attrNameLst>
                                      </p:cBhvr>
                                      <p:tavLst>
                                        <p:tav tm="0">
                                          <p:val>
                                            <p:strVal val="#ppt_x"/>
                                          </p:val>
                                        </p:tav>
                                        <p:tav tm="100000">
                                          <p:val>
                                            <p:strVal val="#ppt_x"/>
                                          </p:val>
                                        </p:tav>
                                      </p:tavLst>
                                    </p:anim>
                                    <p:anim calcmode="lin" valueType="num">
                                      <p:cBhvr additive="base">
                                        <p:cTn id="8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6">
                                            <p:txEl>
                                              <p:pRg st="5" end="5"/>
                                            </p:txEl>
                                          </p:spTgt>
                                        </p:tgtEl>
                                        <p:attrNameLst>
                                          <p:attrName>style.visibility</p:attrName>
                                        </p:attrNameLst>
                                      </p:cBhvr>
                                      <p:to>
                                        <p:strVal val="visible"/>
                                      </p:to>
                                    </p:set>
                                    <p:anim calcmode="lin" valueType="num">
                                      <p:cBhvr additive="base">
                                        <p:cTn id="85" dur="500" fill="hold"/>
                                        <p:tgtEl>
                                          <p:spTgt spid="26">
                                            <p:txEl>
                                              <p:pRg st="5" end="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2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6">
                                            <p:txEl>
                                              <p:pRg st="6" end="6"/>
                                            </p:txEl>
                                          </p:spTgt>
                                        </p:tgtEl>
                                        <p:attrNameLst>
                                          <p:attrName>style.visibility</p:attrName>
                                        </p:attrNameLst>
                                      </p:cBhvr>
                                      <p:to>
                                        <p:strVal val="visible"/>
                                      </p:to>
                                    </p:set>
                                    <p:anim calcmode="lin" valueType="num">
                                      <p:cBhvr additive="base">
                                        <p:cTn id="97" dur="500" fill="hold"/>
                                        <p:tgtEl>
                                          <p:spTgt spid="26">
                                            <p:txEl>
                                              <p:pRg st="6" end="6"/>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2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additive="base">
                                        <p:cTn id="103" dur="500" fill="hold"/>
                                        <p:tgtEl>
                                          <p:spTgt spid="12"/>
                                        </p:tgtEl>
                                        <p:attrNameLst>
                                          <p:attrName>ppt_x</p:attrName>
                                        </p:attrNameLst>
                                      </p:cBhvr>
                                      <p:tavLst>
                                        <p:tav tm="0">
                                          <p:val>
                                            <p:strVal val="#ppt_x"/>
                                          </p:val>
                                        </p:tav>
                                        <p:tav tm="100000">
                                          <p:val>
                                            <p:strVal val="#ppt_x"/>
                                          </p:val>
                                        </p:tav>
                                      </p:tavLst>
                                    </p:anim>
                                    <p:anim calcmode="lin" valueType="num">
                                      <p:cBhvr additive="base">
                                        <p:cTn id="10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26">
                                            <p:txEl>
                                              <p:pRg st="7" end="7"/>
                                            </p:txEl>
                                          </p:spTgt>
                                        </p:tgtEl>
                                        <p:attrNameLst>
                                          <p:attrName>style.visibility</p:attrName>
                                        </p:attrNameLst>
                                      </p:cBhvr>
                                      <p:to>
                                        <p:strVal val="visible"/>
                                      </p:to>
                                    </p:set>
                                    <p:anim calcmode="lin" valueType="num">
                                      <p:cBhvr additive="base">
                                        <p:cTn id="109" dur="500" fill="hold"/>
                                        <p:tgtEl>
                                          <p:spTgt spid="26">
                                            <p:txEl>
                                              <p:pRg st="7" end="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2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14"/>
                                        </p:tgtEl>
                                        <p:attrNameLst>
                                          <p:attrName>style.visibility</p:attrName>
                                        </p:attrNameLst>
                                      </p:cBhvr>
                                      <p:to>
                                        <p:strVal val="visible"/>
                                      </p:to>
                                    </p:set>
                                    <p:anim calcmode="lin" valueType="num">
                                      <p:cBhvr additive="base">
                                        <p:cTn id="115" dur="500" fill="hold"/>
                                        <p:tgtEl>
                                          <p:spTgt spid="14"/>
                                        </p:tgtEl>
                                        <p:attrNameLst>
                                          <p:attrName>ppt_x</p:attrName>
                                        </p:attrNameLst>
                                      </p:cBhvr>
                                      <p:tavLst>
                                        <p:tav tm="0">
                                          <p:val>
                                            <p:strVal val="#ppt_x"/>
                                          </p:val>
                                        </p:tav>
                                        <p:tav tm="100000">
                                          <p:val>
                                            <p:strVal val="#ppt_x"/>
                                          </p:val>
                                        </p:tav>
                                      </p:tavLst>
                                    </p:anim>
                                    <p:anim calcmode="lin" valueType="num">
                                      <p:cBhvr additive="base">
                                        <p:cTn id="1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15"/>
                                        </p:tgtEl>
                                        <p:attrNameLst>
                                          <p:attrName>style.visibility</p:attrName>
                                        </p:attrNameLst>
                                      </p:cBhvr>
                                      <p:to>
                                        <p:strVal val="visible"/>
                                      </p:to>
                                    </p:set>
                                    <p:anim calcmode="lin" valueType="num">
                                      <p:cBhvr additive="base">
                                        <p:cTn id="121" dur="500" fill="hold"/>
                                        <p:tgtEl>
                                          <p:spTgt spid="15"/>
                                        </p:tgtEl>
                                        <p:attrNameLst>
                                          <p:attrName>ppt_x</p:attrName>
                                        </p:attrNameLst>
                                      </p:cBhvr>
                                      <p:tavLst>
                                        <p:tav tm="0">
                                          <p:val>
                                            <p:strVal val="#ppt_x"/>
                                          </p:val>
                                        </p:tav>
                                        <p:tav tm="100000">
                                          <p:val>
                                            <p:strVal val="#ppt_x"/>
                                          </p:val>
                                        </p:tav>
                                      </p:tavLst>
                                    </p:anim>
                                    <p:anim calcmode="lin" valueType="num">
                                      <p:cBhvr additive="base">
                                        <p:cTn id="12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13"/>
                                        </p:tgtEl>
                                        <p:attrNameLst>
                                          <p:attrName>style.visibility</p:attrName>
                                        </p:attrNameLst>
                                      </p:cBhvr>
                                      <p:to>
                                        <p:strVal val="visible"/>
                                      </p:to>
                                    </p:set>
                                    <p:anim calcmode="lin" valueType="num">
                                      <p:cBhvr additive="base">
                                        <p:cTn id="127" dur="500" fill="hold"/>
                                        <p:tgtEl>
                                          <p:spTgt spid="13"/>
                                        </p:tgtEl>
                                        <p:attrNameLst>
                                          <p:attrName>ppt_x</p:attrName>
                                        </p:attrNameLst>
                                      </p:cBhvr>
                                      <p:tavLst>
                                        <p:tav tm="0">
                                          <p:val>
                                            <p:strVal val="#ppt_x"/>
                                          </p:val>
                                        </p:tav>
                                        <p:tav tm="100000">
                                          <p:val>
                                            <p:strVal val="#ppt_x"/>
                                          </p:val>
                                        </p:tav>
                                      </p:tavLst>
                                    </p:anim>
                                    <p:anim calcmode="lin" valueType="num">
                                      <p:cBhvr additive="base">
                                        <p:cTn id="1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16"/>
                                        </p:tgtEl>
                                        <p:attrNameLst>
                                          <p:attrName>style.visibility</p:attrName>
                                        </p:attrNameLst>
                                      </p:cBhvr>
                                      <p:to>
                                        <p:strVal val="visible"/>
                                      </p:to>
                                    </p:set>
                                    <p:anim calcmode="lin" valueType="num">
                                      <p:cBhvr additive="base">
                                        <p:cTn id="133" dur="500" fill="hold"/>
                                        <p:tgtEl>
                                          <p:spTgt spid="16"/>
                                        </p:tgtEl>
                                        <p:attrNameLst>
                                          <p:attrName>ppt_x</p:attrName>
                                        </p:attrNameLst>
                                      </p:cBhvr>
                                      <p:tavLst>
                                        <p:tav tm="0">
                                          <p:val>
                                            <p:strVal val="#ppt_x"/>
                                          </p:val>
                                        </p:tav>
                                        <p:tav tm="100000">
                                          <p:val>
                                            <p:strVal val="#ppt_x"/>
                                          </p:val>
                                        </p:tav>
                                      </p:tavLst>
                                    </p:anim>
                                    <p:anim calcmode="lin" valueType="num">
                                      <p:cBhvr additive="base">
                                        <p:cTn id="13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17"/>
                                        </p:tgtEl>
                                        <p:attrNameLst>
                                          <p:attrName>style.visibility</p:attrName>
                                        </p:attrNameLst>
                                      </p:cBhvr>
                                      <p:to>
                                        <p:strVal val="visible"/>
                                      </p:to>
                                    </p:set>
                                    <p:anim calcmode="lin" valueType="num">
                                      <p:cBhvr additive="base">
                                        <p:cTn id="139" dur="500" fill="hold"/>
                                        <p:tgtEl>
                                          <p:spTgt spid="17"/>
                                        </p:tgtEl>
                                        <p:attrNameLst>
                                          <p:attrName>ppt_x</p:attrName>
                                        </p:attrNameLst>
                                      </p:cBhvr>
                                      <p:tavLst>
                                        <p:tav tm="0">
                                          <p:val>
                                            <p:strVal val="#ppt_x"/>
                                          </p:val>
                                        </p:tav>
                                        <p:tav tm="100000">
                                          <p:val>
                                            <p:strVal val="#ppt_x"/>
                                          </p:val>
                                        </p:tav>
                                      </p:tavLst>
                                    </p:anim>
                                    <p:anim calcmode="lin" valueType="num">
                                      <p:cBhvr additive="base">
                                        <p:cTn id="14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19"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软雅黑">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2537</TotalTime>
  <Words>4244</Words>
  <Application>Microsoft Office PowerPoint</Application>
  <PresentationFormat>宽屏</PresentationFormat>
  <Paragraphs>406</Paragraphs>
  <Slides>32</Slides>
  <Notes>32</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39" baseType="lpstr">
      <vt:lpstr>方正综艺简体</vt:lpstr>
      <vt:lpstr>宋体</vt:lpstr>
      <vt:lpstr>微软雅黑</vt:lpstr>
      <vt:lpstr>Arial</vt:lpstr>
      <vt:lpstr>Calibri</vt:lpstr>
      <vt:lpstr>Office 主题</vt:lpstr>
      <vt:lpstr>Image</vt:lpstr>
      <vt:lpstr>PowerPoint 演示文稿</vt:lpstr>
      <vt:lpstr>　章鱼计划简介</vt:lpstr>
      <vt:lpstr>　章鱼计划简介</vt:lpstr>
      <vt:lpstr>　声明</vt:lpstr>
      <vt:lpstr>　怎样使用本PPT</vt:lpstr>
      <vt:lpstr>　产品经理的定义</vt:lpstr>
      <vt:lpstr>　产品经理的定义</vt:lpstr>
      <vt:lpstr>　互联网都有哪些职位？</vt:lpstr>
      <vt:lpstr>　互联网都有哪些职位？</vt:lpstr>
      <vt:lpstr>　什么是产品？</vt:lpstr>
      <vt:lpstr>　一种较为典型的组织结构</vt:lpstr>
      <vt:lpstr>　产品经理的关系和位置</vt:lpstr>
      <vt:lpstr>　产品经理要管那些东西？</vt:lpstr>
      <vt:lpstr>　产品经理的级别</vt:lpstr>
      <vt:lpstr>　产品经理的三项工作</vt:lpstr>
      <vt:lpstr>　产品经理的工作流程</vt:lpstr>
      <vt:lpstr>　产品研发的另一个流程图</vt:lpstr>
      <vt:lpstr>　产品研发的另一个流程图</vt:lpstr>
      <vt:lpstr>　产品研发的另一个流程图</vt:lpstr>
      <vt:lpstr>　简要的产品研发过程</vt:lpstr>
      <vt:lpstr>　需求阶段</vt:lpstr>
      <vt:lpstr>　需求阶段-创立一个新产品</vt:lpstr>
      <vt:lpstr>　需求阶段-改进产品新版本</vt:lpstr>
      <vt:lpstr>　产品经理是否需要懂技术</vt:lpstr>
      <vt:lpstr>　产品经理的一种能力模型</vt:lpstr>
      <vt:lpstr>　产品经理的一种能力模型</vt:lpstr>
      <vt:lpstr>　产品经理的一种能力模型</vt:lpstr>
      <vt:lpstr>　产品经理材料阅读</vt:lpstr>
      <vt:lpstr>　课外阅读：《浪潮之巅》</vt:lpstr>
      <vt:lpstr>　小作业：构思新产品</vt:lpstr>
      <vt:lpstr>其他</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kane ma</dc:creator>
  <cp:lastModifiedBy>冯恩良</cp:lastModifiedBy>
  <cp:revision>340</cp:revision>
  <dcterms:created xsi:type="dcterms:W3CDTF">2013-05-17T06:12:09Z</dcterms:created>
  <dcterms:modified xsi:type="dcterms:W3CDTF">2013-09-23T12:33:16Z</dcterms:modified>
</cp:coreProperties>
</file>