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87b37e7a9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87b37e7a9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7b91c140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87b91c140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7b91c140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87b91c140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7b91c1408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87b91c1408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e7e8c472e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e7e8c472e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e7e8c472e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e7e8c472e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e7e8c472e5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e7e8c472e5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e87b37e7a9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e87b37e7a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7b91c140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87b91c140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87b91c1408_3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87b91c1408_3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e7e8c472e5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e7e8c472e5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87b91c14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87b91c14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7b91c140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7b91c140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e7e8c472e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e7e8c472e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7e8c472e5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7e8c472e5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e7e8c472e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e7e8c472e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e7e8c472e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e7e8c472e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e7e8c472e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e7e8c472e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beservices.es/google-apps-script-que-es-n-5412-es"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AMAZON RDS Y GOOGLE CLOUD SQL</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IVÁN PARADA, ÁNGEL PINTO, SERGIO GARNELO, MARTA MORENO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Principales funcionalidades</a:t>
            </a:r>
            <a:r>
              <a:rPr lang="es"/>
              <a:t> Google Cloud SQL</a:t>
            </a:r>
            <a:endParaRPr/>
          </a:p>
        </p:txBody>
      </p:sp>
      <p:sp>
        <p:nvSpPr>
          <p:cNvPr id="197" name="Google Shape;197;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Amplia variedad de servicios como cloud computing y almacenamiento de datos.</a:t>
            </a:r>
            <a:endParaRPr/>
          </a:p>
          <a:p>
            <a:pPr indent="-311150" lvl="0" marL="457200" rtl="0" algn="l">
              <a:spcBef>
                <a:spcPts val="0"/>
              </a:spcBef>
              <a:spcAft>
                <a:spcPts val="0"/>
              </a:spcAft>
              <a:buSzPts val="1300"/>
              <a:buChar char="★"/>
            </a:pPr>
            <a:r>
              <a:rPr lang="es"/>
              <a:t>Hace poco se </a:t>
            </a:r>
            <a:r>
              <a:rPr lang="es"/>
              <a:t>implementó</a:t>
            </a:r>
            <a:r>
              <a:rPr lang="es"/>
              <a:t> la inteligencia artificial y Machine Learning que significa que google cloud va aprendiendo lo que hacemos </a:t>
            </a:r>
            <a:r>
              <a:rPr lang="es"/>
              <a:t>más</a:t>
            </a:r>
            <a:r>
              <a:rPr lang="es"/>
              <a:t> a menudo y nos facilita distintas funciones. </a:t>
            </a:r>
            <a:r>
              <a:rPr lang="es"/>
              <a:t>Así</a:t>
            </a:r>
            <a:r>
              <a:rPr lang="es"/>
              <a:t> logra un aprendizaje </a:t>
            </a:r>
            <a:r>
              <a:rPr lang="es"/>
              <a:t>automático.</a:t>
            </a:r>
            <a:endParaRPr/>
          </a:p>
          <a:p>
            <a:pPr indent="-311150" lvl="0" marL="457200" rtl="0" algn="l">
              <a:spcBef>
                <a:spcPts val="0"/>
              </a:spcBef>
              <a:spcAft>
                <a:spcPts val="0"/>
              </a:spcAft>
              <a:buSzPts val="1300"/>
              <a:buChar char="★"/>
            </a:pPr>
            <a:r>
              <a:rPr lang="es"/>
              <a:t>Tenemos muchas ayudas gracias al servicio de Cloud SQL ya que es un servicio de base de datos que nos ayuda a configurar mantener y administrar las bases de datos relacionales.</a:t>
            </a:r>
            <a:endParaRPr/>
          </a:p>
        </p:txBody>
      </p:sp>
      <p:pic>
        <p:nvPicPr>
          <p:cNvPr id="198" name="Google Shape;198;p22"/>
          <p:cNvPicPr preferRelativeResize="0"/>
          <p:nvPr/>
        </p:nvPicPr>
        <p:blipFill>
          <a:blip r:embed="rId3">
            <a:alphaModFix/>
          </a:blip>
          <a:stretch>
            <a:fillRect/>
          </a:stretch>
        </p:blipFill>
        <p:spPr>
          <a:xfrm>
            <a:off x="1889425" y="3167425"/>
            <a:ext cx="5855050" cy="1976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Casos de uso en la industria de Google Cloud SQL</a:t>
            </a:r>
            <a:endParaRPr/>
          </a:p>
        </p:txBody>
      </p:sp>
      <p:sp>
        <p:nvSpPr>
          <p:cNvPr id="204" name="Google Shape;204;p23"/>
          <p:cNvSpPr txBox="1"/>
          <p:nvPr>
            <p:ph idx="1" type="body"/>
          </p:nvPr>
        </p:nvSpPr>
        <p:spPr>
          <a:xfrm>
            <a:off x="503400" y="1506425"/>
            <a:ext cx="4851300" cy="32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t>Empresas que lo utilizan y para que lo utilizan:</a:t>
            </a:r>
            <a:endParaRPr sz="1200"/>
          </a:p>
          <a:p>
            <a:pPr indent="0" lvl="0" marL="0" rtl="0" algn="l">
              <a:spcBef>
                <a:spcPts val="1200"/>
              </a:spcBef>
              <a:spcAft>
                <a:spcPts val="0"/>
              </a:spcAft>
              <a:buNone/>
            </a:pPr>
            <a:r>
              <a:rPr lang="es" sz="1200"/>
              <a:t>Snapchat: Para gestionar sus bases de datos.</a:t>
            </a:r>
            <a:endParaRPr sz="1200"/>
          </a:p>
          <a:p>
            <a:pPr indent="0" lvl="0" marL="0" rtl="0" algn="l">
              <a:spcBef>
                <a:spcPts val="1200"/>
              </a:spcBef>
              <a:spcAft>
                <a:spcPts val="0"/>
              </a:spcAft>
              <a:buNone/>
            </a:pPr>
            <a:r>
              <a:rPr lang="es" sz="1200"/>
              <a:t>Zynga: Para administrar sus bases de datos de juegos y aplicaciones.</a:t>
            </a:r>
            <a:endParaRPr sz="1200"/>
          </a:p>
          <a:p>
            <a:pPr indent="0" lvl="0" marL="0" rtl="0" algn="l">
              <a:spcBef>
                <a:spcPts val="1200"/>
              </a:spcBef>
              <a:spcAft>
                <a:spcPts val="0"/>
              </a:spcAft>
              <a:buNone/>
            </a:pPr>
            <a:r>
              <a:rPr lang="es" sz="1200"/>
              <a:t>Paypal: Para gestionar datos relacionados con transacciones y usuarios.</a:t>
            </a:r>
            <a:endParaRPr sz="1200"/>
          </a:p>
          <a:p>
            <a:pPr indent="0" lvl="0" marL="0" rtl="0" algn="l">
              <a:spcBef>
                <a:spcPts val="1200"/>
              </a:spcBef>
              <a:spcAft>
                <a:spcPts val="0"/>
              </a:spcAft>
              <a:buNone/>
            </a:pPr>
            <a:r>
              <a:rPr lang="es" sz="1200"/>
              <a:t>SoundCloud: Para gestionar sus bases de datos, lo que les permite escalar según la demanda de sus usuarios.</a:t>
            </a:r>
            <a:endParaRPr sz="1200"/>
          </a:p>
          <a:p>
            <a:pPr indent="0" lvl="0" marL="0" rtl="0" algn="l">
              <a:spcBef>
                <a:spcPts val="1200"/>
              </a:spcBef>
              <a:spcAft>
                <a:spcPts val="1200"/>
              </a:spcAft>
              <a:buNone/>
            </a:pPr>
            <a:r>
              <a:rPr lang="es" sz="1200"/>
              <a:t>HubSpot: Para gestionar datos de clientes y campañas de marketing.</a:t>
            </a:r>
            <a:endParaRPr sz="1200"/>
          </a:p>
        </p:txBody>
      </p:sp>
      <p:pic>
        <p:nvPicPr>
          <p:cNvPr id="205" name="Google Shape;205;p23"/>
          <p:cNvPicPr preferRelativeResize="0"/>
          <p:nvPr/>
        </p:nvPicPr>
        <p:blipFill>
          <a:blip r:embed="rId3">
            <a:alphaModFix/>
          </a:blip>
          <a:stretch>
            <a:fillRect/>
          </a:stretch>
        </p:blipFill>
        <p:spPr>
          <a:xfrm>
            <a:off x="5150800" y="1675650"/>
            <a:ext cx="3949499" cy="23833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VENTAJAS GOOGLE </a:t>
            </a:r>
            <a:r>
              <a:rPr lang="es"/>
              <a:t>CLOUD SQL</a:t>
            </a:r>
            <a:endParaRPr/>
          </a:p>
        </p:txBody>
      </p:sp>
      <p:sp>
        <p:nvSpPr>
          <p:cNvPr id="211" name="Google Shape;211;p24"/>
          <p:cNvSpPr txBox="1"/>
          <p:nvPr>
            <p:ph idx="1" type="body"/>
          </p:nvPr>
        </p:nvSpPr>
        <p:spPr>
          <a:xfrm>
            <a:off x="1219175" y="1307850"/>
            <a:ext cx="6973500" cy="2678700"/>
          </a:xfrm>
          <a:prstGeom prst="rect">
            <a:avLst/>
          </a:prstGeom>
        </p:spPr>
        <p:txBody>
          <a:bodyPr anchorCtr="0" anchor="t" bIns="91425" lIns="91425" spcFirstLastPara="1" rIns="91425" wrap="square" tIns="91425">
            <a:noAutofit/>
          </a:bodyPr>
          <a:lstStyle/>
          <a:p>
            <a:pPr indent="-311467" lvl="0" marL="457200" rtl="0" algn="l">
              <a:lnSpc>
                <a:spcPct val="95000"/>
              </a:lnSpc>
              <a:spcBef>
                <a:spcPts val="0"/>
              </a:spcBef>
              <a:spcAft>
                <a:spcPts val="0"/>
              </a:spcAft>
              <a:buSzPts val="1305"/>
              <a:buChar char="★"/>
            </a:pPr>
            <a:r>
              <a:rPr lang="es" sz="1305"/>
              <a:t>Las ventajas de google cloud sql son las siguientes:</a:t>
            </a:r>
            <a:endParaRPr sz="1305"/>
          </a:p>
          <a:p>
            <a:pPr indent="0" lvl="0" marL="0" rtl="0" algn="l">
              <a:lnSpc>
                <a:spcPct val="95000"/>
              </a:lnSpc>
              <a:spcBef>
                <a:spcPts val="1200"/>
              </a:spcBef>
              <a:spcAft>
                <a:spcPts val="0"/>
              </a:spcAft>
              <a:buNone/>
            </a:pPr>
            <a:r>
              <a:t/>
            </a:r>
            <a:endParaRPr sz="1305"/>
          </a:p>
          <a:p>
            <a:pPr indent="-300672" lvl="1" marL="914400" rtl="0" algn="l">
              <a:lnSpc>
                <a:spcPct val="95000"/>
              </a:lnSpc>
              <a:spcBef>
                <a:spcPts val="1200"/>
              </a:spcBef>
              <a:spcAft>
                <a:spcPts val="0"/>
              </a:spcAft>
              <a:buSzPts val="1135"/>
              <a:buChar char="○"/>
            </a:pPr>
            <a:r>
              <a:rPr lang="es" sz="1135"/>
              <a:t>Escalabilidad →  Esto significa que tiene una capacidad de adaptación y respuesta en el sistema, a medida que se aumentan los recursos sin disminuir el rendimiento.   Cloud SQL permite la asignación de herramientas como procesadores, RAM, espacio de </a:t>
            </a:r>
            <a:r>
              <a:rPr lang="es" sz="1135"/>
              <a:t>almacenamiento</a:t>
            </a:r>
            <a:r>
              <a:rPr lang="es" sz="1135"/>
              <a:t>,...</a:t>
            </a:r>
            <a:endParaRPr sz="1135"/>
          </a:p>
          <a:p>
            <a:pPr indent="-300672" lvl="1" marL="914400" rtl="0" algn="l">
              <a:lnSpc>
                <a:spcPct val="95000"/>
              </a:lnSpc>
              <a:spcBef>
                <a:spcPts val="0"/>
              </a:spcBef>
              <a:spcAft>
                <a:spcPts val="0"/>
              </a:spcAft>
              <a:buSzPts val="1135"/>
              <a:buChar char="○"/>
            </a:pPr>
            <a:r>
              <a:rPr lang="es" sz="1135"/>
              <a:t>Copias de seguridad → Google Cloud SQL ofrece la ventaja de realizar backups de la base de datos cada determinado periodo de tiempo, lo que le permite al cliente poder restaurar una copia de seguridad anterior en caso de que se presente alguna eventualidad.</a:t>
            </a:r>
            <a:endParaRPr sz="1135"/>
          </a:p>
          <a:p>
            <a:pPr indent="-300672" lvl="1" marL="914400" rtl="0" algn="l">
              <a:lnSpc>
                <a:spcPct val="95000"/>
              </a:lnSpc>
              <a:spcBef>
                <a:spcPts val="0"/>
              </a:spcBef>
              <a:spcAft>
                <a:spcPts val="0"/>
              </a:spcAft>
              <a:buSzPts val="1135"/>
              <a:buChar char="○"/>
            </a:pPr>
            <a:r>
              <a:rPr lang="es" sz="1135"/>
              <a:t>Protección de disponibilidad —&gt; Se encarga de realizar </a:t>
            </a:r>
            <a:r>
              <a:rPr lang="es" sz="1135"/>
              <a:t>comprobaciones</a:t>
            </a:r>
            <a:r>
              <a:rPr lang="es" sz="1135"/>
              <a:t> continuas del estado del sistema verificando que todas las instancias y recursos </a:t>
            </a:r>
            <a:r>
              <a:rPr lang="es" sz="1135"/>
              <a:t>funcionen</a:t>
            </a:r>
            <a:r>
              <a:rPr lang="es" sz="1135"/>
              <a:t> con normalidad. En el caso de encontrar algún inconveniente llevaría a cabo de forma automática la conmutación por error.</a:t>
            </a:r>
            <a:endParaRPr sz="1135"/>
          </a:p>
          <a:p>
            <a:pPr indent="-300672" lvl="1" marL="914400" rtl="0" algn="l">
              <a:lnSpc>
                <a:spcPct val="95000"/>
              </a:lnSpc>
              <a:spcBef>
                <a:spcPts val="0"/>
              </a:spcBef>
              <a:spcAft>
                <a:spcPts val="0"/>
              </a:spcAft>
              <a:buSzPts val="1135"/>
              <a:buChar char="○"/>
            </a:pPr>
            <a:r>
              <a:rPr lang="es" sz="1135"/>
              <a:t>Balanceo de cargas→ Ofrece la ventaja de generar de forma </a:t>
            </a:r>
            <a:r>
              <a:rPr lang="es" sz="1135"/>
              <a:t>automática</a:t>
            </a:r>
            <a:r>
              <a:rPr lang="es" sz="1135"/>
              <a:t> nuevas instancias en la </a:t>
            </a:r>
            <a:r>
              <a:rPr lang="es" sz="1135"/>
              <a:t>base</a:t>
            </a:r>
            <a:r>
              <a:rPr lang="es" sz="1135"/>
              <a:t> de datos del usuario asociadas a la plataforma, permitiendo el balanceo de cargas de trabajo y la </a:t>
            </a:r>
            <a:r>
              <a:rPr lang="es" sz="1135"/>
              <a:t>replicación</a:t>
            </a:r>
            <a:r>
              <a:rPr lang="es" sz="1135"/>
              <a:t> de recursos.</a:t>
            </a:r>
            <a:endParaRPr sz="1135"/>
          </a:p>
          <a:p>
            <a:pPr indent="0" lvl="0" marL="0" rtl="0" algn="l">
              <a:lnSpc>
                <a:spcPct val="95000"/>
              </a:lnSpc>
              <a:spcBef>
                <a:spcPts val="1200"/>
              </a:spcBef>
              <a:spcAft>
                <a:spcPts val="0"/>
              </a:spcAft>
              <a:buSzPts val="935"/>
              <a:buNone/>
            </a:pPr>
            <a:r>
              <a:t/>
            </a:r>
            <a:endParaRPr sz="1305"/>
          </a:p>
          <a:p>
            <a:pPr indent="0" lvl="0" marL="0" rtl="0" algn="l">
              <a:lnSpc>
                <a:spcPct val="95000"/>
              </a:lnSpc>
              <a:spcBef>
                <a:spcPts val="1200"/>
              </a:spcBef>
              <a:spcAft>
                <a:spcPts val="0"/>
              </a:spcAft>
              <a:buSzPts val="935"/>
              <a:buNone/>
            </a:pPr>
            <a:r>
              <a:t/>
            </a:r>
            <a:endParaRPr sz="1305"/>
          </a:p>
          <a:p>
            <a:pPr indent="0" lvl="0" marL="0" rtl="0" algn="l">
              <a:lnSpc>
                <a:spcPct val="95000"/>
              </a:lnSpc>
              <a:spcBef>
                <a:spcPts val="1200"/>
              </a:spcBef>
              <a:spcAft>
                <a:spcPts val="1200"/>
              </a:spcAft>
              <a:buSzPts val="935"/>
              <a:buNone/>
            </a:pPr>
            <a:r>
              <a:t/>
            </a:r>
            <a:endParaRPr sz="1305"/>
          </a:p>
        </p:txBody>
      </p:sp>
      <p:pic>
        <p:nvPicPr>
          <p:cNvPr id="212" name="Google Shape;212;p24"/>
          <p:cNvPicPr preferRelativeResize="0"/>
          <p:nvPr/>
        </p:nvPicPr>
        <p:blipFill>
          <a:blip r:embed="rId3">
            <a:alphaModFix/>
          </a:blip>
          <a:stretch>
            <a:fillRect/>
          </a:stretch>
        </p:blipFill>
        <p:spPr>
          <a:xfrm rot="10800000">
            <a:off x="6721892" y="305700"/>
            <a:ext cx="1273306" cy="10901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DESVENTAJAS GOOGLE </a:t>
            </a:r>
            <a:r>
              <a:rPr lang="es"/>
              <a:t>CLOUD SQL</a:t>
            </a:r>
            <a:endParaRPr/>
          </a:p>
        </p:txBody>
      </p:sp>
      <p:sp>
        <p:nvSpPr>
          <p:cNvPr id="218" name="Google Shape;21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Las desventajas de Google Cloud SQL son las siguientes:</a:t>
            </a:r>
            <a:endParaRPr/>
          </a:p>
          <a:p>
            <a:pPr indent="-298450" lvl="1" marL="914400" rtl="0" algn="l">
              <a:spcBef>
                <a:spcPts val="0"/>
              </a:spcBef>
              <a:spcAft>
                <a:spcPts val="0"/>
              </a:spcAft>
              <a:buSzPts val="1100"/>
              <a:buChar char="○"/>
            </a:pPr>
            <a:r>
              <a:rPr lang="es"/>
              <a:t>Puede experimentar desastres naturales y quedar inutilizable hasta que se </a:t>
            </a:r>
            <a:r>
              <a:rPr lang="es"/>
              <a:t>solucione</a:t>
            </a:r>
            <a:r>
              <a:rPr lang="es"/>
              <a:t> el problema.</a:t>
            </a:r>
            <a:endParaRPr/>
          </a:p>
          <a:p>
            <a:pPr indent="-298450" lvl="1" marL="914400" rtl="0" algn="l">
              <a:spcBef>
                <a:spcPts val="0"/>
              </a:spcBef>
              <a:spcAft>
                <a:spcPts val="0"/>
              </a:spcAft>
              <a:buSzPts val="1100"/>
              <a:buChar char="○"/>
            </a:pPr>
            <a:r>
              <a:rPr lang="es"/>
              <a:t>Depende de una conexión a internet por lo que una mala conexión puede impedir que se acceda a la información o a las aplicaciones necesarias. </a:t>
            </a:r>
            <a:endParaRPr/>
          </a:p>
          <a:p>
            <a:pPr indent="-298450" lvl="1" marL="914400" rtl="0" algn="l">
              <a:spcBef>
                <a:spcPts val="0"/>
              </a:spcBef>
              <a:spcAft>
                <a:spcPts val="0"/>
              </a:spcAft>
              <a:buSzPts val="1100"/>
              <a:buChar char="○"/>
            </a:pPr>
            <a:r>
              <a:rPr lang="es"/>
              <a:t>Otra ventaja es el riesgo de depender de proveedores.</a:t>
            </a:r>
            <a:endParaRPr/>
          </a:p>
          <a:p>
            <a:pPr indent="-298450" lvl="1" marL="914400" rtl="0" algn="l">
              <a:spcBef>
                <a:spcPts val="0"/>
              </a:spcBef>
              <a:spcAft>
                <a:spcPts val="0"/>
              </a:spcAft>
              <a:buSzPts val="1100"/>
              <a:buChar char="○"/>
            </a:pPr>
            <a:r>
              <a:rPr lang="es"/>
              <a:t>Puedes tener menos control sobre la </a:t>
            </a:r>
            <a:r>
              <a:rPr lang="es"/>
              <a:t>infraestructura</a:t>
            </a:r>
            <a:r>
              <a:rPr lang="es"/>
              <a:t> subyacente.</a:t>
            </a:r>
            <a:endParaRPr/>
          </a:p>
          <a:p>
            <a:pPr indent="-298450" lvl="1" marL="914400" rtl="0" algn="l">
              <a:spcBef>
                <a:spcPts val="0"/>
              </a:spcBef>
              <a:spcAft>
                <a:spcPts val="0"/>
              </a:spcAft>
              <a:buSzPts val="1100"/>
              <a:buChar char="○"/>
            </a:pPr>
            <a:r>
              <a:rPr lang="es"/>
              <a:t>Al ser un servi</a:t>
            </a:r>
            <a:r>
              <a:rPr lang="es"/>
              <a:t>cio online puedes tener más riesgos de seguridad, como perder la privacidad de los datos y las amenazas online.</a:t>
            </a:r>
            <a:endParaRPr/>
          </a:p>
          <a:p>
            <a:pPr indent="-298450" lvl="1" marL="914400" rtl="0" algn="l">
              <a:spcBef>
                <a:spcPts val="0"/>
              </a:spcBef>
              <a:spcAft>
                <a:spcPts val="0"/>
              </a:spcAft>
              <a:buSzPts val="1100"/>
              <a:buChar char="○"/>
            </a:pPr>
            <a:r>
              <a:rPr lang="es"/>
              <a:t>La complejidad de su integración en los sistemas actuales</a:t>
            </a:r>
            <a:endParaRPr/>
          </a:p>
          <a:p>
            <a:pPr indent="-298450" lvl="1" marL="914400" rtl="0" algn="l">
              <a:spcBef>
                <a:spcPts val="0"/>
              </a:spcBef>
              <a:spcAft>
                <a:spcPts val="0"/>
              </a:spcAft>
              <a:buSzPts val="1100"/>
              <a:buChar char="○"/>
            </a:pPr>
            <a:r>
              <a:rPr lang="es"/>
              <a:t>Los s costes previstos e inesperados.</a:t>
            </a:r>
            <a:endParaRPr/>
          </a:p>
        </p:txBody>
      </p:sp>
      <p:pic>
        <p:nvPicPr>
          <p:cNvPr id="219" name="Google Shape;219;p25"/>
          <p:cNvPicPr preferRelativeResize="0"/>
          <p:nvPr/>
        </p:nvPicPr>
        <p:blipFill>
          <a:blip r:embed="rId3">
            <a:alphaModFix/>
          </a:blip>
          <a:stretch>
            <a:fillRect/>
          </a:stretch>
        </p:blipFill>
        <p:spPr>
          <a:xfrm rot="1896012">
            <a:off x="7217968" y="305700"/>
            <a:ext cx="1273305" cy="10901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5. Comparativa</a:t>
            </a:r>
            <a:endParaRPr/>
          </a:p>
        </p:txBody>
      </p:sp>
      <p:sp>
        <p:nvSpPr>
          <p:cNvPr id="225" name="Google Shape;225;p26"/>
          <p:cNvSpPr txBox="1"/>
          <p:nvPr>
            <p:ph idx="1" type="body"/>
          </p:nvPr>
        </p:nvSpPr>
        <p:spPr>
          <a:xfrm>
            <a:off x="1122700" y="1201025"/>
            <a:ext cx="7623900" cy="36291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i="1" lang="es" sz="3015" u="sng">
                <a:highlight>
                  <a:schemeClr val="dk1"/>
                </a:highlight>
                <a:latin typeface="Montserrat"/>
                <a:ea typeface="Montserrat"/>
                <a:cs typeface="Montserrat"/>
                <a:sym typeface="Montserrat"/>
              </a:rPr>
              <a:t>1.Proveedor de nube:</a:t>
            </a:r>
            <a:endParaRPr b="1" i="1" sz="3015" u="sng">
              <a:highlight>
                <a:schemeClr val="dk1"/>
              </a:highlight>
              <a:latin typeface="Montserrat"/>
              <a:ea typeface="Montserrat"/>
              <a:cs typeface="Montserrat"/>
              <a:sym typeface="Montserrat"/>
            </a:endParaRPr>
          </a:p>
          <a:p>
            <a:pPr indent="-333912" lvl="0" marL="457200" rtl="0" algn="l">
              <a:spcBef>
                <a:spcPts val="1200"/>
              </a:spcBef>
              <a:spcAft>
                <a:spcPts val="0"/>
              </a:spcAft>
              <a:buSzPct val="100000"/>
              <a:buFont typeface="Montserrat"/>
              <a:buChar char="-"/>
            </a:pPr>
            <a:r>
              <a:rPr i="1" lang="es" sz="3015" u="sng">
                <a:highlight>
                  <a:schemeClr val="dk1"/>
                </a:highlight>
                <a:latin typeface="Montserrat"/>
                <a:ea typeface="Montserrat"/>
                <a:cs typeface="Montserrat"/>
                <a:sym typeface="Montserrat"/>
              </a:rPr>
              <a:t>Amazon RDS:</a:t>
            </a:r>
            <a:r>
              <a:rPr lang="es" sz="3015">
                <a:highlight>
                  <a:schemeClr val="dk1"/>
                </a:highlight>
                <a:latin typeface="Montserrat"/>
                <a:ea typeface="Montserrat"/>
                <a:cs typeface="Montserrat"/>
                <a:sym typeface="Montserrat"/>
              </a:rPr>
              <a:t> Ofrecido por Amazon Web Services (AWS).</a:t>
            </a:r>
            <a:endParaRPr sz="3015">
              <a:highlight>
                <a:schemeClr val="dk1"/>
              </a:highlight>
              <a:latin typeface="Montserrat"/>
              <a:ea typeface="Montserrat"/>
              <a:cs typeface="Montserrat"/>
              <a:sym typeface="Montserrat"/>
            </a:endParaRPr>
          </a:p>
          <a:p>
            <a:pPr indent="-333912" lvl="0" marL="457200" rtl="0" algn="l">
              <a:spcBef>
                <a:spcPts val="0"/>
              </a:spcBef>
              <a:spcAft>
                <a:spcPts val="0"/>
              </a:spcAft>
              <a:buSzPct val="100000"/>
              <a:buFont typeface="Montserrat"/>
              <a:buChar char="-"/>
            </a:pPr>
            <a:r>
              <a:rPr i="1" lang="es" sz="3015" u="sng">
                <a:highlight>
                  <a:schemeClr val="dk1"/>
                </a:highlight>
                <a:latin typeface="Montserrat"/>
                <a:ea typeface="Montserrat"/>
                <a:cs typeface="Montserrat"/>
                <a:sym typeface="Montserrat"/>
              </a:rPr>
              <a:t>Google Cloud SQL:</a:t>
            </a:r>
            <a:r>
              <a:rPr lang="es" sz="3015">
                <a:highlight>
                  <a:schemeClr val="dk1"/>
                </a:highlight>
                <a:latin typeface="Montserrat"/>
                <a:ea typeface="Montserrat"/>
                <a:cs typeface="Montserrat"/>
                <a:sym typeface="Montserrat"/>
              </a:rPr>
              <a:t> Ofrecido por Google Cloud Platform (GPC).</a:t>
            </a:r>
            <a:endParaRPr sz="3015">
              <a:highlight>
                <a:schemeClr val="dk1"/>
              </a:highlight>
              <a:latin typeface="Montserrat"/>
              <a:ea typeface="Montserrat"/>
              <a:cs typeface="Montserrat"/>
              <a:sym typeface="Montserrat"/>
            </a:endParaRPr>
          </a:p>
          <a:p>
            <a:pPr indent="0" lvl="0" marL="0" rtl="0" algn="l">
              <a:spcBef>
                <a:spcPts val="1200"/>
              </a:spcBef>
              <a:spcAft>
                <a:spcPts val="0"/>
              </a:spcAft>
              <a:buNone/>
            </a:pPr>
            <a:r>
              <a:t/>
            </a:r>
            <a:endParaRPr sz="3015">
              <a:highlight>
                <a:schemeClr val="dk1"/>
              </a:highlight>
              <a:latin typeface="Montserrat"/>
              <a:ea typeface="Montserrat"/>
              <a:cs typeface="Montserrat"/>
              <a:sym typeface="Montserrat"/>
            </a:endParaRPr>
          </a:p>
          <a:p>
            <a:pPr indent="0" lvl="0" marL="0" rtl="0" algn="l">
              <a:spcBef>
                <a:spcPts val="1200"/>
              </a:spcBef>
              <a:spcAft>
                <a:spcPts val="0"/>
              </a:spcAft>
              <a:buNone/>
            </a:pPr>
            <a:r>
              <a:rPr b="1" i="1" lang="es" sz="3015" u="sng">
                <a:highlight>
                  <a:schemeClr val="dk1"/>
                </a:highlight>
                <a:latin typeface="Montserrat"/>
                <a:ea typeface="Montserrat"/>
                <a:cs typeface="Montserrat"/>
                <a:sym typeface="Montserrat"/>
              </a:rPr>
              <a:t>2.Bases de datos admitidas:</a:t>
            </a:r>
            <a:endParaRPr b="1" i="1" sz="3015" u="sng">
              <a:highlight>
                <a:schemeClr val="dk1"/>
              </a:highlight>
              <a:latin typeface="Montserrat"/>
              <a:ea typeface="Montserrat"/>
              <a:cs typeface="Montserrat"/>
              <a:sym typeface="Montserrat"/>
            </a:endParaRPr>
          </a:p>
          <a:p>
            <a:pPr indent="-333912" lvl="0" marL="457200" rtl="0" algn="l">
              <a:spcBef>
                <a:spcPts val="1200"/>
              </a:spcBef>
              <a:spcAft>
                <a:spcPts val="0"/>
              </a:spcAft>
              <a:buSzPct val="100000"/>
              <a:buFont typeface="Montserrat"/>
              <a:buChar char="-"/>
            </a:pPr>
            <a:r>
              <a:rPr i="1" lang="es" sz="3015" u="sng">
                <a:highlight>
                  <a:schemeClr val="dk1"/>
                </a:highlight>
                <a:latin typeface="Montserrat"/>
                <a:ea typeface="Montserrat"/>
                <a:cs typeface="Montserrat"/>
                <a:sym typeface="Montserrat"/>
              </a:rPr>
              <a:t>Amazon RDS:</a:t>
            </a:r>
            <a:r>
              <a:rPr lang="es" sz="3015">
                <a:highlight>
                  <a:schemeClr val="dk1"/>
                </a:highlight>
                <a:latin typeface="Montserrat"/>
                <a:ea typeface="Montserrat"/>
                <a:cs typeface="Montserrat"/>
                <a:sym typeface="Montserrat"/>
              </a:rPr>
              <a:t> Admite una variedad de motores de bases de datos como MySQL, PostgreSQL, Oracle,  SQL Server y Amazon Aurora.</a:t>
            </a:r>
            <a:endParaRPr sz="3015">
              <a:highlight>
                <a:schemeClr val="dk1"/>
              </a:highlight>
              <a:latin typeface="Montserrat"/>
              <a:ea typeface="Montserrat"/>
              <a:cs typeface="Montserrat"/>
              <a:sym typeface="Montserrat"/>
            </a:endParaRPr>
          </a:p>
          <a:p>
            <a:pPr indent="-333912" lvl="0" marL="457200" rtl="0" algn="l">
              <a:spcBef>
                <a:spcPts val="0"/>
              </a:spcBef>
              <a:spcAft>
                <a:spcPts val="0"/>
              </a:spcAft>
              <a:buSzPct val="100000"/>
              <a:buFont typeface="Montserrat"/>
              <a:buChar char="-"/>
            </a:pPr>
            <a:r>
              <a:rPr i="1" lang="es" sz="3015" u="sng">
                <a:highlight>
                  <a:schemeClr val="dk1"/>
                </a:highlight>
                <a:latin typeface="Montserrat"/>
                <a:ea typeface="Montserrat"/>
                <a:cs typeface="Montserrat"/>
                <a:sym typeface="Montserrat"/>
              </a:rPr>
              <a:t>Google Cloud SQL:</a:t>
            </a:r>
            <a:r>
              <a:rPr lang="es" sz="3015">
                <a:highlight>
                  <a:schemeClr val="dk1"/>
                </a:highlight>
                <a:latin typeface="Montserrat"/>
                <a:ea typeface="Montserrat"/>
                <a:cs typeface="Montserrat"/>
                <a:sym typeface="Montserrat"/>
              </a:rPr>
              <a:t>  Admite MySQL, PostgreSQL, SQL Server y algunas bases de datos de código abierto como MariaDB y Redis.</a:t>
            </a:r>
            <a:endParaRPr sz="3015">
              <a:highlight>
                <a:schemeClr val="dk1"/>
              </a:highlight>
              <a:latin typeface="Montserrat"/>
              <a:ea typeface="Montserrat"/>
              <a:cs typeface="Montserrat"/>
              <a:sym typeface="Montserrat"/>
            </a:endParaRPr>
          </a:p>
          <a:p>
            <a:pPr indent="0" lvl="0" marL="0" rtl="0" algn="l">
              <a:spcBef>
                <a:spcPts val="1200"/>
              </a:spcBef>
              <a:spcAft>
                <a:spcPts val="1200"/>
              </a:spcAft>
              <a:buNone/>
            </a:pPr>
            <a:r>
              <a:t/>
            </a:r>
            <a:endParaRPr/>
          </a:p>
        </p:txBody>
      </p:sp>
      <p:pic>
        <p:nvPicPr>
          <p:cNvPr id="226" name="Google Shape;226;p26"/>
          <p:cNvPicPr preferRelativeResize="0"/>
          <p:nvPr/>
        </p:nvPicPr>
        <p:blipFill>
          <a:blip r:embed="rId3">
            <a:alphaModFix/>
          </a:blip>
          <a:stretch>
            <a:fillRect/>
          </a:stretch>
        </p:blipFill>
        <p:spPr>
          <a:xfrm>
            <a:off x="90869" y="1624044"/>
            <a:ext cx="1140350" cy="1140350"/>
          </a:xfrm>
          <a:prstGeom prst="rect">
            <a:avLst/>
          </a:prstGeom>
          <a:noFill/>
          <a:ln>
            <a:noFill/>
          </a:ln>
        </p:spPr>
      </p:pic>
      <p:pic>
        <p:nvPicPr>
          <p:cNvPr id="227" name="Google Shape;227;p26"/>
          <p:cNvPicPr preferRelativeResize="0"/>
          <p:nvPr/>
        </p:nvPicPr>
        <p:blipFill>
          <a:blip r:embed="rId4">
            <a:alphaModFix/>
          </a:blip>
          <a:stretch>
            <a:fillRect/>
          </a:stretch>
        </p:blipFill>
        <p:spPr>
          <a:xfrm>
            <a:off x="76013" y="3236850"/>
            <a:ext cx="1170075" cy="159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idx="1" type="body"/>
          </p:nvPr>
        </p:nvSpPr>
        <p:spPr>
          <a:xfrm>
            <a:off x="1297500" y="574400"/>
            <a:ext cx="7038900" cy="390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650" u="sng"/>
              <a:t>3. Escalabilidad: </a:t>
            </a:r>
            <a:endParaRPr b="1" i="1" sz="1650" u="sng"/>
          </a:p>
          <a:p>
            <a:pPr indent="-333375" lvl="0" marL="457200" rtl="0" algn="l">
              <a:spcBef>
                <a:spcPts val="2200"/>
              </a:spcBef>
              <a:spcAft>
                <a:spcPts val="0"/>
              </a:spcAft>
              <a:buSzPts val="1650"/>
              <a:buChar char="-"/>
            </a:pPr>
            <a:r>
              <a:rPr i="1" lang="es" sz="1650" u="sng"/>
              <a:t>Amazon RDS:</a:t>
            </a:r>
            <a:r>
              <a:rPr lang="es" sz="1650"/>
              <a:t> Ofrece opciones de escalabilidad vertical y horizontal para adaptarse a las necesidades  de rendimiento.</a:t>
            </a:r>
            <a:endParaRPr sz="1650"/>
          </a:p>
          <a:p>
            <a:pPr indent="-333375" lvl="0" marL="457200" rtl="0" algn="l">
              <a:spcBef>
                <a:spcPts val="0"/>
              </a:spcBef>
              <a:spcAft>
                <a:spcPts val="0"/>
              </a:spcAft>
              <a:buSzPts val="1650"/>
              <a:buChar char="-"/>
            </a:pPr>
            <a:r>
              <a:rPr i="1" lang="es" sz="1650" u="sng"/>
              <a:t>Google SQL:</a:t>
            </a:r>
            <a:r>
              <a:rPr lang="es" sz="1650"/>
              <a:t>  Permite escalabilidad vertical, pero la escalabilidad horizontal está limitada es comparación con otras soluciones de GCP.</a:t>
            </a:r>
            <a:endParaRPr sz="1650"/>
          </a:p>
          <a:p>
            <a:pPr indent="0" lvl="0" marL="0" rtl="0" algn="l">
              <a:spcBef>
                <a:spcPts val="2200"/>
              </a:spcBef>
              <a:spcAft>
                <a:spcPts val="0"/>
              </a:spcAft>
              <a:buNone/>
            </a:pPr>
            <a:r>
              <a:rPr b="1" i="1" lang="es" sz="1650" u="sng"/>
              <a:t>4. Regiones y disponibilidad:</a:t>
            </a:r>
            <a:endParaRPr b="1" i="1" sz="1650" u="sng"/>
          </a:p>
          <a:p>
            <a:pPr indent="-333375" lvl="0" marL="457200" rtl="0" algn="l">
              <a:spcBef>
                <a:spcPts val="2200"/>
              </a:spcBef>
              <a:spcAft>
                <a:spcPts val="0"/>
              </a:spcAft>
              <a:buSzPts val="1650"/>
              <a:buChar char="-"/>
            </a:pPr>
            <a:r>
              <a:rPr i="1" lang="es" sz="1650" u="sng"/>
              <a:t>Amazon RDS:</a:t>
            </a:r>
            <a:r>
              <a:rPr lang="es" sz="1650"/>
              <a:t> Disponible en múltiples regiones de AWS con múltiples zonas de disponibilidad.</a:t>
            </a:r>
            <a:endParaRPr sz="1650"/>
          </a:p>
          <a:p>
            <a:pPr indent="-333375" lvl="0" marL="457200" rtl="0" algn="l">
              <a:spcBef>
                <a:spcPts val="0"/>
              </a:spcBef>
              <a:spcAft>
                <a:spcPts val="0"/>
              </a:spcAft>
              <a:buSzPts val="1650"/>
              <a:buChar char="-"/>
            </a:pPr>
            <a:r>
              <a:rPr i="1" lang="es" sz="1650" u="sng"/>
              <a:t>Google SQL:</a:t>
            </a:r>
            <a:r>
              <a:rPr lang="es" sz="1650"/>
              <a:t> También se despliega en múltiples  zonas GCP con zonas de disponibilidad.</a:t>
            </a:r>
            <a:endParaRPr sz="165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idx="1" type="body"/>
          </p:nvPr>
        </p:nvSpPr>
        <p:spPr>
          <a:xfrm>
            <a:off x="1375825" y="456900"/>
            <a:ext cx="7038900" cy="4151400"/>
          </a:xfrm>
          <a:prstGeom prst="rect">
            <a:avLst/>
          </a:prstGeom>
          <a:solidFill>
            <a:schemeClr val="dk1"/>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50000"/>
              </a:lnSpc>
              <a:spcBef>
                <a:spcPts val="1100"/>
              </a:spcBef>
              <a:spcAft>
                <a:spcPts val="0"/>
              </a:spcAft>
              <a:buNone/>
            </a:pPr>
            <a:r>
              <a:rPr b="1" i="1" lang="es" sz="1650" u="sng">
                <a:highlight>
                  <a:schemeClr val="dk1"/>
                </a:highlight>
                <a:latin typeface="Montserrat"/>
                <a:ea typeface="Montserrat"/>
                <a:cs typeface="Montserrat"/>
                <a:sym typeface="Montserrat"/>
              </a:rPr>
              <a:t>5. Copias de seguridad y recuperación:</a:t>
            </a:r>
            <a:endParaRPr b="1" i="1" sz="1650" u="sng">
              <a:highlight>
                <a:schemeClr val="dk1"/>
              </a:highlight>
              <a:latin typeface="Montserrat"/>
              <a:ea typeface="Montserrat"/>
              <a:cs typeface="Montserrat"/>
              <a:sym typeface="Montserrat"/>
            </a:endParaRPr>
          </a:p>
          <a:p>
            <a:pPr indent="-333375" lvl="0" marL="457200" rtl="0" algn="l">
              <a:lnSpc>
                <a:spcPct val="150000"/>
              </a:lnSpc>
              <a:spcBef>
                <a:spcPts val="1100"/>
              </a:spcBef>
              <a:spcAft>
                <a:spcPts val="0"/>
              </a:spcAft>
              <a:buSzPts val="1650"/>
              <a:buFont typeface="Montserrat"/>
              <a:buChar char="-"/>
            </a:pPr>
            <a:r>
              <a:rPr lang="es" sz="1650">
                <a:highlight>
                  <a:schemeClr val="dk1"/>
                </a:highlight>
                <a:latin typeface="Montserrat"/>
                <a:ea typeface="Montserrat"/>
                <a:cs typeface="Montserrat"/>
                <a:sym typeface="Montserrat"/>
              </a:rPr>
              <a:t>Ambos servicios ofrecen capacidades de copias de seguridad automáticas y restauración de datos.</a:t>
            </a:r>
            <a:endParaRPr sz="1650">
              <a:highlight>
                <a:schemeClr val="dk1"/>
              </a:highlight>
              <a:latin typeface="Montserrat"/>
              <a:ea typeface="Montserrat"/>
              <a:cs typeface="Montserrat"/>
              <a:sym typeface="Montserrat"/>
            </a:endParaRPr>
          </a:p>
          <a:p>
            <a:pPr indent="0" lvl="0" marL="0" rtl="0" algn="l">
              <a:lnSpc>
                <a:spcPct val="150000"/>
              </a:lnSpc>
              <a:spcBef>
                <a:spcPts val="1100"/>
              </a:spcBef>
              <a:spcAft>
                <a:spcPts val="0"/>
              </a:spcAft>
              <a:buNone/>
            </a:pPr>
            <a:r>
              <a:rPr b="1" i="1" lang="es" sz="1650" u="sng">
                <a:highlight>
                  <a:schemeClr val="dk1"/>
                </a:highlight>
                <a:latin typeface="Montserrat"/>
                <a:ea typeface="Montserrat"/>
                <a:cs typeface="Montserrat"/>
                <a:sym typeface="Montserrat"/>
              </a:rPr>
              <a:t>6. Seguridad:</a:t>
            </a:r>
            <a:endParaRPr b="1" i="1" sz="1650" u="sng">
              <a:highlight>
                <a:schemeClr val="dk1"/>
              </a:highlight>
              <a:latin typeface="Montserrat"/>
              <a:ea typeface="Montserrat"/>
              <a:cs typeface="Montserrat"/>
              <a:sym typeface="Montserrat"/>
            </a:endParaRPr>
          </a:p>
          <a:p>
            <a:pPr indent="-333375" lvl="0" marL="457200" rtl="0" algn="l">
              <a:spcBef>
                <a:spcPts val="1100"/>
              </a:spcBef>
              <a:spcAft>
                <a:spcPts val="0"/>
              </a:spcAft>
              <a:buSzPts val="1650"/>
              <a:buChar char="-"/>
            </a:pPr>
            <a:r>
              <a:rPr lang="es" sz="1650"/>
              <a:t>Ambos proporcionan medidas de seguridad robustas, como cifrado en reposo y en tránsito, autenticación de usuarios y controles de acceso.</a:t>
            </a:r>
            <a:endParaRPr sz="1650"/>
          </a:p>
          <a:p>
            <a:pPr indent="0" lvl="0" marL="457200" rtl="0" algn="l">
              <a:spcBef>
                <a:spcPts val="2200"/>
              </a:spcBef>
              <a:spcAft>
                <a:spcPts val="0"/>
              </a:spcAft>
              <a:buNone/>
            </a:pPr>
            <a:r>
              <a:t/>
            </a:r>
            <a:endParaRPr sz="1650"/>
          </a:p>
          <a:p>
            <a:pPr indent="0" lvl="0" marL="0" rtl="0" algn="l">
              <a:spcBef>
                <a:spcPts val="2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 type="body"/>
          </p:nvPr>
        </p:nvSpPr>
        <p:spPr>
          <a:xfrm>
            <a:off x="1282950" y="431025"/>
            <a:ext cx="3328800" cy="40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650" u="sng"/>
              <a:t>7. Precio:</a:t>
            </a:r>
            <a:endParaRPr b="1" i="1" sz="1650" u="sng"/>
          </a:p>
          <a:p>
            <a:pPr indent="0" lvl="0" marL="0" rtl="0" algn="l">
              <a:spcBef>
                <a:spcPts val="2200"/>
              </a:spcBef>
              <a:spcAft>
                <a:spcPts val="2200"/>
              </a:spcAft>
              <a:buNone/>
            </a:pPr>
            <a:r>
              <a:rPr lang="es" sz="1650"/>
              <a:t>Los precios varían según el motor de base de datos, la capacidad de almacenamiento y el rendimiento deseado. Es importante comparar los costos específicos para su caso de uso.</a:t>
            </a:r>
            <a:endParaRPr/>
          </a:p>
        </p:txBody>
      </p:sp>
      <p:pic>
        <p:nvPicPr>
          <p:cNvPr id="243" name="Google Shape;243;p29"/>
          <p:cNvPicPr preferRelativeResize="0"/>
          <p:nvPr/>
        </p:nvPicPr>
        <p:blipFill>
          <a:blip r:embed="rId3">
            <a:alphaModFix/>
          </a:blip>
          <a:stretch>
            <a:fillRect/>
          </a:stretch>
        </p:blipFill>
        <p:spPr>
          <a:xfrm>
            <a:off x="4572000" y="386111"/>
            <a:ext cx="4148100" cy="2451164"/>
          </a:xfrm>
          <a:prstGeom prst="rect">
            <a:avLst/>
          </a:prstGeom>
          <a:noFill/>
          <a:ln>
            <a:noFill/>
          </a:ln>
        </p:spPr>
      </p:pic>
      <p:pic>
        <p:nvPicPr>
          <p:cNvPr id="244" name="Google Shape;244;p29"/>
          <p:cNvPicPr preferRelativeResize="0"/>
          <p:nvPr/>
        </p:nvPicPr>
        <p:blipFill>
          <a:blip r:embed="rId4">
            <a:alphaModFix/>
          </a:blip>
          <a:stretch>
            <a:fillRect/>
          </a:stretch>
        </p:blipFill>
        <p:spPr>
          <a:xfrm>
            <a:off x="4572000" y="2880225"/>
            <a:ext cx="4148100" cy="211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idx="1" type="body"/>
          </p:nvPr>
        </p:nvSpPr>
        <p:spPr>
          <a:xfrm>
            <a:off x="1297500" y="665775"/>
            <a:ext cx="7038900" cy="38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i="1" lang="es" sz="1650" u="sng"/>
              <a:t>8. </a:t>
            </a:r>
            <a:r>
              <a:rPr b="1" i="1" lang="es" sz="1650" u="sng"/>
              <a:t>Integración</a:t>
            </a:r>
            <a:r>
              <a:rPr b="1" i="1" lang="es" sz="1650" u="sng"/>
              <a:t> con otras herramientas de la nube:</a:t>
            </a:r>
            <a:endParaRPr b="1" i="1" sz="1650" u="sng"/>
          </a:p>
          <a:p>
            <a:pPr indent="-333375" lvl="0" marL="457200" rtl="0" algn="l">
              <a:spcBef>
                <a:spcPts val="1200"/>
              </a:spcBef>
              <a:spcAft>
                <a:spcPts val="0"/>
              </a:spcAft>
              <a:buSzPts val="1650"/>
              <a:buChar char="-"/>
            </a:pPr>
            <a:r>
              <a:rPr i="1" lang="es" sz="1650" u="sng"/>
              <a:t>Amazon RDS:</a:t>
            </a:r>
            <a:r>
              <a:rPr lang="es" sz="1650"/>
              <a:t> Se integra de manera nativa con otras servicios de AWS.</a:t>
            </a:r>
            <a:endParaRPr sz="1650"/>
          </a:p>
          <a:p>
            <a:pPr indent="-333375" lvl="0" marL="457200" rtl="0" algn="l">
              <a:spcBef>
                <a:spcPts val="0"/>
              </a:spcBef>
              <a:spcAft>
                <a:spcPts val="0"/>
              </a:spcAft>
              <a:buSzPts val="1650"/>
              <a:buChar char="-"/>
            </a:pPr>
            <a:r>
              <a:rPr i="1" lang="es" sz="1650" u="sng"/>
              <a:t>Google Cloud SQL:</a:t>
            </a:r>
            <a:r>
              <a:rPr lang="es" sz="1650"/>
              <a:t> Se integra con el ecosistema de servicios de Google Cloud.</a:t>
            </a:r>
            <a:endParaRPr sz="1650"/>
          </a:p>
          <a:p>
            <a:pPr indent="0" lvl="0" marL="0" rtl="0" algn="l">
              <a:spcBef>
                <a:spcPts val="1200"/>
              </a:spcBef>
              <a:spcAft>
                <a:spcPts val="0"/>
              </a:spcAft>
              <a:buNone/>
            </a:pPr>
            <a:r>
              <a:rPr b="1" i="1" lang="es" sz="1650" u="sng"/>
              <a:t>9. Compatibilidad multiplataforma: </a:t>
            </a:r>
            <a:endParaRPr b="1" i="1" sz="1650" u="sng"/>
          </a:p>
          <a:p>
            <a:pPr indent="-333375" lvl="0" marL="457200" rtl="0" algn="l">
              <a:spcBef>
                <a:spcPts val="1200"/>
              </a:spcBef>
              <a:spcAft>
                <a:spcPts val="0"/>
              </a:spcAft>
              <a:buSzPts val="1650"/>
              <a:buChar char="-"/>
            </a:pPr>
            <a:r>
              <a:rPr i="1" lang="es" sz="1650" u="sng"/>
              <a:t>Google Cloud SQL:</a:t>
            </a:r>
            <a:r>
              <a:rPr lang="es" sz="1650"/>
              <a:t> Tiene la ventaja de ser compatible con aplicaciones de Google App ENgine y Kubernetes Engine, lo que facilita la implementación de aplicaciones en GCP.</a:t>
            </a:r>
            <a:endParaRPr sz="165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Partes</a:t>
            </a:r>
            <a:endParaRPr/>
          </a:p>
        </p:txBody>
      </p:sp>
      <p:sp>
        <p:nvSpPr>
          <p:cNvPr id="255" name="Google Shape;255;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Ángel →  CARACTERÍSTICAS PRINCIPALES Y PRINCIPALES FUNCIONALIDADES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Sergio → COMPARATIVA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s"/>
              <a:t>Iván → CASOS DE USO EN LA INDUSTRIA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Marta → HISTORIA Y DESARROLLO, VENTAJAS Y DESVENTAJAS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HISTORIA Y DESARROLLO AMAZON RDS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10000"/>
          </a:bodyPr>
          <a:lstStyle/>
          <a:p>
            <a:pPr indent="-300032" lvl="0" marL="457200" rtl="0" algn="l">
              <a:spcBef>
                <a:spcPts val="0"/>
              </a:spcBef>
              <a:spcAft>
                <a:spcPts val="0"/>
              </a:spcAft>
              <a:buSzPct val="100000"/>
              <a:buChar char="★"/>
            </a:pPr>
            <a:r>
              <a:rPr lang="es" sz="4499"/>
              <a:t>Amazon RDS se creó el 22 de octubre de 2009.</a:t>
            </a:r>
            <a:endParaRPr sz="4499"/>
          </a:p>
          <a:p>
            <a:pPr indent="0" lvl="0" marL="457200" rtl="0" algn="l">
              <a:spcBef>
                <a:spcPts val="1200"/>
              </a:spcBef>
              <a:spcAft>
                <a:spcPts val="0"/>
              </a:spcAft>
              <a:buNone/>
            </a:pPr>
            <a:r>
              <a:t/>
            </a:r>
            <a:endParaRPr sz="4499"/>
          </a:p>
          <a:p>
            <a:pPr indent="-300032" lvl="0" marL="457200" rtl="0" algn="l">
              <a:spcBef>
                <a:spcPts val="1200"/>
              </a:spcBef>
              <a:spcAft>
                <a:spcPts val="0"/>
              </a:spcAft>
              <a:buSzPct val="100000"/>
              <a:buChar char="★"/>
            </a:pPr>
            <a:r>
              <a:rPr lang="es" sz="4499"/>
              <a:t>Amazon RDS es un servicio web creado por Amazon Web Service.</a:t>
            </a:r>
            <a:endParaRPr sz="4499"/>
          </a:p>
          <a:p>
            <a:pPr indent="0" lvl="0" marL="457200" rtl="0" algn="l">
              <a:spcBef>
                <a:spcPts val="1200"/>
              </a:spcBef>
              <a:spcAft>
                <a:spcPts val="0"/>
              </a:spcAft>
              <a:buNone/>
            </a:pPr>
            <a:r>
              <a:t/>
            </a:r>
            <a:endParaRPr sz="4499"/>
          </a:p>
          <a:p>
            <a:pPr indent="-300032" lvl="0" marL="457200" rtl="0" algn="l">
              <a:spcBef>
                <a:spcPts val="1200"/>
              </a:spcBef>
              <a:spcAft>
                <a:spcPts val="0"/>
              </a:spcAft>
              <a:buSzPct val="100000"/>
              <a:buChar char="★"/>
            </a:pPr>
            <a:r>
              <a:rPr lang="es" sz="4499"/>
              <a:t>Es un programa que </a:t>
            </a:r>
            <a:r>
              <a:rPr lang="es" sz="4499"/>
              <a:t>facilita</a:t>
            </a:r>
            <a:r>
              <a:rPr lang="es" sz="4499"/>
              <a:t> las tareas de configuración utilización y escalado de una base de datos relacional en la nube encargada de las tareas de administración de bases de datos comunes. Consta con Amazon Aurora, un motor de base de datos relacional completamente </a:t>
            </a:r>
            <a:r>
              <a:rPr lang="es" sz="4499"/>
              <a:t>administrado</a:t>
            </a:r>
            <a:r>
              <a:rPr lang="es" sz="4499"/>
              <a:t> y diseñado para la nube, siendo compatible con My SQL.</a:t>
            </a:r>
            <a:endParaRPr sz="4499"/>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6777875" y="990675"/>
            <a:ext cx="1558525" cy="175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Características</a:t>
            </a:r>
            <a:r>
              <a:rPr lang="es"/>
              <a:t> principales Amazon RDS</a:t>
            </a:r>
            <a:endParaRPr/>
          </a:p>
        </p:txBody>
      </p:sp>
      <p:sp>
        <p:nvSpPr>
          <p:cNvPr id="148" name="Google Shape;148;p15"/>
          <p:cNvSpPr txBox="1"/>
          <p:nvPr>
            <p:ph idx="1" type="body"/>
          </p:nvPr>
        </p:nvSpPr>
        <p:spPr>
          <a:xfrm>
            <a:off x="1052550" y="12141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Las Bases de datos NoSQL se usa para acceder y administrar datos, especialmente para las que requieren grandes </a:t>
            </a:r>
            <a:r>
              <a:rPr lang="es"/>
              <a:t>volúmenes</a:t>
            </a:r>
            <a:r>
              <a:rPr lang="es"/>
              <a:t> de datos y poca latencia y es compatible con RDS.</a:t>
            </a:r>
            <a:endParaRPr/>
          </a:p>
          <a:p>
            <a:pPr indent="-311150" lvl="0" marL="457200" rtl="0" algn="l">
              <a:spcBef>
                <a:spcPts val="0"/>
              </a:spcBef>
              <a:spcAft>
                <a:spcPts val="0"/>
              </a:spcAft>
              <a:buSzPts val="1300"/>
              <a:buChar char="★"/>
            </a:pPr>
            <a:r>
              <a:rPr lang="es"/>
              <a:t>Amazon usa un motor de base de datos llamado Neptune, es un motor de alto rendimiento el cual está optimizado para almacenar millones de datos con una latencia de milisegundos.</a:t>
            </a:r>
            <a:endParaRPr/>
          </a:p>
          <a:p>
            <a:pPr indent="-311150" lvl="0" marL="457200" rtl="0" algn="l">
              <a:spcBef>
                <a:spcPts val="0"/>
              </a:spcBef>
              <a:spcAft>
                <a:spcPts val="0"/>
              </a:spcAft>
              <a:buSzPts val="1300"/>
              <a:buChar char="★"/>
            </a:pPr>
            <a:r>
              <a:rPr lang="es"/>
              <a:t>El nombre significa Amazon Relation Database Service y va directamente enlazada con Amazon Web Service (AWS)</a:t>
            </a:r>
            <a:endParaRPr/>
          </a:p>
          <a:p>
            <a:pPr indent="-311150" lvl="0" marL="457200" rtl="0" algn="l">
              <a:spcBef>
                <a:spcPts val="0"/>
              </a:spcBef>
              <a:spcAft>
                <a:spcPts val="0"/>
              </a:spcAft>
              <a:buSzPts val="1300"/>
              <a:buChar char="★"/>
            </a:pPr>
            <a:r>
              <a:rPr lang="es"/>
              <a:t>Por Último conocemos que tienen un control de seguridad controlado por un grupo y se gestiona permitiendo acceso a intervalos de direcciones IP</a:t>
            </a:r>
            <a:endParaRPr/>
          </a:p>
        </p:txBody>
      </p:sp>
      <p:pic>
        <p:nvPicPr>
          <p:cNvPr id="149" name="Google Shape;149;p15"/>
          <p:cNvPicPr preferRelativeResize="0"/>
          <p:nvPr/>
        </p:nvPicPr>
        <p:blipFill>
          <a:blip r:embed="rId3">
            <a:alphaModFix/>
          </a:blip>
          <a:stretch>
            <a:fillRect/>
          </a:stretch>
        </p:blipFill>
        <p:spPr>
          <a:xfrm>
            <a:off x="4113300" y="2987425"/>
            <a:ext cx="4260700" cy="23966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Principales funcionalidades de Amazon RDS</a:t>
            </a:r>
            <a:endParaRPr/>
          </a:p>
        </p:txBody>
      </p:sp>
      <p:sp>
        <p:nvSpPr>
          <p:cNvPr id="155" name="Google Shape;155;p16"/>
          <p:cNvSpPr txBox="1"/>
          <p:nvPr>
            <p:ph idx="1" type="body"/>
          </p:nvPr>
        </p:nvSpPr>
        <p:spPr>
          <a:xfrm>
            <a:off x="999900" y="117250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Una de las </a:t>
            </a:r>
            <a:r>
              <a:rPr lang="es"/>
              <a:t>funciones</a:t>
            </a:r>
            <a:r>
              <a:rPr lang="es"/>
              <a:t> </a:t>
            </a:r>
            <a:r>
              <a:rPr lang="es"/>
              <a:t>más</a:t>
            </a:r>
            <a:r>
              <a:rPr lang="es"/>
              <a:t> usada es la </a:t>
            </a:r>
            <a:r>
              <a:rPr lang="es"/>
              <a:t>replicación</a:t>
            </a:r>
            <a:r>
              <a:rPr lang="es"/>
              <a:t>, es una </a:t>
            </a:r>
            <a:r>
              <a:rPr lang="es"/>
              <a:t>función</a:t>
            </a:r>
            <a:r>
              <a:rPr lang="es"/>
              <a:t> que se usa para mejorar la disponibilidad de la base de datos, </a:t>
            </a:r>
            <a:r>
              <a:rPr lang="es"/>
              <a:t>también</a:t>
            </a:r>
            <a:r>
              <a:rPr lang="es"/>
              <a:t> es usada para escalar los </a:t>
            </a:r>
            <a:r>
              <a:rPr lang="es"/>
              <a:t>límites</a:t>
            </a:r>
            <a:r>
              <a:rPr lang="es"/>
              <a:t> de trabajo con uso intensivo de lectura de datos.</a:t>
            </a:r>
            <a:endParaRPr/>
          </a:p>
          <a:p>
            <a:pPr indent="-311150" lvl="0" marL="457200" rtl="0" algn="l">
              <a:spcBef>
                <a:spcPts val="0"/>
              </a:spcBef>
              <a:spcAft>
                <a:spcPts val="0"/>
              </a:spcAft>
              <a:buSzPts val="1300"/>
              <a:buChar char="★"/>
            </a:pPr>
            <a:r>
              <a:rPr lang="es"/>
              <a:t>Se puede ejecutar localmente con Amazon RDS on Outpost</a:t>
            </a:r>
            <a:endParaRPr/>
          </a:p>
          <a:p>
            <a:pPr indent="-311150" lvl="0" marL="457200" rtl="0" algn="l">
              <a:spcBef>
                <a:spcPts val="0"/>
              </a:spcBef>
              <a:spcAft>
                <a:spcPts val="0"/>
              </a:spcAft>
              <a:buSzPts val="1300"/>
              <a:buChar char="★"/>
            </a:pPr>
            <a:r>
              <a:rPr lang="es"/>
              <a:t>Y por </a:t>
            </a:r>
            <a:r>
              <a:rPr lang="es"/>
              <a:t>último</a:t>
            </a:r>
            <a:r>
              <a:rPr lang="es"/>
              <a:t> la </a:t>
            </a:r>
            <a:r>
              <a:rPr lang="es"/>
              <a:t>compatibilidad</a:t>
            </a:r>
            <a:r>
              <a:rPr lang="es"/>
              <a:t> de Amazon RDS es lo que la hace </a:t>
            </a:r>
            <a:r>
              <a:rPr lang="es"/>
              <a:t>más</a:t>
            </a:r>
            <a:r>
              <a:rPr lang="es"/>
              <a:t> conocida, ya que es compatible con 5 tipos de bases de datos que se </a:t>
            </a:r>
            <a:r>
              <a:rPr lang="es"/>
              <a:t>mencionan</a:t>
            </a:r>
            <a:r>
              <a:rPr lang="es"/>
              <a:t> posteriormente.</a:t>
            </a:r>
            <a:endParaRPr/>
          </a:p>
        </p:txBody>
      </p:sp>
      <p:pic>
        <p:nvPicPr>
          <p:cNvPr id="156" name="Google Shape;156;p16"/>
          <p:cNvPicPr preferRelativeResize="0"/>
          <p:nvPr/>
        </p:nvPicPr>
        <p:blipFill>
          <a:blip r:embed="rId3">
            <a:alphaModFix/>
          </a:blip>
          <a:stretch>
            <a:fillRect/>
          </a:stretch>
        </p:blipFill>
        <p:spPr>
          <a:xfrm>
            <a:off x="1561077" y="2016125"/>
            <a:ext cx="5916549" cy="3653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Ventajas </a:t>
            </a:r>
            <a:endParaRPr/>
          </a:p>
        </p:txBody>
      </p:sp>
      <p:sp>
        <p:nvSpPr>
          <p:cNvPr id="162" name="Google Shape;162;p17"/>
          <p:cNvSpPr txBox="1"/>
          <p:nvPr>
            <p:ph idx="1" type="body"/>
          </p:nvPr>
        </p:nvSpPr>
        <p:spPr>
          <a:xfrm>
            <a:off x="1297500" y="1575150"/>
            <a:ext cx="7038900" cy="2911200"/>
          </a:xfrm>
          <a:prstGeom prst="rect">
            <a:avLst/>
          </a:prstGeom>
        </p:spPr>
        <p:txBody>
          <a:bodyPr anchorCtr="0" anchor="t" bIns="91425" lIns="91425" spcFirstLastPara="1" rIns="91425" wrap="square" tIns="91425">
            <a:noAutofit/>
          </a:bodyPr>
          <a:lstStyle/>
          <a:p>
            <a:pPr indent="-298926" lvl="0" marL="457200" rtl="0" algn="l">
              <a:lnSpc>
                <a:spcPct val="95000"/>
              </a:lnSpc>
              <a:spcBef>
                <a:spcPts val="0"/>
              </a:spcBef>
              <a:spcAft>
                <a:spcPts val="0"/>
              </a:spcAft>
              <a:buSzPts val="1108"/>
              <a:buChar char="★"/>
            </a:pPr>
            <a:r>
              <a:rPr lang="es" sz="1107"/>
              <a:t>Las ventajas de Amazon RDS son las siguientes:</a:t>
            </a:r>
            <a:endParaRPr sz="1107"/>
          </a:p>
          <a:p>
            <a:pPr indent="0" lvl="0" marL="457200" rtl="0" algn="l">
              <a:lnSpc>
                <a:spcPct val="95000"/>
              </a:lnSpc>
              <a:spcBef>
                <a:spcPts val="1200"/>
              </a:spcBef>
              <a:spcAft>
                <a:spcPts val="0"/>
              </a:spcAft>
              <a:buSzPts val="852"/>
              <a:buNone/>
            </a:pPr>
            <a:r>
              <a:t/>
            </a:r>
            <a:endParaRPr sz="177"/>
          </a:p>
          <a:p>
            <a:pPr indent="-289083" lvl="1" marL="914400" rtl="0" algn="l">
              <a:lnSpc>
                <a:spcPct val="95000"/>
              </a:lnSpc>
              <a:spcBef>
                <a:spcPts val="1200"/>
              </a:spcBef>
              <a:spcAft>
                <a:spcPts val="0"/>
              </a:spcAft>
              <a:buSzPts val="952"/>
              <a:buChar char="○"/>
            </a:pPr>
            <a:r>
              <a:rPr lang="es" sz="952"/>
              <a:t>Mejor escalabilidad ya que el RDS Proxy te permite agrupar conexiones a tu </a:t>
            </a:r>
            <a:r>
              <a:rPr lang="es" sz="952"/>
              <a:t>base</a:t>
            </a:r>
            <a:r>
              <a:rPr lang="es" sz="952"/>
              <a:t> de datos, lo que puede mejorar el rendimiento de tu aplicación y manejar </a:t>
            </a:r>
            <a:r>
              <a:rPr lang="es" sz="952"/>
              <a:t>volúmenes</a:t>
            </a:r>
            <a:r>
              <a:rPr lang="es" sz="952"/>
              <a:t> de tráfico más altos.</a:t>
            </a:r>
            <a:endParaRPr sz="952"/>
          </a:p>
          <a:p>
            <a:pPr indent="0" lvl="0" marL="914400" rtl="0" algn="l">
              <a:lnSpc>
                <a:spcPct val="95000"/>
              </a:lnSpc>
              <a:spcBef>
                <a:spcPts val="1200"/>
              </a:spcBef>
              <a:spcAft>
                <a:spcPts val="0"/>
              </a:spcAft>
              <a:buSzPts val="852"/>
              <a:buNone/>
            </a:pPr>
            <a:r>
              <a:t/>
            </a:r>
            <a:endParaRPr sz="1107"/>
          </a:p>
          <a:p>
            <a:pPr indent="-289083" lvl="1" marL="914400" rtl="0" algn="l">
              <a:lnSpc>
                <a:spcPct val="95000"/>
              </a:lnSpc>
              <a:spcBef>
                <a:spcPts val="1200"/>
              </a:spcBef>
              <a:spcAft>
                <a:spcPts val="0"/>
              </a:spcAft>
              <a:buSzPts val="952"/>
              <a:buChar char="○"/>
            </a:pPr>
            <a:r>
              <a:rPr lang="es" sz="952"/>
              <a:t>Menos Carga en la base de datos principal ya que puedes usarlo para redirigir consultas de lectura a una réplica de lectura de tu base de datos,</a:t>
            </a:r>
            <a:endParaRPr sz="952"/>
          </a:p>
          <a:p>
            <a:pPr indent="0" lvl="0" marL="914400" rtl="0" algn="l">
              <a:lnSpc>
                <a:spcPct val="95000"/>
              </a:lnSpc>
              <a:spcBef>
                <a:spcPts val="1200"/>
              </a:spcBef>
              <a:spcAft>
                <a:spcPts val="0"/>
              </a:spcAft>
              <a:buSzPts val="852"/>
              <a:buNone/>
            </a:pPr>
            <a:r>
              <a:t/>
            </a:r>
            <a:endParaRPr sz="1107"/>
          </a:p>
          <a:p>
            <a:pPr indent="-289083" lvl="1" marL="914400" rtl="0" algn="l">
              <a:lnSpc>
                <a:spcPct val="95000"/>
              </a:lnSpc>
              <a:spcBef>
                <a:spcPts val="1200"/>
              </a:spcBef>
              <a:spcAft>
                <a:spcPts val="0"/>
              </a:spcAft>
              <a:buSzPts val="952"/>
              <a:buChar char="○"/>
            </a:pPr>
            <a:r>
              <a:rPr lang="es" sz="952"/>
              <a:t>Mejor confiabilidad debido a que en caso de fallo de la base de datos principal, RDS redirigirá </a:t>
            </a:r>
            <a:r>
              <a:rPr lang="es" sz="952"/>
              <a:t>automáticamente</a:t>
            </a:r>
            <a:r>
              <a:rPr lang="es" sz="952"/>
              <a:t> el tráfico a una base de datos de reserva para garantizar la </a:t>
            </a:r>
            <a:r>
              <a:rPr lang="es" sz="952"/>
              <a:t>continuidad</a:t>
            </a:r>
            <a:r>
              <a:rPr lang="es" sz="952"/>
              <a:t> </a:t>
            </a:r>
            <a:r>
              <a:rPr lang="es" sz="952"/>
              <a:t>del</a:t>
            </a:r>
            <a:r>
              <a:rPr lang="es" sz="952"/>
              <a:t> servicio.</a:t>
            </a:r>
            <a:endParaRPr sz="952"/>
          </a:p>
          <a:p>
            <a:pPr indent="0" lvl="0" marL="914400" rtl="0" algn="l">
              <a:lnSpc>
                <a:spcPct val="95000"/>
              </a:lnSpc>
              <a:spcBef>
                <a:spcPts val="1200"/>
              </a:spcBef>
              <a:spcAft>
                <a:spcPts val="0"/>
              </a:spcAft>
              <a:buSzPts val="852"/>
              <a:buNone/>
            </a:pPr>
            <a:r>
              <a:t/>
            </a:r>
            <a:endParaRPr sz="1107"/>
          </a:p>
          <a:p>
            <a:pPr indent="-289083" lvl="1" marL="914400" rtl="0" algn="l">
              <a:lnSpc>
                <a:spcPct val="95000"/>
              </a:lnSpc>
              <a:spcBef>
                <a:spcPts val="1200"/>
              </a:spcBef>
              <a:spcAft>
                <a:spcPts val="0"/>
              </a:spcAft>
              <a:buSzPts val="952"/>
              <a:buChar char="○"/>
            </a:pPr>
            <a:r>
              <a:rPr lang="es" sz="952"/>
              <a:t>Tiene un servicio </a:t>
            </a:r>
            <a:r>
              <a:rPr lang="es" sz="952"/>
              <a:t>completamente</a:t>
            </a:r>
            <a:r>
              <a:rPr lang="es" sz="952"/>
              <a:t> gestionado.</a:t>
            </a:r>
            <a:endParaRPr sz="952"/>
          </a:p>
        </p:txBody>
      </p:sp>
      <p:pic>
        <p:nvPicPr>
          <p:cNvPr id="163" name="Google Shape;163;p17"/>
          <p:cNvPicPr preferRelativeResize="0"/>
          <p:nvPr/>
        </p:nvPicPr>
        <p:blipFill>
          <a:blip r:embed="rId3">
            <a:alphaModFix/>
          </a:blip>
          <a:stretch>
            <a:fillRect/>
          </a:stretch>
        </p:blipFill>
        <p:spPr>
          <a:xfrm rot="10800000">
            <a:off x="3641017" y="217650"/>
            <a:ext cx="1273306" cy="10901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DESVENTAJAS</a:t>
            </a:r>
            <a:endParaRPr/>
          </a:p>
        </p:txBody>
      </p:sp>
      <p:sp>
        <p:nvSpPr>
          <p:cNvPr id="169" name="Google Shape;169;p18"/>
          <p:cNvSpPr txBox="1"/>
          <p:nvPr>
            <p:ph idx="1" type="body"/>
          </p:nvPr>
        </p:nvSpPr>
        <p:spPr>
          <a:xfrm>
            <a:off x="1249575" y="1823125"/>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Las desventajas de Amazon RDS son las siguientes:</a:t>
            </a:r>
            <a:endParaRPr/>
          </a:p>
          <a:p>
            <a:pPr indent="-298450" lvl="1" marL="914400" rtl="0" algn="l">
              <a:spcBef>
                <a:spcPts val="0"/>
              </a:spcBef>
              <a:spcAft>
                <a:spcPts val="0"/>
              </a:spcAft>
              <a:buSzPts val="1100"/>
              <a:buChar char="○"/>
            </a:pPr>
            <a:r>
              <a:rPr lang="es"/>
              <a:t>Amazon RDS tiene costo adicional.</a:t>
            </a:r>
            <a:endParaRPr/>
          </a:p>
          <a:p>
            <a:pPr indent="-298450" lvl="1" marL="914400" rtl="0" algn="l">
              <a:spcBef>
                <a:spcPts val="0"/>
              </a:spcBef>
              <a:spcAft>
                <a:spcPts val="0"/>
              </a:spcAft>
              <a:buSzPts val="1100"/>
              <a:buChar char="○"/>
            </a:pPr>
            <a:r>
              <a:rPr lang="es"/>
              <a:t>Tiene una escalabilidad limitada y una escalabilidad horizontal ya que RDS no permite fragmentación.</a:t>
            </a:r>
            <a:endParaRPr/>
          </a:p>
          <a:p>
            <a:pPr indent="-298450" lvl="1" marL="914400" rtl="0" algn="l">
              <a:spcBef>
                <a:spcPts val="0"/>
              </a:spcBef>
              <a:spcAft>
                <a:spcPts val="0"/>
              </a:spcAft>
              <a:buSzPts val="1100"/>
              <a:buChar char="○"/>
            </a:pPr>
            <a:r>
              <a:rPr lang="es"/>
              <a:t>Tiene disponibilidad limitada debido a que tiene funciones de pago.</a:t>
            </a:r>
            <a:endParaRPr/>
          </a:p>
          <a:p>
            <a:pPr indent="-298450" lvl="1" marL="914400" rtl="0" algn="l">
              <a:spcBef>
                <a:spcPts val="0"/>
              </a:spcBef>
              <a:spcAft>
                <a:spcPts val="0"/>
              </a:spcAft>
              <a:buSzPts val="1100"/>
              <a:buChar char="○"/>
            </a:pPr>
            <a:r>
              <a:rPr lang="es"/>
              <a:t>Y tiene un alto coste sobre todo para funciones avanzadas, por ejemplo de réplicas de lectura.</a:t>
            </a:r>
            <a:endParaRPr/>
          </a:p>
        </p:txBody>
      </p:sp>
      <p:pic>
        <p:nvPicPr>
          <p:cNvPr id="170" name="Google Shape;170;p18"/>
          <p:cNvPicPr preferRelativeResize="0"/>
          <p:nvPr/>
        </p:nvPicPr>
        <p:blipFill>
          <a:blip r:embed="rId3">
            <a:alphaModFix/>
          </a:blip>
          <a:stretch>
            <a:fillRect/>
          </a:stretch>
        </p:blipFill>
        <p:spPr>
          <a:xfrm rot="1896012">
            <a:off x="4763218" y="305700"/>
            <a:ext cx="1273305" cy="10901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931975" y="4459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t>
            </a:r>
            <a:r>
              <a:rPr lang="es"/>
              <a:t>asos de uso en la industria de Amazon RDS</a:t>
            </a:r>
            <a:endParaRPr/>
          </a:p>
        </p:txBody>
      </p:sp>
      <p:sp>
        <p:nvSpPr>
          <p:cNvPr id="176" name="Google Shape;176;p19"/>
          <p:cNvSpPr txBox="1"/>
          <p:nvPr>
            <p:ph idx="1" type="body"/>
          </p:nvPr>
        </p:nvSpPr>
        <p:spPr>
          <a:xfrm>
            <a:off x="69800" y="1271813"/>
            <a:ext cx="5035500" cy="36540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s" sz="5000"/>
              <a:t>Empresas que lo utilizan y para que lo utilizan:</a:t>
            </a:r>
            <a:endParaRPr sz="5000"/>
          </a:p>
          <a:p>
            <a:pPr indent="0" lvl="0" marL="0" rtl="0" algn="l">
              <a:spcBef>
                <a:spcPts val="1200"/>
              </a:spcBef>
              <a:spcAft>
                <a:spcPts val="0"/>
              </a:spcAft>
              <a:buNone/>
            </a:pPr>
            <a:r>
              <a:rPr lang="es" sz="5000"/>
              <a:t>Netflix: Lo utiliza para gestionar datos de usuarios y sistemas de recomendación.</a:t>
            </a:r>
            <a:endParaRPr sz="5000"/>
          </a:p>
          <a:p>
            <a:pPr indent="0" lvl="0" marL="0" rtl="0" algn="l">
              <a:spcBef>
                <a:spcPts val="1200"/>
              </a:spcBef>
              <a:spcAft>
                <a:spcPts val="0"/>
              </a:spcAft>
              <a:buNone/>
            </a:pPr>
            <a:r>
              <a:rPr lang="es" sz="5000"/>
              <a:t>Airbnb:  Para almacenar datos </a:t>
            </a:r>
            <a:r>
              <a:rPr lang="es" sz="5000"/>
              <a:t>críticos</a:t>
            </a:r>
            <a:r>
              <a:rPr lang="es" sz="5000"/>
              <a:t> de sus aplicaciones y para garantizar la disponibilidad y la escalabilidad.</a:t>
            </a:r>
            <a:endParaRPr sz="5000"/>
          </a:p>
          <a:p>
            <a:pPr indent="0" lvl="0" marL="0" rtl="0" algn="l">
              <a:spcBef>
                <a:spcPts val="1200"/>
              </a:spcBef>
              <a:spcAft>
                <a:spcPts val="0"/>
              </a:spcAft>
              <a:buNone/>
            </a:pPr>
            <a:r>
              <a:rPr lang="es" sz="5000"/>
              <a:t>NASA: Para diversas aplicaciones </a:t>
            </a:r>
            <a:r>
              <a:rPr lang="es" sz="5000"/>
              <a:t>científicas</a:t>
            </a:r>
            <a:r>
              <a:rPr lang="es" sz="5000"/>
              <a:t> y de </a:t>
            </a:r>
            <a:r>
              <a:rPr lang="es" sz="5000"/>
              <a:t>investigación</a:t>
            </a:r>
            <a:r>
              <a:rPr lang="es" sz="5000"/>
              <a:t>.</a:t>
            </a:r>
            <a:endParaRPr sz="5000"/>
          </a:p>
          <a:p>
            <a:pPr indent="0" lvl="0" marL="0" rtl="0" algn="l">
              <a:spcBef>
                <a:spcPts val="1200"/>
              </a:spcBef>
              <a:spcAft>
                <a:spcPts val="0"/>
              </a:spcAft>
              <a:buNone/>
            </a:pPr>
            <a:r>
              <a:rPr lang="es" sz="5000"/>
              <a:t>Samsung: Para administrar datos de sus aplicaciones y servicios en la nube.</a:t>
            </a:r>
            <a:endParaRPr sz="5000"/>
          </a:p>
          <a:p>
            <a:pPr indent="0" lvl="0" marL="0" rtl="0" algn="l">
              <a:spcBef>
                <a:spcPts val="1200"/>
              </a:spcBef>
              <a:spcAft>
                <a:spcPts val="0"/>
              </a:spcAft>
              <a:buNone/>
            </a:pPr>
            <a:r>
              <a:rPr lang="es" sz="5000"/>
              <a:t>Lyft: Para gestionar datos de </a:t>
            </a:r>
            <a:r>
              <a:rPr lang="es" sz="5000"/>
              <a:t>usuarios</a:t>
            </a:r>
            <a:r>
              <a:rPr lang="es" sz="5000"/>
              <a:t> y para respaldar su plataforma de viajes compartidos.</a:t>
            </a:r>
            <a:endParaRPr sz="5000"/>
          </a:p>
          <a:p>
            <a:pPr indent="0" lvl="0" marL="0" rtl="0" algn="l">
              <a:spcBef>
                <a:spcPts val="1200"/>
              </a:spcBef>
              <a:spcAft>
                <a:spcPts val="0"/>
              </a:spcAft>
              <a:buNone/>
            </a:pPr>
            <a:r>
              <a:rPr lang="es" sz="5000"/>
              <a:t>Zillow: Para almacenar y administrar datos inmobiliarios.</a:t>
            </a:r>
            <a:endParaRPr sz="5000"/>
          </a:p>
          <a:p>
            <a:pPr indent="0" lvl="0" marL="0" rtl="0" algn="l">
              <a:spcBef>
                <a:spcPts val="1200"/>
              </a:spcBef>
              <a:spcAft>
                <a:spcPts val="0"/>
              </a:spcAft>
              <a:buNone/>
            </a:pPr>
            <a:r>
              <a:rPr lang="es" sz="5000"/>
              <a:t>También lo utilizan las empresas como: MySQL, PostgreSQL,Oracle y SQL Server.</a:t>
            </a:r>
            <a:endParaRPr sz="58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sz="58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7" name="Google Shape;177;p19"/>
          <p:cNvPicPr preferRelativeResize="0"/>
          <p:nvPr/>
        </p:nvPicPr>
        <p:blipFill>
          <a:blip r:embed="rId3">
            <a:alphaModFix/>
          </a:blip>
          <a:stretch>
            <a:fillRect/>
          </a:stretch>
        </p:blipFill>
        <p:spPr>
          <a:xfrm>
            <a:off x="5272725" y="2023450"/>
            <a:ext cx="3721875" cy="23369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HISTORIA Y DESARROLLO GOOGLE CLOUD SQL</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CLOUD SQL es un servicio de bases de datos completamente administrado que te ayuda a configurar, mantener y administrar tus bases de datos relacionales en Google Cloud Platform.</a:t>
            </a:r>
            <a:endParaRPr/>
          </a:p>
          <a:p>
            <a:pPr indent="-311150" lvl="0" marL="457200" rtl="0" algn="l">
              <a:spcBef>
                <a:spcPts val="1200"/>
              </a:spcBef>
              <a:spcAft>
                <a:spcPts val="0"/>
              </a:spcAft>
              <a:buSzPts val="1300"/>
              <a:buChar char="★"/>
            </a:pPr>
            <a:r>
              <a:rPr lang="es"/>
              <a:t>Google Cloud fue creado en 2008.</a:t>
            </a:r>
            <a:endParaRPr/>
          </a:p>
          <a:p>
            <a:pPr indent="-311150" lvl="0" marL="457200" rtl="0" algn="l">
              <a:spcBef>
                <a:spcPts val="0"/>
              </a:spcBef>
              <a:spcAft>
                <a:spcPts val="0"/>
              </a:spcAft>
              <a:buSzPts val="1300"/>
              <a:buChar char="★"/>
            </a:pPr>
            <a:r>
              <a:rPr lang="es"/>
              <a:t>Google Cloud SQL proporciona una alternativa basada en la nube .</a:t>
            </a:r>
            <a:endParaRPr/>
          </a:p>
          <a:p>
            <a:pPr indent="-311150" lvl="0" marL="457200" rtl="0" algn="l">
              <a:spcBef>
                <a:spcPts val="0"/>
              </a:spcBef>
              <a:spcAft>
                <a:spcPts val="0"/>
              </a:spcAft>
              <a:buSzPts val="1300"/>
              <a:buChar char="★"/>
            </a:pPr>
            <a:r>
              <a:rPr lang="es"/>
              <a:t>Cloud SQL se puede usar con MySQL,PostgreSQL o SQL server.</a:t>
            </a:r>
            <a:endParaRPr/>
          </a:p>
        </p:txBody>
      </p:sp>
      <p:pic>
        <p:nvPicPr>
          <p:cNvPr id="184" name="Google Shape;184;p20"/>
          <p:cNvPicPr preferRelativeResize="0"/>
          <p:nvPr/>
        </p:nvPicPr>
        <p:blipFill>
          <a:blip r:embed="rId3">
            <a:alphaModFix/>
          </a:blip>
          <a:stretch>
            <a:fillRect/>
          </a:stretch>
        </p:blipFill>
        <p:spPr>
          <a:xfrm>
            <a:off x="5779399" y="3146150"/>
            <a:ext cx="1883800" cy="169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Características</a:t>
            </a:r>
            <a:r>
              <a:rPr lang="es"/>
              <a:t> principales Google Cloud SQL</a:t>
            </a:r>
            <a:endParaRPr/>
          </a:p>
        </p:txBody>
      </p:sp>
      <p:sp>
        <p:nvSpPr>
          <p:cNvPr id="190" name="Google Shape;190;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En primer lugar debemos saber que el entorno de </a:t>
            </a:r>
            <a:r>
              <a:rPr lang="es"/>
              <a:t>ejecución</a:t>
            </a:r>
            <a:r>
              <a:rPr lang="es"/>
              <a:t> de Cloud SQL es Linux</a:t>
            </a:r>
            <a:endParaRPr/>
          </a:p>
          <a:p>
            <a:pPr indent="-311150" lvl="0" marL="457200" rtl="0" algn="l">
              <a:spcBef>
                <a:spcPts val="0"/>
              </a:spcBef>
              <a:spcAft>
                <a:spcPts val="0"/>
              </a:spcAft>
              <a:buSzPts val="1300"/>
              <a:buChar char="★"/>
            </a:pPr>
            <a:r>
              <a:rPr lang="es"/>
              <a:t>Al igual que Amazon RDS es escalable por lo que va a ser eficiente</a:t>
            </a:r>
            <a:endParaRPr/>
          </a:p>
          <a:p>
            <a:pPr indent="-311150" lvl="0" marL="457200" rtl="0" algn="l">
              <a:spcBef>
                <a:spcPts val="0"/>
              </a:spcBef>
              <a:spcAft>
                <a:spcPts val="0"/>
              </a:spcAft>
              <a:buSzPts val="1300"/>
              <a:buChar char="★"/>
            </a:pPr>
            <a:r>
              <a:rPr lang="es"/>
              <a:t>Las conexiones van por SSL por lo que se </a:t>
            </a:r>
            <a:r>
              <a:rPr lang="es"/>
              <a:t>podría</a:t>
            </a:r>
            <a:r>
              <a:rPr lang="es"/>
              <a:t> determinar como </a:t>
            </a:r>
            <a:r>
              <a:rPr lang="es"/>
              <a:t>conexión</a:t>
            </a:r>
            <a:r>
              <a:rPr lang="es"/>
              <a:t> segura</a:t>
            </a:r>
            <a:endParaRPr/>
          </a:p>
          <a:p>
            <a:pPr indent="-311150" lvl="0" marL="457200" rtl="0" algn="l">
              <a:spcBef>
                <a:spcPts val="0"/>
              </a:spcBef>
              <a:spcAft>
                <a:spcPts val="0"/>
              </a:spcAft>
              <a:buSzPts val="1300"/>
              <a:buChar char="★"/>
            </a:pPr>
            <a:r>
              <a:rPr lang="es"/>
              <a:t>Crea copias de seguridad </a:t>
            </a:r>
            <a:r>
              <a:rPr lang="es"/>
              <a:t>automáticamente</a:t>
            </a:r>
            <a:r>
              <a:rPr lang="es"/>
              <a:t> y a demanda</a:t>
            </a:r>
            <a:endParaRPr/>
          </a:p>
          <a:p>
            <a:pPr indent="-311150" lvl="0" marL="457200" rtl="0" algn="l">
              <a:spcBef>
                <a:spcPts val="0"/>
              </a:spcBef>
              <a:spcAft>
                <a:spcPts val="0"/>
              </a:spcAft>
              <a:buSzPts val="1300"/>
              <a:buChar char="★"/>
            </a:pPr>
            <a:r>
              <a:rPr lang="es"/>
              <a:t>Diferentes opciones de conexión. Podremos acceder y conectar nuestra base de datos alojada en Cloud SQL a través de nuestra app o sitio web, desde un cliente MySQl tradicional o a través de otras herramientas de Google como por ejemplo </a:t>
            </a:r>
            <a:r>
              <a:rPr lang="es">
                <a:uFill>
                  <a:noFill/>
                </a:uFill>
                <a:hlinkClick r:id="rId3"/>
              </a:rPr>
              <a:t>Apps Script</a:t>
            </a:r>
            <a:r>
              <a:rPr lang="es"/>
              <a:t>, Compute Engine, Kubernetes o BigQuery</a:t>
            </a:r>
            <a:endParaRPr/>
          </a:p>
        </p:txBody>
      </p:sp>
      <p:pic>
        <p:nvPicPr>
          <p:cNvPr id="191" name="Google Shape;191;p21"/>
          <p:cNvPicPr preferRelativeResize="0"/>
          <p:nvPr/>
        </p:nvPicPr>
        <p:blipFill>
          <a:blip r:embed="rId4">
            <a:alphaModFix/>
          </a:blip>
          <a:stretch>
            <a:fillRect/>
          </a:stretch>
        </p:blipFill>
        <p:spPr>
          <a:xfrm>
            <a:off x="67675" y="2748675"/>
            <a:ext cx="1676901" cy="2289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