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66" r:id="rId5"/>
    <p:sldId id="257" r:id="rId6"/>
    <p:sldId id="260" r:id="rId7"/>
    <p:sldId id="258" r:id="rId8"/>
    <p:sldId id="259" r:id="rId9"/>
    <p:sldId id="262" r:id="rId10"/>
    <p:sldId id="263" r:id="rId11"/>
    <p:sldId id="261" r:id="rId12"/>
    <p:sldId id="269"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8"/>
    <p:restoredTop sz="94578"/>
  </p:normalViewPr>
  <p:slideViewPr>
    <p:cSldViewPr snapToGrid="0">
      <p:cViewPr>
        <p:scale>
          <a:sx n="123" d="100"/>
          <a:sy n="123" d="100"/>
        </p:scale>
        <p:origin x="176"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4009-A15E-6147-0B11-430675F8B7F8}"/>
              </a:ext>
            </a:extLst>
          </p:cNvPr>
          <p:cNvSpPr>
            <a:spLocks noGrp="1"/>
          </p:cNvSpPr>
          <p:nvPr>
            <p:ph type="ctrTitle"/>
          </p:nvPr>
        </p:nvSpPr>
        <p:spPr/>
        <p:txBody>
          <a:bodyPr/>
          <a:lstStyle/>
          <a:p>
            <a:r>
              <a:rPr lang="en-US" sz="4400"/>
              <a:t>20m Resisted Sprint </a:t>
            </a:r>
            <a:r>
              <a:rPr lang="en-US" sz="4400" dirty="0"/>
              <a:t>Time Analysis in Elite Male Non-Professional Basketball Athletes</a:t>
            </a:r>
          </a:p>
        </p:txBody>
      </p:sp>
      <p:sp>
        <p:nvSpPr>
          <p:cNvPr id="3" name="Subtitle 2">
            <a:extLst>
              <a:ext uri="{FF2B5EF4-FFF2-40B4-BE49-F238E27FC236}">
                <a16:creationId xmlns:a16="http://schemas.microsoft.com/office/drawing/2014/main" id="{F4208EA8-E1B9-D4DD-6BE2-CF157CAF4CC0}"/>
              </a:ext>
            </a:extLst>
          </p:cNvPr>
          <p:cNvSpPr>
            <a:spLocks noGrp="1"/>
          </p:cNvSpPr>
          <p:nvPr>
            <p:ph type="subTitle" idx="1"/>
          </p:nvPr>
        </p:nvSpPr>
        <p:spPr/>
        <p:txBody>
          <a:bodyPr>
            <a:normAutofit fontScale="92500" lnSpcReduction="10000"/>
          </a:bodyPr>
          <a:lstStyle/>
          <a:p>
            <a:r>
              <a:rPr lang="en-US" dirty="0"/>
              <a:t>By: Angeleau Scott, MS, CSCS, CPSS, CES, USAW-2</a:t>
            </a:r>
          </a:p>
          <a:p>
            <a:r>
              <a:rPr lang="en-US" dirty="0"/>
              <a:t>DATA 824</a:t>
            </a:r>
          </a:p>
          <a:p>
            <a:r>
              <a:rPr lang="en-US" dirty="0"/>
              <a:t>07/17/25</a:t>
            </a:r>
          </a:p>
        </p:txBody>
      </p:sp>
    </p:spTree>
    <p:extLst>
      <p:ext uri="{BB962C8B-B14F-4D97-AF65-F5344CB8AC3E}">
        <p14:creationId xmlns:p14="http://schemas.microsoft.com/office/powerpoint/2010/main" val="3542546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FD61-113E-9DB0-FDA6-C7492D62D3CB}"/>
              </a:ext>
            </a:extLst>
          </p:cNvPr>
          <p:cNvSpPr>
            <a:spLocks noGrp="1"/>
          </p:cNvSpPr>
          <p:nvPr>
            <p:ph type="title"/>
          </p:nvPr>
        </p:nvSpPr>
        <p:spPr>
          <a:xfrm>
            <a:off x="1371600" y="685800"/>
            <a:ext cx="3282695" cy="1485900"/>
          </a:xfrm>
        </p:spPr>
        <p:txBody>
          <a:bodyPr>
            <a:normAutofit/>
          </a:bodyPr>
          <a:lstStyle/>
          <a:p>
            <a:r>
              <a:rPr lang="en-US" dirty="0"/>
              <a:t>Bar Charts</a:t>
            </a:r>
          </a:p>
        </p:txBody>
      </p:sp>
      <p:sp>
        <p:nvSpPr>
          <p:cNvPr id="3" name="Content Placeholder 2">
            <a:extLst>
              <a:ext uri="{FF2B5EF4-FFF2-40B4-BE49-F238E27FC236}">
                <a16:creationId xmlns:a16="http://schemas.microsoft.com/office/drawing/2014/main" id="{E351BD69-A468-99A1-F163-D21D8C24600D}"/>
              </a:ext>
            </a:extLst>
          </p:cNvPr>
          <p:cNvSpPr>
            <a:spLocks noGrp="1"/>
          </p:cNvSpPr>
          <p:nvPr>
            <p:ph idx="1"/>
          </p:nvPr>
        </p:nvSpPr>
        <p:spPr>
          <a:xfrm>
            <a:off x="1371600" y="1300163"/>
            <a:ext cx="3282694" cy="3581400"/>
          </a:xfrm>
        </p:spPr>
        <p:txBody>
          <a:bodyPr>
            <a:normAutofit/>
          </a:bodyPr>
          <a:lstStyle/>
          <a:p>
            <a:r>
              <a:rPr lang="en-US" dirty="0"/>
              <a:t>Bar charts are used to visually compare quantities across different categories.</a:t>
            </a:r>
          </a:p>
          <a:p>
            <a:r>
              <a:rPr lang="en-US" dirty="0"/>
              <a:t>Here we see bar charts based upon the category of client. </a:t>
            </a:r>
          </a:p>
          <a:p>
            <a:r>
              <a:rPr lang="en-US" dirty="0"/>
              <a:t>The higher the bar, the higher the top speed.</a:t>
            </a:r>
          </a:p>
        </p:txBody>
      </p:sp>
      <p:pic>
        <p:nvPicPr>
          <p:cNvPr id="5" name="Picture 4" descr="A screenshot of a computer&#10;&#10;AI-generated content may be incorrect.">
            <a:extLst>
              <a:ext uri="{FF2B5EF4-FFF2-40B4-BE49-F238E27FC236}">
                <a16:creationId xmlns:a16="http://schemas.microsoft.com/office/drawing/2014/main" id="{0F6ABDEF-892E-93BB-F390-9A3B49A9EB34}"/>
              </a:ext>
            </a:extLst>
          </p:cNvPr>
          <p:cNvPicPr>
            <a:picLocks noChangeAspect="1"/>
          </p:cNvPicPr>
          <p:nvPr/>
        </p:nvPicPr>
        <p:blipFill>
          <a:blip r:embed="rId2"/>
          <a:stretch>
            <a:fillRect/>
          </a:stretch>
        </p:blipFill>
        <p:spPr>
          <a:xfrm>
            <a:off x="5031467" y="1150934"/>
            <a:ext cx="7160533" cy="4654345"/>
          </a:xfrm>
          <a:prstGeom prst="rect">
            <a:avLst/>
          </a:prstGeom>
        </p:spPr>
      </p:pic>
    </p:spTree>
    <p:extLst>
      <p:ext uri="{BB962C8B-B14F-4D97-AF65-F5344CB8AC3E}">
        <p14:creationId xmlns:p14="http://schemas.microsoft.com/office/powerpoint/2010/main" val="1276454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DC2E-7D3C-8F0A-1FA9-2719FF36C613}"/>
              </a:ext>
            </a:extLst>
          </p:cNvPr>
          <p:cNvSpPr>
            <a:spLocks noGrp="1"/>
          </p:cNvSpPr>
          <p:nvPr>
            <p:ph type="title"/>
          </p:nvPr>
        </p:nvSpPr>
        <p:spPr>
          <a:xfrm>
            <a:off x="842963" y="685800"/>
            <a:ext cx="5541521" cy="1485900"/>
          </a:xfrm>
        </p:spPr>
        <p:txBody>
          <a:bodyPr>
            <a:normAutofit/>
          </a:bodyPr>
          <a:lstStyle/>
          <a:p>
            <a:r>
              <a:rPr lang="en-US" sz="3200" dirty="0"/>
              <a:t>Principle Component Analysis</a:t>
            </a:r>
          </a:p>
        </p:txBody>
      </p:sp>
      <p:sp>
        <p:nvSpPr>
          <p:cNvPr id="3" name="Content Placeholder 2">
            <a:extLst>
              <a:ext uri="{FF2B5EF4-FFF2-40B4-BE49-F238E27FC236}">
                <a16:creationId xmlns:a16="http://schemas.microsoft.com/office/drawing/2014/main" id="{BB85CB30-C6E7-33C5-2E79-EDCCE8F8AE3E}"/>
              </a:ext>
            </a:extLst>
          </p:cNvPr>
          <p:cNvSpPr>
            <a:spLocks noGrp="1"/>
          </p:cNvSpPr>
          <p:nvPr>
            <p:ph idx="1"/>
          </p:nvPr>
        </p:nvSpPr>
        <p:spPr>
          <a:xfrm>
            <a:off x="842962" y="1277172"/>
            <a:ext cx="5253038" cy="3581400"/>
          </a:xfrm>
        </p:spPr>
        <p:txBody>
          <a:bodyPr>
            <a:normAutofit/>
          </a:bodyPr>
          <a:lstStyle/>
          <a:p>
            <a:r>
              <a:rPr lang="en-US" dirty="0"/>
              <a:t>The purpose of a PCA is a dimensionality reduction technique used primarily for exploring and understanding high-dimensional data</a:t>
            </a:r>
          </a:p>
          <a:p>
            <a:endParaRPr lang="en-US" dirty="0"/>
          </a:p>
        </p:txBody>
      </p:sp>
      <p:pic>
        <p:nvPicPr>
          <p:cNvPr id="5" name="Picture 4" descr="A graph with a line and a line&#10;&#10;AI-generated content may be incorrect.">
            <a:extLst>
              <a:ext uri="{FF2B5EF4-FFF2-40B4-BE49-F238E27FC236}">
                <a16:creationId xmlns:a16="http://schemas.microsoft.com/office/drawing/2014/main" id="{CE6F9E86-1C8C-8A8B-7164-70CAE49FBAEE}"/>
              </a:ext>
            </a:extLst>
          </p:cNvPr>
          <p:cNvPicPr>
            <a:picLocks noChangeAspect="1"/>
          </p:cNvPicPr>
          <p:nvPr/>
        </p:nvPicPr>
        <p:blipFill>
          <a:blip r:embed="rId2"/>
          <a:stretch>
            <a:fillRect/>
          </a:stretch>
        </p:blipFill>
        <p:spPr>
          <a:xfrm>
            <a:off x="6384485" y="0"/>
            <a:ext cx="5807515" cy="3276600"/>
          </a:xfrm>
          <a:prstGeom prst="rect">
            <a:avLst/>
          </a:prstGeom>
        </p:spPr>
      </p:pic>
      <p:pic>
        <p:nvPicPr>
          <p:cNvPr id="7" name="Picture 6" descr="A graph with text on it&#10;&#10;AI-generated content may be incorrect.">
            <a:extLst>
              <a:ext uri="{FF2B5EF4-FFF2-40B4-BE49-F238E27FC236}">
                <a16:creationId xmlns:a16="http://schemas.microsoft.com/office/drawing/2014/main" id="{ACB92C54-04B6-5515-7B09-865B9298BFAD}"/>
              </a:ext>
            </a:extLst>
          </p:cNvPr>
          <p:cNvPicPr>
            <a:picLocks noChangeAspect="1"/>
          </p:cNvPicPr>
          <p:nvPr/>
        </p:nvPicPr>
        <p:blipFill>
          <a:blip r:embed="rId3"/>
          <a:stretch>
            <a:fillRect/>
          </a:stretch>
        </p:blipFill>
        <p:spPr>
          <a:xfrm>
            <a:off x="6384485" y="3276600"/>
            <a:ext cx="5807515" cy="3581400"/>
          </a:xfrm>
          <a:prstGeom prst="rect">
            <a:avLst/>
          </a:prstGeom>
        </p:spPr>
      </p:pic>
      <p:graphicFrame>
        <p:nvGraphicFramePr>
          <p:cNvPr id="8" name="Table 7">
            <a:extLst>
              <a:ext uri="{FF2B5EF4-FFF2-40B4-BE49-F238E27FC236}">
                <a16:creationId xmlns:a16="http://schemas.microsoft.com/office/drawing/2014/main" id="{B5E13DEE-0B24-1020-7068-F8998F430F1C}"/>
              </a:ext>
            </a:extLst>
          </p:cNvPr>
          <p:cNvGraphicFramePr>
            <a:graphicFrameLocks noGrp="1"/>
          </p:cNvGraphicFramePr>
          <p:nvPr>
            <p:extLst>
              <p:ext uri="{D42A27DB-BD31-4B8C-83A1-F6EECF244321}">
                <p14:modId xmlns:p14="http://schemas.microsoft.com/office/powerpoint/2010/main" val="4803224"/>
              </p:ext>
            </p:extLst>
          </p:nvPr>
        </p:nvGraphicFramePr>
        <p:xfrm>
          <a:off x="842962" y="3276600"/>
          <a:ext cx="5396197" cy="3383280"/>
        </p:xfrm>
        <a:graphic>
          <a:graphicData uri="http://schemas.openxmlformats.org/drawingml/2006/table">
            <a:tbl>
              <a:tblPr/>
              <a:tblGrid>
                <a:gridCol w="2069928">
                  <a:extLst>
                    <a:ext uri="{9D8B030D-6E8A-4147-A177-3AD203B41FA5}">
                      <a16:colId xmlns:a16="http://schemas.microsoft.com/office/drawing/2014/main" val="195768130"/>
                    </a:ext>
                  </a:extLst>
                </a:gridCol>
                <a:gridCol w="1613735">
                  <a:extLst>
                    <a:ext uri="{9D8B030D-6E8A-4147-A177-3AD203B41FA5}">
                      <a16:colId xmlns:a16="http://schemas.microsoft.com/office/drawing/2014/main" val="2320258965"/>
                    </a:ext>
                  </a:extLst>
                </a:gridCol>
                <a:gridCol w="1712534">
                  <a:extLst>
                    <a:ext uri="{9D8B030D-6E8A-4147-A177-3AD203B41FA5}">
                      <a16:colId xmlns:a16="http://schemas.microsoft.com/office/drawing/2014/main" val="4283709751"/>
                    </a:ext>
                  </a:extLst>
                </a:gridCol>
              </a:tblGrid>
              <a:tr h="383167">
                <a:tc>
                  <a:txBody>
                    <a:bodyPr/>
                    <a:lstStyle/>
                    <a:p>
                      <a:pPr algn="ctr"/>
                      <a:r>
                        <a:rPr lang="en-US" sz="1600" b="1" i="1" dirty="0"/>
                        <a:t>Cluster of Variables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i="1" dirty="0"/>
                        <a:t>Meaning/ Interpretation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i="1" dirty="0"/>
                        <a:t>Direction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195954"/>
                  </a:ext>
                </a:extLst>
              </a:tr>
              <a:tr h="383167">
                <a:tc>
                  <a:txBody>
                    <a:bodyPr/>
                    <a:lstStyle/>
                    <a:p>
                      <a:pPr algn="ctr"/>
                      <a:r>
                        <a:rPr lang="en-US" sz="1600"/>
                        <a:t>TopSpeed + Avg_Split_Speeds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Speed/Performance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Upward Strongly Right (Dim1+)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9261610"/>
                  </a:ext>
                </a:extLst>
              </a:tr>
              <a:tr h="670542">
                <a:tc>
                  <a:txBody>
                    <a:bodyPr/>
                    <a:lstStyle/>
                    <a:p>
                      <a:pPr algn="ctr"/>
                      <a:r>
                        <a:rPr lang="en-US" sz="1600"/>
                        <a:t>Split Times + Total Times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a:t>Opposite of speed (longer time = slower)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Bottom or Strongly left (Dim1–)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5645206"/>
                  </a:ext>
                </a:extLst>
              </a:tr>
              <a:tr h="383167">
                <a:tc>
                  <a:txBody>
                    <a:bodyPr/>
                    <a:lstStyle/>
                    <a:p>
                      <a:pPr algn="ctr"/>
                      <a:r>
                        <a:rPr lang="en-US" sz="1600"/>
                        <a:t>Client Height + Weight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Body size/structure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Upward Left (Dim2+)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3579482"/>
                  </a:ext>
                </a:extLst>
              </a:tr>
              <a:tr h="670542">
                <a:tc>
                  <a:txBody>
                    <a:bodyPr/>
                    <a:lstStyle/>
                    <a:p>
                      <a:pPr algn="ctr"/>
                      <a:r>
                        <a:rPr lang="en-US" sz="1600" dirty="0" err="1"/>
                        <a:t>MaxAcceleration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Explosiveness, overlaps speed slightly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Bottom Right (Dim1+, Dim2–)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7267830"/>
                  </a:ext>
                </a:extLst>
              </a:tr>
            </a:tbl>
          </a:graphicData>
        </a:graphic>
      </p:graphicFrame>
    </p:spTree>
    <p:extLst>
      <p:ext uri="{BB962C8B-B14F-4D97-AF65-F5344CB8AC3E}">
        <p14:creationId xmlns:p14="http://schemas.microsoft.com/office/powerpoint/2010/main" val="3942646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1CDA-6ADA-BD8E-6201-20F042CD061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1B40305-CB08-7166-30D2-E4C1BD74A05F}"/>
              </a:ext>
            </a:extLst>
          </p:cNvPr>
          <p:cNvSpPr>
            <a:spLocks noGrp="1"/>
          </p:cNvSpPr>
          <p:nvPr>
            <p:ph idx="1"/>
          </p:nvPr>
        </p:nvSpPr>
        <p:spPr/>
        <p:txBody>
          <a:bodyPr/>
          <a:lstStyle/>
          <a:p>
            <a:r>
              <a:rPr lang="en-US" dirty="0"/>
              <a:t>S5 had the top speed out of the group of 15 athletes as displayed by the graphs in this presentation.</a:t>
            </a:r>
          </a:p>
          <a:p>
            <a:r>
              <a:rPr lang="en-US" dirty="0"/>
              <a:t>An additional piece of evidence to consider is that weight and height were not necessarily correlated with top speed, as seen in the PCA, indicating that athletes who have more mass, can move heavier than athletes who have less mass. </a:t>
            </a:r>
          </a:p>
          <a:p>
            <a:r>
              <a:rPr lang="en-US" dirty="0"/>
              <a:t>Despite body composition and distribution of limb mass not being accounted for in the data collected, future investigations may seek to understand if athletes with top speeds and higher body masses have different body compositions in their extremities, compared to their counterparts.</a:t>
            </a:r>
          </a:p>
        </p:txBody>
      </p:sp>
    </p:spTree>
    <p:extLst>
      <p:ext uri="{BB962C8B-B14F-4D97-AF65-F5344CB8AC3E}">
        <p14:creationId xmlns:p14="http://schemas.microsoft.com/office/powerpoint/2010/main" val="114718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62E5-3797-2417-E235-72F15C00D31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BCEEC3F-5EFD-C09D-1445-762E585F7811}"/>
              </a:ext>
            </a:extLst>
          </p:cNvPr>
          <p:cNvSpPr>
            <a:spLocks noGrp="1"/>
          </p:cNvSpPr>
          <p:nvPr>
            <p:ph idx="1"/>
          </p:nvPr>
        </p:nvSpPr>
        <p:spPr/>
        <p:txBody>
          <a:bodyPr>
            <a:normAutofit lnSpcReduction="10000"/>
          </a:bodyPr>
          <a:lstStyle/>
          <a:p>
            <a:r>
              <a:rPr lang="en-US" dirty="0"/>
              <a:t>Asadi, A. (2016). Relationship between jumping ability, agility and sprint performance of elite young basketball players: a field-test approach. </a:t>
            </a:r>
            <a:r>
              <a:rPr lang="en-US" i="1" dirty="0" err="1"/>
              <a:t>Revista</a:t>
            </a:r>
            <a:r>
              <a:rPr lang="en-US" i="1" dirty="0"/>
              <a:t> </a:t>
            </a:r>
            <a:r>
              <a:rPr lang="en-US" i="1" dirty="0" err="1"/>
              <a:t>brasileira</a:t>
            </a:r>
            <a:r>
              <a:rPr lang="en-US" i="1" dirty="0"/>
              <a:t> de </a:t>
            </a:r>
            <a:r>
              <a:rPr lang="en-US" i="1" dirty="0" err="1"/>
              <a:t>cineantropometria</a:t>
            </a:r>
            <a:r>
              <a:rPr lang="en-US" i="1" dirty="0"/>
              <a:t> &amp; </a:t>
            </a:r>
            <a:r>
              <a:rPr lang="en-US" i="1" dirty="0" err="1"/>
              <a:t>desempenho</a:t>
            </a:r>
            <a:r>
              <a:rPr lang="en-US" i="1" dirty="0"/>
              <a:t> </a:t>
            </a:r>
            <a:r>
              <a:rPr lang="en-US" i="1" dirty="0" err="1"/>
              <a:t>humano</a:t>
            </a:r>
            <a:r>
              <a:rPr lang="en-US" dirty="0"/>
              <a:t>, </a:t>
            </a:r>
            <a:r>
              <a:rPr lang="en-US" i="1" dirty="0"/>
              <a:t>18</a:t>
            </a:r>
            <a:r>
              <a:rPr lang="en-US" dirty="0"/>
              <a:t>(2), 177-186.</a:t>
            </a:r>
          </a:p>
          <a:p>
            <a:r>
              <a:rPr lang="en-US" dirty="0"/>
              <a:t>Drinkwater, E. J., Pyne, D. B., &amp; McKenna, M. J. (2008). Design and interpretation of anthropometric and fitness testing of basketball players. </a:t>
            </a:r>
            <a:r>
              <a:rPr lang="en-US" i="1" dirty="0"/>
              <a:t>Sports medicine</a:t>
            </a:r>
            <a:r>
              <a:rPr lang="en-US" dirty="0"/>
              <a:t>, </a:t>
            </a:r>
            <a:r>
              <a:rPr lang="en-US" i="1" dirty="0"/>
              <a:t>38</a:t>
            </a:r>
            <a:r>
              <a:rPr lang="en-US" dirty="0"/>
              <a:t>(7), 565-578.</a:t>
            </a:r>
          </a:p>
          <a:p>
            <a:r>
              <a:rPr lang="en-US" dirty="0"/>
              <a:t>Klinzing, J. E. (1991). Training for improved jumping ability of basketball players. </a:t>
            </a:r>
            <a:r>
              <a:rPr lang="en-US" i="1" dirty="0"/>
              <a:t>Strength &amp; Conditioning Journal</a:t>
            </a:r>
            <a:r>
              <a:rPr lang="en-US" dirty="0"/>
              <a:t>, </a:t>
            </a:r>
            <a:r>
              <a:rPr lang="en-US" i="1" dirty="0"/>
              <a:t>13</a:t>
            </a:r>
            <a:r>
              <a:rPr lang="en-US" dirty="0"/>
              <a:t>(3), 27-33.</a:t>
            </a:r>
          </a:p>
          <a:p>
            <a:r>
              <a:rPr lang="en-US" dirty="0"/>
              <a:t>Latin, R. W., Berg, K., &amp; Baechle, T. (1994). Physical and performance characteristics of NCAA division I male basketball players. </a:t>
            </a:r>
            <a:r>
              <a:rPr lang="en-US" i="1" dirty="0"/>
              <a:t>The Journal of Strength &amp; Conditioning Research</a:t>
            </a:r>
            <a:r>
              <a:rPr lang="en-US" dirty="0"/>
              <a:t>, </a:t>
            </a:r>
            <a:r>
              <a:rPr lang="en-US" i="1" dirty="0"/>
              <a:t>8</a:t>
            </a:r>
            <a:r>
              <a:rPr lang="en-US" dirty="0"/>
              <a:t>(4), 214-218.</a:t>
            </a:r>
          </a:p>
          <a:p>
            <a:endParaRPr lang="en-US" dirty="0"/>
          </a:p>
          <a:p>
            <a:endParaRPr lang="en-US" dirty="0"/>
          </a:p>
          <a:p>
            <a:endParaRPr lang="en-US" dirty="0"/>
          </a:p>
        </p:txBody>
      </p:sp>
    </p:spTree>
    <p:extLst>
      <p:ext uri="{BB962C8B-B14F-4D97-AF65-F5344CB8AC3E}">
        <p14:creationId xmlns:p14="http://schemas.microsoft.com/office/powerpoint/2010/main" val="31531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63B1-E501-E5E9-EADD-E9B0825A047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6AA84D5-339A-EA06-6B4E-B32565AA2E00}"/>
              </a:ext>
            </a:extLst>
          </p:cNvPr>
          <p:cNvSpPr>
            <a:spLocks noGrp="1"/>
          </p:cNvSpPr>
          <p:nvPr>
            <p:ph idx="1"/>
          </p:nvPr>
        </p:nvSpPr>
        <p:spPr/>
        <p:txBody>
          <a:bodyPr/>
          <a:lstStyle/>
          <a:p>
            <a:r>
              <a:rPr lang="en-US" dirty="0"/>
              <a:t>Basketball is a mixed energy-system sport requiring performance characteristics such as, fast force production in multiple directional planes, agility, and sprint performance, and jumping capabilities</a:t>
            </a:r>
            <a:r>
              <a:rPr lang="en-US" baseline="-25000" dirty="0"/>
              <a:t>(Klinzing, 1991; Latin et al., 1994)</a:t>
            </a:r>
          </a:p>
          <a:p>
            <a:r>
              <a:rPr lang="en-US" dirty="0"/>
              <a:t>Basketball players must be able to jump for shooting, blocking, and rebounding, sprint, walk, jog, accelerate, decelerate, cut, when required in practice and competition</a:t>
            </a:r>
            <a:r>
              <a:rPr lang="en-US" baseline="-25000" dirty="0"/>
              <a:t>(Drinkwater et al., 2008)</a:t>
            </a:r>
          </a:p>
          <a:p>
            <a:r>
              <a:rPr lang="en-US" dirty="0"/>
              <a:t>Significant correlations have been found between jumping ability, agility performance, and sprint time in elite youth basketball players</a:t>
            </a:r>
            <a:r>
              <a:rPr lang="en-US" baseline="-25000" dirty="0"/>
              <a:t>(Asadi, 2016)</a:t>
            </a:r>
          </a:p>
          <a:p>
            <a:endParaRPr lang="en-US" dirty="0"/>
          </a:p>
        </p:txBody>
      </p:sp>
    </p:spTree>
    <p:extLst>
      <p:ext uri="{BB962C8B-B14F-4D97-AF65-F5344CB8AC3E}">
        <p14:creationId xmlns:p14="http://schemas.microsoft.com/office/powerpoint/2010/main" val="398581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D089-807A-891B-8FE2-32A919EF639B}"/>
              </a:ext>
            </a:extLst>
          </p:cNvPr>
          <p:cNvSpPr>
            <a:spLocks noGrp="1"/>
          </p:cNvSpPr>
          <p:nvPr>
            <p:ph type="title"/>
          </p:nvPr>
        </p:nvSpPr>
        <p:spPr>
          <a:xfrm>
            <a:off x="1371600" y="685800"/>
            <a:ext cx="9981210" cy="1485900"/>
          </a:xfrm>
        </p:spPr>
        <p:txBody>
          <a:bodyPr/>
          <a:lstStyle/>
          <a:p>
            <a:r>
              <a:rPr lang="en-US" dirty="0"/>
              <a:t>Question, Methodology, and visualization</a:t>
            </a:r>
          </a:p>
        </p:txBody>
      </p:sp>
      <p:sp>
        <p:nvSpPr>
          <p:cNvPr id="3" name="Content Placeholder 2">
            <a:extLst>
              <a:ext uri="{FF2B5EF4-FFF2-40B4-BE49-F238E27FC236}">
                <a16:creationId xmlns:a16="http://schemas.microsoft.com/office/drawing/2014/main" id="{85773F9F-5CB8-4716-142F-2AC76B0041EC}"/>
              </a:ext>
            </a:extLst>
          </p:cNvPr>
          <p:cNvSpPr>
            <a:spLocks noGrp="1"/>
          </p:cNvSpPr>
          <p:nvPr>
            <p:ph idx="1"/>
          </p:nvPr>
        </p:nvSpPr>
        <p:spPr/>
        <p:txBody>
          <a:bodyPr/>
          <a:lstStyle/>
          <a:p>
            <a:r>
              <a:rPr lang="en-US" dirty="0"/>
              <a:t>Question:</a:t>
            </a:r>
          </a:p>
          <a:p>
            <a:pPr marL="0" indent="0">
              <a:buNone/>
            </a:pPr>
            <a:r>
              <a:rPr lang="en-US" dirty="0"/>
              <a:t>- What players in a group of elite young adult male basketball players have the top speeds, in mph?</a:t>
            </a:r>
          </a:p>
          <a:p>
            <a:r>
              <a:rPr lang="en-US" dirty="0"/>
              <a:t>Methods:</a:t>
            </a:r>
          </a:p>
          <a:p>
            <a:pPr>
              <a:buFontTx/>
              <a:buChar char="-"/>
            </a:pPr>
            <a:r>
              <a:rPr lang="en-US" dirty="0"/>
              <a:t>15-male non-professional basketball players performed one 20-meter sprint while wearing a 1kg weighted vest, one after the next.</a:t>
            </a: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kumimoji="0" lang="en-US" sz="2000" b="0" i="0" u="none" strike="noStrike" kern="1200" cap="none" spc="0" normalizeH="0" baseline="0" noProof="0" dirty="0">
                <a:ln>
                  <a:noFill/>
                </a:ln>
                <a:solidFill>
                  <a:srgbClr val="191B0E"/>
                </a:solidFill>
                <a:effectLst/>
                <a:uLnTx/>
                <a:uFillTx/>
                <a:latin typeface="Franklin Gothic Book" panose="020B0503020102020204"/>
                <a:ea typeface="+mn-ea"/>
                <a:cs typeface="+mn-cs"/>
              </a:rPr>
              <a:t>Visualization:</a:t>
            </a:r>
          </a:p>
          <a:p>
            <a:pPr>
              <a:buFontTx/>
              <a:buChar char="-"/>
            </a:pPr>
            <a:r>
              <a:rPr lang="en-US" dirty="0"/>
              <a:t>How can we see who had the top speed and what can we take away?</a:t>
            </a:r>
          </a:p>
          <a:p>
            <a:pPr marL="0" indent="0">
              <a:buNone/>
            </a:pPr>
            <a:endParaRPr lang="en-US" dirty="0"/>
          </a:p>
          <a:p>
            <a:pPr>
              <a:buFontTx/>
              <a:buChar char="-"/>
            </a:pPr>
            <a:endParaRPr lang="en-US" dirty="0"/>
          </a:p>
          <a:p>
            <a:pPr>
              <a:buFontTx/>
              <a:buChar char="-"/>
            </a:pPr>
            <a:endParaRPr lang="en-US" dirty="0"/>
          </a:p>
        </p:txBody>
      </p:sp>
    </p:spTree>
    <p:extLst>
      <p:ext uri="{BB962C8B-B14F-4D97-AF65-F5344CB8AC3E}">
        <p14:creationId xmlns:p14="http://schemas.microsoft.com/office/powerpoint/2010/main" val="3816296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5DA36-2443-F0FC-B008-BCD3E00BF117}"/>
              </a:ext>
            </a:extLst>
          </p:cNvPr>
          <p:cNvSpPr>
            <a:spLocks noGrp="1"/>
          </p:cNvSpPr>
          <p:nvPr>
            <p:ph type="title"/>
          </p:nvPr>
        </p:nvSpPr>
        <p:spPr/>
        <p:txBody>
          <a:bodyPr/>
          <a:lstStyle/>
          <a:p>
            <a:r>
              <a:rPr lang="en-US" dirty="0"/>
              <a:t>Shiny App</a:t>
            </a:r>
          </a:p>
        </p:txBody>
      </p:sp>
      <p:sp>
        <p:nvSpPr>
          <p:cNvPr id="3" name="Content Placeholder 2">
            <a:extLst>
              <a:ext uri="{FF2B5EF4-FFF2-40B4-BE49-F238E27FC236}">
                <a16:creationId xmlns:a16="http://schemas.microsoft.com/office/drawing/2014/main" id="{A3154C22-6898-929A-57DE-F1FEFB6BD1EC}"/>
              </a:ext>
            </a:extLst>
          </p:cNvPr>
          <p:cNvSpPr>
            <a:spLocks noGrp="1"/>
          </p:cNvSpPr>
          <p:nvPr>
            <p:ph idx="1"/>
          </p:nvPr>
        </p:nvSpPr>
        <p:spPr>
          <a:xfrm>
            <a:off x="1371600" y="1428750"/>
            <a:ext cx="9601200" cy="3581400"/>
          </a:xfrm>
        </p:spPr>
        <p:txBody>
          <a:bodyPr>
            <a:normAutofit fontScale="92500" lnSpcReduction="10000"/>
          </a:bodyPr>
          <a:lstStyle/>
          <a:p>
            <a:pPr marL="0" indent="0">
              <a:buNone/>
            </a:pPr>
            <a:r>
              <a:rPr lang="en-US" dirty="0"/>
              <a:t>Goals of Shiny App:</a:t>
            </a:r>
          </a:p>
          <a:p>
            <a:r>
              <a:rPr lang="en-US" dirty="0"/>
              <a:t>Allow user to select a file type, in this case “</a:t>
            </a:r>
            <a:r>
              <a:rPr lang="en-US" dirty="0" err="1"/>
              <a:t>Twenty_Meter_Sprint_Times_Descending_Order.xlsx</a:t>
            </a:r>
            <a:r>
              <a:rPr lang="en-US" dirty="0"/>
              <a:t>”. The user can then view the entire dataset (all rows and columns)</a:t>
            </a:r>
          </a:p>
          <a:p>
            <a:r>
              <a:rPr lang="en-US" dirty="0"/>
              <a:t>View simple descriptives (mean, median, standard deviation, etc.)</a:t>
            </a:r>
          </a:p>
          <a:p>
            <a:r>
              <a:rPr lang="en-US" dirty="0"/>
              <a:t>Allow the user to view scatterplots, 2D Bin graphs, Histograms, Bar Charts, and view PCA related graphs based on the x and y axis they choose to view; along with coloring or grouping by whatever variable they would like (often times the “Client” variable).</a:t>
            </a:r>
          </a:p>
          <a:p>
            <a:r>
              <a:rPr lang="en-US" dirty="0"/>
              <a:t>In our case, viewing across time, which athlete had the top speed.</a:t>
            </a:r>
          </a:p>
          <a:p>
            <a:r>
              <a:rPr lang="en-US" dirty="0"/>
              <a:t>In the following graphs, client, subject, or S#, refers to an individual subject.</a:t>
            </a:r>
          </a:p>
          <a:p>
            <a:endParaRPr lang="en-US" dirty="0"/>
          </a:p>
        </p:txBody>
      </p:sp>
    </p:spTree>
    <p:extLst>
      <p:ext uri="{BB962C8B-B14F-4D97-AF65-F5344CB8AC3E}">
        <p14:creationId xmlns:p14="http://schemas.microsoft.com/office/powerpoint/2010/main" val="3739513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BC5D-ADDE-4141-F64B-B5F38E705D3B}"/>
              </a:ext>
            </a:extLst>
          </p:cNvPr>
          <p:cNvSpPr>
            <a:spLocks noGrp="1"/>
          </p:cNvSpPr>
          <p:nvPr>
            <p:ph type="title"/>
          </p:nvPr>
        </p:nvSpPr>
        <p:spPr>
          <a:xfrm>
            <a:off x="1371600" y="685800"/>
            <a:ext cx="3282695" cy="1485900"/>
          </a:xfrm>
        </p:spPr>
        <p:txBody>
          <a:bodyPr>
            <a:normAutofit/>
          </a:bodyPr>
          <a:lstStyle/>
          <a:p>
            <a:r>
              <a:rPr lang="en-US" dirty="0"/>
              <a:t>Data</a:t>
            </a:r>
          </a:p>
        </p:txBody>
      </p:sp>
      <p:sp>
        <p:nvSpPr>
          <p:cNvPr id="3" name="Content Placeholder 2">
            <a:extLst>
              <a:ext uri="{FF2B5EF4-FFF2-40B4-BE49-F238E27FC236}">
                <a16:creationId xmlns:a16="http://schemas.microsoft.com/office/drawing/2014/main" id="{9EE7B07B-075E-8683-C8D5-70CB3436B54C}"/>
              </a:ext>
            </a:extLst>
          </p:cNvPr>
          <p:cNvSpPr>
            <a:spLocks noGrp="1"/>
          </p:cNvSpPr>
          <p:nvPr>
            <p:ph idx="1"/>
          </p:nvPr>
        </p:nvSpPr>
        <p:spPr>
          <a:xfrm>
            <a:off x="1371600" y="1345622"/>
            <a:ext cx="3659867" cy="3581400"/>
          </a:xfrm>
        </p:spPr>
        <p:txBody>
          <a:bodyPr>
            <a:normAutofit/>
          </a:bodyPr>
          <a:lstStyle/>
          <a:p>
            <a:r>
              <a:rPr lang="en-US" dirty="0"/>
              <a:t>On the sidebar panel, a user can select any type of file to load into the app (.doc, .txt, .csv, or .xlsx).</a:t>
            </a:r>
          </a:p>
          <a:p>
            <a:r>
              <a:rPr lang="en-US" dirty="0"/>
              <a:t>After loading in the excel file called “</a:t>
            </a:r>
            <a:r>
              <a:rPr lang="en-US" dirty="0" err="1"/>
              <a:t>Twenty_Meter_Sprint_Times_Descending_Order.xlsx</a:t>
            </a:r>
            <a:r>
              <a:rPr lang="en-US" dirty="0"/>
              <a:t>”, we can see the column “</a:t>
            </a:r>
            <a:r>
              <a:rPr lang="en-US" dirty="0" err="1"/>
              <a:t>TopSpeed_mph</a:t>
            </a:r>
            <a:r>
              <a:rPr lang="en-US" dirty="0"/>
              <a:t>”</a:t>
            </a:r>
          </a:p>
          <a:p>
            <a:endParaRPr lang="en-US" dirty="0"/>
          </a:p>
        </p:txBody>
      </p:sp>
      <p:pic>
        <p:nvPicPr>
          <p:cNvPr id="5" name="Picture 4" descr="A screenshot of a computer&#10;&#10;AI-generated content may be incorrect.">
            <a:extLst>
              <a:ext uri="{FF2B5EF4-FFF2-40B4-BE49-F238E27FC236}">
                <a16:creationId xmlns:a16="http://schemas.microsoft.com/office/drawing/2014/main" id="{F5A1C6D7-EBC4-B784-2D13-288170E4DBB0}"/>
              </a:ext>
            </a:extLst>
          </p:cNvPr>
          <p:cNvPicPr>
            <a:picLocks noChangeAspect="1"/>
          </p:cNvPicPr>
          <p:nvPr/>
        </p:nvPicPr>
        <p:blipFill>
          <a:blip r:embed="rId2"/>
          <a:stretch>
            <a:fillRect/>
          </a:stretch>
        </p:blipFill>
        <p:spPr>
          <a:xfrm>
            <a:off x="5031467" y="1101827"/>
            <a:ext cx="6931231" cy="4654345"/>
          </a:xfrm>
          <a:prstGeom prst="rect">
            <a:avLst/>
          </a:prstGeom>
        </p:spPr>
      </p:pic>
      <p:sp>
        <p:nvSpPr>
          <p:cNvPr id="6" name="Oval 5">
            <a:extLst>
              <a:ext uri="{FF2B5EF4-FFF2-40B4-BE49-F238E27FC236}">
                <a16:creationId xmlns:a16="http://schemas.microsoft.com/office/drawing/2014/main" id="{F771D38D-AA40-B59A-547C-4A304F4B37C0}"/>
              </a:ext>
            </a:extLst>
          </p:cNvPr>
          <p:cNvSpPr/>
          <p:nvPr/>
        </p:nvSpPr>
        <p:spPr>
          <a:xfrm>
            <a:off x="9403773" y="2049607"/>
            <a:ext cx="675409" cy="24678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41555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4FBE-0257-AC8C-43AD-E5565A47CFC6}"/>
              </a:ext>
            </a:extLst>
          </p:cNvPr>
          <p:cNvSpPr>
            <a:spLocks noGrp="1"/>
          </p:cNvSpPr>
          <p:nvPr>
            <p:ph type="title"/>
          </p:nvPr>
        </p:nvSpPr>
        <p:spPr>
          <a:xfrm>
            <a:off x="942975" y="685800"/>
            <a:ext cx="3986213" cy="1485900"/>
          </a:xfrm>
        </p:spPr>
        <p:txBody>
          <a:bodyPr>
            <a:normAutofit/>
          </a:bodyPr>
          <a:lstStyle/>
          <a:p>
            <a:r>
              <a:rPr lang="en-US" dirty="0"/>
              <a:t>Summary Stats</a:t>
            </a:r>
          </a:p>
        </p:txBody>
      </p:sp>
      <p:sp>
        <p:nvSpPr>
          <p:cNvPr id="3" name="Content Placeholder 2">
            <a:extLst>
              <a:ext uri="{FF2B5EF4-FFF2-40B4-BE49-F238E27FC236}">
                <a16:creationId xmlns:a16="http://schemas.microsoft.com/office/drawing/2014/main" id="{9E994E7A-DDA9-3C23-61AB-B9A36FB5C051}"/>
              </a:ext>
            </a:extLst>
          </p:cNvPr>
          <p:cNvSpPr>
            <a:spLocks noGrp="1"/>
          </p:cNvSpPr>
          <p:nvPr>
            <p:ph idx="1"/>
          </p:nvPr>
        </p:nvSpPr>
        <p:spPr>
          <a:xfrm>
            <a:off x="942974" y="1428750"/>
            <a:ext cx="3842781" cy="3581400"/>
          </a:xfrm>
        </p:spPr>
        <p:txBody>
          <a:bodyPr>
            <a:normAutofit lnSpcReduction="10000"/>
          </a:bodyPr>
          <a:lstStyle/>
          <a:p>
            <a:r>
              <a:rPr lang="en-US" dirty="0"/>
              <a:t>The Summary Stats tab allows the user to view descriptive statistics of each of the columns in the Data sheet they imported in the Sidebar Panel of the shiny app.</a:t>
            </a:r>
          </a:p>
          <a:p>
            <a:r>
              <a:rPr lang="en-US" dirty="0"/>
              <a:t>This </a:t>
            </a:r>
            <a:r>
              <a:rPr lang="en-US" dirty="0" err="1"/>
              <a:t>spovides</a:t>
            </a:r>
            <a:r>
              <a:rPr lang="en-US" dirty="0"/>
              <a:t> the various column headings explaining the variable name, followed by the mean, SD, Min, Max, Median and NA count (how many missing values) for each variable</a:t>
            </a:r>
          </a:p>
        </p:txBody>
      </p:sp>
      <p:pic>
        <p:nvPicPr>
          <p:cNvPr id="5" name="Picture 4" descr="A screenshot of a computer&#10;&#10;AI-generated content may be incorrect.">
            <a:extLst>
              <a:ext uri="{FF2B5EF4-FFF2-40B4-BE49-F238E27FC236}">
                <a16:creationId xmlns:a16="http://schemas.microsoft.com/office/drawing/2014/main" id="{CFCAC71B-50A0-6BA8-7872-CAF0E6F73F9B}"/>
              </a:ext>
            </a:extLst>
          </p:cNvPr>
          <p:cNvPicPr>
            <a:picLocks noChangeAspect="1"/>
          </p:cNvPicPr>
          <p:nvPr/>
        </p:nvPicPr>
        <p:blipFill>
          <a:blip r:embed="rId2"/>
          <a:stretch>
            <a:fillRect/>
          </a:stretch>
        </p:blipFill>
        <p:spPr>
          <a:xfrm>
            <a:off x="5031467" y="1150934"/>
            <a:ext cx="7160533" cy="4654345"/>
          </a:xfrm>
          <a:prstGeom prst="rect">
            <a:avLst/>
          </a:prstGeom>
        </p:spPr>
      </p:pic>
      <p:sp>
        <p:nvSpPr>
          <p:cNvPr id="6" name="Right Arrow 5">
            <a:extLst>
              <a:ext uri="{FF2B5EF4-FFF2-40B4-BE49-F238E27FC236}">
                <a16:creationId xmlns:a16="http://schemas.microsoft.com/office/drawing/2014/main" id="{EEC4B49E-2A38-F206-6EC0-AD1A519C9EA3}"/>
              </a:ext>
            </a:extLst>
          </p:cNvPr>
          <p:cNvSpPr/>
          <p:nvPr/>
        </p:nvSpPr>
        <p:spPr>
          <a:xfrm>
            <a:off x="6598228" y="4353791"/>
            <a:ext cx="727364" cy="25977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75940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54D4-CA84-EC25-268C-7770C3AB1A86}"/>
              </a:ext>
            </a:extLst>
          </p:cNvPr>
          <p:cNvSpPr>
            <a:spLocks noGrp="1"/>
          </p:cNvSpPr>
          <p:nvPr>
            <p:ph type="title"/>
          </p:nvPr>
        </p:nvSpPr>
        <p:spPr>
          <a:xfrm>
            <a:off x="1371600" y="685800"/>
            <a:ext cx="3282695" cy="1485900"/>
          </a:xfrm>
        </p:spPr>
        <p:txBody>
          <a:bodyPr>
            <a:normAutofit/>
          </a:bodyPr>
          <a:lstStyle/>
          <a:p>
            <a:r>
              <a:rPr lang="en-US" dirty="0"/>
              <a:t>Scatter plots</a:t>
            </a:r>
          </a:p>
        </p:txBody>
      </p:sp>
      <p:sp>
        <p:nvSpPr>
          <p:cNvPr id="3" name="Content Placeholder 2">
            <a:extLst>
              <a:ext uri="{FF2B5EF4-FFF2-40B4-BE49-F238E27FC236}">
                <a16:creationId xmlns:a16="http://schemas.microsoft.com/office/drawing/2014/main" id="{31CC9988-BFAD-A34C-7B5D-657F492E32E3}"/>
              </a:ext>
            </a:extLst>
          </p:cNvPr>
          <p:cNvSpPr>
            <a:spLocks noGrp="1"/>
          </p:cNvSpPr>
          <p:nvPr>
            <p:ph idx="1"/>
          </p:nvPr>
        </p:nvSpPr>
        <p:spPr>
          <a:xfrm>
            <a:off x="1371600" y="1428750"/>
            <a:ext cx="3282694" cy="3581400"/>
          </a:xfrm>
        </p:spPr>
        <p:txBody>
          <a:bodyPr>
            <a:normAutofit/>
          </a:bodyPr>
          <a:lstStyle/>
          <a:p>
            <a:r>
              <a:rPr lang="en-US" dirty="0"/>
              <a:t>Scatter plots are used to graphically portray the relationship between two continuous numerical variables while also identifying potential correlations or patterns.</a:t>
            </a:r>
          </a:p>
          <a:p>
            <a:r>
              <a:rPr lang="en-US" dirty="0"/>
              <a:t>This color-coded scatter plot shows that the red circled dot, Subject 5, S5, had the top speed.</a:t>
            </a:r>
          </a:p>
        </p:txBody>
      </p:sp>
      <p:pic>
        <p:nvPicPr>
          <p:cNvPr id="5" name="Picture 4" descr="A screenshot of a computer&#10;&#10;AI-generated content may be incorrect.">
            <a:extLst>
              <a:ext uri="{FF2B5EF4-FFF2-40B4-BE49-F238E27FC236}">
                <a16:creationId xmlns:a16="http://schemas.microsoft.com/office/drawing/2014/main" id="{EC10009A-4BB9-7790-3034-579491CB0B87}"/>
              </a:ext>
            </a:extLst>
          </p:cNvPr>
          <p:cNvPicPr>
            <a:picLocks noChangeAspect="1"/>
          </p:cNvPicPr>
          <p:nvPr/>
        </p:nvPicPr>
        <p:blipFill>
          <a:blip r:embed="rId2"/>
          <a:stretch>
            <a:fillRect/>
          </a:stretch>
        </p:blipFill>
        <p:spPr>
          <a:xfrm>
            <a:off x="5031467" y="1150934"/>
            <a:ext cx="7160533" cy="4654345"/>
          </a:xfrm>
          <a:prstGeom prst="rect">
            <a:avLst/>
          </a:prstGeom>
          <a:ln>
            <a:solidFill>
              <a:srgbClr val="FF0000"/>
            </a:solidFill>
          </a:ln>
        </p:spPr>
      </p:pic>
      <p:sp>
        <p:nvSpPr>
          <p:cNvPr id="7" name="Oval 6">
            <a:extLst>
              <a:ext uri="{FF2B5EF4-FFF2-40B4-BE49-F238E27FC236}">
                <a16:creationId xmlns:a16="http://schemas.microsoft.com/office/drawing/2014/main" id="{D9231C36-2CC9-20FB-4DC1-6ED6938741A7}"/>
              </a:ext>
            </a:extLst>
          </p:cNvPr>
          <p:cNvSpPr/>
          <p:nvPr/>
        </p:nvSpPr>
        <p:spPr>
          <a:xfrm>
            <a:off x="9268691" y="1428750"/>
            <a:ext cx="363681" cy="24418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9909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FBF9-2F01-F4A0-2356-95FBCC615030}"/>
              </a:ext>
            </a:extLst>
          </p:cNvPr>
          <p:cNvSpPr>
            <a:spLocks noGrp="1"/>
          </p:cNvSpPr>
          <p:nvPr>
            <p:ph type="title"/>
          </p:nvPr>
        </p:nvSpPr>
        <p:spPr>
          <a:xfrm>
            <a:off x="1128714" y="685800"/>
            <a:ext cx="3525582" cy="1485900"/>
          </a:xfrm>
        </p:spPr>
        <p:txBody>
          <a:bodyPr>
            <a:normAutofit/>
          </a:bodyPr>
          <a:lstStyle/>
          <a:p>
            <a:r>
              <a:rPr lang="en-US" dirty="0"/>
              <a:t>2D Bin Count</a:t>
            </a:r>
          </a:p>
        </p:txBody>
      </p:sp>
      <p:sp>
        <p:nvSpPr>
          <p:cNvPr id="3" name="Content Placeholder 2">
            <a:extLst>
              <a:ext uri="{FF2B5EF4-FFF2-40B4-BE49-F238E27FC236}">
                <a16:creationId xmlns:a16="http://schemas.microsoft.com/office/drawing/2014/main" id="{8DB58136-A4FF-0B95-9720-2D36D57C8821}"/>
              </a:ext>
            </a:extLst>
          </p:cNvPr>
          <p:cNvSpPr>
            <a:spLocks noGrp="1"/>
          </p:cNvSpPr>
          <p:nvPr>
            <p:ph idx="1"/>
          </p:nvPr>
        </p:nvSpPr>
        <p:spPr>
          <a:xfrm>
            <a:off x="1128714" y="1271588"/>
            <a:ext cx="3282694" cy="3581400"/>
          </a:xfrm>
        </p:spPr>
        <p:txBody>
          <a:bodyPr>
            <a:normAutofit/>
          </a:bodyPr>
          <a:lstStyle/>
          <a:p>
            <a:r>
              <a:rPr lang="en-US" dirty="0"/>
              <a:t>2D Bin counts are used to visualize the density of data points of two-variables</a:t>
            </a:r>
          </a:p>
          <a:p>
            <a:r>
              <a:rPr lang="en-US" dirty="0"/>
              <a:t>Here is another way to see that S5 had the top speed.</a:t>
            </a:r>
          </a:p>
        </p:txBody>
      </p:sp>
      <p:pic>
        <p:nvPicPr>
          <p:cNvPr id="5" name="Picture 4" descr="A screenshot of a computer&#10;&#10;AI-generated content may be incorrect.">
            <a:extLst>
              <a:ext uri="{FF2B5EF4-FFF2-40B4-BE49-F238E27FC236}">
                <a16:creationId xmlns:a16="http://schemas.microsoft.com/office/drawing/2014/main" id="{816264FB-7E31-39D9-627C-A0989B185FE4}"/>
              </a:ext>
            </a:extLst>
          </p:cNvPr>
          <p:cNvPicPr>
            <a:picLocks noChangeAspect="1"/>
          </p:cNvPicPr>
          <p:nvPr/>
        </p:nvPicPr>
        <p:blipFill>
          <a:blip r:embed="rId2"/>
          <a:stretch>
            <a:fillRect/>
          </a:stretch>
        </p:blipFill>
        <p:spPr>
          <a:xfrm>
            <a:off x="5031467" y="1150934"/>
            <a:ext cx="7160533" cy="4654345"/>
          </a:xfrm>
          <a:prstGeom prst="rect">
            <a:avLst/>
          </a:prstGeom>
        </p:spPr>
      </p:pic>
      <p:sp>
        <p:nvSpPr>
          <p:cNvPr id="6" name="Oval 5">
            <a:extLst>
              <a:ext uri="{FF2B5EF4-FFF2-40B4-BE49-F238E27FC236}">
                <a16:creationId xmlns:a16="http://schemas.microsoft.com/office/drawing/2014/main" id="{2C71050C-4B3F-2C09-9F3F-9A41EDAD8EE3}"/>
              </a:ext>
            </a:extLst>
          </p:cNvPr>
          <p:cNvSpPr/>
          <p:nvPr/>
        </p:nvSpPr>
        <p:spPr>
          <a:xfrm>
            <a:off x="10881445" y="1932709"/>
            <a:ext cx="319955" cy="31952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185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55212-7E3C-DC31-4384-E18740759C40}"/>
              </a:ext>
            </a:extLst>
          </p:cNvPr>
          <p:cNvSpPr>
            <a:spLocks noGrp="1"/>
          </p:cNvSpPr>
          <p:nvPr>
            <p:ph type="title"/>
          </p:nvPr>
        </p:nvSpPr>
        <p:spPr>
          <a:xfrm>
            <a:off x="1371600" y="685800"/>
            <a:ext cx="3282695" cy="1485900"/>
          </a:xfrm>
        </p:spPr>
        <p:txBody>
          <a:bodyPr>
            <a:normAutofit/>
          </a:bodyPr>
          <a:lstStyle/>
          <a:p>
            <a:r>
              <a:rPr lang="en-US" dirty="0"/>
              <a:t>Histogram</a:t>
            </a:r>
          </a:p>
        </p:txBody>
      </p:sp>
      <p:sp>
        <p:nvSpPr>
          <p:cNvPr id="3" name="Content Placeholder 2">
            <a:extLst>
              <a:ext uri="{FF2B5EF4-FFF2-40B4-BE49-F238E27FC236}">
                <a16:creationId xmlns:a16="http://schemas.microsoft.com/office/drawing/2014/main" id="{64B0DCC1-ECDD-0B01-D484-BF3C2002C364}"/>
              </a:ext>
            </a:extLst>
          </p:cNvPr>
          <p:cNvSpPr>
            <a:spLocks noGrp="1"/>
          </p:cNvSpPr>
          <p:nvPr>
            <p:ph idx="1"/>
          </p:nvPr>
        </p:nvSpPr>
        <p:spPr>
          <a:xfrm>
            <a:off x="1371600" y="1285875"/>
            <a:ext cx="3282694" cy="3581400"/>
          </a:xfrm>
        </p:spPr>
        <p:txBody>
          <a:bodyPr>
            <a:normAutofit lnSpcReduction="10000"/>
          </a:bodyPr>
          <a:lstStyle/>
          <a:p>
            <a:r>
              <a:rPr lang="en-US" dirty="0"/>
              <a:t>Histograms are used to visually summarize the distribution of a single continuous variable by showing how often data falls into different ranges (or bins).</a:t>
            </a:r>
          </a:p>
          <a:p>
            <a:r>
              <a:rPr lang="en-US" dirty="0"/>
              <a:t>This color-coded histogram shows, based upon top speed on the x-axis, what top speed each client had.</a:t>
            </a:r>
          </a:p>
        </p:txBody>
      </p:sp>
      <p:pic>
        <p:nvPicPr>
          <p:cNvPr id="5" name="Picture 4" descr="A screenshot of a computer&#10;&#10;AI-generated content may be incorrect.">
            <a:extLst>
              <a:ext uri="{FF2B5EF4-FFF2-40B4-BE49-F238E27FC236}">
                <a16:creationId xmlns:a16="http://schemas.microsoft.com/office/drawing/2014/main" id="{A32E1232-2021-278D-9FF9-56ADC950F6D1}"/>
              </a:ext>
            </a:extLst>
          </p:cNvPr>
          <p:cNvPicPr>
            <a:picLocks noChangeAspect="1"/>
          </p:cNvPicPr>
          <p:nvPr/>
        </p:nvPicPr>
        <p:blipFill>
          <a:blip r:embed="rId2"/>
          <a:stretch>
            <a:fillRect/>
          </a:stretch>
        </p:blipFill>
        <p:spPr>
          <a:xfrm>
            <a:off x="5031467" y="1150934"/>
            <a:ext cx="7160533" cy="4654345"/>
          </a:xfrm>
          <a:prstGeom prst="rect">
            <a:avLst/>
          </a:prstGeom>
        </p:spPr>
      </p:pic>
    </p:spTree>
    <p:extLst>
      <p:ext uri="{BB962C8B-B14F-4D97-AF65-F5344CB8AC3E}">
        <p14:creationId xmlns:p14="http://schemas.microsoft.com/office/powerpoint/2010/main" val="282051820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1668</TotalTime>
  <Words>991</Words>
  <Application>Microsoft Macintosh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Franklin Gothic Book</vt:lpstr>
      <vt:lpstr>Crop</vt:lpstr>
      <vt:lpstr>20m Resisted Sprint Time Analysis in Elite Male Non-Professional Basketball Athletes</vt:lpstr>
      <vt:lpstr>Background</vt:lpstr>
      <vt:lpstr>Question, Methodology, and visualization</vt:lpstr>
      <vt:lpstr>Shiny App</vt:lpstr>
      <vt:lpstr>Data</vt:lpstr>
      <vt:lpstr>Summary Stats</vt:lpstr>
      <vt:lpstr>Scatter plots</vt:lpstr>
      <vt:lpstr>2D Bin Count</vt:lpstr>
      <vt:lpstr>Histogram</vt:lpstr>
      <vt:lpstr>Bar Charts</vt:lpstr>
      <vt:lpstr>Principle Component Analysis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Scott, Angeleau</dc:creator>
  <cp:lastModifiedBy>Scott, Angeleau</cp:lastModifiedBy>
  <cp:revision>3</cp:revision>
  <dcterms:created xsi:type="dcterms:W3CDTF">2025-07-21T00:20:07Z</dcterms:created>
  <dcterms:modified xsi:type="dcterms:W3CDTF">2025-07-22T04:08:41Z</dcterms:modified>
</cp:coreProperties>
</file>