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Problem identification (1-2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Recommendation and key findings (1 slide)</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Modeling results and analysis (3-4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Summary and conclusion (1 slide) </a:t>
            </a:r>
            <a:endParaRPr sz="12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cd4c6373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cd4c6373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Problem identification (1-2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Recommendation and key findings (1 slide)</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Modeling results and analysis (3-4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Summary and conclusion (1 slide) </a:t>
            </a:r>
            <a:endParaRPr sz="12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cd4c6373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cd4c6373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Problem identification (1-2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Recommendation and key findings (1 slide)</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Modeling results and analysis (3-4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Summary and conclusion (1 slide) </a:t>
            </a:r>
            <a:endParaRPr sz="12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cd4c637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cd4c637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Problem identification (1-2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Recommendation and key findings (1 slide)</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Modeling results and analysis (3-4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Summary and conclusion (1 slide) </a:t>
            </a:r>
            <a:endParaRPr sz="12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cd4c6373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cd4c6373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Problem identification (1-2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Recommendation and key findings (1 slide)</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Modeling results and analysis (3-4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Summary and conclusion (1 slide) </a:t>
            </a:r>
            <a:endParaRPr sz="12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cd4c6373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cd4c6373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Problem identification (1-2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Recommendation and key findings (1 slide)</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Modeling results and analysis (3-4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Summary and conclusion (1 slide) </a:t>
            </a:r>
            <a:endParaRPr sz="12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cd4c637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cd4c637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Problem identification (1-2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Recommendation and key findings (1 slide)</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Modeling results and analysis (3-4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Summary and conclusion (1 slide) </a:t>
            </a:r>
            <a:endParaRPr sz="12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cd4c6373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cd4c6373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Problem identification (1-2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Recommendation and key findings (1 slide)</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Modeling results and analysis (3-4 slides)</a:t>
            </a:r>
            <a:endParaRPr sz="1200">
              <a:solidFill>
                <a:srgbClr val="333333"/>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Summary and conclusion (1 slide) </a:t>
            </a:r>
            <a:endParaRPr sz="12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86125"/>
            <a:ext cx="8520600" cy="3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Mountain Resort - Recommendations based off random forest pricing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Big Mountain Resort’s pricing strategy currently</a:t>
            </a:r>
            <a:endParaRPr/>
          </a:p>
          <a:p>
            <a:pPr indent="-317500" lvl="1" marL="914400" rtl="0" algn="l">
              <a:spcBef>
                <a:spcPts val="0"/>
              </a:spcBef>
              <a:spcAft>
                <a:spcPts val="0"/>
              </a:spcAft>
              <a:buSzPts val="1400"/>
              <a:buChar char="○"/>
            </a:pPr>
            <a:r>
              <a:rPr lang="en"/>
              <a:t>Charge premium above average resorts in market segment</a:t>
            </a:r>
            <a:endParaRPr/>
          </a:p>
          <a:p>
            <a:pPr indent="-317500" lvl="1" marL="914400" rtl="0" algn="l">
              <a:spcBef>
                <a:spcPts val="0"/>
              </a:spcBef>
              <a:spcAft>
                <a:spcPts val="0"/>
              </a:spcAft>
              <a:buSzPts val="1400"/>
              <a:buChar char="○"/>
            </a:pPr>
            <a:r>
              <a:rPr lang="en"/>
              <a:t>Does not take into account how much facilities </a:t>
            </a:r>
            <a:endParaRPr/>
          </a:p>
          <a:p>
            <a:pPr indent="-342900" lvl="0" marL="457200" rtl="0" algn="l">
              <a:spcBef>
                <a:spcPts val="0"/>
              </a:spcBef>
              <a:spcAft>
                <a:spcPts val="0"/>
              </a:spcAft>
              <a:buSzPts val="1800"/>
              <a:buChar char="●"/>
            </a:pPr>
            <a:r>
              <a:rPr lang="en"/>
              <a:t>Additional chair increases operation costs by $1,540,000</a:t>
            </a:r>
            <a:endParaRPr/>
          </a:p>
          <a:p>
            <a:pPr indent="-317500" lvl="1" marL="914400" rtl="0" algn="l">
              <a:spcBef>
                <a:spcPts val="0"/>
              </a:spcBef>
              <a:spcAft>
                <a:spcPts val="0"/>
              </a:spcAft>
              <a:buSzPts val="1400"/>
              <a:buChar char="○"/>
            </a:pPr>
            <a:r>
              <a:rPr lang="en"/>
              <a:t>Need to change pricing strategy</a:t>
            </a:r>
            <a:endParaRPr/>
          </a:p>
          <a:p>
            <a:pPr indent="-317500" lvl="2" marL="1371600" rtl="0" algn="l">
              <a:spcBef>
                <a:spcPts val="0"/>
              </a:spcBef>
              <a:spcAft>
                <a:spcPts val="0"/>
              </a:spcAft>
              <a:buSzPts val="1400"/>
              <a:buChar char="■"/>
            </a:pPr>
            <a:r>
              <a:rPr lang="en"/>
              <a:t>To cut costs</a:t>
            </a:r>
            <a:endParaRPr/>
          </a:p>
          <a:p>
            <a:pPr indent="-317500" lvl="2" marL="1371600" rtl="0" algn="l">
              <a:spcBef>
                <a:spcPts val="0"/>
              </a:spcBef>
              <a:spcAft>
                <a:spcPts val="0"/>
              </a:spcAft>
              <a:buSzPts val="1400"/>
              <a:buChar char="■"/>
            </a:pPr>
            <a:r>
              <a:rPr lang="en"/>
              <a:t>To make more data-driven </a:t>
            </a:r>
            <a:r>
              <a:rPr lang="en"/>
              <a:t>business</a:t>
            </a:r>
            <a:r>
              <a:rPr lang="en"/>
              <a:t> decisions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and key findings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Recommendation - Increase Big Mountain </a:t>
            </a:r>
            <a:r>
              <a:rPr lang="en"/>
              <a:t>Resort</a:t>
            </a:r>
            <a:r>
              <a:rPr lang="en"/>
              <a:t> vertical drop by adding a run to a point 150 lower down but requiring the installation of an additional chair lift to bring skiers back up, without additional snow making coverage</a:t>
            </a:r>
            <a:endParaRPr/>
          </a:p>
          <a:p>
            <a:pPr indent="-342900" lvl="0" marL="457200" rtl="0" algn="l">
              <a:spcBef>
                <a:spcPts val="0"/>
              </a:spcBef>
              <a:spcAft>
                <a:spcPts val="0"/>
              </a:spcAft>
              <a:buSzPts val="1800"/>
              <a:buChar char="●"/>
            </a:pPr>
            <a:r>
              <a:rPr lang="en"/>
              <a:t>Results - Increases support for ticket price by $1.99, amounting to $3,474,638 over the season</a:t>
            </a:r>
            <a:endParaRPr/>
          </a:p>
          <a:p>
            <a:pPr indent="-342900" lvl="0" marL="457200" rtl="0" algn="l">
              <a:spcBef>
                <a:spcPts val="0"/>
              </a:spcBef>
              <a:spcAft>
                <a:spcPts val="0"/>
              </a:spcAft>
              <a:buSzPts val="1800"/>
              <a:buChar char="●"/>
            </a:pPr>
            <a:r>
              <a:rPr lang="en"/>
              <a:t>The four most dominant parameters to change pricing are fastQuads, Runs, Snow Making_ac, and vertical_drop.</a:t>
            </a:r>
            <a:endParaRPr/>
          </a:p>
          <a:p>
            <a:pPr indent="-317500" lvl="1" marL="914400" rtl="0" algn="l">
              <a:spcBef>
                <a:spcPts val="0"/>
              </a:spcBef>
              <a:spcAft>
                <a:spcPts val="0"/>
              </a:spcAft>
              <a:buSzPts val="1400"/>
              <a:buChar char="○"/>
            </a:pPr>
            <a:r>
              <a:rPr lang="en"/>
              <a:t>In the feature, making changes to these facilities will affect the price the most, compared to other facilities/features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Modeling results and analysis - Step 1: Data Wrangling</a:t>
            </a:r>
            <a:endParaRPr sz="2600"/>
          </a:p>
          <a:p>
            <a:pPr indent="0" lvl="0" marL="0" rtl="0" algn="l">
              <a:spcBef>
                <a:spcPts val="0"/>
              </a:spcBef>
              <a:spcAft>
                <a:spcPts val="0"/>
              </a:spcAft>
              <a:buNone/>
            </a:pPr>
            <a:r>
              <a:t/>
            </a:r>
            <a:endParaRPr sz="2600"/>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Wrangled data provided - loaded and explored data</a:t>
            </a:r>
            <a:endParaRPr sz="1400"/>
          </a:p>
          <a:p>
            <a:pPr indent="-317500" lvl="1" marL="914400" rtl="0" algn="l">
              <a:spcBef>
                <a:spcPts val="0"/>
              </a:spcBef>
              <a:spcAft>
                <a:spcPts val="0"/>
              </a:spcAft>
              <a:buSzPts val="1400"/>
              <a:buChar char="○"/>
            </a:pPr>
            <a:r>
              <a:rPr lang="en"/>
              <a:t>Looked for missing data</a:t>
            </a:r>
            <a:endParaRPr/>
          </a:p>
          <a:p>
            <a:pPr indent="-317500" lvl="1" marL="914400" rtl="0" algn="l">
              <a:spcBef>
                <a:spcPts val="0"/>
              </a:spcBef>
              <a:spcAft>
                <a:spcPts val="0"/>
              </a:spcAft>
              <a:buSzPts val="1400"/>
              <a:buChar char="○"/>
            </a:pPr>
            <a:r>
              <a:rPr lang="en"/>
              <a:t>Confirmed unique data entries</a:t>
            </a:r>
            <a:endParaRPr/>
          </a:p>
          <a:p>
            <a:pPr indent="-317500" lvl="1" marL="914400" rtl="0" algn="l">
              <a:spcBef>
                <a:spcPts val="0"/>
              </a:spcBef>
              <a:spcAft>
                <a:spcPts val="0"/>
              </a:spcAft>
              <a:buSzPts val="1400"/>
              <a:buChar char="○"/>
            </a:pPr>
            <a:r>
              <a:rPr lang="en"/>
              <a:t>Explored relationships of resorts between region and states, as well as distribution of ticket prices by state</a:t>
            </a:r>
            <a:endParaRPr/>
          </a:p>
          <a:p>
            <a:pPr indent="-317500" lvl="1" marL="914400" rtl="0" algn="l">
              <a:spcBef>
                <a:spcPts val="0"/>
              </a:spcBef>
              <a:spcAft>
                <a:spcPts val="0"/>
              </a:spcAft>
              <a:buSzPts val="1400"/>
              <a:buChar char="○"/>
            </a:pPr>
            <a:r>
              <a:rPr lang="en"/>
              <a:t>Plotted histograms of numeric data features</a:t>
            </a:r>
            <a:endParaRPr/>
          </a:p>
          <a:p>
            <a:pPr indent="-317500" lvl="2" marL="1371600" rtl="0" algn="l">
              <a:spcBef>
                <a:spcPts val="0"/>
              </a:spcBef>
              <a:spcAft>
                <a:spcPts val="0"/>
              </a:spcAft>
              <a:buSzPts val="1400"/>
              <a:buChar char="■"/>
            </a:pPr>
            <a:r>
              <a:rPr lang="en"/>
              <a:t>This allowed us to easily see if some features look concerning, and spot check data</a:t>
            </a:r>
            <a:endParaRPr/>
          </a:p>
          <a:p>
            <a:pPr indent="-317500" lvl="1" marL="914400" rtl="0" algn="l">
              <a:spcBef>
                <a:spcPts val="0"/>
              </a:spcBef>
              <a:spcAft>
                <a:spcPts val="0"/>
              </a:spcAft>
              <a:buSzPts val="1400"/>
              <a:buChar char="○"/>
            </a:pPr>
            <a:r>
              <a:rPr lang="en"/>
              <a:t>Cleaned out data entries that did not have price data</a:t>
            </a:r>
            <a:endParaRPr/>
          </a:p>
          <a:p>
            <a:pPr indent="-317500" lvl="1" marL="914400" rtl="0" algn="l">
              <a:spcBef>
                <a:spcPts val="0"/>
              </a:spcBef>
              <a:spcAft>
                <a:spcPts val="0"/>
              </a:spcAft>
              <a:buSzPts val="1400"/>
              <a:buChar char="○"/>
            </a:pPr>
            <a:r>
              <a:rPr lang="en"/>
              <a:t>R</a:t>
            </a:r>
            <a:r>
              <a:rPr lang="en" sz="1400"/>
              <a:t>ealized that population data would be useful, and obtained it from wikipedia</a:t>
            </a:r>
            <a:endParaRPr/>
          </a:p>
          <a:p>
            <a:pPr indent="-317500" lvl="1" marL="914400" rtl="0" algn="l">
              <a:spcBef>
                <a:spcPts val="0"/>
              </a:spcBef>
              <a:spcAft>
                <a:spcPts val="0"/>
              </a:spcAft>
              <a:buSzPts val="1400"/>
              <a:buChar char="○"/>
            </a:pPr>
            <a:r>
              <a:rPr lang="en"/>
              <a:t>Determined that adult weekend price as our main focus, as weekday price had less data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Modeling results and analysis - Step 2: Exploratory Data Analysis</a:t>
            </a:r>
            <a:endParaRPr sz="1500"/>
          </a:p>
          <a:p>
            <a:pPr indent="0" lvl="0" marL="0" rtl="0" algn="l">
              <a:spcBef>
                <a:spcPts val="0"/>
              </a:spcBef>
              <a:spcAft>
                <a:spcPts val="0"/>
              </a:spcAft>
              <a:buNone/>
            </a:pPr>
            <a:r>
              <a:t/>
            </a:r>
            <a:endParaRPr sz="2200"/>
          </a:p>
        </p:txBody>
      </p:sp>
      <p:sp>
        <p:nvSpPr>
          <p:cNvPr id="78" name="Google Shape;78;p17"/>
          <p:cNvSpPr txBox="1"/>
          <p:nvPr>
            <p:ph idx="1" type="body"/>
          </p:nvPr>
        </p:nvSpPr>
        <p:spPr>
          <a:xfrm>
            <a:off x="2617575" y="921200"/>
            <a:ext cx="3472200" cy="4109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Using a heatmap, we were able to see that AdultWeekend ticket price had a high correlation with fastQuads, Runs, and Snow making, letting us know that visitors place a lot of value in facilities and how </a:t>
            </a:r>
            <a:r>
              <a:rPr lang="en" sz="1100"/>
              <a:t>guaranteed</a:t>
            </a:r>
            <a:r>
              <a:rPr lang="en" sz="1100"/>
              <a:t> snow, over other features such as terrain area.</a:t>
            </a:r>
            <a:endParaRPr sz="1100"/>
          </a:p>
          <a:p>
            <a:pPr indent="-298450" lvl="0" marL="457200" rtl="0" algn="l">
              <a:spcBef>
                <a:spcPts val="0"/>
              </a:spcBef>
              <a:spcAft>
                <a:spcPts val="0"/>
              </a:spcAft>
              <a:buSzPts val="1100"/>
              <a:buChar char="●"/>
            </a:pPr>
            <a:r>
              <a:rPr lang="en" sz="1100"/>
              <a:t>Several noteworthy patterns include the positive correlation between vertical drop, fast quads, runs, total chairs and price. </a:t>
            </a:r>
            <a:endParaRPr sz="1100"/>
          </a:p>
          <a:p>
            <a:pPr indent="-298450" lvl="0" marL="457200" rtl="0" algn="l">
              <a:spcBef>
                <a:spcPts val="0"/>
              </a:spcBef>
              <a:spcAft>
                <a:spcPts val="0"/>
              </a:spcAft>
              <a:buSzPts val="1100"/>
              <a:buChar char="●"/>
            </a:pPr>
            <a:r>
              <a:rPr lang="en" sz="1100"/>
              <a:t>We also explored the ratio of chairs to the number of runs and area of skiable terrain against price to see how the number of facilities has an effect on price.</a:t>
            </a:r>
            <a:endParaRPr sz="1100"/>
          </a:p>
          <a:p>
            <a:pPr indent="-298450" lvl="0" marL="457200" rtl="0" algn="l">
              <a:spcBef>
                <a:spcPts val="0"/>
              </a:spcBef>
              <a:spcAft>
                <a:spcPts val="0"/>
              </a:spcAft>
              <a:buSzPts val="1100"/>
              <a:buChar char="●"/>
            </a:pPr>
            <a:r>
              <a:rPr lang="en" sz="1100"/>
              <a:t>In this step, we noted that we should be wary of data and whether it is exclusive vs. mass market resort effect. We also realized that we need to keep in mind that a high price might not always equate to high profit, because the price per visitor may be high but number of visitors may be low.</a:t>
            </a:r>
            <a:endParaRPr sz="1100"/>
          </a:p>
          <a:p>
            <a:pPr indent="0" lvl="0" marL="457200" rtl="0" algn="l">
              <a:spcBef>
                <a:spcPts val="1600"/>
              </a:spcBef>
              <a:spcAft>
                <a:spcPts val="1600"/>
              </a:spcAft>
              <a:buNone/>
            </a:pPr>
            <a:r>
              <a:t/>
            </a:r>
            <a:endParaRPr sz="1100"/>
          </a:p>
        </p:txBody>
      </p:sp>
      <p:pic>
        <p:nvPicPr>
          <p:cNvPr id="79" name="Google Shape;79;p17"/>
          <p:cNvPicPr preferRelativeResize="0"/>
          <p:nvPr/>
        </p:nvPicPr>
        <p:blipFill>
          <a:blip r:embed="rId3">
            <a:alphaModFix/>
          </a:blip>
          <a:stretch>
            <a:fillRect/>
          </a:stretch>
        </p:blipFill>
        <p:spPr>
          <a:xfrm>
            <a:off x="275675" y="982175"/>
            <a:ext cx="2424324" cy="2179726"/>
          </a:xfrm>
          <a:prstGeom prst="rect">
            <a:avLst/>
          </a:prstGeom>
          <a:noFill/>
          <a:ln>
            <a:noFill/>
          </a:ln>
        </p:spPr>
      </p:pic>
      <p:pic>
        <p:nvPicPr>
          <p:cNvPr id="80" name="Google Shape;80;p17"/>
          <p:cNvPicPr preferRelativeResize="0"/>
          <p:nvPr/>
        </p:nvPicPr>
        <p:blipFill>
          <a:blip r:embed="rId4">
            <a:alphaModFix/>
          </a:blip>
          <a:stretch>
            <a:fillRect/>
          </a:stretch>
        </p:blipFill>
        <p:spPr>
          <a:xfrm>
            <a:off x="6108478" y="1047028"/>
            <a:ext cx="2679300" cy="3858050"/>
          </a:xfrm>
          <a:prstGeom prst="rect">
            <a:avLst/>
          </a:prstGeom>
          <a:noFill/>
          <a:ln>
            <a:noFill/>
          </a:ln>
        </p:spPr>
      </p:pic>
      <p:pic>
        <p:nvPicPr>
          <p:cNvPr id="81" name="Google Shape;81;p17"/>
          <p:cNvPicPr preferRelativeResize="0"/>
          <p:nvPr/>
        </p:nvPicPr>
        <p:blipFill rotWithShape="1">
          <a:blip r:embed="rId5">
            <a:alphaModFix/>
          </a:blip>
          <a:srcRect b="0" l="-19875" r="0" t="-19875"/>
          <a:stretch/>
        </p:blipFill>
        <p:spPr>
          <a:xfrm>
            <a:off x="-146475" y="2825250"/>
            <a:ext cx="2764049" cy="221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Modeling results and analysis - Step 3: Pre-Processing and Training Data</a:t>
            </a:r>
            <a:endParaRPr sz="2000"/>
          </a:p>
          <a:p>
            <a:pPr indent="0" lvl="0" marL="0" rtl="0" algn="l">
              <a:spcBef>
                <a:spcPts val="0"/>
              </a:spcBef>
              <a:spcAft>
                <a:spcPts val="0"/>
              </a:spcAft>
              <a:buNone/>
            </a:pPr>
            <a:r>
              <a:t/>
            </a:r>
            <a:endParaRPr sz="2000"/>
          </a:p>
        </p:txBody>
      </p:sp>
      <p:sp>
        <p:nvSpPr>
          <p:cNvPr id="87" name="Google Shape;87;p18"/>
          <p:cNvSpPr txBox="1"/>
          <p:nvPr>
            <p:ph idx="1" type="body"/>
          </p:nvPr>
        </p:nvSpPr>
        <p:spPr>
          <a:xfrm>
            <a:off x="73800" y="902625"/>
            <a:ext cx="44982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We started to build machine learning models</a:t>
            </a:r>
            <a:endParaRPr sz="1100"/>
          </a:p>
          <a:p>
            <a:pPr indent="-298450" lvl="0" marL="457200" rtl="0" algn="l">
              <a:spcBef>
                <a:spcPts val="0"/>
              </a:spcBef>
              <a:spcAft>
                <a:spcPts val="0"/>
              </a:spcAft>
              <a:buSzPts val="1100"/>
              <a:buChar char="●"/>
            </a:pPr>
            <a:r>
              <a:rPr lang="en" sz="1100"/>
              <a:t>First attempt used mean value as predictor</a:t>
            </a:r>
            <a:endParaRPr sz="1100"/>
          </a:p>
          <a:p>
            <a:pPr indent="-298450" lvl="0" marL="457200" rtl="0" algn="l">
              <a:spcBef>
                <a:spcPts val="0"/>
              </a:spcBef>
              <a:spcAft>
                <a:spcPts val="0"/>
              </a:spcAft>
              <a:buSzPts val="1100"/>
              <a:buChar char="●"/>
            </a:pPr>
            <a:r>
              <a:rPr lang="en" sz="1100"/>
              <a:t>Second attempt used median value as predictor </a:t>
            </a:r>
            <a:endParaRPr sz="1100"/>
          </a:p>
          <a:p>
            <a:pPr indent="-298450" lvl="1" marL="914400" rtl="0" algn="l">
              <a:spcBef>
                <a:spcPts val="0"/>
              </a:spcBef>
              <a:spcAft>
                <a:spcPts val="0"/>
              </a:spcAft>
              <a:buSzPts val="1100"/>
              <a:buChar char="○"/>
            </a:pPr>
            <a:r>
              <a:rPr lang="en" sz="1100"/>
              <a:t>using median as predictor gave a much smaller Mean Absolute Error and root Mean Squared Error</a:t>
            </a:r>
            <a:endParaRPr sz="1100"/>
          </a:p>
          <a:p>
            <a:pPr indent="-298450" lvl="1" marL="914400" rtl="0" algn="l">
              <a:spcBef>
                <a:spcPts val="0"/>
              </a:spcBef>
              <a:spcAft>
                <a:spcPts val="0"/>
              </a:spcAft>
              <a:buSzPts val="1100"/>
              <a:buChar char="○"/>
            </a:pPr>
            <a:r>
              <a:rPr lang="en" sz="1100"/>
              <a:t>Decided to use median value as predictor, because of smaller MAE and MSE</a:t>
            </a:r>
            <a:endParaRPr sz="1100"/>
          </a:p>
          <a:p>
            <a:pPr indent="-298450" lvl="0" marL="457200" rtl="0" algn="l">
              <a:spcBef>
                <a:spcPts val="0"/>
              </a:spcBef>
              <a:spcAft>
                <a:spcPts val="0"/>
              </a:spcAft>
              <a:buSzPts val="1100"/>
              <a:buChar char="●"/>
            </a:pPr>
            <a:r>
              <a:rPr lang="en" sz="1100"/>
              <a:t>Built two models</a:t>
            </a:r>
            <a:endParaRPr sz="1100"/>
          </a:p>
          <a:p>
            <a:pPr indent="-298450" lvl="1" marL="914400" rtl="0" algn="l">
              <a:spcBef>
                <a:spcPts val="0"/>
              </a:spcBef>
              <a:spcAft>
                <a:spcPts val="0"/>
              </a:spcAft>
              <a:buSzPts val="1100"/>
              <a:buChar char="○"/>
            </a:pPr>
            <a:r>
              <a:rPr lang="en" sz="1100"/>
              <a:t>Best linear regression model - </a:t>
            </a:r>
            <a:r>
              <a:rPr lang="en" sz="1100"/>
              <a:t>cross validation mean absolute error of 10.50</a:t>
            </a:r>
            <a:endParaRPr sz="1100"/>
          </a:p>
          <a:p>
            <a:pPr indent="-298450" lvl="1" marL="914400" rtl="0" algn="l">
              <a:spcBef>
                <a:spcPts val="0"/>
              </a:spcBef>
              <a:spcAft>
                <a:spcPts val="0"/>
              </a:spcAft>
              <a:buSzPts val="1100"/>
              <a:buChar char="○"/>
            </a:pPr>
            <a:r>
              <a:rPr lang="en" sz="1100"/>
              <a:t>Best random forest model - cross validation me</a:t>
            </a:r>
            <a:r>
              <a:rPr lang="en" sz="1100"/>
              <a:t>an absolute error of 9.64</a:t>
            </a:r>
            <a:endParaRPr sz="1100"/>
          </a:p>
          <a:p>
            <a:pPr indent="-298450" lvl="2" marL="1371600" rtl="0" algn="l">
              <a:spcBef>
                <a:spcPts val="0"/>
              </a:spcBef>
              <a:spcAft>
                <a:spcPts val="0"/>
              </a:spcAft>
              <a:buSzPts val="1100"/>
              <a:buChar char="■"/>
            </a:pPr>
            <a:r>
              <a:rPr lang="en" sz="1100"/>
              <a:t>Decided to use random forest model, because of lower cross validation MAE</a:t>
            </a:r>
            <a:endParaRPr sz="1100"/>
          </a:p>
          <a:p>
            <a:pPr indent="-298450" lvl="2" marL="1371600" rtl="0" algn="l">
              <a:spcBef>
                <a:spcPts val="0"/>
              </a:spcBef>
              <a:spcAft>
                <a:spcPts val="0"/>
              </a:spcAft>
              <a:buSzPts val="1100"/>
              <a:buChar char="■"/>
            </a:pPr>
            <a:r>
              <a:rPr lang="en" sz="1100"/>
              <a:t>Model showed that the dominant top 4 features in data given are fastQuads, Runs, Snow Making_ac, and vertical_drop</a:t>
            </a:r>
            <a:endParaRPr sz="1100"/>
          </a:p>
          <a:p>
            <a:pPr indent="-298450" lvl="0" marL="457200" rtl="0" algn="l">
              <a:spcBef>
                <a:spcPts val="0"/>
              </a:spcBef>
              <a:spcAft>
                <a:spcPts val="0"/>
              </a:spcAft>
              <a:buSzPts val="1100"/>
              <a:buChar char="●"/>
            </a:pPr>
            <a:r>
              <a:rPr lang="en" sz="1100"/>
              <a:t>Used cross-validation to confirm whether data set size was large enough</a:t>
            </a:r>
            <a:endParaRPr sz="1100"/>
          </a:p>
          <a:p>
            <a:pPr indent="-298450" lvl="1" marL="914400" rtl="0" algn="l">
              <a:spcBef>
                <a:spcPts val="0"/>
              </a:spcBef>
              <a:spcAft>
                <a:spcPts val="0"/>
              </a:spcAft>
              <a:buSzPts val="1100"/>
              <a:buChar char="○"/>
            </a:pPr>
            <a:r>
              <a:rPr lang="en" sz="1100"/>
              <a:t>Concluded it was</a:t>
            </a:r>
            <a:endParaRPr sz="1100"/>
          </a:p>
        </p:txBody>
      </p:sp>
      <p:pic>
        <p:nvPicPr>
          <p:cNvPr id="88" name="Google Shape;88;p18"/>
          <p:cNvPicPr preferRelativeResize="0"/>
          <p:nvPr/>
        </p:nvPicPr>
        <p:blipFill>
          <a:blip r:embed="rId3">
            <a:alphaModFix/>
          </a:blip>
          <a:stretch>
            <a:fillRect/>
          </a:stretch>
        </p:blipFill>
        <p:spPr>
          <a:xfrm>
            <a:off x="5376031" y="868150"/>
            <a:ext cx="3275792" cy="2359500"/>
          </a:xfrm>
          <a:prstGeom prst="rect">
            <a:avLst/>
          </a:prstGeom>
          <a:noFill/>
          <a:ln>
            <a:noFill/>
          </a:ln>
        </p:spPr>
      </p:pic>
      <p:pic>
        <p:nvPicPr>
          <p:cNvPr id="89" name="Google Shape;89;p18"/>
          <p:cNvPicPr preferRelativeResize="0"/>
          <p:nvPr/>
        </p:nvPicPr>
        <p:blipFill>
          <a:blip r:embed="rId4">
            <a:alphaModFix/>
          </a:blip>
          <a:stretch>
            <a:fillRect/>
          </a:stretch>
        </p:blipFill>
        <p:spPr>
          <a:xfrm>
            <a:off x="5219500" y="3227650"/>
            <a:ext cx="3612801" cy="183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Modeling results and analysis - Step 4: Modeling</a:t>
            </a:r>
            <a:endParaRPr sz="2600"/>
          </a:p>
          <a:p>
            <a:pPr indent="0" lvl="0" marL="0" rtl="0" algn="l">
              <a:spcBef>
                <a:spcPts val="0"/>
              </a:spcBef>
              <a:spcAft>
                <a:spcPts val="0"/>
              </a:spcAft>
              <a:buNone/>
            </a:pPr>
            <a:r>
              <a:t/>
            </a:r>
            <a:endParaRPr sz="2600"/>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Used best random forest model to gain insight into what Big Mountain's ideal ticket price could/should be, and how that might change under various scenarios</a:t>
            </a:r>
            <a:endParaRPr sz="1100"/>
          </a:p>
          <a:p>
            <a:pPr indent="-298450" lvl="0" marL="457200" rtl="0" algn="l">
              <a:spcBef>
                <a:spcPts val="0"/>
              </a:spcBef>
              <a:spcAft>
                <a:spcPts val="0"/>
              </a:spcAft>
              <a:buSzPts val="1100"/>
              <a:buChar char="●"/>
            </a:pPr>
            <a:r>
              <a:rPr lang="en" sz="1100"/>
              <a:t>Using pricing model, expected ski ticket is $95.87, much greater than the current price of $81.00.</a:t>
            </a:r>
            <a:endParaRPr sz="1100"/>
          </a:p>
          <a:p>
            <a:pPr indent="-298450" lvl="0" marL="457200" rtl="0" algn="l">
              <a:spcBef>
                <a:spcPts val="0"/>
              </a:spcBef>
              <a:spcAft>
                <a:spcPts val="0"/>
              </a:spcAft>
              <a:buSzPts val="1100"/>
              <a:buChar char="●"/>
            </a:pPr>
            <a:r>
              <a:rPr lang="en" sz="1100"/>
              <a:t>To account for the new chair lift cost, ticket prices must be raised</a:t>
            </a:r>
            <a:endParaRPr sz="1100"/>
          </a:p>
          <a:p>
            <a:pPr indent="-298450" lvl="0" marL="457200" rtl="0" algn="l">
              <a:spcBef>
                <a:spcPts val="0"/>
              </a:spcBef>
              <a:spcAft>
                <a:spcPts val="0"/>
              </a:spcAft>
              <a:buSzPts val="1100"/>
              <a:buChar char="●"/>
            </a:pPr>
            <a:r>
              <a:rPr lang="en" sz="1100"/>
              <a:t>Explored 4 different scenarios for future improvements</a:t>
            </a:r>
            <a:endParaRPr sz="1100"/>
          </a:p>
          <a:p>
            <a:pPr indent="-298450" lvl="1" marL="914400" rtl="0" algn="l">
              <a:spcBef>
                <a:spcPts val="0"/>
              </a:spcBef>
              <a:spcAft>
                <a:spcPts val="0"/>
              </a:spcAft>
              <a:buSzPts val="1100"/>
              <a:buChar char="○"/>
            </a:pPr>
            <a:r>
              <a:rPr lang="en" sz="1100"/>
              <a:t>Permanently closing down up to 10 of the least used runs. This doesn't impact any other resort statistics.</a:t>
            </a:r>
            <a:endParaRPr sz="1100"/>
          </a:p>
          <a:p>
            <a:pPr indent="-298450" lvl="2" marL="1371600" rtl="0" algn="l">
              <a:spcBef>
                <a:spcPts val="0"/>
              </a:spcBef>
              <a:spcAft>
                <a:spcPts val="0"/>
              </a:spcAft>
              <a:buSzPts val="1100"/>
              <a:buChar char="■"/>
            </a:pPr>
            <a:r>
              <a:rPr lang="en" sz="1100"/>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sz="1100"/>
          </a:p>
          <a:p>
            <a:pPr indent="-298450" lvl="1" marL="914400" rtl="0" algn="l">
              <a:spcBef>
                <a:spcPts val="0"/>
              </a:spcBef>
              <a:spcAft>
                <a:spcPts val="0"/>
              </a:spcAft>
              <a:buSzPts val="1100"/>
              <a:buChar char="○"/>
            </a:pPr>
            <a:r>
              <a:rPr lang="en" sz="1100"/>
              <a:t>Increase the vertical drop by adding a run to a point 150 feet lower down but requiring the installation of an additional chair lift to bring skiers back up, without additional snow making coverage</a:t>
            </a:r>
            <a:endParaRPr sz="1100"/>
          </a:p>
          <a:p>
            <a:pPr indent="-298450" lvl="2" marL="1371600" rtl="0" algn="l">
              <a:spcBef>
                <a:spcPts val="0"/>
              </a:spcBef>
              <a:spcAft>
                <a:spcPts val="0"/>
              </a:spcAft>
              <a:buSzPts val="1100"/>
              <a:buChar char="■"/>
            </a:pPr>
            <a:r>
              <a:rPr lang="en" sz="1100"/>
              <a:t>This scenario is expected to increase support for the ticket price by $1.99, and over the season, this could be expected to amount to $3,474,638.</a:t>
            </a:r>
            <a:endParaRPr sz="1100"/>
          </a:p>
          <a:p>
            <a:pPr indent="-298450" lvl="1" marL="914400" rtl="0" algn="l">
              <a:spcBef>
                <a:spcPts val="0"/>
              </a:spcBef>
              <a:spcAft>
                <a:spcPts val="0"/>
              </a:spcAft>
              <a:buSzPts val="1100"/>
              <a:buChar char="○"/>
            </a:pPr>
            <a:r>
              <a:rPr lang="en" sz="1100"/>
              <a:t>Same as number 2, but adding 2 acres of snow making cover</a:t>
            </a:r>
            <a:endParaRPr sz="1100"/>
          </a:p>
          <a:p>
            <a:pPr indent="-298450" lvl="2" marL="1371600" rtl="0" algn="l">
              <a:spcBef>
                <a:spcPts val="0"/>
              </a:spcBef>
              <a:spcAft>
                <a:spcPts val="0"/>
              </a:spcAft>
              <a:buSzPts val="1100"/>
              <a:buChar char="■"/>
            </a:pPr>
            <a:r>
              <a:rPr lang="en" sz="1100"/>
              <a:t>Same result as second scenario - such  a small increase in snow making area makes no difference</a:t>
            </a:r>
            <a:endParaRPr sz="1100"/>
          </a:p>
          <a:p>
            <a:pPr indent="-298450" lvl="1" marL="914400" rtl="0" algn="l">
              <a:spcBef>
                <a:spcPts val="0"/>
              </a:spcBef>
              <a:spcAft>
                <a:spcPts val="0"/>
              </a:spcAft>
              <a:buSzPts val="1100"/>
              <a:buChar char="○"/>
            </a:pPr>
            <a:r>
              <a:rPr lang="en" sz="1100"/>
              <a:t>Increase the longest run by 0.2 mile to boast 3.5 miles length, requiring an additional snow making coverage of 4 acres</a:t>
            </a:r>
            <a:endParaRPr sz="1100"/>
          </a:p>
          <a:p>
            <a:pPr indent="-298450" lvl="2" marL="1371600" rtl="0" algn="l">
              <a:spcBef>
                <a:spcPts val="0"/>
              </a:spcBef>
              <a:spcAft>
                <a:spcPts val="0"/>
              </a:spcAft>
              <a:buSzPts val="1100"/>
              <a:buChar char="■"/>
            </a:pPr>
            <a:r>
              <a:rPr lang="en" sz="1100"/>
              <a:t>No difference - longest run feature is not one of the four most important </a:t>
            </a:r>
            <a:r>
              <a:rPr lang="en" sz="1100"/>
              <a:t>features</a:t>
            </a:r>
            <a:r>
              <a:rPr lang="en" sz="1100"/>
              <a:t> in the random forest model</a:t>
            </a:r>
            <a:endParaRPr sz="1100"/>
          </a:p>
          <a:p>
            <a:pPr indent="0" lvl="0" marL="914400" rtl="0" algn="l">
              <a:spcBef>
                <a:spcPts val="1600"/>
              </a:spcBef>
              <a:spcAft>
                <a:spcPts val="160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Conclusion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Out of the 4 scenarios, the 2nd scenario was the best option</a:t>
            </a:r>
            <a:endParaRPr sz="1400"/>
          </a:p>
          <a:p>
            <a:pPr indent="-317500" lvl="1" marL="914400" rtl="0" algn="l">
              <a:spcBef>
                <a:spcPts val="0"/>
              </a:spcBef>
              <a:spcAft>
                <a:spcPts val="0"/>
              </a:spcAft>
              <a:buSzPts val="1400"/>
              <a:buChar char="○"/>
            </a:pPr>
            <a:r>
              <a:rPr lang="en"/>
              <a:t>This scenario is expected to increase support for the ticket price by $1.99, and over the season, this could be expected to amount to $3,474,638.</a:t>
            </a:r>
            <a:endParaRPr sz="1400"/>
          </a:p>
          <a:p>
            <a:pPr indent="-317500" lvl="0" marL="457200" rtl="0" algn="l">
              <a:spcBef>
                <a:spcPts val="0"/>
              </a:spcBef>
              <a:spcAft>
                <a:spcPts val="0"/>
              </a:spcAft>
              <a:buSzPts val="1400"/>
              <a:buChar char="●"/>
            </a:pPr>
            <a:r>
              <a:rPr lang="en" sz="1400"/>
              <a:t>Our pricing model</a:t>
            </a:r>
            <a:r>
              <a:rPr lang="en" sz="1400"/>
              <a:t> showed that the dominant top 4 features in data given are fastQuads, Runs, Snow Making_ac, and vertical_drop</a:t>
            </a:r>
            <a:endParaRPr sz="1400"/>
          </a:p>
          <a:p>
            <a:pPr indent="-317500" lvl="1" marL="914400" rtl="0" algn="l">
              <a:spcBef>
                <a:spcPts val="0"/>
              </a:spcBef>
              <a:spcAft>
                <a:spcPts val="0"/>
              </a:spcAft>
              <a:buSzPts val="1400"/>
              <a:buChar char="○"/>
            </a:pPr>
            <a:r>
              <a:rPr lang="en"/>
              <a:t>When making decisions about future business improvements, note that these features matter the most to visitors</a:t>
            </a:r>
            <a:endParaRPr/>
          </a:p>
          <a:p>
            <a:pPr indent="-317500" lvl="1" marL="914400" rtl="0" algn="l">
              <a:spcBef>
                <a:spcPts val="0"/>
              </a:spcBef>
              <a:spcAft>
                <a:spcPts val="0"/>
              </a:spcAft>
              <a:buSzPts val="1400"/>
              <a:buChar char="○"/>
            </a:pPr>
            <a:r>
              <a:rPr lang="en"/>
              <a:t>This will allow you to make more </a:t>
            </a:r>
            <a:r>
              <a:rPr lang="en"/>
              <a:t>knowledgeable</a:t>
            </a:r>
            <a:r>
              <a:rPr lang="en"/>
              <a:t> future investments - change Big Mountain Resort’s pricing strategy based off this pricing model</a:t>
            </a:r>
            <a:endParaRPr/>
          </a:p>
          <a:p>
            <a:pPr indent="-317500" lvl="0" marL="457200" rtl="0" algn="l">
              <a:spcBef>
                <a:spcPts val="0"/>
              </a:spcBef>
              <a:spcAft>
                <a:spcPts val="0"/>
              </a:spcAft>
              <a:buSzPts val="1400"/>
              <a:buChar char="●"/>
            </a:pPr>
            <a:r>
              <a:rPr lang="en" sz="1400"/>
              <a:t>Use pricing model and change parameters to see how different business improvements will affect price and therefore revenue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