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D470C6-25DF-4DF5-9324-EA22797CC010}">
  <a:tblStyle styleId="{C7D470C6-25DF-4DF5-9324-EA22797CC01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arlowSemiCondense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d3006b4b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cfd3006b4b_3_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af94af3e_1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6af94af3e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6af94af3e_1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6af94af3e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fd3006b4b_8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cfd3006b4b_8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fd3006b4b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fd3006b4b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fd3006b4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fd3006b4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ccdb5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ccdb5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Explain timing decisions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Explain any assumptions (engagement index??)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Exclude data from midnight-7am, there were less than 100 tweets per hour for the entire 10 months for each league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fccdb5b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fccdb5b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fd3006b4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fd3006b4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d300782d_1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cfd300782d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d3006b4b_1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cfd3006b4b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d300782d_1_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fd300782d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d300782d_1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fd300782d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d300782d_1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cfd300782d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fd300782d_1_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cfd300782d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af94af3e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6af94af3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dbe37e85_1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6dbe37e85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641834" y="792786"/>
            <a:ext cx="528539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641834" y="2652542"/>
            <a:ext cx="528539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3641834" y="4684492"/>
            <a:ext cx="8158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569944" y="468449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499290" y="468449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03707" y="1381396"/>
            <a:ext cx="6467747" cy="32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03707" y="1262710"/>
            <a:ext cx="618866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4100"/>
              <a:buFont typeface="Trebuchet MS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03707" y="3422503"/>
            <a:ext cx="6188665" cy="8918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001B"/>
              </a:buClr>
              <a:buSzPts val="1800"/>
              <a:buNone/>
              <a:defRPr sz="1800">
                <a:solidFill>
                  <a:srgbClr val="D8001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03707" y="1405481"/>
            <a:ext cx="3154680" cy="29462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3548195" y="1405481"/>
            <a:ext cx="3223260" cy="29462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03707" y="224858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03705" y="1211887"/>
            <a:ext cx="32918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303706" y="1829821"/>
            <a:ext cx="3291840" cy="2496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3683722" y="1211887"/>
            <a:ext cx="308773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3683722" y="1829821"/>
            <a:ext cx="3087733" cy="2496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03707" y="348853"/>
            <a:ext cx="232498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743196" y="348853"/>
            <a:ext cx="4028258" cy="40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303707" y="1549004"/>
            <a:ext cx="232498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03708" y="362494"/>
            <a:ext cx="200841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2414174" y="362494"/>
            <a:ext cx="4357280" cy="394357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03708" y="1562644"/>
            <a:ext cx="2008415" cy="2743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0543A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3707" y="1381396"/>
            <a:ext cx="6467747" cy="32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03707" y="4767262"/>
            <a:ext cx="16377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414174" y="4767262"/>
            <a:ext cx="24566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343520" y="4767263"/>
            <a:ext cx="142793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D800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457856" y="3686236"/>
            <a:ext cx="672417" cy="2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-5400000">
            <a:off x="-1585326" y="1909549"/>
            <a:ext cx="2916503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3633098" y="781050"/>
            <a:ext cx="528539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ct val="100000"/>
              <a:buFont typeface="Trebuchet MS"/>
              <a:buNone/>
            </a:pPr>
            <a:r>
              <a:rPr lang="en"/>
              <a:t>Affiliate League Twitter Scraping Model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039325" y="2751350"/>
            <a:ext cx="47112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name: RJWithoutTheJ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Julia Wapner, Aaron Angeles, Frank Hu,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Noah Jankowski, Caroline Singer,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Sanjit Thavarthy, Evelyn Sun, Luke Thomas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Recommendations Overview</a:t>
            </a:r>
            <a:endParaRPr sz="2400"/>
          </a:p>
        </p:txBody>
      </p:sp>
      <p:grpSp>
        <p:nvGrpSpPr>
          <p:cNvPr id="222" name="Google Shape;222;p32"/>
          <p:cNvGrpSpPr/>
          <p:nvPr/>
        </p:nvGrpSpPr>
        <p:grpSpPr>
          <a:xfrm>
            <a:off x="187170" y="1507503"/>
            <a:ext cx="7136496" cy="3134513"/>
            <a:chOff x="6748" y="267065"/>
            <a:chExt cx="9515328" cy="4179351"/>
          </a:xfrm>
        </p:grpSpPr>
        <p:sp>
          <p:nvSpPr>
            <p:cNvPr id="223" name="Google Shape;223;p32"/>
            <p:cNvSpPr/>
            <p:nvPr/>
          </p:nvSpPr>
          <p:spPr>
            <a:xfrm>
              <a:off x="6748" y="267065"/>
              <a:ext cx="1971244" cy="4000031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 txBox="1"/>
            <p:nvPr/>
          </p:nvSpPr>
          <p:spPr>
            <a:xfrm>
              <a:off x="52937" y="313254"/>
              <a:ext cx="1878866" cy="3953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57150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Media after 10pm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Photos have greatest engagement increase (3.02x)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large headlines</a:t>
              </a:r>
              <a:endParaRPr sz="1100"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13056" y="3532410"/>
              <a:ext cx="1971244" cy="726001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 txBox="1"/>
            <p:nvPr/>
          </p:nvSpPr>
          <p:spPr>
            <a:xfrm>
              <a:off x="13056" y="3532410"/>
              <a:ext cx="1388200" cy="726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8575" spcFirstLastPara="1" rIns="22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" sz="2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NBA</a:t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1341478" y="3632141"/>
              <a:ext cx="920408" cy="775501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2426811" y="267065"/>
              <a:ext cx="1971244" cy="4000031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 txBox="1"/>
            <p:nvPr/>
          </p:nvSpPr>
          <p:spPr>
            <a:xfrm>
              <a:off x="2473000" y="313254"/>
              <a:ext cx="1878866" cy="3953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175" lIns="16175" spcFirstLastPara="1" rIns="16175" wrap="square" tIns="48575">
              <a:noAutofit/>
            </a:bodyPr>
            <a:lstStyle/>
            <a:p>
              <a:pPr indent="-1841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300"/>
                <a:buFont typeface="Trebuchet MS"/>
                <a:buChar char="•"/>
              </a:pPr>
              <a:r>
                <a:rPr b="0" i="0" lang="en" sz="13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at night for 1.7x more retweets</a:t>
              </a:r>
              <a:endParaRPr sz="1100"/>
            </a:p>
            <a:p>
              <a:pPr indent="-1841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300"/>
                <a:buFont typeface="Trebuchet MS"/>
                <a:buChar char="•"/>
              </a:pPr>
              <a:r>
                <a:rPr b="0" i="0" lang="en" sz="13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photos between 12-4pm</a:t>
              </a:r>
              <a:endParaRPr sz="1100"/>
            </a:p>
            <a:p>
              <a:pPr indent="-1841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300"/>
                <a:buFont typeface="Trebuchet MS"/>
                <a:buChar char="•"/>
              </a:pPr>
              <a:r>
                <a:rPr b="0" i="0" lang="en" sz="13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videos between 8pm-12am</a:t>
              </a:r>
              <a:endParaRPr sz="1100"/>
            </a:p>
            <a:p>
              <a:pPr indent="-1841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300"/>
                <a:buFont typeface="Trebuchet MS"/>
                <a:buChar char="•"/>
              </a:pPr>
              <a:r>
                <a:rPr b="0" i="0" lang="en" sz="13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G-League Ignite Twitter</a:t>
              </a:r>
              <a:endParaRPr sz="1100"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2439427" y="3526102"/>
              <a:ext cx="1971244" cy="726001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 txBox="1"/>
            <p:nvPr/>
          </p:nvSpPr>
          <p:spPr>
            <a:xfrm>
              <a:off x="2439427" y="3526102"/>
              <a:ext cx="1388200" cy="726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8575" spcFirstLastPara="1" rIns="22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" sz="1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G-League</a:t>
              </a:r>
              <a:endParaRPr sz="1000"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3761541" y="3632141"/>
              <a:ext cx="920408" cy="775501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16998" l="0" r="0" t="-16997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4846875" y="267065"/>
              <a:ext cx="1971244" cy="4000031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4893064" y="313254"/>
              <a:ext cx="1878866" cy="3953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57150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during 8-9am for the highest engagement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during 3-</a:t>
              </a:r>
              <a:r>
                <a:rPr lang="en" sz="15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9</a:t>
              </a:r>
              <a:r>
                <a:rPr b="0" i="0" lang="en" sz="15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pm for above average engagement</a:t>
              </a:r>
              <a:endParaRPr sz="1100"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854957" y="3538718"/>
              <a:ext cx="1971244" cy="726001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4854957" y="3538718"/>
              <a:ext cx="1388200" cy="726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0025" spcFirstLastPara="1" rIns="33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lang="en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WNBA</a:t>
              </a:r>
              <a:endParaRPr sz="700"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6181604" y="3593366"/>
              <a:ext cx="920408" cy="85305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266938" y="267065"/>
              <a:ext cx="1971244" cy="4000031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7313127" y="313254"/>
              <a:ext cx="1878866" cy="3953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57150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between 5-6pm for the highest engagement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between 12-10pm for above average engagement</a:t>
              </a:r>
              <a:endParaRPr sz="1100"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266938" y="3538712"/>
              <a:ext cx="1971244" cy="726001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7266938" y="3538712"/>
              <a:ext cx="1388200" cy="726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0025" spcFirstLastPara="1" rIns="33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lang="en" sz="2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2K</a:t>
              </a:r>
              <a:endParaRPr sz="1100"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8601668" y="3632141"/>
              <a:ext cx="920408" cy="775501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Next Steps</a:t>
            </a:r>
            <a:endParaRPr sz="2400"/>
          </a:p>
        </p:txBody>
      </p:sp>
      <p:grpSp>
        <p:nvGrpSpPr>
          <p:cNvPr id="248" name="Google Shape;248;p33"/>
          <p:cNvGrpSpPr/>
          <p:nvPr/>
        </p:nvGrpSpPr>
        <p:grpSpPr>
          <a:xfrm>
            <a:off x="256259" y="1918447"/>
            <a:ext cx="6562643" cy="2103550"/>
            <a:chOff x="3217" y="344451"/>
            <a:chExt cx="8750190" cy="2804733"/>
          </a:xfrm>
        </p:grpSpPr>
        <p:sp>
          <p:nvSpPr>
            <p:cNvPr id="249" name="Google Shape;249;p33"/>
            <p:cNvSpPr/>
            <p:nvPr/>
          </p:nvSpPr>
          <p:spPr>
            <a:xfrm>
              <a:off x="544709" y="363873"/>
              <a:ext cx="886078" cy="9272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3217" y="1414093"/>
              <a:ext cx="1969062" cy="171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 txBox="1"/>
            <p:nvPr/>
          </p:nvSpPr>
          <p:spPr>
            <a:xfrm>
              <a:off x="3217" y="1414093"/>
              <a:ext cx="1969062" cy="171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None/>
              </a:pPr>
              <a:r>
                <a:rPr lang="en" sz="150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Develop an interpretable engagement index for social medias </a:t>
              </a:r>
              <a:endParaRPr sz="1100"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2805085" y="344451"/>
              <a:ext cx="886078" cy="9012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2263593" y="1329835"/>
              <a:ext cx="1969062" cy="1819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 txBox="1"/>
            <p:nvPr/>
          </p:nvSpPr>
          <p:spPr>
            <a:xfrm>
              <a:off x="2263593" y="1329835"/>
              <a:ext cx="1969062" cy="1819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None/>
              </a:pPr>
              <a:r>
                <a:rPr lang="en" sz="15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Explore more predictive models (ex. Random Forests)</a:t>
              </a:r>
              <a:endParaRPr sz="1100"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5065461" y="344451"/>
              <a:ext cx="886078" cy="9012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4523969" y="1329835"/>
              <a:ext cx="1969062" cy="1819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 txBox="1"/>
            <p:nvPr/>
          </p:nvSpPr>
          <p:spPr>
            <a:xfrm>
              <a:off x="4523969" y="1329835"/>
              <a:ext cx="1969062" cy="1819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None/>
              </a:pPr>
              <a:r>
                <a:rPr lang="en" sz="15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Dive deeper into media types impact on engagement rather than time</a:t>
              </a:r>
              <a:endParaRPr sz="1100"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325838" y="344451"/>
              <a:ext cx="886078" cy="9012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6784345" y="1329835"/>
              <a:ext cx="1969062" cy="1819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 txBox="1"/>
            <p:nvPr/>
          </p:nvSpPr>
          <p:spPr>
            <a:xfrm>
              <a:off x="6784345" y="1329835"/>
              <a:ext cx="1969062" cy="1819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500"/>
                <a:buFont typeface="Trebuchet MS"/>
                <a:buNone/>
              </a:pPr>
              <a:r>
                <a:rPr lang="en" sz="15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Break league data down further into team-by-team data </a:t>
              </a:r>
              <a:endParaRPr sz="11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03707" y="313032"/>
            <a:ext cx="646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Results </a:t>
            </a:r>
            <a:r>
              <a:rPr lang="en" sz="2400"/>
              <a:t>Overview</a:t>
            </a:r>
            <a:endParaRPr sz="2400"/>
          </a:p>
        </p:txBody>
      </p:sp>
      <p:grpSp>
        <p:nvGrpSpPr>
          <p:cNvPr id="266" name="Google Shape;266;p34"/>
          <p:cNvGrpSpPr/>
          <p:nvPr/>
        </p:nvGrpSpPr>
        <p:grpSpPr>
          <a:xfrm>
            <a:off x="187170" y="1507503"/>
            <a:ext cx="7136490" cy="3134626"/>
            <a:chOff x="6748" y="267065"/>
            <a:chExt cx="9515320" cy="4179501"/>
          </a:xfrm>
        </p:grpSpPr>
        <p:sp>
          <p:nvSpPr>
            <p:cNvPr id="267" name="Google Shape;267;p34"/>
            <p:cNvSpPr/>
            <p:nvPr/>
          </p:nvSpPr>
          <p:spPr>
            <a:xfrm>
              <a:off x="6748" y="267065"/>
              <a:ext cx="1971300" cy="39999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52937" y="313254"/>
              <a:ext cx="1878900" cy="39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57150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Media: post after 10pm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Photos</a:t>
              </a:r>
              <a:r>
                <a:rPr lang="en" sz="150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greatest engagement increase (3.02x)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Trebuchet MS"/>
                <a:buChar char="•"/>
              </a:pPr>
              <a:r>
                <a:rPr b="0" i="0" lang="en" sz="1500" u="none" cap="none" strike="noStrike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large headlines</a:t>
              </a:r>
              <a:endParaRPr sz="1100"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3056" y="3532410"/>
              <a:ext cx="1971300" cy="726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 txBox="1"/>
            <p:nvPr/>
          </p:nvSpPr>
          <p:spPr>
            <a:xfrm>
              <a:off x="13056" y="3532410"/>
              <a:ext cx="1388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8575" spcFirstLastPara="1" rIns="22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NBA</a:t>
              </a:r>
              <a:endParaRPr sz="1100"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341478" y="3632141"/>
              <a:ext cx="920400" cy="7755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2426811" y="267065"/>
              <a:ext cx="1971300" cy="39999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 txBox="1"/>
            <p:nvPr/>
          </p:nvSpPr>
          <p:spPr>
            <a:xfrm>
              <a:off x="2473000" y="313254"/>
              <a:ext cx="1878900" cy="39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175" lIns="16175" spcFirstLastPara="1" rIns="16175" wrap="square" tIns="48575">
              <a:noAutofit/>
            </a:bodyPr>
            <a:lstStyle/>
            <a:p>
              <a:pPr indent="-1905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400"/>
                <a:buFont typeface="Trebuchet MS"/>
                <a:buChar char="•"/>
              </a:pPr>
              <a:r>
                <a:rPr lang="en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General: </a:t>
              </a:r>
              <a:r>
                <a:rPr b="0" i="0" lang="en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Post at night </a:t>
              </a:r>
              <a:endParaRPr sz="1200"/>
            </a:p>
            <a:p>
              <a:pPr indent="-19050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400"/>
                <a:buFont typeface="Trebuchet MS"/>
                <a:buChar char="•"/>
              </a:pPr>
              <a:r>
                <a:rPr lang="en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Photo</a:t>
              </a:r>
              <a:r>
                <a:rPr b="0" i="0" lang="en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s: 12-4pm</a:t>
              </a:r>
              <a:endParaRPr sz="1200"/>
            </a:p>
            <a:p>
              <a:pPr indent="-19050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400"/>
                <a:buFont typeface="Trebuchet MS"/>
                <a:buChar char="•"/>
              </a:pPr>
              <a:r>
                <a:rPr lang="en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</a:t>
              </a:r>
              <a:r>
                <a:rPr b="0" i="0" lang="en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ideos</a:t>
              </a:r>
              <a:r>
                <a:rPr lang="en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r>
                <a:rPr b="0" i="0" lang="en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8pm-12am</a:t>
              </a:r>
              <a:endParaRPr sz="1200"/>
            </a:p>
            <a:p>
              <a:pPr indent="-18415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3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G-League Ignite Twitte</a:t>
              </a:r>
              <a:r>
                <a:rPr b="0" i="0" lang="en" sz="13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</a:t>
              </a:r>
              <a:endParaRPr sz="1100"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2439427" y="3526102"/>
              <a:ext cx="1971300" cy="726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 txBox="1"/>
            <p:nvPr/>
          </p:nvSpPr>
          <p:spPr>
            <a:xfrm>
              <a:off x="2439427" y="3526102"/>
              <a:ext cx="1388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68575" spcFirstLastPara="1" rIns="22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" sz="1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G-League</a:t>
              </a:r>
              <a:endParaRPr sz="1000"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3761541" y="3632141"/>
              <a:ext cx="920400" cy="7755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16998" l="0" r="0" t="-16998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4846875" y="267065"/>
              <a:ext cx="1971300" cy="39999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 txBox="1"/>
            <p:nvPr/>
          </p:nvSpPr>
          <p:spPr>
            <a:xfrm>
              <a:off x="4893064" y="313254"/>
              <a:ext cx="1878900" cy="39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57150">
              <a:noAutofit/>
            </a:bodyPr>
            <a:lstStyle/>
            <a:p>
              <a:pPr indent="-1778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600"/>
                <a:buFont typeface="Trebuchet MS"/>
                <a:buChar char="•"/>
              </a:pPr>
              <a:r>
                <a:rPr lang="en" sz="16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Best engagement:</a:t>
              </a:r>
              <a:r>
                <a:rPr b="0" i="0" lang="en" sz="16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8-9am </a:t>
              </a:r>
              <a:endParaRPr sz="1200"/>
            </a:p>
            <a:p>
              <a:pPr indent="-17780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600"/>
                <a:buFont typeface="Trebuchet MS"/>
                <a:buChar char="•"/>
              </a:pPr>
              <a:r>
                <a:rPr lang="en" sz="160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Above average engagement: </a:t>
              </a:r>
              <a:r>
                <a:rPr b="0" i="0" lang="en" sz="16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3-8pm </a:t>
              </a:r>
              <a:endParaRPr sz="1200"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854957" y="3538718"/>
              <a:ext cx="1971300" cy="726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 txBox="1"/>
            <p:nvPr/>
          </p:nvSpPr>
          <p:spPr>
            <a:xfrm>
              <a:off x="4854957" y="3538718"/>
              <a:ext cx="1388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0025" spcFirstLastPara="1" rIns="33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lang="en" sz="2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WNBA</a:t>
              </a:r>
              <a:endParaRPr sz="1100"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6181604" y="3593366"/>
              <a:ext cx="920400" cy="8532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7266938" y="267065"/>
              <a:ext cx="1971300" cy="3999900"/>
            </a:xfrm>
            <a:prstGeom prst="round2SameRect">
              <a:avLst>
                <a:gd fmla="val 8000" name="adj1"/>
                <a:gd fmla="val 0" name="adj2"/>
              </a:avLst>
            </a:prstGeom>
            <a:solidFill>
              <a:schemeClr val="lt1">
                <a:alpha val="89800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 txBox="1"/>
            <p:nvPr/>
          </p:nvSpPr>
          <p:spPr>
            <a:xfrm>
              <a:off x="7313127" y="313254"/>
              <a:ext cx="1878900" cy="39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57150">
              <a:noAutofit/>
            </a:bodyPr>
            <a:lstStyle/>
            <a:p>
              <a:pPr indent="-1778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600"/>
                <a:buFont typeface="Trebuchet MS"/>
                <a:buChar char="•"/>
              </a:pPr>
              <a:r>
                <a:rPr lang="en" sz="16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Best engagement: </a:t>
              </a:r>
              <a:r>
                <a:rPr b="0" i="0" lang="en" sz="16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5-6pm</a:t>
              </a:r>
              <a:endParaRPr sz="1200"/>
            </a:p>
            <a:p>
              <a:pPr indent="-177800" lvl="1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546A"/>
                </a:buClr>
                <a:buSzPts val="1600"/>
                <a:buFont typeface="Trebuchet MS"/>
                <a:buChar char="•"/>
              </a:pPr>
              <a:r>
                <a:rPr lang="en" sz="1600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Above average engagement: </a:t>
              </a:r>
              <a:r>
                <a:rPr b="0" i="0" lang="en" sz="1600" u="none" cap="none" strike="noStrike">
                  <a:solidFill>
                    <a:srgbClr val="44546A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12-10pm</a:t>
              </a:r>
              <a:endParaRPr sz="1200"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7266938" y="3538712"/>
              <a:ext cx="1971300" cy="726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 txBox="1"/>
            <p:nvPr/>
          </p:nvSpPr>
          <p:spPr>
            <a:xfrm>
              <a:off x="7266938" y="3538712"/>
              <a:ext cx="1388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00025" spcFirstLastPara="1" rIns="33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rebuchet MS"/>
                <a:buNone/>
              </a:pPr>
              <a:r>
                <a:rPr lang="en" sz="2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2K</a:t>
              </a:r>
              <a:endParaRPr sz="1100"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8601668" y="3632141"/>
              <a:ext cx="920400" cy="7755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274432" y="2074657"/>
            <a:ext cx="6467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/>
          <p:nvPr/>
        </p:nvSpPr>
        <p:spPr>
          <a:xfrm>
            <a:off x="-150" y="0"/>
            <a:ext cx="9165900" cy="726900"/>
          </a:xfrm>
          <a:prstGeom prst="rect">
            <a:avLst/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1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Methodology: G League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1700" y="770950"/>
            <a:ext cx="8520600" cy="4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Model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Negative Binomial Regression: </a:t>
            </a:r>
            <a:r>
              <a:rPr b="1" lang="en" sz="1100">
                <a:solidFill>
                  <a:schemeClr val="dk1"/>
                </a:solidFill>
              </a:rPr>
              <a:t>interpretable</a:t>
            </a:r>
            <a:r>
              <a:rPr lang="en" sz="1100">
                <a:solidFill>
                  <a:schemeClr val="dk1"/>
                </a:solidFill>
              </a:rPr>
              <a:t>, works well for overdispersed count data (compared to OLS and Poisson)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Dependent Variable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Retweets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Variables of Interest</a:t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Time (Hour Groups)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Late Night (12-4AM), Early Morning (4-8AM), Morning (8AM-12PM), Noon (12-4PM), Evening (4-8PM), Eve (8PM-12AM)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Media and Time (Interaction effect)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Control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Followers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Media Type (Video, Photo, Gif, Text)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Month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Day of Week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260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507575"/>
            <a:ext cx="8520600" cy="4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WNBA/2K</a:t>
            </a:r>
            <a:endParaRPr i="1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 Type:</a:t>
            </a:r>
            <a:r>
              <a:rPr lang="en" sz="1400">
                <a:solidFill>
                  <a:schemeClr val="dk1"/>
                </a:solidFill>
              </a:rPr>
              <a:t>  Polynomial Regression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Model:</a:t>
            </a:r>
            <a:r>
              <a:rPr lang="en" sz="1400">
                <a:solidFill>
                  <a:schemeClr val="dk1"/>
                </a:solidFill>
              </a:rPr>
              <a:t> (Quote Tweets + Retweets)/Followers ~ Hour 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Data:</a:t>
            </a:r>
            <a:r>
              <a:rPr lang="en" sz="1400">
                <a:solidFill>
                  <a:schemeClr val="dk1"/>
                </a:solidFill>
              </a:rPr>
              <a:t> Excluded hours 1 - 7 (1AM-7AM), Team tweets removed from time of game start to 3 hours after, also excluded two weeks of tweets during Tokyo Olympics (non-normal tweet &amp; viewership habits regarding time) for WNBA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NBA</a:t>
            </a:r>
            <a:endParaRPr i="1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 Type:</a:t>
            </a:r>
            <a:r>
              <a:rPr lang="en" sz="1400">
                <a:solidFill>
                  <a:schemeClr val="dk1"/>
                </a:solidFill>
              </a:rPr>
              <a:t> Negative Binomial Regression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Model:</a:t>
            </a:r>
            <a:r>
              <a:rPr lang="en" sz="1400">
                <a:solidFill>
                  <a:schemeClr val="dk1"/>
                </a:solidFill>
              </a:rPr>
              <a:t> Retweets ~ Hour + Media Type 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Data:</a:t>
            </a:r>
            <a:r>
              <a:rPr lang="en" sz="1400">
                <a:solidFill>
                  <a:schemeClr val="dk1"/>
                </a:solidFill>
              </a:rPr>
              <a:t> Excluded hours 1 - 7 (1AM-7AM), no game time filtering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 League</a:t>
            </a:r>
            <a:endParaRPr i="1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 Type:</a:t>
            </a:r>
            <a:r>
              <a:rPr lang="en" sz="1400">
                <a:solidFill>
                  <a:schemeClr val="dk1"/>
                </a:solidFill>
              </a:rPr>
              <a:t> Negative Binomial Regression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Model:</a:t>
            </a:r>
            <a:r>
              <a:rPr lang="en" sz="1400">
                <a:solidFill>
                  <a:schemeClr val="dk1"/>
                </a:solidFill>
              </a:rPr>
              <a:t> Retweets ~ Time Group + Time Group * Media Type + Control Variables (reference Appendix for control and Time Group)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Data:</a:t>
            </a:r>
            <a:r>
              <a:rPr lang="en" sz="1400">
                <a:solidFill>
                  <a:schemeClr val="dk1"/>
                </a:solidFill>
              </a:rPr>
              <a:t> Didn’t exclude that timing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def time_group(row):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x = row['localized_hour']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if (x &gt; 4) and (x &lt;= 8):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    return 'Early Morning'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elif (x &gt; 8) and (x &lt;= 12 ):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    return 'Morning'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elif (x &gt; 12) and (x &lt;= 16):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    return'Noon'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elif (x &gt; 16) and (x &lt;= 20) 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    return 'Eve'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elif (x &gt; 20) and (x &lt;= 24):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    return'Night'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elif (x &lt;= 4):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50"/>
              <a:t>        return'Late Night'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25" y="2781575"/>
            <a:ext cx="6207050" cy="22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27" y="336775"/>
            <a:ext cx="4282649" cy="2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Data Collection and Preparation</a:t>
            </a:r>
            <a:endParaRPr sz="2400"/>
          </a:p>
        </p:txBody>
      </p:sp>
      <p:grpSp>
        <p:nvGrpSpPr>
          <p:cNvPr id="126" name="Google Shape;126;p24"/>
          <p:cNvGrpSpPr/>
          <p:nvPr/>
        </p:nvGrpSpPr>
        <p:grpSpPr>
          <a:xfrm>
            <a:off x="427273" y="1390516"/>
            <a:ext cx="6344181" cy="3356640"/>
            <a:chOff x="0" y="111082"/>
            <a:chExt cx="8458908" cy="4475520"/>
          </a:xfrm>
        </p:grpSpPr>
        <p:sp>
          <p:nvSpPr>
            <p:cNvPr id="127" name="Google Shape;127;p24"/>
            <p:cNvSpPr/>
            <p:nvPr/>
          </p:nvSpPr>
          <p:spPr>
            <a:xfrm>
              <a:off x="0" y="317722"/>
              <a:ext cx="8458908" cy="123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4"/>
            <p:cNvSpPr txBox="1"/>
            <p:nvPr/>
          </p:nvSpPr>
          <p:spPr>
            <a:xfrm>
              <a:off x="0" y="317722"/>
              <a:ext cx="8458908" cy="12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4675" lIns="492375" spcFirstLastPara="1" rIns="492375" wrap="square" tIns="218675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WNBA Teams Twitters</a:t>
              </a:r>
              <a:endParaRPr sz="1100"/>
            </a:p>
            <a:p>
              <a:pPr indent="-952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 League Teams Twitters</a:t>
              </a:r>
              <a:endParaRPr sz="1100"/>
            </a:p>
            <a:p>
              <a:pPr indent="-952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2K League Teams Twitters</a:t>
              </a:r>
              <a:endParaRPr sz="1100"/>
            </a:p>
            <a:p>
              <a:pPr indent="-952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NBA League Twitter</a:t>
              </a:r>
              <a:endParaRPr sz="1100"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422945" y="111082"/>
              <a:ext cx="5921235" cy="413280"/>
            </a:xfrm>
            <a:prstGeom prst="roundRect">
              <a:avLst>
                <a:gd fmla="val 16667" name="adj"/>
              </a:avLst>
            </a:prstGeom>
            <a:solidFill>
              <a:srgbClr val="0042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4"/>
            <p:cNvSpPr txBox="1"/>
            <p:nvPr/>
          </p:nvSpPr>
          <p:spPr>
            <a:xfrm>
              <a:off x="443120" y="131257"/>
              <a:ext cx="5880885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7850" spcFirstLastPara="1" rIns="167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Accounts</a:t>
              </a:r>
              <a:endParaRPr sz="1100"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0" y="1834762"/>
              <a:ext cx="8458908" cy="793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 txBox="1"/>
            <p:nvPr/>
          </p:nvSpPr>
          <p:spPr>
            <a:xfrm>
              <a:off x="0" y="1834762"/>
              <a:ext cx="8458908" cy="7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4675" lIns="492375" spcFirstLastPara="1" rIns="492375" wrap="square" tIns="218675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Tweets from 1/1/2021-11/1/2021</a:t>
              </a:r>
              <a:endParaRPr sz="1100"/>
            </a:p>
            <a:p>
              <a:pPr indent="-952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Start time data for all games played this year</a:t>
              </a:r>
              <a:endParaRPr sz="1100"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422945" y="1628122"/>
              <a:ext cx="5921235" cy="413280"/>
            </a:xfrm>
            <a:prstGeom prst="roundRect">
              <a:avLst>
                <a:gd fmla="val 16667" name="adj"/>
              </a:avLst>
            </a:prstGeom>
            <a:solidFill>
              <a:srgbClr val="0042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 txBox="1"/>
            <p:nvPr/>
          </p:nvSpPr>
          <p:spPr>
            <a:xfrm>
              <a:off x="443120" y="1648297"/>
              <a:ext cx="5880885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7850" spcFirstLastPara="1" rIns="167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Collected Data</a:t>
              </a:r>
              <a:endParaRPr sz="1100"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0" y="2910802"/>
              <a:ext cx="8458908" cy="1675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 txBox="1"/>
            <p:nvPr/>
          </p:nvSpPr>
          <p:spPr>
            <a:xfrm>
              <a:off x="0" y="2910802"/>
              <a:ext cx="8458908" cy="16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4675" lIns="492375" spcFirstLastPara="1" rIns="492375" wrap="square" tIns="218675">
              <a:noAutofit/>
            </a:bodyPr>
            <a:lstStyle/>
            <a:p>
              <a:pPr indent="-9525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Convert tweet times to local time for each team</a:t>
              </a:r>
              <a:endParaRPr sz="1100"/>
            </a:p>
            <a:p>
              <a:pPr indent="-9525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lang="en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Classify tweets as in-game</a:t>
              </a: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or out-of-game</a:t>
              </a:r>
              <a:endParaRPr sz="1100"/>
            </a:p>
            <a:p>
              <a:pPr indent="-9525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 hour before start times</a:t>
              </a:r>
              <a:endParaRPr sz="1100"/>
            </a:p>
            <a:p>
              <a:pPr indent="-9525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 hours after G League start times</a:t>
              </a:r>
              <a:endParaRPr sz="1100"/>
            </a:p>
            <a:p>
              <a:pPr indent="-9525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 hours after WNBA start times</a:t>
              </a:r>
              <a:endPara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9525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 hours after 2K start times</a:t>
              </a:r>
              <a:endParaRPr sz="1100"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422945" y="2704162"/>
              <a:ext cx="5921235" cy="413280"/>
            </a:xfrm>
            <a:prstGeom prst="roundRect">
              <a:avLst>
                <a:gd fmla="val 16667" name="adj"/>
              </a:avLst>
            </a:prstGeom>
            <a:solidFill>
              <a:srgbClr val="0042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443120" y="2724337"/>
              <a:ext cx="5880885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7850" spcFirstLastPara="1" rIns="167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Preprocessing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2400"/>
              <a:buFont typeface="Trebuchet MS"/>
              <a:buNone/>
            </a:pPr>
            <a:r>
              <a:rPr lang="en" sz="2400"/>
              <a:t>Current Affiliate League Twitter Stats</a:t>
            </a:r>
            <a:endParaRPr sz="1100"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510451" y="1249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{C7D470C6-25DF-4DF5-9324-EA22797CC010}</a:tableStyleId>
              </a:tblPr>
              <a:tblGrid>
                <a:gridCol w="1252200"/>
                <a:gridCol w="1252200"/>
                <a:gridCol w="1252200"/>
                <a:gridCol w="1252200"/>
                <a:gridCol w="1252200"/>
              </a:tblGrid>
              <a:tr h="981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F4D7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rgbClr val="F5F4D7"/>
                          </a:solidFill>
                        </a:rPr>
                        <a:t>League</a:t>
                      </a:r>
                      <a:endParaRPr sz="1400" u="none" cap="none" strike="noStrike">
                        <a:solidFill>
                          <a:srgbClr val="F5F4D7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>
                    <a:solidFill>
                      <a:srgbClr val="0042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5F4D7"/>
                          </a:solidFill>
                        </a:rPr>
                        <a:t>Average in-game engagement</a:t>
                      </a:r>
                      <a:endParaRPr sz="1400" u="none" cap="none" strike="noStrike">
                        <a:solidFill>
                          <a:srgbClr val="F5F4D7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>
                    <a:solidFill>
                      <a:srgbClr val="0042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5F4D7"/>
                          </a:solidFill>
                        </a:rPr>
                        <a:t>Average out-of-game engagement</a:t>
                      </a:r>
                      <a:endParaRPr sz="1400" u="none" cap="none" strike="noStrike">
                        <a:solidFill>
                          <a:srgbClr val="F5F4D7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>
                    <a:solidFill>
                      <a:srgbClr val="0042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5F4D7"/>
                          </a:solidFill>
                        </a:rPr>
                        <a:t>Average in-game retweets</a:t>
                      </a:r>
                      <a:endParaRPr sz="1400" u="none" cap="none" strike="noStrike">
                        <a:solidFill>
                          <a:srgbClr val="F5F4D7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>
                    <a:solidFill>
                      <a:srgbClr val="0042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5F4D7"/>
                          </a:solidFill>
                        </a:rPr>
                        <a:t>Average out-of-game retweets</a:t>
                      </a:r>
                      <a:endParaRPr sz="1400" u="none" cap="none" strike="noStrike">
                        <a:solidFill>
                          <a:srgbClr val="F5F4D7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>
                    <a:solidFill>
                      <a:srgbClr val="004281"/>
                    </a:solidFill>
                  </a:tcPr>
                </a:tc>
              </a:tr>
              <a:tr h="53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28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rgbClr val="004281"/>
                          </a:solidFill>
                        </a:rPr>
                        <a:t>WNBA</a:t>
                      </a:r>
                      <a:endParaRPr sz="1400" u="none" cap="none" strike="noStrike">
                        <a:solidFill>
                          <a:srgbClr val="00428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0.267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2"/>
                          </a:solidFill>
                        </a:rPr>
                        <a:t>0.363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0.035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2"/>
                          </a:solidFill>
                        </a:rPr>
                        <a:t>0.041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</a:tr>
              <a:tr h="53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28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rgbClr val="004281"/>
                          </a:solidFill>
                        </a:rPr>
                        <a:t>G-League</a:t>
                      </a:r>
                      <a:endParaRPr sz="1400" u="none" cap="none" strike="noStrike">
                        <a:solidFill>
                          <a:srgbClr val="00428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0.330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2"/>
                          </a:solidFill>
                        </a:rPr>
                        <a:t>0.477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0.045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2"/>
                          </a:solidFill>
                        </a:rPr>
                        <a:t>0.061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</a:tr>
              <a:tr h="53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28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rgbClr val="004281"/>
                          </a:solidFill>
                        </a:rPr>
                        <a:t>2k League</a:t>
                      </a:r>
                      <a:endParaRPr sz="1400" u="none" cap="none" strike="noStrike">
                        <a:solidFill>
                          <a:srgbClr val="00428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0.167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2"/>
                          </a:solidFill>
                        </a:rPr>
                        <a:t>0.065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</a:rPr>
                        <a:t>0.010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2"/>
                          </a:solidFill>
                        </a:rPr>
                        <a:t>0.029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68575" marB="68575" marR="68575" marL="68575" anchor="ctr"/>
                </a:tc>
              </a:tr>
            </a:tbl>
          </a:graphicData>
        </a:graphic>
      </p:graphicFrame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10451" y="4036172"/>
            <a:ext cx="6261000" cy="102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1" l="0" r="0" t="0"/>
            </a:stretch>
          </a:blipFill>
          <a:ln cap="flat" cmpd="sng" w="9525">
            <a:solidFill>
              <a:srgbClr val="0042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2100"/>
              <a:buFont typeface="Trebuchet MS"/>
              <a:buNone/>
            </a:pPr>
            <a:r>
              <a:rPr lang="en" sz="2100"/>
              <a:t>Current Affiliate League Out-of-Game Tweet Times: Similar but unique distributions</a:t>
            </a:r>
            <a:endParaRPr sz="1100"/>
          </a:p>
        </p:txBody>
      </p:sp>
      <p:sp>
        <p:nvSpPr>
          <p:cNvPr id="151" name="Google Shape;151;p26"/>
          <p:cNvSpPr txBox="1"/>
          <p:nvPr/>
        </p:nvSpPr>
        <p:spPr>
          <a:xfrm>
            <a:off x="303706" y="3596028"/>
            <a:ext cx="6467747" cy="123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71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 League Max: </a:t>
            </a: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11am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WNBA Max: </a:t>
            </a: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10am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Max: </a:t>
            </a: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10pm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Excluded data from midnight-7am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(except G League) due to lack of activity (&lt;100 tweets/hour for all 10 months combined)</a:t>
            </a:r>
            <a:endParaRPr sz="1100"/>
          </a:p>
        </p:txBody>
      </p:sp>
      <p:pic>
        <p:nvPicPr>
          <p:cNvPr descr="Chart, histogram&#10;&#10;Description automatically generated"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5" y="1563893"/>
            <a:ext cx="2462951" cy="1780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53" name="Google Shape;1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090" y="1578025"/>
            <a:ext cx="2462961" cy="173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54" name="Google Shape;154;p26"/>
          <p:cNvPicPr preferRelativeResize="0"/>
          <p:nvPr/>
        </p:nvPicPr>
        <p:blipFill rotWithShape="1">
          <a:blip r:embed="rId5">
            <a:alphaModFix/>
          </a:blip>
          <a:srcRect b="0" l="0" r="0" t="1565"/>
          <a:stretch/>
        </p:blipFill>
        <p:spPr>
          <a:xfrm>
            <a:off x="4959800" y="1620875"/>
            <a:ext cx="2406400" cy="17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Methodologies</a:t>
            </a:r>
            <a:endParaRPr sz="240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88250" y="1307201"/>
            <a:ext cx="7221313" cy="3356381"/>
            <a:chOff x="3622" y="385473"/>
            <a:chExt cx="9628417" cy="3726000"/>
          </a:xfrm>
        </p:grpSpPr>
        <p:sp>
          <p:nvSpPr>
            <p:cNvPr id="161" name="Google Shape;161;p27"/>
            <p:cNvSpPr/>
            <p:nvPr/>
          </p:nvSpPr>
          <p:spPr>
            <a:xfrm>
              <a:off x="3622" y="385473"/>
              <a:ext cx="2178374" cy="432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3622" y="385473"/>
              <a:ext cx="2178374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80000" spcFirstLastPara="1" rIns="80000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WNBA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3622" y="817473"/>
              <a:ext cx="2178374" cy="32940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3622" y="817473"/>
              <a:ext cx="2178374" cy="3294000"/>
            </a:xfrm>
            <a:prstGeom prst="rect">
              <a:avLst/>
            </a:prstGeom>
            <a:noFill/>
            <a:ln cap="flat" cmpd="sng" w="9525">
              <a:solidFill>
                <a:srgbClr val="D8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0000" lIns="60000" spcFirstLastPara="1" rIns="80000" wrap="square" tIns="60000">
              <a:noAutofit/>
            </a:bodyPr>
            <a:lstStyle/>
            <a:p>
              <a:pPr indent="-889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Type: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Polynomial Regression</a:t>
              </a:r>
              <a:endParaRPr sz="1200"/>
            </a:p>
            <a:p>
              <a:pPr indent="-889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Variables: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Quote Tweets</a:t>
              </a:r>
              <a:endParaRPr sz="1200"/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Retweets</a:t>
              </a:r>
              <a:endParaRPr sz="1200"/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Followers</a:t>
              </a:r>
              <a:endParaRPr sz="1200"/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Hours of Tweets</a:t>
              </a:r>
              <a:endParaRPr sz="1200"/>
            </a:p>
            <a:p>
              <a:pPr indent="-889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Data: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Excluded 1AM-7AM</a:t>
              </a:r>
              <a:endParaRPr sz="1200"/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 of game tweets only</a:t>
              </a:r>
              <a:endParaRPr sz="1200"/>
            </a:p>
            <a:p>
              <a:pPr indent="-1016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Excluded two weeks of tweets during Tokyo Olympics</a:t>
              </a:r>
              <a:endParaRPr sz="1200"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2486970" y="385473"/>
              <a:ext cx="2178374" cy="432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2486970" y="385473"/>
              <a:ext cx="2178374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80000" spcFirstLastPara="1" rIns="80000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NBA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486970" y="817473"/>
              <a:ext cx="2178374" cy="32940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EFD6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2486970" y="817473"/>
              <a:ext cx="2178374" cy="3294000"/>
            </a:xfrm>
            <a:prstGeom prst="rect">
              <a:avLst/>
            </a:prstGeom>
            <a:noFill/>
            <a:ln cap="flat" cmpd="sng" w="9525">
              <a:solidFill>
                <a:srgbClr val="D8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0000" lIns="60000" spcFirstLastPara="1" rIns="80000" wrap="square" tIns="60000">
              <a:noAutofit/>
            </a:bodyPr>
            <a:lstStyle/>
            <a:p>
              <a:pPr indent="-1016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Type:</a:t>
              </a: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Negative Binomial Regression</a:t>
              </a:r>
              <a:endParaRPr/>
            </a:p>
            <a:p>
              <a:pPr indent="-1016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Variables: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Retweets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Hours of Tweets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Media Type </a:t>
              </a:r>
              <a:endParaRPr/>
            </a:p>
            <a:p>
              <a:pPr indent="-1016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Data: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Excluded 1AM-7AM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 game time filtering</a:t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4970317" y="385473"/>
              <a:ext cx="2178374" cy="432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4970317" y="385473"/>
              <a:ext cx="2178374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80000" spcFirstLastPara="1" rIns="80000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 League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970317" y="817473"/>
              <a:ext cx="2178374" cy="32940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E8D9D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4970317" y="817473"/>
              <a:ext cx="2178374" cy="3294000"/>
            </a:xfrm>
            <a:prstGeom prst="rect">
              <a:avLst/>
            </a:prstGeom>
            <a:noFill/>
            <a:ln cap="flat" cmpd="sng" w="9525">
              <a:solidFill>
                <a:srgbClr val="D8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0000" lIns="60000" spcFirstLastPara="1" rIns="80000" wrap="square" tIns="60000">
              <a:noAutofit/>
            </a:bodyPr>
            <a:lstStyle/>
            <a:p>
              <a:pPr indent="-1016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Type:</a:t>
              </a: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Negative Binomial Regression</a:t>
              </a:r>
              <a:endParaRPr/>
            </a:p>
            <a:p>
              <a:pPr indent="-1016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Variables: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Retweets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 Groups of Tweets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Media Type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Data: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01600" lvl="3" marL="254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 timing exclusions</a:t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453665" y="385473"/>
              <a:ext cx="2178374" cy="432000"/>
            </a:xfrm>
            <a:prstGeom prst="rect">
              <a:avLst/>
            </a:prstGeom>
            <a:solidFill>
              <a:srgbClr val="004281"/>
            </a:solidFill>
            <a:ln cap="flat" cmpd="sng" w="12700">
              <a:solidFill>
                <a:srgbClr val="00428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7453665" y="385473"/>
              <a:ext cx="2178374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80000" spcFirstLastPara="1" rIns="80000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Trebuchet MS"/>
                <a:buNone/>
              </a:pPr>
              <a:r>
                <a:rPr lang="en" sz="1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2K</a:t>
              </a:r>
              <a:endPara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453665" y="817473"/>
              <a:ext cx="2178374" cy="32940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DFDF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7453665" y="817473"/>
              <a:ext cx="2178374" cy="3294000"/>
            </a:xfrm>
            <a:prstGeom prst="rect">
              <a:avLst/>
            </a:prstGeom>
            <a:noFill/>
            <a:ln cap="flat" cmpd="sng" w="9525">
              <a:solidFill>
                <a:srgbClr val="D8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0000" lIns="60000" spcFirstLastPara="1" rIns="80000" wrap="square" tIns="60000">
              <a:noAutofit/>
            </a:bodyPr>
            <a:lstStyle/>
            <a:p>
              <a:pPr indent="-101600" lvl="1" marL="88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Type:</a:t>
              </a: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Polynomial Regression</a:t>
              </a:r>
              <a:endParaRPr/>
            </a:p>
            <a:p>
              <a:pPr indent="-1016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Variables: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Quote Tweets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Retweets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Followers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Hours of Tweets</a:t>
              </a:r>
              <a:endParaRPr/>
            </a:p>
            <a:p>
              <a:pPr indent="-10160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1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Data:</a:t>
              </a:r>
              <a:endParaRPr b="0" i="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Excluded 1AM-7AM</a:t>
              </a:r>
              <a:endParaRPr/>
            </a:p>
            <a:p>
              <a:pPr indent="-114300" lvl="2" marL="1778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•"/>
              </a:pPr>
              <a:r>
                <a:rPr b="0" i="0" lang="en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 of game tweets only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NBA Results</a:t>
            </a:r>
            <a:endParaRPr sz="2400"/>
          </a:p>
        </p:txBody>
      </p:sp>
      <p:sp>
        <p:nvSpPr>
          <p:cNvPr id="182" name="Google Shape;182;p28"/>
          <p:cNvSpPr txBox="1"/>
          <p:nvPr/>
        </p:nvSpPr>
        <p:spPr>
          <a:xfrm>
            <a:off x="303700" y="1138950"/>
            <a:ext cx="6652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</a:t>
            </a:r>
            <a:endParaRPr sz="1300"/>
          </a:p>
          <a:p>
            <a:pPr indent="-228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to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post all media types after 10pm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to get the highest retweets.</a:t>
            </a:r>
            <a:endParaRPr sz="1300"/>
          </a:p>
          <a:p>
            <a:pPr indent="-228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We expect a tweet posted with a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GIF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included to increase the mean number of retweets by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2.89x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a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Photo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included by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3.02x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and a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by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2.35x</a:t>
            </a:r>
            <a:endParaRPr sz="1300"/>
          </a:p>
          <a:p>
            <a:pPr indent="-2286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Most overall engagement associated with </a:t>
            </a:r>
            <a:r>
              <a:rPr b="1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large headlines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(e.g. NBA75, Kobe Bryant, Bucks winning Title)</a:t>
            </a:r>
            <a:endParaRPr sz="1300"/>
          </a:p>
        </p:txBody>
      </p:sp>
      <p:pic>
        <p:nvPicPr>
          <p:cNvPr descr="Chart, histogram&#10;&#10;Description automatically generated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07" y="2742371"/>
            <a:ext cx="3017324" cy="202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594" y="2742371"/>
            <a:ext cx="3221683" cy="202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G-League Results</a:t>
            </a:r>
            <a:endParaRPr sz="2400"/>
          </a:p>
        </p:txBody>
      </p:sp>
      <p:sp>
        <p:nvSpPr>
          <p:cNvPr id="190" name="Google Shape;190;p29"/>
          <p:cNvSpPr txBox="1"/>
          <p:nvPr/>
        </p:nvSpPr>
        <p:spPr>
          <a:xfrm>
            <a:off x="4833448" y="1373609"/>
            <a:ext cx="2355748" cy="29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225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b="1"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•"/>
            </a:pP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Tweets posted during </a:t>
            </a:r>
            <a:r>
              <a:rPr b="1"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night</a:t>
            </a: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compared to morning have an increase in mean number of retweets by </a:t>
            </a:r>
            <a:r>
              <a:rPr b="1"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1.7x</a:t>
            </a: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to </a:t>
            </a:r>
            <a:r>
              <a:rPr b="1"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post photos during noon/afternoon (12-4PM)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to </a:t>
            </a:r>
            <a:r>
              <a:rPr b="1"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post videos during eve (8-12AM)</a:t>
            </a:r>
            <a:endParaRPr sz="1100"/>
          </a:p>
          <a:p>
            <a:pPr indent="-635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b="1"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Other Recs: </a:t>
            </a:r>
            <a:endParaRPr sz="1100"/>
          </a:p>
          <a:p>
            <a:pPr indent="-171450" lvl="0" marL="3429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G league Ignite Twitter!</a:t>
            </a:r>
            <a:endParaRPr sz="1100"/>
          </a:p>
        </p:txBody>
      </p:sp>
      <p:grpSp>
        <p:nvGrpSpPr>
          <p:cNvPr id="191" name="Google Shape;191;p29"/>
          <p:cNvGrpSpPr/>
          <p:nvPr/>
        </p:nvGrpSpPr>
        <p:grpSpPr>
          <a:xfrm>
            <a:off x="303707" y="1307204"/>
            <a:ext cx="4569922" cy="3102324"/>
            <a:chOff x="1785937" y="2089556"/>
            <a:chExt cx="6667500" cy="4114800"/>
          </a:xfrm>
        </p:grpSpPr>
        <p:pic>
          <p:nvPicPr>
            <p:cNvPr id="192" name="Google Shape;19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5937" y="2089556"/>
              <a:ext cx="66675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9"/>
            <p:cNvSpPr/>
            <p:nvPr/>
          </p:nvSpPr>
          <p:spPr>
            <a:xfrm>
              <a:off x="3238137" y="3013581"/>
              <a:ext cx="5156700" cy="178500"/>
            </a:xfrm>
            <a:prstGeom prst="rect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2246012" y="4605881"/>
              <a:ext cx="6148800" cy="178500"/>
            </a:xfrm>
            <a:prstGeom prst="rect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246012" y="5010581"/>
              <a:ext cx="6148800" cy="178500"/>
            </a:xfrm>
            <a:prstGeom prst="rect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3010462" y="2941281"/>
              <a:ext cx="38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E69138"/>
                </a:buClr>
                <a:buSzPts val="200"/>
                <a:buFont typeface="Trebuchet MS"/>
                <a:buNone/>
              </a:pPr>
              <a:r>
                <a:rPr b="1" lang="en" sz="200">
                  <a:solidFill>
                    <a:srgbClr val="E69138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</a:t>
              </a:r>
              <a:endParaRPr b="1" sz="20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7" name="Google Shape;197;p29"/>
            <p:cNvSpPr txBox="1"/>
            <p:nvPr/>
          </p:nvSpPr>
          <p:spPr>
            <a:xfrm>
              <a:off x="2012162" y="4533581"/>
              <a:ext cx="38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E69138"/>
                </a:buClr>
                <a:buSzPts val="200"/>
                <a:buFont typeface="Trebuchet MS"/>
                <a:buNone/>
              </a:pPr>
              <a:r>
                <a:rPr b="1" lang="en" sz="200">
                  <a:solidFill>
                    <a:srgbClr val="E69138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2.</a:t>
              </a:r>
              <a:endParaRPr b="1" sz="20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2012162" y="4938281"/>
              <a:ext cx="38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E69138"/>
                </a:buClr>
                <a:buSzPts val="200"/>
                <a:buFont typeface="Trebuchet MS"/>
                <a:buNone/>
              </a:pPr>
              <a:r>
                <a:rPr b="1" lang="en" sz="200">
                  <a:solidFill>
                    <a:srgbClr val="E69138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3.</a:t>
              </a:r>
              <a:endParaRPr b="1" sz="200">
                <a:solidFill>
                  <a:srgbClr val="E69138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WNBA Results</a:t>
            </a:r>
            <a:endParaRPr sz="2400"/>
          </a:p>
        </p:txBody>
      </p:sp>
      <p:sp>
        <p:nvSpPr>
          <p:cNvPr id="204" name="Google Shape;204;p30"/>
          <p:cNvSpPr txBox="1"/>
          <p:nvPr/>
        </p:nvSpPr>
        <p:spPr>
          <a:xfrm>
            <a:off x="303708" y="983522"/>
            <a:ext cx="66525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Takeaways:</a:t>
            </a:r>
            <a:endParaRPr sz="1300"/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Teams currently tweet the most at 10am and 11am</a:t>
            </a:r>
            <a:endParaRPr sz="1300"/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Tweet during </a:t>
            </a:r>
            <a:r>
              <a:rPr b="1"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8am and 9am </a:t>
            </a:r>
            <a:r>
              <a:rPr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for the highest engagement</a:t>
            </a:r>
            <a:endParaRPr sz="1300"/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Tweet between </a:t>
            </a:r>
            <a:r>
              <a:rPr b="1"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1"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pm and 9pm</a:t>
            </a:r>
            <a:r>
              <a:rPr lang="en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for above average engagement</a:t>
            </a:r>
            <a:endParaRPr sz="1300"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560" y="2335493"/>
            <a:ext cx="3319057" cy="185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624" y="2256950"/>
            <a:ext cx="3543852" cy="201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303707" y="4276470"/>
            <a:ext cx="646774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Drawbacks</a:t>
            </a:r>
            <a:endParaRPr b="0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Char char="•"/>
            </a:pPr>
            <a:r>
              <a:rPr b="0" i="0" lang="en" sz="1100" u="none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Overfitting with polynomial model</a:t>
            </a:r>
            <a:endParaRPr sz="1100"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Char char="•"/>
            </a:pPr>
            <a:r>
              <a:rPr b="0" i="0" lang="en" sz="1100" u="none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Cannot account for media type in current model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03707" y="313032"/>
            <a:ext cx="646774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43A0"/>
              </a:buClr>
              <a:buSzPts val="3300"/>
              <a:buFont typeface="Trebuchet MS"/>
              <a:buNone/>
            </a:pPr>
            <a:r>
              <a:rPr lang="en" sz="2400"/>
              <a:t>2K Results</a:t>
            </a:r>
            <a:endParaRPr sz="2400"/>
          </a:p>
        </p:txBody>
      </p:sp>
      <p:sp>
        <p:nvSpPr>
          <p:cNvPr id="213" name="Google Shape;213;p31"/>
          <p:cNvSpPr txBox="1"/>
          <p:nvPr/>
        </p:nvSpPr>
        <p:spPr>
          <a:xfrm>
            <a:off x="303707" y="1094963"/>
            <a:ext cx="6467747" cy="123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Takeaways</a:t>
            </a:r>
            <a:endParaRPr sz="1100"/>
          </a:p>
          <a:p>
            <a:pPr indent="-1778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Teams are currently tweeting the most at 12pm and 10pm</a:t>
            </a:r>
            <a:endParaRPr sz="1100"/>
          </a:p>
          <a:p>
            <a:pPr indent="-1778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Tweet during </a:t>
            </a:r>
            <a:r>
              <a:rPr b="1"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5pm-6pm</a:t>
            </a: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for the </a:t>
            </a:r>
            <a:r>
              <a:rPr b="1"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</a:t>
            </a: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engagement</a:t>
            </a:r>
            <a:endParaRPr sz="1100"/>
          </a:p>
          <a:p>
            <a:pPr indent="-177800" lvl="0" marL="215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Tweet between </a:t>
            </a:r>
            <a:r>
              <a:rPr b="1"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12pm and 10pm </a:t>
            </a: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b="1"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above average </a:t>
            </a:r>
            <a:r>
              <a:rPr lang="en" sz="1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engagement</a:t>
            </a:r>
            <a:endParaRPr sz="1100"/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87" y="2257412"/>
            <a:ext cx="3397630" cy="211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1942" y="2242039"/>
            <a:ext cx="3423398" cy="213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303706" y="4276470"/>
            <a:ext cx="646774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Drawbacks</a:t>
            </a:r>
            <a:endParaRPr b="0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Char char="•"/>
            </a:pPr>
            <a:r>
              <a:rPr b="0" i="0" lang="en" sz="1100" u="none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Overfitting with polynomial model</a:t>
            </a:r>
            <a:endParaRPr sz="1100"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Char char="•"/>
            </a:pPr>
            <a:r>
              <a:rPr b="0" i="0" lang="en" sz="1100" u="none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Cannot account for media type in current model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