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C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5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912B7-76F3-E91C-1A4D-875D545E8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CL" sz="4800"/>
              <a:t>Detección temprana del cáncer de pulmón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D5F07-93EA-05CF-0CE7-3F1787DF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CL" sz="2000" dirty="0"/>
              <a:t>Proyecto APT – Capstone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BB7137CA-84AD-2682-C81A-C571C8C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5" r="-1" b="8167"/>
          <a:stretch/>
        </p:blipFill>
        <p:spPr>
          <a:xfrm>
            <a:off x="4864608" y="1427352"/>
            <a:ext cx="6846363" cy="38520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A6ADB8-F164-FE56-CD1F-83FE4EAF7B1F}"/>
              </a:ext>
            </a:extLst>
          </p:cNvPr>
          <p:cNvSpPr txBox="1"/>
          <p:nvPr/>
        </p:nvSpPr>
        <p:spPr>
          <a:xfrm>
            <a:off x="9513720" y="5752638"/>
            <a:ext cx="2494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Estudiantes:</a:t>
            </a:r>
          </a:p>
          <a:p>
            <a:r>
              <a:rPr lang="es-CL" sz="1400" dirty="0"/>
              <a:t>Franco Orsi</a:t>
            </a:r>
          </a:p>
          <a:p>
            <a:r>
              <a:rPr lang="es-CL" sz="1400" dirty="0"/>
              <a:t>Ángeles Plaza de los Reyes</a:t>
            </a:r>
            <a:br>
              <a:rPr lang="es-CL" sz="1400" dirty="0"/>
            </a:br>
            <a:r>
              <a:rPr lang="es-CL" sz="1400" dirty="0"/>
              <a:t>Anthony Silva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4C1CC0-E603-29FC-D31A-BADA5C28BF44}"/>
              </a:ext>
            </a:extLst>
          </p:cNvPr>
          <p:cNvSpPr txBox="1"/>
          <p:nvPr/>
        </p:nvSpPr>
        <p:spPr>
          <a:xfrm>
            <a:off x="7618461" y="5752638"/>
            <a:ext cx="1711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Docente: </a:t>
            </a:r>
          </a:p>
          <a:p>
            <a:r>
              <a:rPr lang="es-CL" sz="1400" dirty="0"/>
              <a:t>Pablo Espinoza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1536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C34DB45-2BB9-33D3-DA3F-03A3F218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" r="18776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1C66D4-AFB4-9CF2-D8E8-6944D49878EF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El </a:t>
            </a:r>
            <a:r>
              <a:rPr lang="en-US" sz="1700" dirty="0" err="1"/>
              <a:t>cáncer</a:t>
            </a:r>
            <a:r>
              <a:rPr lang="en-US" sz="1700" dirty="0"/>
              <a:t> de </a:t>
            </a:r>
            <a:r>
              <a:rPr lang="en-US" sz="1700" dirty="0" err="1"/>
              <a:t>pulmón</a:t>
            </a:r>
            <a:r>
              <a:rPr lang="en-US" sz="1700" dirty="0"/>
              <a:t> es la </a:t>
            </a:r>
            <a:r>
              <a:rPr lang="en-US" sz="1700" dirty="0" err="1"/>
              <a:t>segunda</a:t>
            </a:r>
            <a:r>
              <a:rPr lang="en-US" sz="1700" dirty="0"/>
              <a:t> causa de </a:t>
            </a:r>
            <a:r>
              <a:rPr lang="en-US" sz="1700" dirty="0" err="1"/>
              <a:t>muerte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Chile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diagnóstico temprano mejora considerablemente las tasas de supervivencia de los pacientes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50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BCFE5-F120-9C90-D2FF-006FDB38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2" r="2043" b="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4174CF-C2EC-D66F-C7BD-04F2E47FF58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>
                <a:effectLst/>
              </a:rPr>
              <a:t>El Proyecto de </a:t>
            </a:r>
            <a:r>
              <a:rPr lang="en-US" sz="1700" dirty="0" err="1">
                <a:effectLst/>
              </a:rPr>
              <a:t>Diagnóstico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Temprano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Cáncer</a:t>
            </a:r>
            <a:r>
              <a:rPr lang="en-US" sz="1700" dirty="0">
                <a:effectLst/>
              </a:rPr>
              <a:t> se </a:t>
            </a:r>
            <a:r>
              <a:rPr lang="en-US" sz="1700" dirty="0" err="1">
                <a:effectLst/>
              </a:rPr>
              <a:t>enfoca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en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desarrollar</a:t>
            </a:r>
            <a:r>
              <a:rPr lang="en-US" sz="1700" dirty="0">
                <a:effectLst/>
              </a:rPr>
              <a:t> un </a:t>
            </a:r>
            <a:r>
              <a:rPr lang="en-US" sz="1700" dirty="0" err="1">
                <a:effectLst/>
              </a:rPr>
              <a:t>sistema</a:t>
            </a:r>
            <a:r>
              <a:rPr lang="en-US" sz="1700" dirty="0">
                <a:effectLst/>
              </a:rPr>
              <a:t> de software </a:t>
            </a:r>
            <a:r>
              <a:rPr lang="en-US" sz="1700" dirty="0" err="1">
                <a:effectLst/>
              </a:rPr>
              <a:t>capaz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predecir</a:t>
            </a:r>
            <a:r>
              <a:rPr lang="en-US" sz="1700" dirty="0">
                <a:effectLst/>
              </a:rPr>
              <a:t> la </a:t>
            </a:r>
            <a:r>
              <a:rPr lang="en-US" sz="1700" dirty="0" err="1">
                <a:effectLst/>
              </a:rPr>
              <a:t>probabilidad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cáncer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pulmón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en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pacientes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mediante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el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uso</a:t>
            </a:r>
            <a:r>
              <a:rPr lang="en-US" sz="1700" dirty="0">
                <a:effectLst/>
              </a:rPr>
              <a:t> de </a:t>
            </a:r>
            <a:r>
              <a:rPr lang="en-US" sz="1700" dirty="0" err="1">
                <a:effectLst/>
              </a:rPr>
              <a:t>algoritmos</a:t>
            </a:r>
            <a:r>
              <a:rPr lang="en-US" sz="1700" dirty="0">
                <a:effectLst/>
              </a:rPr>
              <a:t> de machine learning. </a:t>
            </a:r>
            <a:endParaRPr lang="en-US" sz="17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780-4550-F87C-DEF0-617BC14A93A8}"/>
              </a:ext>
            </a:extLst>
          </p:cNvPr>
          <p:cNvSpPr txBox="1"/>
          <p:nvPr/>
        </p:nvSpPr>
        <p:spPr>
          <a:xfrm>
            <a:off x="430469" y="1795946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err="1">
                <a:solidFill>
                  <a:srgbClr val="002060"/>
                </a:solidFill>
                <a:effectLst/>
              </a:rPr>
              <a:t>Descripción</a:t>
            </a:r>
            <a:r>
              <a:rPr lang="en-US" sz="2200" dirty="0">
                <a:solidFill>
                  <a:srgbClr val="002060"/>
                </a:solidFill>
                <a:effectLst/>
              </a:rPr>
              <a:t> del </a:t>
            </a:r>
            <a:r>
              <a:rPr lang="en-US" sz="2200" dirty="0" err="1">
                <a:solidFill>
                  <a:srgbClr val="002060"/>
                </a:solidFill>
                <a:effectLst/>
              </a:rPr>
              <a:t>proyecto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780-4550-F87C-DEF0-617BC14A93A8}"/>
              </a:ext>
            </a:extLst>
          </p:cNvPr>
          <p:cNvSpPr txBox="1"/>
          <p:nvPr/>
        </p:nvSpPr>
        <p:spPr>
          <a:xfrm>
            <a:off x="563881" y="564210"/>
            <a:ext cx="5963044" cy="927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Relación del Proyecto APT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con las competencias del perfil de egreso </a:t>
            </a:r>
            <a:endParaRPr lang="en-US" sz="2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Perfil De Egreso - 152 Vicente Suárez T.M">
            <a:extLst>
              <a:ext uri="{FF2B5EF4-FFF2-40B4-BE49-F238E27FC236}">
                <a16:creationId xmlns:a16="http://schemas.microsoft.com/office/drawing/2014/main" id="{1BFD9571-552A-602B-C0D5-6207E81A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309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CC0A958-C2FE-9307-67A7-3AE15FA4A4CB}"/>
              </a:ext>
            </a:extLst>
          </p:cNvPr>
          <p:cNvSpPr/>
          <p:nvPr/>
        </p:nvSpPr>
        <p:spPr>
          <a:xfrm>
            <a:off x="626849" y="2018806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Dominio de Tecnologías de la Información y Comunicación (TIC)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0B6B24-7016-EF25-7AE6-87B715BFC73A}"/>
              </a:ext>
            </a:extLst>
          </p:cNvPr>
          <p:cNvSpPr/>
          <p:nvPr/>
        </p:nvSpPr>
        <p:spPr>
          <a:xfrm>
            <a:off x="3790139" y="2011680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Seguridad Informática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75A2D4D-0F91-471D-2D52-0C2FC3C9FEBD}"/>
              </a:ext>
            </a:extLst>
          </p:cNvPr>
          <p:cNvSpPr/>
          <p:nvPr/>
        </p:nvSpPr>
        <p:spPr>
          <a:xfrm>
            <a:off x="647245" y="3424408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Gestión de Proyectos Informáticos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0FE1F3B-AAB5-95E9-85AE-F25637B85119}"/>
              </a:ext>
            </a:extLst>
          </p:cNvPr>
          <p:cNvSpPr/>
          <p:nvPr/>
        </p:nvSpPr>
        <p:spPr>
          <a:xfrm>
            <a:off x="3790139" y="3409986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Trabajo en Equipo y Comunicación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E7B5ED5-ED3A-F0B1-F126-94678A253A7F}"/>
              </a:ext>
            </a:extLst>
          </p:cNvPr>
          <p:cNvSpPr/>
          <p:nvPr/>
        </p:nvSpPr>
        <p:spPr>
          <a:xfrm>
            <a:off x="647245" y="4830010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Adaptabilidad y Aprendizaje Continuo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DE22EBA-F661-9922-D8E5-FCF651066859}"/>
              </a:ext>
            </a:extLst>
          </p:cNvPr>
          <p:cNvSpPr/>
          <p:nvPr/>
        </p:nvSpPr>
        <p:spPr>
          <a:xfrm>
            <a:off x="3790138" y="4808293"/>
            <a:ext cx="2605081" cy="10371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rgbClr val="002060"/>
                </a:solidFill>
              </a:rPr>
              <a:t>Machine </a:t>
            </a:r>
            <a:r>
              <a:rPr lang="es-US" sz="1600" dirty="0" err="1">
                <a:solidFill>
                  <a:srgbClr val="002060"/>
                </a:solidFill>
              </a:rPr>
              <a:t>Learning</a:t>
            </a:r>
            <a:r>
              <a:rPr lang="es-US" sz="1600" dirty="0">
                <a:solidFill>
                  <a:srgbClr val="002060"/>
                </a:solidFill>
              </a:rPr>
              <a:t> y Minería de Datos</a:t>
            </a:r>
            <a:endParaRPr lang="es-CL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D8A0FE-83D4-FDCD-F77B-E02746D6692F}"/>
              </a:ext>
            </a:extLst>
          </p:cNvPr>
          <p:cNvSpPr txBox="1"/>
          <p:nvPr/>
        </p:nvSpPr>
        <p:spPr>
          <a:xfrm>
            <a:off x="388358" y="294804"/>
            <a:ext cx="5963044" cy="45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Objetivos del proyecto</a:t>
            </a:r>
            <a:endParaRPr lang="en-US" sz="2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Qué es la fijación de objetivos y por qué es importante - Glosario -  Plataforma educativa Lectera">
            <a:extLst>
              <a:ext uri="{FF2B5EF4-FFF2-40B4-BE49-F238E27FC236}">
                <a16:creationId xmlns:a16="http://schemas.microsoft.com/office/drawing/2014/main" id="{F82F2B04-B877-E2F7-2AB6-6F02E3F1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5" y="3429000"/>
            <a:ext cx="5263395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92AA55-1744-C5A2-840F-FFBA9574BA14}"/>
              </a:ext>
            </a:extLst>
          </p:cNvPr>
          <p:cNvSpPr txBox="1"/>
          <p:nvPr/>
        </p:nvSpPr>
        <p:spPr>
          <a:xfrm>
            <a:off x="323194" y="992090"/>
            <a:ext cx="545224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i="1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 General</a:t>
            </a:r>
          </a:p>
          <a:p>
            <a:pPr algn="just"/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sistema de diagnóstico temprano de cáncer de pulmón utilizando algoritmos de machine </a:t>
            </a:r>
            <a:r>
              <a:rPr lang="es-CL" sz="1600" i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permita identificar la probabilidad de que un paciente presente cáncer basado en sus características físicas y condiciones ambientales.</a:t>
            </a:r>
            <a:endParaRPr lang="es-CL" sz="1600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201D44-7ADE-1230-F55C-AAC02795ECFD}"/>
              </a:ext>
            </a:extLst>
          </p:cNvPr>
          <p:cNvSpPr txBox="1"/>
          <p:nvPr/>
        </p:nvSpPr>
        <p:spPr>
          <a:xfrm>
            <a:off x="5775434" y="2433784"/>
            <a:ext cx="609337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CL" i="1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Objetivos Específicos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Investigar y evaluar, al menos, tres algoritmos predictivos de machine </a:t>
            </a:r>
            <a:r>
              <a:rPr lang="es-CL" sz="1600" i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el diagnóstico temprano de cáncer de pulmón.</a:t>
            </a:r>
            <a:endParaRPr lang="es-CL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Seleccionar el algoritmo con el mejor rendimiento para predecir la probabilidad de cáncer en pacientes.</a:t>
            </a:r>
            <a:endParaRPr lang="es-CL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un sistema de software que permita la carga de datos, el procesamiento de los mismos y la generación de predicciones.</a:t>
            </a:r>
            <a:endParaRPr lang="es-CL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dashboard interactivo en </a:t>
            </a:r>
            <a:r>
              <a:rPr lang="es-CL" sz="1600" i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</a:t>
            </a: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BI, o similar, para visualizar los resultados predictivos de manera clara y concisa.</a:t>
            </a:r>
            <a:endParaRPr lang="es-CL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CL" sz="16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Asegurar que el sistema cumpla con los atributos de calidad funcionalidad, usabilidad y confiabilidad para su uso por personal de salud.</a:t>
            </a:r>
            <a:endParaRPr lang="es-CL" sz="1600" dirty="0">
              <a:solidFill>
                <a:srgbClr val="00206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EE8EA9-7F7B-B3E7-D074-36FD7997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71" y="364472"/>
            <a:ext cx="1476449" cy="1476449"/>
          </a:xfrm>
          <a:prstGeom prst="rect">
            <a:avLst/>
          </a:prstGeom>
        </p:spPr>
      </p:pic>
      <p:pic>
        <p:nvPicPr>
          <p:cNvPr id="2052" name="Picture 4" descr="What Is a Dataset?">
            <a:extLst>
              <a:ext uri="{FF2B5EF4-FFF2-40B4-BE49-F238E27FC236}">
                <a16:creationId xmlns:a16="http://schemas.microsoft.com/office/drawing/2014/main" id="{7996B3D4-DF06-63EB-DC10-A14229BB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220" y="233674"/>
            <a:ext cx="3389586" cy="17380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7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870FF5-1BFA-08EB-FDF6-4384CFE0C5AD}"/>
              </a:ext>
            </a:extLst>
          </p:cNvPr>
          <p:cNvSpPr txBox="1"/>
          <p:nvPr/>
        </p:nvSpPr>
        <p:spPr>
          <a:xfrm>
            <a:off x="388358" y="294804"/>
            <a:ext cx="5963044" cy="45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Metodologías</a:t>
            </a:r>
            <a:endParaRPr lang="en-US" sz="2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rabajo Scrum: Impulsando la Eficiencia y la Colaboración">
            <a:extLst>
              <a:ext uri="{FF2B5EF4-FFF2-40B4-BE49-F238E27FC236}">
                <a16:creationId xmlns:a16="http://schemas.microsoft.com/office/drawing/2014/main" id="{739721BD-C441-86EF-B52C-B9077FBF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8" y="1554172"/>
            <a:ext cx="4691555" cy="31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BA7346-3ABF-AF50-61E4-D30A700A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17" y="1369501"/>
            <a:ext cx="5444359" cy="40832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1657EE-5175-FD29-0DC1-9BF5ED4D6D45}"/>
              </a:ext>
            </a:extLst>
          </p:cNvPr>
          <p:cNvSpPr txBox="1"/>
          <p:nvPr/>
        </p:nvSpPr>
        <p:spPr>
          <a:xfrm>
            <a:off x="9684758" y="5001855"/>
            <a:ext cx="2092083" cy="45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US" sz="2200" dirty="0">
                <a:ln>
                  <a:solidFill>
                    <a:srgbClr val="002060"/>
                  </a:solidFill>
                </a:ln>
                <a:solidFill>
                  <a:srgbClr val="66CFDC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CRISP-DM</a:t>
            </a:r>
            <a:endParaRPr lang="en-US" sz="2200" dirty="0">
              <a:ln>
                <a:solidFill>
                  <a:srgbClr val="002060"/>
                </a:solidFill>
              </a:ln>
              <a:solidFill>
                <a:srgbClr val="66CFDC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6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AD65ACD-DA6B-34C0-0037-B6A2D798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90392"/>
              </p:ext>
            </p:extLst>
          </p:nvPr>
        </p:nvGraphicFramePr>
        <p:xfrm>
          <a:off x="646385" y="993228"/>
          <a:ext cx="10878206" cy="5431227"/>
        </p:xfrm>
        <a:graphic>
          <a:graphicData uri="http://schemas.openxmlformats.org/drawingml/2006/table">
            <a:tbl>
              <a:tblPr firstRow="1" firstCol="1" bandRow="1"/>
              <a:tblGrid>
                <a:gridCol w="1992499">
                  <a:extLst>
                    <a:ext uri="{9D8B030D-6E8A-4147-A177-3AD203B41FA5}">
                      <a16:colId xmlns:a16="http://schemas.microsoft.com/office/drawing/2014/main" val="576793577"/>
                    </a:ext>
                  </a:extLst>
                </a:gridCol>
                <a:gridCol w="1992499">
                  <a:extLst>
                    <a:ext uri="{9D8B030D-6E8A-4147-A177-3AD203B41FA5}">
                      <a16:colId xmlns:a16="http://schemas.microsoft.com/office/drawing/2014/main" val="2117451057"/>
                    </a:ext>
                  </a:extLst>
                </a:gridCol>
                <a:gridCol w="3456327">
                  <a:extLst>
                    <a:ext uri="{9D8B030D-6E8A-4147-A177-3AD203B41FA5}">
                      <a16:colId xmlns:a16="http://schemas.microsoft.com/office/drawing/2014/main" val="1244096216"/>
                    </a:ext>
                  </a:extLst>
                </a:gridCol>
                <a:gridCol w="3436881">
                  <a:extLst>
                    <a:ext uri="{9D8B030D-6E8A-4147-A177-3AD203B41FA5}">
                      <a16:colId xmlns:a16="http://schemas.microsoft.com/office/drawing/2014/main" val="4141402361"/>
                    </a:ext>
                  </a:extLst>
                </a:gridCol>
              </a:tblGrid>
              <a:tr h="563618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Tipo de evidencia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(avance o final)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de la evidencia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Justificación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3124"/>
                  </a:ext>
                </a:extLst>
              </a:tr>
              <a:tr h="614856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Roadmap del Producto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 estratégico de alto nivel que describe la visión del producto a lo largo del tiempo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Proporcionar una visión a largo plazo del producto y comunicar hitos clave y prioridades del proyecto.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09347"/>
                  </a:ext>
                </a:extLst>
              </a:tr>
              <a:tr h="614856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Backlog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Lista priorizada y detallada de los requisitos del producto, contiene historias de usuario, tareas técnicas, épicas, bugs, y criterios de aceptación.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Establecer qué se decide hacer para construir el producto y cómo evoluciona con el tiempo.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99472"/>
                  </a:ext>
                </a:extLst>
              </a:tr>
              <a:tr h="922284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 of Done (DoD)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Lista de criterios que un incremento debe cumplir para ser considerado completo y listo para entrega.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Reportar el aseguramiento de la calidad del producto y alineamiento de las expectativas de qué significa que una tarea esté "terminada" para el equipo.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83668"/>
                  </a:ext>
                </a:extLst>
              </a:tr>
              <a:tr h="461142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 Backlog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Tarjetas asignadas por Sprint, con las tareas asignadas a cada integrante.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Hacer trazabilidad a nivel individual y grupal del aporte al proyecto.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94454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Acta de la Reunión de Retrospectiva del Sprint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Documentación de los aspectos discutidos en la reunión de retrospectiva del Sprint.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Recoger aprendizajes clave, identificación de áreas de mejora, y acciones acordadas en cada Sprint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61944"/>
                  </a:ext>
                </a:extLst>
              </a:tr>
              <a:tr h="939363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Acta de la Reunión de Revisión del Sprint (Sprint Review)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Resumen de la reunión de revisión del Sprint, donde el equipo presenta el trabajo completado.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Hacer trazabilidad de la eficiencia que se ha tenido en cada Sprint.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918755"/>
                  </a:ext>
                </a:extLst>
              </a:tr>
              <a:tr h="563618"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 dirty="0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600" b="1">
                          <a:solidFill>
                            <a:srgbClr val="1F386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Interfaz funcional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Interfaz que muestra el despliegue del (los) modelo(s) elegidos para cumplir con el objetivo del proyecto.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1100" i="1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Evidenciar el término del desarrollo del proyecto.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4" marR="66724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33063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01AE49D-DE10-91D8-5FCD-60E1DC18521F}"/>
              </a:ext>
            </a:extLst>
          </p:cNvPr>
          <p:cNvSpPr txBox="1"/>
          <p:nvPr/>
        </p:nvSpPr>
        <p:spPr>
          <a:xfrm>
            <a:off x="388358" y="294804"/>
            <a:ext cx="5963044" cy="45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Evidencias</a:t>
            </a:r>
            <a:endParaRPr lang="en-US" sz="2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15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101B22-94E7-B7EA-06C5-8CFC573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22427"/>
              </p:ext>
            </p:extLst>
          </p:nvPr>
        </p:nvGraphicFramePr>
        <p:xfrm>
          <a:off x="286408" y="1723806"/>
          <a:ext cx="11726915" cy="2264873"/>
        </p:xfrm>
        <a:graphic>
          <a:graphicData uri="http://schemas.openxmlformats.org/drawingml/2006/table">
            <a:tbl>
              <a:tblPr firstRow="1" firstCol="1" bandRow="1"/>
              <a:tblGrid>
                <a:gridCol w="3276599">
                  <a:extLst>
                    <a:ext uri="{9D8B030D-6E8A-4147-A177-3AD203B41FA5}">
                      <a16:colId xmlns:a16="http://schemas.microsoft.com/office/drawing/2014/main" val="2499027481"/>
                    </a:ext>
                  </a:extLst>
                </a:gridCol>
                <a:gridCol w="457252">
                  <a:extLst>
                    <a:ext uri="{9D8B030D-6E8A-4147-A177-3AD203B41FA5}">
                      <a16:colId xmlns:a16="http://schemas.microsoft.com/office/drawing/2014/main" val="3012725028"/>
                    </a:ext>
                  </a:extLst>
                </a:gridCol>
                <a:gridCol w="471422">
                  <a:extLst>
                    <a:ext uri="{9D8B030D-6E8A-4147-A177-3AD203B41FA5}">
                      <a16:colId xmlns:a16="http://schemas.microsoft.com/office/drawing/2014/main" val="3768714201"/>
                    </a:ext>
                  </a:extLst>
                </a:gridCol>
                <a:gridCol w="471422">
                  <a:extLst>
                    <a:ext uri="{9D8B030D-6E8A-4147-A177-3AD203B41FA5}">
                      <a16:colId xmlns:a16="http://schemas.microsoft.com/office/drawing/2014/main" val="4060302501"/>
                    </a:ext>
                  </a:extLst>
                </a:gridCol>
                <a:gridCol w="471422">
                  <a:extLst>
                    <a:ext uri="{9D8B030D-6E8A-4147-A177-3AD203B41FA5}">
                      <a16:colId xmlns:a16="http://schemas.microsoft.com/office/drawing/2014/main" val="879681540"/>
                    </a:ext>
                  </a:extLst>
                </a:gridCol>
                <a:gridCol w="389334">
                  <a:extLst>
                    <a:ext uri="{9D8B030D-6E8A-4147-A177-3AD203B41FA5}">
                      <a16:colId xmlns:a16="http://schemas.microsoft.com/office/drawing/2014/main" val="2667133737"/>
                    </a:ext>
                  </a:extLst>
                </a:gridCol>
                <a:gridCol w="389334">
                  <a:extLst>
                    <a:ext uri="{9D8B030D-6E8A-4147-A177-3AD203B41FA5}">
                      <a16:colId xmlns:a16="http://schemas.microsoft.com/office/drawing/2014/main" val="4079766321"/>
                    </a:ext>
                  </a:extLst>
                </a:gridCol>
                <a:gridCol w="389334">
                  <a:extLst>
                    <a:ext uri="{9D8B030D-6E8A-4147-A177-3AD203B41FA5}">
                      <a16:colId xmlns:a16="http://schemas.microsoft.com/office/drawing/2014/main" val="1276194807"/>
                    </a:ext>
                  </a:extLst>
                </a:gridCol>
                <a:gridCol w="389334">
                  <a:extLst>
                    <a:ext uri="{9D8B030D-6E8A-4147-A177-3AD203B41FA5}">
                      <a16:colId xmlns:a16="http://schemas.microsoft.com/office/drawing/2014/main" val="3646257441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3566688468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4208240220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3887008431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636862016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1289540921"/>
                    </a:ext>
                  </a:extLst>
                </a:gridCol>
                <a:gridCol w="544129">
                  <a:extLst>
                    <a:ext uri="{9D8B030D-6E8A-4147-A177-3AD203B41FA5}">
                      <a16:colId xmlns:a16="http://schemas.microsoft.com/office/drawing/2014/main" val="1943871721"/>
                    </a:ext>
                  </a:extLst>
                </a:gridCol>
                <a:gridCol w="544129">
                  <a:extLst>
                    <a:ext uri="{9D8B030D-6E8A-4147-A177-3AD203B41FA5}">
                      <a16:colId xmlns:a16="http://schemas.microsoft.com/office/drawing/2014/main" val="334654539"/>
                    </a:ext>
                  </a:extLst>
                </a:gridCol>
                <a:gridCol w="471422">
                  <a:extLst>
                    <a:ext uri="{9D8B030D-6E8A-4147-A177-3AD203B41FA5}">
                      <a16:colId xmlns:a16="http://schemas.microsoft.com/office/drawing/2014/main" val="145302659"/>
                    </a:ext>
                  </a:extLst>
                </a:gridCol>
                <a:gridCol w="471422">
                  <a:extLst>
                    <a:ext uri="{9D8B030D-6E8A-4147-A177-3AD203B41FA5}">
                      <a16:colId xmlns:a16="http://schemas.microsoft.com/office/drawing/2014/main" val="1678407385"/>
                    </a:ext>
                  </a:extLst>
                </a:gridCol>
                <a:gridCol w="304900">
                  <a:extLst>
                    <a:ext uri="{9D8B030D-6E8A-4147-A177-3AD203B41FA5}">
                      <a16:colId xmlns:a16="http://schemas.microsoft.com/office/drawing/2014/main" val="3189750718"/>
                    </a:ext>
                  </a:extLst>
                </a:gridCol>
              </a:tblGrid>
              <a:tr h="2301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Actividad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8910"/>
                  </a:ext>
                </a:extLst>
              </a:tr>
              <a:tr h="42382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4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142961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Organización del equipo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3756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Entrega de la documentación individual de la fase 1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85050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Entrega de la documentación grupal de la fase 1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2616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492174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1-8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09843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Preparación de presentación de proyecto APT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40482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Presentación de proyecto APT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3467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8EF702A-18C9-F20E-78D3-51782AE820A8}"/>
              </a:ext>
            </a:extLst>
          </p:cNvPr>
          <p:cNvSpPr txBox="1"/>
          <p:nvPr/>
        </p:nvSpPr>
        <p:spPr>
          <a:xfrm>
            <a:off x="388358" y="294804"/>
            <a:ext cx="5963044" cy="45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US" sz="2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Actividades</a:t>
            </a:r>
            <a:endParaRPr lang="en-US" sz="2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42435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781</Words>
  <Application>Microsoft Office PowerPoint</Application>
  <PresentationFormat>Panorámica</PresentationFormat>
  <Paragraphs>220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ADLaM Display</vt:lpstr>
      <vt:lpstr>Aptos</vt:lpstr>
      <vt:lpstr>Arial</vt:lpstr>
      <vt:lpstr>Avenir Next LT Pro</vt:lpstr>
      <vt:lpstr>Calibri</vt:lpstr>
      <vt:lpstr>Wingdings</vt:lpstr>
      <vt:lpstr>AccentBoxVTI</vt:lpstr>
      <vt:lpstr>Detección temprana del cáncer de pulmón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de los Ángeles Plaza de los Reyes Sanhueza</dc:creator>
  <cp:lastModifiedBy>María de los Ángeles Plaza de los Reyes Sanhueza</cp:lastModifiedBy>
  <cp:revision>5</cp:revision>
  <dcterms:created xsi:type="dcterms:W3CDTF">2024-09-12T20:36:43Z</dcterms:created>
  <dcterms:modified xsi:type="dcterms:W3CDTF">2024-09-12T21:11:45Z</dcterms:modified>
</cp:coreProperties>
</file>