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>
  <p:sldMasterIdLst>
    <p:sldMasterId id="2147483648" r:id="rId6"/>
    <p:sldMasterId id="2147483649" r:id="rId7"/>
  </p:sldMasterIdLst>
  <p:notesMasterIdLst>
    <p:notesMasterId r:id="rId25"/>
  </p:notesMasterIdLst>
  <p:sldIdLst>
    <p:sldId id="256" r:id="rId8"/>
    <p:sldId id="258" r:id="rId9"/>
    <p:sldId id="259" r:id="rId10"/>
    <p:sldId id="260" r:id="rId11"/>
    <p:sldId id="261" r:id="rId12"/>
    <p:sldId id="262" r:id="rId13"/>
    <p:sldId id="264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3" r:id="rId23"/>
    <p:sldId id="274" r:id="rId24"/>
  </p:sldIdLst>
  <p:sldSz cx="9144000" cy="6858000" type="screen4x3"/>
  <p:notesSz cx="6664325" cy="992505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800"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bg1"/>
        </a:solidFill>
        <a:latin typeface="Verdana" panose="020B060403050404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21"/>
    <p:restoredTop sz="94660"/>
  </p:normalViewPr>
  <p:slideViewPr>
    <p:cSldViewPr>
      <p:cViewPr varScale="1">
        <p:scale>
          <a:sx n="116" d="100"/>
          <a:sy n="116" d="100"/>
        </p:scale>
        <p:origin x="1288" y="1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5" Type="http://schemas.openxmlformats.org/officeDocument/2006/relationships/customXml" Target="../customXml/item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1">
            <a:extLst>
              <a:ext uri="{FF2B5EF4-FFF2-40B4-BE49-F238E27FC236}">
                <a16:creationId xmlns:a16="http://schemas.microsoft.com/office/drawing/2014/main" id="{81799933-AE3A-2E46-9177-66AF88C7C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6432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0483" name="AutoShape 2">
            <a:extLst>
              <a:ext uri="{FF2B5EF4-FFF2-40B4-BE49-F238E27FC236}">
                <a16:creationId xmlns:a16="http://schemas.microsoft.com/office/drawing/2014/main" id="{6D09CDC6-B031-2F45-BFAB-1FA30E5A6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664325" cy="992505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0484" name="Text Box 3">
            <a:extLst>
              <a:ext uri="{FF2B5EF4-FFF2-40B4-BE49-F238E27FC236}">
                <a16:creationId xmlns:a16="http://schemas.microsoft.com/office/drawing/2014/main" id="{C915F957-D6E0-444B-8369-8FDBF4CA5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88766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176F59C-6977-814B-A505-83C78B94387D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773488" y="0"/>
            <a:ext cx="2884487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6" name="Rectangle 5">
            <a:extLst>
              <a:ext uri="{FF2B5EF4-FFF2-40B4-BE49-F238E27FC236}">
                <a16:creationId xmlns:a16="http://schemas.microsoft.com/office/drawing/2014/main" id="{DDA15A03-83F8-0A43-A0C7-E57463E7FF8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50900" y="744538"/>
            <a:ext cx="4959350" cy="371951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68A0DB6-FDFB-F94C-AD01-FC003E2C9D9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66750" y="4714875"/>
            <a:ext cx="5326063" cy="44640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0488" name="Text Box 7">
            <a:extLst>
              <a:ext uri="{FF2B5EF4-FFF2-40B4-BE49-F238E27FC236}">
                <a16:creationId xmlns:a16="http://schemas.microsoft.com/office/drawing/2014/main" id="{0E0A288B-CC5E-8042-8FA6-007A32658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426575"/>
            <a:ext cx="2887663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94D05F95-06EE-1240-B76B-870B94EB148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773488" y="9426575"/>
            <a:ext cx="2884487" cy="4937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fld id="{87BD5FA0-BBCB-F84D-B032-D33A42DCA134}" type="slidenum">
              <a:rPr lang="en-AU" altLang="en-US"/>
              <a:pPr/>
              <a:t>‹#›</a:t>
            </a:fld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8">
            <a:extLst>
              <a:ext uri="{FF2B5EF4-FFF2-40B4-BE49-F238E27FC236}">
                <a16:creationId xmlns:a16="http://schemas.microsoft.com/office/drawing/2014/main" id="{4B573377-E5A2-5046-804C-455D6C126A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9E7D4FF9-E900-AA4F-95B8-068E4A790249}" type="slidenum">
              <a:rPr lang="en-AU" altLang="en-US" sz="1200">
                <a:solidFill>
                  <a:srgbClr val="000000"/>
                </a:solidFill>
              </a:rPr>
              <a:pPr/>
              <a:t>1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21507" name="Text Box 1">
            <a:extLst>
              <a:ext uri="{FF2B5EF4-FFF2-40B4-BE49-F238E27FC236}">
                <a16:creationId xmlns:a16="http://schemas.microsoft.com/office/drawing/2014/main" id="{6985FBAB-2F82-D844-9443-2CD972D12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1508" name="Rectangle 2">
            <a:extLst>
              <a:ext uri="{FF2B5EF4-FFF2-40B4-BE49-F238E27FC236}">
                <a16:creationId xmlns:a16="http://schemas.microsoft.com/office/drawing/2014/main" id="{B500C887-F5AD-BC49-871C-AA376E048D1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8">
            <a:extLst>
              <a:ext uri="{FF2B5EF4-FFF2-40B4-BE49-F238E27FC236}">
                <a16:creationId xmlns:a16="http://schemas.microsoft.com/office/drawing/2014/main" id="{22BB2528-3E74-6D46-A1C0-6EBCF7A4689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76122B6-4D64-5143-9000-517B91DC6B78}" type="slidenum">
              <a:rPr lang="en-AU" altLang="en-US" sz="1200">
                <a:solidFill>
                  <a:srgbClr val="000000"/>
                </a:solidFill>
              </a:rPr>
              <a:pPr/>
              <a:t>10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30723" name="Text Box 1">
            <a:extLst>
              <a:ext uri="{FF2B5EF4-FFF2-40B4-BE49-F238E27FC236}">
                <a16:creationId xmlns:a16="http://schemas.microsoft.com/office/drawing/2014/main" id="{948F7F7D-B034-4041-9470-2151D33A7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DBA06CFD-E136-8B41-8440-C4C790DC598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8">
            <a:extLst>
              <a:ext uri="{FF2B5EF4-FFF2-40B4-BE49-F238E27FC236}">
                <a16:creationId xmlns:a16="http://schemas.microsoft.com/office/drawing/2014/main" id="{86182D68-36EA-E443-8F14-1E202EDA3BD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8B65554-4860-E24D-9390-D2DE4A9A06F6}" type="slidenum">
              <a:rPr lang="en-AU" altLang="en-US" sz="1200">
                <a:solidFill>
                  <a:srgbClr val="000000"/>
                </a:solidFill>
              </a:rPr>
              <a:pPr/>
              <a:t>11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31747" name="Text Box 1">
            <a:extLst>
              <a:ext uri="{FF2B5EF4-FFF2-40B4-BE49-F238E27FC236}">
                <a16:creationId xmlns:a16="http://schemas.microsoft.com/office/drawing/2014/main" id="{53EDCDC3-9D67-3C48-A18E-B742E6FF8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31748" name="Rectangle 2">
            <a:extLst>
              <a:ext uri="{FF2B5EF4-FFF2-40B4-BE49-F238E27FC236}">
                <a16:creationId xmlns:a16="http://schemas.microsoft.com/office/drawing/2014/main" id="{FA82E076-3539-874C-AC77-CF472270BC8F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>
            <a:extLst>
              <a:ext uri="{FF2B5EF4-FFF2-40B4-BE49-F238E27FC236}">
                <a16:creationId xmlns:a16="http://schemas.microsoft.com/office/drawing/2014/main" id="{A3C69C67-32DB-4E45-A1DA-7A7B29C599E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89C6FC6-B088-5846-95BD-C4793080EDD8}" type="slidenum">
              <a:rPr lang="en-AU" altLang="en-US" sz="1200">
                <a:solidFill>
                  <a:srgbClr val="000000"/>
                </a:solidFill>
              </a:rPr>
              <a:pPr/>
              <a:t>12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32771" name="Text Box 1">
            <a:extLst>
              <a:ext uri="{FF2B5EF4-FFF2-40B4-BE49-F238E27FC236}">
                <a16:creationId xmlns:a16="http://schemas.microsoft.com/office/drawing/2014/main" id="{2C6F25C4-5D45-E94F-850F-A650C7A656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F0C8BB83-0D71-3141-B16A-0C1411746BE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>
            <a:extLst>
              <a:ext uri="{FF2B5EF4-FFF2-40B4-BE49-F238E27FC236}">
                <a16:creationId xmlns:a16="http://schemas.microsoft.com/office/drawing/2014/main" id="{A918B6ED-2544-CE44-BCD4-69F6047EBD6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BBE75B0-9E0E-084F-8917-9F5EAB6DD49F}" type="slidenum">
              <a:rPr lang="en-AU" altLang="en-US" sz="1200">
                <a:solidFill>
                  <a:srgbClr val="000000"/>
                </a:solidFill>
              </a:rPr>
              <a:pPr/>
              <a:t>13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33795" name="Text Box 1">
            <a:extLst>
              <a:ext uri="{FF2B5EF4-FFF2-40B4-BE49-F238E27FC236}">
                <a16:creationId xmlns:a16="http://schemas.microsoft.com/office/drawing/2014/main" id="{2EA8FD44-2174-6242-836A-0119B3076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33796" name="Rectangle 2">
            <a:extLst>
              <a:ext uri="{FF2B5EF4-FFF2-40B4-BE49-F238E27FC236}">
                <a16:creationId xmlns:a16="http://schemas.microsoft.com/office/drawing/2014/main" id="{097A2FE8-268A-144C-BD2C-896E532E9DF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8">
            <a:extLst>
              <a:ext uri="{FF2B5EF4-FFF2-40B4-BE49-F238E27FC236}">
                <a16:creationId xmlns:a16="http://schemas.microsoft.com/office/drawing/2014/main" id="{B8073A06-3B27-BD43-B6FF-50D28673896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7200625F-8342-8C4C-B232-A4A2D425306B}" type="slidenum">
              <a:rPr lang="en-AU" altLang="en-US" sz="1200">
                <a:solidFill>
                  <a:srgbClr val="000000"/>
                </a:solidFill>
              </a:rPr>
              <a:pPr/>
              <a:t>14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34819" name="Text Box 1">
            <a:extLst>
              <a:ext uri="{FF2B5EF4-FFF2-40B4-BE49-F238E27FC236}">
                <a16:creationId xmlns:a16="http://schemas.microsoft.com/office/drawing/2014/main" id="{62786A0B-E030-0D4E-BE6E-CF519332C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13C56D02-A690-F648-B654-5D2ACB38F4E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8">
            <a:extLst>
              <a:ext uri="{FF2B5EF4-FFF2-40B4-BE49-F238E27FC236}">
                <a16:creationId xmlns:a16="http://schemas.microsoft.com/office/drawing/2014/main" id="{93DEFA39-4973-B34C-92A0-A22A1B13413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626F43EB-BBEE-8E49-8DF5-FF5215916A47}" type="slidenum">
              <a:rPr lang="en-AU" altLang="en-US" sz="1200">
                <a:solidFill>
                  <a:srgbClr val="000000"/>
                </a:solidFill>
              </a:rPr>
              <a:pPr/>
              <a:t>15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35843" name="Text Box 1">
            <a:extLst>
              <a:ext uri="{FF2B5EF4-FFF2-40B4-BE49-F238E27FC236}">
                <a16:creationId xmlns:a16="http://schemas.microsoft.com/office/drawing/2014/main" id="{5548C2CE-1399-1944-A448-711639702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35844" name="Rectangle 2">
            <a:extLst>
              <a:ext uri="{FF2B5EF4-FFF2-40B4-BE49-F238E27FC236}">
                <a16:creationId xmlns:a16="http://schemas.microsoft.com/office/drawing/2014/main" id="{E4C51F35-0843-D842-BF74-76338DE0A1C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8">
            <a:extLst>
              <a:ext uri="{FF2B5EF4-FFF2-40B4-BE49-F238E27FC236}">
                <a16:creationId xmlns:a16="http://schemas.microsoft.com/office/drawing/2014/main" id="{E8BBD202-2E57-EC4B-AF1F-3EEE1FD603A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3783C45B-2414-864E-8297-D286C1DA3610}" type="slidenum">
              <a:rPr lang="en-AU" altLang="en-US" sz="1200">
                <a:solidFill>
                  <a:srgbClr val="000000"/>
                </a:solidFill>
              </a:rPr>
              <a:pPr/>
              <a:t>16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36867" name="Text Box 1">
            <a:extLst>
              <a:ext uri="{FF2B5EF4-FFF2-40B4-BE49-F238E27FC236}">
                <a16:creationId xmlns:a16="http://schemas.microsoft.com/office/drawing/2014/main" id="{BF7367A1-03B6-4A45-A74B-7F22A41C5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E461B771-E892-DF43-8809-8E7BBB6B3A6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>
            <a:extLst>
              <a:ext uri="{FF2B5EF4-FFF2-40B4-BE49-F238E27FC236}">
                <a16:creationId xmlns:a16="http://schemas.microsoft.com/office/drawing/2014/main" id="{6B0B3D1E-540A-5246-9EE6-F35E36DCF50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17183F4-4199-1046-BE6A-65D5BA16D1C0}" type="slidenum">
              <a:rPr lang="en-AU" altLang="en-US" sz="1200">
                <a:solidFill>
                  <a:srgbClr val="000000"/>
                </a:solidFill>
              </a:rPr>
              <a:pPr/>
              <a:t>17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37891" name="Text Box 1">
            <a:extLst>
              <a:ext uri="{FF2B5EF4-FFF2-40B4-BE49-F238E27FC236}">
                <a16:creationId xmlns:a16="http://schemas.microsoft.com/office/drawing/2014/main" id="{738FF8BB-8C70-244C-A4A5-D3AA00030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37892" name="Rectangle 2">
            <a:extLst>
              <a:ext uri="{FF2B5EF4-FFF2-40B4-BE49-F238E27FC236}">
                <a16:creationId xmlns:a16="http://schemas.microsoft.com/office/drawing/2014/main" id="{CE8E26E5-2F99-EC41-95B1-7180D01D065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>
            <a:extLst>
              <a:ext uri="{FF2B5EF4-FFF2-40B4-BE49-F238E27FC236}">
                <a16:creationId xmlns:a16="http://schemas.microsoft.com/office/drawing/2014/main" id="{A5355E91-F37B-4C41-B6D2-05E5C4FEB9A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B7790758-53A4-7B4E-86DA-34E5E6049723}" type="slidenum">
              <a:rPr lang="en-AU" altLang="en-US" sz="1200">
                <a:solidFill>
                  <a:srgbClr val="000000"/>
                </a:solidFill>
              </a:rPr>
              <a:pPr/>
              <a:t>2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22531" name="Text Box 1">
            <a:extLst>
              <a:ext uri="{FF2B5EF4-FFF2-40B4-BE49-F238E27FC236}">
                <a16:creationId xmlns:a16="http://schemas.microsoft.com/office/drawing/2014/main" id="{7C21B065-2539-614B-8E24-0EBD89AE8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915E71A5-47D0-DD4D-B669-F020D298C83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8">
            <a:extLst>
              <a:ext uri="{FF2B5EF4-FFF2-40B4-BE49-F238E27FC236}">
                <a16:creationId xmlns:a16="http://schemas.microsoft.com/office/drawing/2014/main" id="{7B035452-6713-4045-830C-C9AA5D37D71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81462FB4-3584-5648-BAA6-D31A2EC35CE3}" type="slidenum">
              <a:rPr lang="en-AU" altLang="en-US" sz="1200">
                <a:solidFill>
                  <a:srgbClr val="000000"/>
                </a:solidFill>
              </a:rPr>
              <a:pPr/>
              <a:t>3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23555" name="Text Box 1">
            <a:extLst>
              <a:ext uri="{FF2B5EF4-FFF2-40B4-BE49-F238E27FC236}">
                <a16:creationId xmlns:a16="http://schemas.microsoft.com/office/drawing/2014/main" id="{1DFA7698-967A-514D-84AD-0F2E4AD35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3556" name="Rectangle 2">
            <a:extLst>
              <a:ext uri="{FF2B5EF4-FFF2-40B4-BE49-F238E27FC236}">
                <a16:creationId xmlns:a16="http://schemas.microsoft.com/office/drawing/2014/main" id="{946B0187-A020-0B42-9083-E7590D35829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8">
            <a:extLst>
              <a:ext uri="{FF2B5EF4-FFF2-40B4-BE49-F238E27FC236}">
                <a16:creationId xmlns:a16="http://schemas.microsoft.com/office/drawing/2014/main" id="{0630516A-4447-A842-BB0C-CD59AE5A52A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5ABC203E-C872-4B47-8889-0660910A368D}" type="slidenum">
              <a:rPr lang="en-AU" altLang="en-US" sz="1200">
                <a:solidFill>
                  <a:srgbClr val="000000"/>
                </a:solidFill>
              </a:rPr>
              <a:pPr/>
              <a:t>4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24579" name="Text Box 1">
            <a:extLst>
              <a:ext uri="{FF2B5EF4-FFF2-40B4-BE49-F238E27FC236}">
                <a16:creationId xmlns:a16="http://schemas.microsoft.com/office/drawing/2014/main" id="{245A3CFB-90AB-BC48-BF09-031B94286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CF40162E-4E7D-E140-A373-6A9C1546A43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8">
            <a:extLst>
              <a:ext uri="{FF2B5EF4-FFF2-40B4-BE49-F238E27FC236}">
                <a16:creationId xmlns:a16="http://schemas.microsoft.com/office/drawing/2014/main" id="{79F451B0-2E28-704E-87E6-457408885D1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DA5CE334-09B3-A249-B285-7139C560E0F4}" type="slidenum">
              <a:rPr lang="en-AU" altLang="en-US" sz="1200">
                <a:solidFill>
                  <a:srgbClr val="000000"/>
                </a:solidFill>
              </a:rPr>
              <a:pPr/>
              <a:t>5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25603" name="Text Box 1">
            <a:extLst>
              <a:ext uri="{FF2B5EF4-FFF2-40B4-BE49-F238E27FC236}">
                <a16:creationId xmlns:a16="http://schemas.microsoft.com/office/drawing/2014/main" id="{6077CAFD-C5BC-B34B-B411-C6A0355DBD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7F60D360-C41B-6643-93CF-277EDB7DC5D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8">
            <a:extLst>
              <a:ext uri="{FF2B5EF4-FFF2-40B4-BE49-F238E27FC236}">
                <a16:creationId xmlns:a16="http://schemas.microsoft.com/office/drawing/2014/main" id="{7FE9BABE-C8EE-8144-98B5-DB61191DCCC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F224A9EA-58B1-534F-AABE-166AE40543C2}" type="slidenum">
              <a:rPr lang="en-AU" altLang="en-US" sz="1200">
                <a:solidFill>
                  <a:srgbClr val="000000"/>
                </a:solidFill>
              </a:rPr>
              <a:pPr/>
              <a:t>6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26627" name="Text Box 1">
            <a:extLst>
              <a:ext uri="{FF2B5EF4-FFF2-40B4-BE49-F238E27FC236}">
                <a16:creationId xmlns:a16="http://schemas.microsoft.com/office/drawing/2014/main" id="{DE693540-196C-CE4D-B894-68375F48C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6628" name="Rectangle 2">
            <a:extLst>
              <a:ext uri="{FF2B5EF4-FFF2-40B4-BE49-F238E27FC236}">
                <a16:creationId xmlns:a16="http://schemas.microsoft.com/office/drawing/2014/main" id="{EFB59102-9684-3C46-A8A6-FD24BFD4C7B2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>
            <a:extLst>
              <a:ext uri="{FF2B5EF4-FFF2-40B4-BE49-F238E27FC236}">
                <a16:creationId xmlns:a16="http://schemas.microsoft.com/office/drawing/2014/main" id="{59062BF4-0A56-334A-8F54-757DB2E900D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032CDCD5-F978-E64E-A9F3-E384BE8D8165}" type="slidenum">
              <a:rPr lang="en-AU" altLang="en-US" sz="1200">
                <a:solidFill>
                  <a:srgbClr val="000000"/>
                </a:solidFill>
              </a:rPr>
              <a:pPr/>
              <a:t>7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27651" name="Text Box 1">
            <a:extLst>
              <a:ext uri="{FF2B5EF4-FFF2-40B4-BE49-F238E27FC236}">
                <a16:creationId xmlns:a16="http://schemas.microsoft.com/office/drawing/2014/main" id="{35F43E73-529E-6643-B010-D73A09724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818D34EB-6461-B045-B371-D78615EC258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8">
            <a:extLst>
              <a:ext uri="{FF2B5EF4-FFF2-40B4-BE49-F238E27FC236}">
                <a16:creationId xmlns:a16="http://schemas.microsoft.com/office/drawing/2014/main" id="{39D545FB-389A-7340-BEAE-6090DDA92CD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8221567-7082-0748-A308-6C7E908471C5}" type="slidenum">
              <a:rPr lang="en-AU" altLang="en-US" sz="1200">
                <a:solidFill>
                  <a:srgbClr val="000000"/>
                </a:solidFill>
              </a:rPr>
              <a:pPr/>
              <a:t>8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28675" name="Text Box 1">
            <a:extLst>
              <a:ext uri="{FF2B5EF4-FFF2-40B4-BE49-F238E27FC236}">
                <a16:creationId xmlns:a16="http://schemas.microsoft.com/office/drawing/2014/main" id="{189AB012-143C-7440-9960-FDDEE0879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0EBE6515-242E-9443-A1FE-7043A037B70F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8676" name="Text Box 2">
            <a:extLst>
              <a:ext uri="{FF2B5EF4-FFF2-40B4-BE49-F238E27FC236}">
                <a16:creationId xmlns:a16="http://schemas.microsoft.com/office/drawing/2014/main" id="{C91BA873-02E5-0B46-912C-3AE8919DD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744538"/>
            <a:ext cx="4962525" cy="37226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8677" name="Rectangle 3">
            <a:extLst>
              <a:ext uri="{FF2B5EF4-FFF2-40B4-BE49-F238E27FC236}">
                <a16:creationId xmlns:a16="http://schemas.microsoft.com/office/drawing/2014/main" id="{D4F605EB-E545-0148-A808-24E21871675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4656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8">
            <a:extLst>
              <a:ext uri="{FF2B5EF4-FFF2-40B4-BE49-F238E27FC236}">
                <a16:creationId xmlns:a16="http://schemas.microsoft.com/office/drawing/2014/main" id="{C3B37190-37F8-D54D-BD54-F7A7D068240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fld id="{E732EC18-7E02-084D-B94C-D5F1BE9478A3}" type="slidenum">
              <a:rPr lang="en-AU" altLang="en-US" sz="1200">
                <a:solidFill>
                  <a:srgbClr val="000000"/>
                </a:solidFill>
              </a:rPr>
              <a:pPr/>
              <a:t>9</a:t>
            </a:fld>
            <a:endParaRPr lang="en-AU" altLang="en-US" sz="1200">
              <a:solidFill>
                <a:srgbClr val="000000"/>
              </a:solidFill>
            </a:endParaRPr>
          </a:p>
        </p:txBody>
      </p:sp>
      <p:sp>
        <p:nvSpPr>
          <p:cNvPr id="29699" name="Text Box 1">
            <a:extLst>
              <a:ext uri="{FF2B5EF4-FFF2-40B4-BE49-F238E27FC236}">
                <a16:creationId xmlns:a16="http://schemas.microsoft.com/office/drawing/2014/main" id="{03DF1C42-306A-244E-B884-C14ED939D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488" y="9428163"/>
            <a:ext cx="2887662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fld id="{06826D1E-3D53-6145-98C6-5064894FC8D2}" type="slidenum">
              <a:rPr lang="en-US" altLang="en-US" sz="1200">
                <a:solidFill>
                  <a:srgbClr val="000000"/>
                </a:solidFill>
              </a:rPr>
              <a:pPr algn="r" eaLnBrk="1" hangingPunct="1"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  <p:sp>
        <p:nvSpPr>
          <p:cNvPr id="29700" name="Text Box 2">
            <a:extLst>
              <a:ext uri="{FF2B5EF4-FFF2-40B4-BE49-F238E27FC236}">
                <a16:creationId xmlns:a16="http://schemas.microsoft.com/office/drawing/2014/main" id="{5C38753C-D727-784F-A21D-9067FE710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900" y="744538"/>
            <a:ext cx="4962525" cy="37226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29701" name="Rectangle 3">
            <a:extLst>
              <a:ext uri="{FF2B5EF4-FFF2-40B4-BE49-F238E27FC236}">
                <a16:creationId xmlns:a16="http://schemas.microsoft.com/office/drawing/2014/main" id="{727E6D44-A7A0-604F-91EA-B4105F3C4108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666750" y="4714875"/>
            <a:ext cx="5327650" cy="4559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770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17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1563" y="503238"/>
            <a:ext cx="1833562" cy="56562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503238"/>
            <a:ext cx="5351463" cy="56562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95361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3450F3-0AB5-394E-AFB9-F32D98FAD41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Slide </a:t>
            </a:r>
            <a:fld id="{A6F46947-8104-0943-88BC-E2F6E2755D0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41974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F535A52-F4EE-1E47-A628-68B63C07F02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Slide </a:t>
            </a:r>
            <a:fld id="{C92BB558-8A4C-B647-956A-7925B620A8E9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57261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CF26AD-876F-874E-B929-77AF40AA40B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Slide </a:t>
            </a:r>
            <a:fld id="{54A6485B-1FAD-5946-9C03-920DD99FD95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64894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844675"/>
            <a:ext cx="3465512" cy="431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025" y="1844675"/>
            <a:ext cx="3467100" cy="431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9D4AA7-95CC-BF4C-B7FF-2A4B777191F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Slide </a:t>
            </a:r>
            <a:fld id="{B70E3AA1-B34D-DC46-8B13-BE8227C2210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525868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F5E945C-A534-C443-88C1-33D50C36AD78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Slide </a:t>
            </a:r>
            <a:fld id="{8A26F8FE-BC92-CD44-8528-29CCF9C64F6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928175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74DF46F-AA59-D145-926F-D23282F907F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Slide </a:t>
            </a:r>
            <a:fld id="{77C949B3-F66F-F94F-985A-D08FB9A1105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588479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F59A622B-91C1-C94E-A0E0-A8DF08192D2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Slide </a:t>
            </a:r>
            <a:fld id="{1E0A6E97-C4D7-1B4D-964A-3C3D79DB9594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672374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F5FF29-BB87-B145-B594-D562B8AA115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Slide </a:t>
            </a:r>
            <a:fld id="{B05B64FE-A403-FA42-BA4E-06F393174B2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14731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52914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E3D6FE5-9061-E047-BAD2-49A0A12AEAD1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Slide </a:t>
            </a:r>
            <a:fld id="{CB016A7D-04F9-6548-8A30-A419DBA8D56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175081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38729DC-9144-AF4D-A672-C9AF3BF8576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Slide </a:t>
            </a:r>
            <a:fld id="{268C3294-CDAC-9249-810D-2E24FBA7EC7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799826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1563" y="503238"/>
            <a:ext cx="1833562" cy="56562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700" y="503238"/>
            <a:ext cx="5351463" cy="56562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28E60D9-7AD9-7149-93D1-927F97E54EBA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Slide </a:t>
            </a:r>
            <a:fld id="{8DA0FEEC-EBD7-D94B-92D3-99734BCC8E5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105338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5067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113" y="1844675"/>
            <a:ext cx="3465512" cy="431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18025" y="1844675"/>
            <a:ext cx="3467100" cy="431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7150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5587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940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70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58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091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">
            <a:extLst>
              <a:ext uri="{FF2B5EF4-FFF2-40B4-BE49-F238E27FC236}">
                <a16:creationId xmlns:a16="http://schemas.microsoft.com/office/drawing/2014/main" id="{E281D289-7593-194E-BD3C-A08B6E7D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" b="22165"/>
          <a:stretch>
            <a:fillRect/>
          </a:stretch>
        </p:blipFill>
        <p:spPr bwMode="auto">
          <a:xfrm>
            <a:off x="6548438" y="6477000"/>
            <a:ext cx="26003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27" name="Picture 2">
            <a:extLst>
              <a:ext uri="{FF2B5EF4-FFF2-40B4-BE49-F238E27FC236}">
                <a16:creationId xmlns:a16="http://schemas.microsoft.com/office/drawing/2014/main" id="{1DAEF224-8980-8C4F-9818-D580DC8E4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8" name="Rectangle 3">
            <a:extLst>
              <a:ext uri="{FF2B5EF4-FFF2-40B4-BE49-F238E27FC236}">
                <a16:creationId xmlns:a16="http://schemas.microsoft.com/office/drawing/2014/main" id="{6264FDF5-29F3-5B46-87B7-AABF8ED83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503238"/>
            <a:ext cx="647541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776AE0D1-7321-E24A-B787-424C69416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844675"/>
            <a:ext cx="7085012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30" name="Text Box 5">
            <a:extLst>
              <a:ext uri="{FF2B5EF4-FFF2-40B4-BE49-F238E27FC236}">
                <a16:creationId xmlns:a16="http://schemas.microsoft.com/office/drawing/2014/main" id="{7DAD122D-54F6-AB40-B4E4-3516831F6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453188"/>
            <a:ext cx="2133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  <p:sp>
        <p:nvSpPr>
          <p:cNvPr id="1031" name="Text Box 6">
            <a:extLst>
              <a:ext uri="{FF2B5EF4-FFF2-40B4-BE49-F238E27FC236}">
                <a16:creationId xmlns:a16="http://schemas.microsoft.com/office/drawing/2014/main" id="{4DE67252-87F0-6B45-BC93-061CA074FA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6453188"/>
            <a:ext cx="3384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85B5A6EF-2A17-DA4B-B413-FBEA58D19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lum contrast="-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29" b="22165"/>
          <a:stretch>
            <a:fillRect/>
          </a:stretch>
        </p:blipFill>
        <p:spPr bwMode="auto">
          <a:xfrm>
            <a:off x="6548438" y="6477000"/>
            <a:ext cx="2600325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2051" name="Picture 2">
            <a:extLst>
              <a:ext uri="{FF2B5EF4-FFF2-40B4-BE49-F238E27FC236}">
                <a16:creationId xmlns:a16="http://schemas.microsoft.com/office/drawing/2014/main" id="{F4C88C68-6CC7-0541-887F-155B742A4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052" name="Rectangle 3">
            <a:extLst>
              <a:ext uri="{FF2B5EF4-FFF2-40B4-BE49-F238E27FC236}">
                <a16:creationId xmlns:a16="http://schemas.microsoft.com/office/drawing/2014/main" id="{D0DCC138-6956-D547-972F-27B7600675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47700" y="503238"/>
            <a:ext cx="6475413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7BC100C6-C071-6D44-9982-5543E12A61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844675"/>
            <a:ext cx="7085012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0A739AC-167C-3646-AD2B-EA5974A2DC3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772400" y="6553200"/>
            <a:ext cx="987425" cy="82391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AU" altLang="en-US"/>
              <a:t>Slide </a:t>
            </a:r>
            <a:fld id="{995A20FC-EEFD-574E-B05F-C6B5D69F0FD3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F37BE118-7616-CF4D-B51D-FEFDF436B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6453188"/>
            <a:ext cx="3384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A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FFFFFF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Verdan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defTabSz="457200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2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>
            <a:extLst>
              <a:ext uri="{FF2B5EF4-FFF2-40B4-BE49-F238E27FC236}">
                <a16:creationId xmlns:a16="http://schemas.microsoft.com/office/drawing/2014/main" id="{B5884410-46FA-8E4F-9EBD-8E286E063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04664"/>
            <a:ext cx="6913562" cy="104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Information Technology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3200" b="1" dirty="0">
                <a:solidFill>
                  <a:srgbClr val="000000"/>
                </a:solidFill>
                <a:cs typeface="Times New Roman" panose="02020603050405020304" pitchFamily="18" charset="0"/>
              </a:rPr>
              <a:t>Discipline</a:t>
            </a:r>
            <a:endParaRPr lang="en-US" altLang="en-US" b="1" dirty="0">
              <a:solidFill>
                <a:srgbClr val="FFFFFF"/>
              </a:solidFill>
            </a:endParaRPr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79D63285-AC85-9746-B486-B5BE60E6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4" y="2996952"/>
            <a:ext cx="4953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1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 dirty="0">
                <a:solidFill>
                  <a:srgbClr val="000000"/>
                </a:solidFill>
              </a:rPr>
              <a:t>Client Meetings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>
            <a:extLst>
              <a:ext uri="{FF2B5EF4-FFF2-40B4-BE49-F238E27FC236}">
                <a16:creationId xmlns:a16="http://schemas.microsoft.com/office/drawing/2014/main" id="{1D6BFEC9-FA1D-214C-BFE2-37429B289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03238"/>
            <a:ext cx="647858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3200">
                <a:solidFill>
                  <a:schemeClr val="tx1"/>
                </a:solidFill>
              </a:rPr>
              <a:t>Roles during the </a:t>
            </a:r>
            <a:r>
              <a:rPr lang="en-US" altLang="en-US" sz="3200">
                <a:solidFill>
                  <a:schemeClr val="tx1"/>
                </a:solidFill>
              </a:rPr>
              <a:t>Interview</a:t>
            </a:r>
            <a:endParaRPr lang="en-AU" altLang="en-US" sz="3200">
              <a:solidFill>
                <a:schemeClr val="tx1"/>
              </a:solidFill>
            </a:endParaRPr>
          </a:p>
        </p:txBody>
      </p:sp>
      <p:sp>
        <p:nvSpPr>
          <p:cNvPr id="12291" name="Text Box 2">
            <a:extLst>
              <a:ext uri="{FF2B5EF4-FFF2-40B4-BE49-F238E27FC236}">
                <a16:creationId xmlns:a16="http://schemas.microsoft.com/office/drawing/2014/main" id="{7E123150-A8E7-CB4D-BC4F-08C0291CB3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44675"/>
            <a:ext cx="73787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15963" indent="-3635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068388" indent="-352425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Who should attend the client meetings: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The whole team should attend the first client meeting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Subsequent meetings will depend on what needs to be discussed</a:t>
            </a:r>
          </a:p>
          <a:p>
            <a:pPr lvl="2" eaLnBrk="1" hangingPunct="1">
              <a:spcBef>
                <a:spcPts val="9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000">
                <a:solidFill>
                  <a:srgbClr val="000000"/>
                </a:solidFill>
              </a:rPr>
              <a:t>Not everyone may need to be there, so use your discretion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435684D4-0698-EA46-9119-7C2411789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03238"/>
            <a:ext cx="647858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3200">
                <a:solidFill>
                  <a:schemeClr val="tx1"/>
                </a:solidFill>
              </a:rPr>
              <a:t>Roles during the </a:t>
            </a:r>
            <a:r>
              <a:rPr lang="en-US" altLang="en-US" sz="3200">
                <a:solidFill>
                  <a:schemeClr val="tx1"/>
                </a:solidFill>
              </a:rPr>
              <a:t>Interview</a:t>
            </a:r>
            <a:endParaRPr lang="en-AU" altLang="en-US" sz="3200">
              <a:solidFill>
                <a:schemeClr val="tx1"/>
              </a:solidFill>
            </a:endParaRPr>
          </a:p>
        </p:txBody>
      </p:sp>
      <p:sp>
        <p:nvSpPr>
          <p:cNvPr id="13315" name="Text Box 2">
            <a:extLst>
              <a:ext uri="{FF2B5EF4-FFF2-40B4-BE49-F238E27FC236}">
                <a16:creationId xmlns:a16="http://schemas.microsoft.com/office/drawing/2014/main" id="{B72A1981-02FD-7D4B-9024-73A0032A7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8305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15963" indent="-3635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The Chairperson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Should ensure that the agenda for the interview is complete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May arrange the interview with the client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Is in ‘control’ or in ‘the chair’ during the meeting</a:t>
            </a:r>
            <a:endParaRPr lang="en-US" altLang="en-US" sz="2400">
              <a:solidFill>
                <a:srgbClr val="000000"/>
              </a:solidFill>
            </a:endParaRP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Should probably be the current Activity Coordinator</a:t>
            </a:r>
            <a:r>
              <a:rPr lang="en-US" altLang="en-US" sz="2400">
                <a:solidFill>
                  <a:srgbClr val="000000"/>
                </a:solidFill>
              </a:rPr>
              <a:t> (team leader)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>
                <a:solidFill>
                  <a:srgbClr val="000000"/>
                </a:solidFill>
              </a:rPr>
              <a:t>The Secretary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Creates and distributes agenda, and takes the minutes; then distributes the minutes afterwards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If the client is agreeable, record interviews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>
            <a:extLst>
              <a:ext uri="{FF2B5EF4-FFF2-40B4-BE49-F238E27FC236}">
                <a16:creationId xmlns:a16="http://schemas.microsoft.com/office/drawing/2014/main" id="{E6BAC03F-0856-A845-9E59-77927F293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03238"/>
            <a:ext cx="647858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3200">
                <a:solidFill>
                  <a:schemeClr val="tx1"/>
                </a:solidFill>
              </a:rPr>
              <a:t>Conducting the </a:t>
            </a:r>
            <a:r>
              <a:rPr lang="en-US" altLang="en-US" sz="3200">
                <a:solidFill>
                  <a:schemeClr val="tx1"/>
                </a:solidFill>
              </a:rPr>
              <a:t>Interview</a:t>
            </a:r>
            <a:endParaRPr lang="en-AU" altLang="en-US" sz="3200">
              <a:solidFill>
                <a:schemeClr val="tx1"/>
              </a:solidFill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551F64BE-663E-024A-8B00-79BCE3161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Review any previous meetings, or the background to the project so far, before the interview</a:t>
            </a:r>
          </a:p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Make any necessary introductions</a:t>
            </a:r>
          </a:p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The Chairperson should thank the client for his time and then sums up the main purpose of the interview</a:t>
            </a:r>
          </a:p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Assure the client that the interview is confidential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>
            <a:extLst>
              <a:ext uri="{FF2B5EF4-FFF2-40B4-BE49-F238E27FC236}">
                <a16:creationId xmlns:a16="http://schemas.microsoft.com/office/drawing/2014/main" id="{A7948339-214B-0C40-B55D-6F1940415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03238"/>
            <a:ext cx="647858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3200">
                <a:solidFill>
                  <a:schemeClr val="tx1"/>
                </a:solidFill>
              </a:rPr>
              <a:t>Conducting the </a:t>
            </a:r>
            <a:r>
              <a:rPr lang="en-US" altLang="en-US" sz="3200">
                <a:solidFill>
                  <a:schemeClr val="tx1"/>
                </a:solidFill>
              </a:rPr>
              <a:t>Interview</a:t>
            </a:r>
            <a:endParaRPr lang="en-AU" altLang="en-US" sz="3200">
              <a:solidFill>
                <a:schemeClr val="tx1"/>
              </a:solidFill>
            </a:endParaRPr>
          </a:p>
        </p:txBody>
      </p:sp>
      <p:sp>
        <p:nvSpPr>
          <p:cNvPr id="15363" name="Text Box 2">
            <a:extLst>
              <a:ext uri="{FF2B5EF4-FFF2-40B4-BE49-F238E27FC236}">
                <a16:creationId xmlns:a16="http://schemas.microsoft.com/office/drawing/2014/main" id="{9BD0B9D4-2FE0-3C46-BCDC-FBA1EBBFC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628775"/>
            <a:ext cx="7994650" cy="5040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17550" indent="-3635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At all times assess whether you are getting 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enough information (harder than it seems):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If not</a:t>
            </a:r>
            <a:r>
              <a:rPr lang="en-US" altLang="en-US" sz="2400">
                <a:solidFill>
                  <a:srgbClr val="000000"/>
                </a:solidFill>
              </a:rPr>
              <a:t>,</a:t>
            </a:r>
            <a:r>
              <a:rPr lang="en-AU" altLang="en-US" sz="2400">
                <a:solidFill>
                  <a:srgbClr val="000000"/>
                </a:solidFill>
              </a:rPr>
              <a:t> ask for more information or an example of what the client means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>
                <a:solidFill>
                  <a:srgbClr val="000000"/>
                </a:solidFill>
              </a:rPr>
              <a:t>Don’t be afraid to add extra questions but</a:t>
            </a:r>
          </a:p>
          <a:p>
            <a:pPr eaLnBrk="1" hangingPunct="1"/>
            <a:r>
              <a:rPr lang="en-AU" altLang="en-US">
                <a:solidFill>
                  <a:srgbClr val="000000"/>
                </a:solidFill>
              </a:rPr>
              <a:t>come back to the plan afterwards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>
                <a:solidFill>
                  <a:srgbClr val="000000"/>
                </a:solidFill>
              </a:rPr>
              <a:t>Allow the client time to answer</a:t>
            </a:r>
          </a:p>
          <a:p>
            <a:pPr lvl="1" eaLnBrk="1" hangingPunct="1">
              <a:spcBef>
                <a:spcPts val="1200"/>
              </a:spcBef>
              <a:buFontTx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Also allow the client to ask questions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>
                <a:solidFill>
                  <a:srgbClr val="000000"/>
                </a:solidFill>
              </a:rPr>
              <a:t>Don’t butt in when others are speaking; it is</a:t>
            </a:r>
          </a:p>
          <a:p>
            <a:pPr eaLnBrk="1" hangingPunct="1"/>
            <a:r>
              <a:rPr lang="en-AU" altLang="en-US">
                <a:solidFill>
                  <a:srgbClr val="000000"/>
                </a:solidFill>
              </a:rPr>
              <a:t>poor etiquette – be patient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>
            <a:extLst>
              <a:ext uri="{FF2B5EF4-FFF2-40B4-BE49-F238E27FC236}">
                <a16:creationId xmlns:a16="http://schemas.microsoft.com/office/drawing/2014/main" id="{E3A3A98B-B1D6-9049-8AEE-D882604685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03238"/>
            <a:ext cx="647858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3200">
                <a:solidFill>
                  <a:schemeClr val="tx1"/>
                </a:solidFill>
              </a:rPr>
              <a:t>Terminating the </a:t>
            </a:r>
            <a:r>
              <a:rPr lang="en-US" altLang="en-US" sz="3200">
                <a:solidFill>
                  <a:schemeClr val="tx1"/>
                </a:solidFill>
              </a:rPr>
              <a:t>Interview</a:t>
            </a:r>
            <a:endParaRPr lang="en-AU" altLang="en-US" sz="3200">
              <a:solidFill>
                <a:schemeClr val="tx1"/>
              </a:solidFill>
            </a:endParaRPr>
          </a:p>
        </p:txBody>
      </p:sp>
      <p:sp>
        <p:nvSpPr>
          <p:cNvPr id="16387" name="Text Box 2">
            <a:extLst>
              <a:ext uri="{FF2B5EF4-FFF2-40B4-BE49-F238E27FC236}">
                <a16:creationId xmlns:a16="http://schemas.microsoft.com/office/drawing/2014/main" id="{9294512F-B14A-9741-95E8-BA336947D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Point out that the client will have an opportunity to review your understanding of the project via the R&amp;A Document</a:t>
            </a:r>
          </a:p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Tell the client when you are likely to want to see him next</a:t>
            </a:r>
          </a:p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Obtain contact details of other members of the client organi</a:t>
            </a:r>
            <a:r>
              <a:rPr lang="en-US" altLang="en-US">
                <a:solidFill>
                  <a:srgbClr val="000000"/>
                </a:solidFill>
              </a:rPr>
              <a:t>z</a:t>
            </a:r>
            <a:r>
              <a:rPr lang="en-AU" altLang="en-US">
                <a:solidFill>
                  <a:srgbClr val="000000"/>
                </a:solidFill>
              </a:rPr>
              <a:t>ation who </a:t>
            </a:r>
            <a:r>
              <a:rPr lang="en-US" altLang="en-US">
                <a:solidFill>
                  <a:srgbClr val="000000"/>
                </a:solidFill>
              </a:rPr>
              <a:t>may </a:t>
            </a:r>
            <a:r>
              <a:rPr lang="en-AU" altLang="en-US">
                <a:solidFill>
                  <a:srgbClr val="000000"/>
                </a:solidFill>
              </a:rPr>
              <a:t>need to be approached for information</a:t>
            </a:r>
          </a:p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Thank the client for his time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>
            <a:extLst>
              <a:ext uri="{FF2B5EF4-FFF2-40B4-BE49-F238E27FC236}">
                <a16:creationId xmlns:a16="http://schemas.microsoft.com/office/drawing/2014/main" id="{882E0490-0EA9-1642-89C5-4801FF173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03238"/>
            <a:ext cx="647858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3200">
                <a:solidFill>
                  <a:schemeClr val="tx1"/>
                </a:solidFill>
              </a:rPr>
              <a:t>After the Interview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26A9985E-1A9A-0B46-BF02-80AA8A70E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15963" indent="-3635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Hold a team meeting asap </a:t>
            </a:r>
            <a:r>
              <a:rPr lang="en-US" altLang="en-US">
                <a:solidFill>
                  <a:srgbClr val="000000"/>
                </a:solidFill>
              </a:rPr>
              <a:t>after the client meeting </a:t>
            </a:r>
            <a:r>
              <a:rPr lang="en-AU" altLang="en-US">
                <a:solidFill>
                  <a:srgbClr val="000000"/>
                </a:solidFill>
              </a:rPr>
              <a:t>(so that the discussion is fresh in </a:t>
            </a:r>
            <a:r>
              <a:rPr lang="en-US" altLang="en-US">
                <a:solidFill>
                  <a:srgbClr val="000000"/>
                </a:solidFill>
              </a:rPr>
              <a:t>each </a:t>
            </a:r>
            <a:r>
              <a:rPr lang="en-AU" altLang="en-US">
                <a:solidFill>
                  <a:srgbClr val="000000"/>
                </a:solidFill>
              </a:rPr>
              <a:t>member</a:t>
            </a:r>
            <a:r>
              <a:rPr lang="en-US" altLang="en-US">
                <a:solidFill>
                  <a:srgbClr val="000000"/>
                </a:solidFill>
              </a:rPr>
              <a:t>’</a:t>
            </a:r>
            <a:r>
              <a:rPr lang="en-AU" altLang="en-US">
                <a:solidFill>
                  <a:srgbClr val="000000"/>
                </a:solidFill>
              </a:rPr>
              <a:t>s memory):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To review the information gathered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To discuss whether you have got all the information you need at this stage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To plan subsequent tasks based on this information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Write up the minutes and distribute</a:t>
            </a:r>
            <a:r>
              <a:rPr lang="en-US" altLang="en-US" sz="2400">
                <a:solidFill>
                  <a:srgbClr val="000000"/>
                </a:solidFill>
              </a:rPr>
              <a:t> them</a:t>
            </a:r>
            <a:r>
              <a:rPr lang="en-AU" altLang="en-US" sz="2400">
                <a:solidFill>
                  <a:srgbClr val="000000"/>
                </a:solidFill>
              </a:rPr>
              <a:t> promptly </a:t>
            </a:r>
            <a:r>
              <a:rPr lang="en-US" altLang="en-US" sz="2400">
                <a:solidFill>
                  <a:srgbClr val="000000"/>
                </a:solidFill>
              </a:rPr>
              <a:t>to group members,</a:t>
            </a:r>
            <a:r>
              <a:rPr lang="en-AU" altLang="en-US" sz="2400">
                <a:solidFill>
                  <a:srgbClr val="000000"/>
                </a:solidFill>
              </a:rPr>
              <a:t> the client and your supervisor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7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19458">
                                            <p:txEl>
                                              <p:charRg st="7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19458">
                                            <p:txEl>
                                              <p:charRg st="7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114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19458">
                                            <p:txEl>
                                              <p:charRg st="114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19458">
                                            <p:txEl>
                                              <p:charRg st="114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190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19458">
                                            <p:txEl>
                                              <p:charRg st="190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19458">
                                            <p:txEl>
                                              <p:charRg st="190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242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19458">
                                            <p:txEl>
                                              <p:charRg st="242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19458">
                                            <p:txEl>
                                              <p:charRg st="242" end="3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>
            <a:extLst>
              <a:ext uri="{FF2B5EF4-FFF2-40B4-BE49-F238E27FC236}">
                <a16:creationId xmlns:a16="http://schemas.microsoft.com/office/drawing/2014/main" id="{600FCA2A-4154-DC4E-B68C-0E0665FD97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3238"/>
            <a:ext cx="73914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chemeClr val="tx1"/>
                </a:solidFill>
              </a:rPr>
              <a:t>General Hints </a:t>
            </a:r>
            <a:r>
              <a:rPr lang="en-AU" altLang="en-US" sz="3200">
                <a:solidFill>
                  <a:schemeClr val="tx1"/>
                </a:solidFill>
              </a:rPr>
              <a:t>for </a:t>
            </a:r>
            <a:r>
              <a:rPr lang="en-US" altLang="en-US" sz="3200">
                <a:solidFill>
                  <a:schemeClr val="tx1"/>
                </a:solidFill>
              </a:rPr>
              <a:t>Client Interviews</a:t>
            </a:r>
            <a:endParaRPr lang="en-AU" altLang="en-US" sz="3200">
              <a:solidFill>
                <a:schemeClr val="tx1"/>
              </a:solidFill>
            </a:endParaRPr>
          </a:p>
        </p:txBody>
      </p:sp>
      <p:sp>
        <p:nvSpPr>
          <p:cNvPr id="18435" name="Text Box 2">
            <a:extLst>
              <a:ext uri="{FF2B5EF4-FFF2-40B4-BE49-F238E27FC236}">
                <a16:creationId xmlns:a16="http://schemas.microsoft.com/office/drawing/2014/main" id="{83647386-9F1A-CF42-BC55-15C96715FC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44675"/>
            <a:ext cx="8458200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15963" indent="-3635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Be professional in every contact with your client</a:t>
            </a:r>
          </a:p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Be on time: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Time is money</a:t>
            </a:r>
            <a:r>
              <a:rPr lang="en-US" altLang="en-US" sz="2400">
                <a:solidFill>
                  <a:srgbClr val="000000"/>
                </a:solidFill>
              </a:rPr>
              <a:t>,</a:t>
            </a:r>
            <a:r>
              <a:rPr lang="en-AU" altLang="en-US" sz="2400">
                <a:solidFill>
                  <a:srgbClr val="000000"/>
                </a:solidFill>
              </a:rPr>
              <a:t> a</a:t>
            </a:r>
            <a:r>
              <a:rPr lang="en-US" altLang="en-US" sz="2400">
                <a:solidFill>
                  <a:srgbClr val="000000"/>
                </a:solidFill>
              </a:rPr>
              <a:t>s</a:t>
            </a:r>
            <a:r>
              <a:rPr lang="en-AU" altLang="en-US" sz="2400">
                <a:solidFill>
                  <a:srgbClr val="000000"/>
                </a:solidFill>
              </a:rPr>
              <a:t> punctuality is a professional courtesy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>
                <a:solidFill>
                  <a:srgbClr val="000000"/>
                </a:solidFill>
              </a:rPr>
              <a:t>Dress: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Casual is fine, but dress neatly and cleanly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>
                <a:solidFill>
                  <a:srgbClr val="000000"/>
                </a:solidFill>
              </a:rPr>
              <a:t>Provide quality deliverables of all kinds, including little things like agendas and minutes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>
            <a:extLst>
              <a:ext uri="{FF2B5EF4-FFF2-40B4-BE49-F238E27FC236}">
                <a16:creationId xmlns:a16="http://schemas.microsoft.com/office/drawing/2014/main" id="{A41AADE5-6099-2841-9BB1-78BCA9B41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03238"/>
            <a:ext cx="7162800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chemeClr val="tx1"/>
                </a:solidFill>
              </a:rPr>
              <a:t>General Hints </a:t>
            </a:r>
            <a:r>
              <a:rPr lang="en-AU" altLang="en-US" sz="3200">
                <a:solidFill>
                  <a:schemeClr val="tx1"/>
                </a:solidFill>
              </a:rPr>
              <a:t>for </a:t>
            </a:r>
            <a:r>
              <a:rPr lang="en-US" altLang="en-US" sz="3200">
                <a:solidFill>
                  <a:schemeClr val="tx1"/>
                </a:solidFill>
              </a:rPr>
              <a:t>Client Interviews</a:t>
            </a:r>
            <a:endParaRPr lang="en-AU" altLang="en-US" sz="3200">
              <a:solidFill>
                <a:schemeClr val="tx1"/>
              </a:solidFill>
            </a:endParaRPr>
          </a:p>
        </p:txBody>
      </p:sp>
      <p:sp>
        <p:nvSpPr>
          <p:cNvPr id="19459" name="Text Box 2">
            <a:extLst>
              <a:ext uri="{FF2B5EF4-FFF2-40B4-BE49-F238E27FC236}">
                <a16:creationId xmlns:a16="http://schemas.microsoft.com/office/drawing/2014/main" id="{BF61003A-EBF7-204F-9F55-476D4F1F5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89138"/>
            <a:ext cx="7772400" cy="417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9725" indent="-33972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15963" indent="-36353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Communicate professionally and avoid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jargon</a:t>
            </a:r>
          </a:p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Be tactful and respectful of the client’s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business/organization: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Particularly when it comes to your client’s confidentiality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CB31F0DC-B94E-D34E-8B7E-3A4C1F693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03238"/>
            <a:ext cx="647858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3200">
                <a:solidFill>
                  <a:schemeClr val="tx1"/>
                </a:solidFill>
              </a:rPr>
              <a:t>Guidelines for Client Meetings</a:t>
            </a:r>
          </a:p>
        </p:txBody>
      </p:sp>
      <p:sp>
        <p:nvSpPr>
          <p:cNvPr id="4099" name="Text Box 2">
            <a:extLst>
              <a:ext uri="{FF2B5EF4-FFF2-40B4-BE49-F238E27FC236}">
                <a16:creationId xmlns:a16="http://schemas.microsoft.com/office/drawing/2014/main" id="{2E832D56-6A1F-3544-B242-0E55D158D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7848600" cy="5065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9725" indent="-339725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15963" indent="-363538"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  <a:tab pos="798513" algn="l"/>
                <a:tab pos="1255713" algn="l"/>
                <a:tab pos="1712913" algn="l"/>
                <a:tab pos="2170113" algn="l"/>
                <a:tab pos="2627313" algn="l"/>
                <a:tab pos="3084513" algn="l"/>
                <a:tab pos="3541713" algn="l"/>
                <a:tab pos="3998913" algn="l"/>
                <a:tab pos="4456113" algn="l"/>
                <a:tab pos="4913313" algn="l"/>
                <a:tab pos="5370513" algn="l"/>
                <a:tab pos="5827713" algn="l"/>
                <a:tab pos="6284913" algn="l"/>
                <a:tab pos="6742113" algn="l"/>
                <a:tab pos="7199313" algn="l"/>
                <a:tab pos="7656513" algn="l"/>
                <a:tab pos="8113713" algn="l"/>
                <a:tab pos="8570913" algn="l"/>
                <a:tab pos="9028113" algn="l"/>
                <a:tab pos="9485313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Be realistic about client meetings</a:t>
            </a:r>
          </a:p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2400">
                <a:solidFill>
                  <a:srgbClr val="000000"/>
                </a:solidFill>
              </a:rPr>
              <a:t>You should see your client about four times this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2400">
                <a:solidFill>
                  <a:srgbClr val="000000"/>
                </a:solidFill>
              </a:rPr>
              <a:t>semester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200">
                <a:solidFill>
                  <a:srgbClr val="000000"/>
                </a:solidFill>
              </a:rPr>
              <a:t>For the Requirements Determination Interview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200">
                <a:solidFill>
                  <a:srgbClr val="000000"/>
                </a:solidFill>
              </a:rPr>
              <a:t>For the R&amp;A Document </a:t>
            </a:r>
            <a:r>
              <a:rPr lang="en-US" altLang="en-US" sz="2200">
                <a:solidFill>
                  <a:srgbClr val="000000"/>
                </a:solidFill>
              </a:rPr>
              <a:t>verification</a:t>
            </a:r>
            <a:endParaRPr lang="en-AU" altLang="en-US" sz="2200">
              <a:solidFill>
                <a:srgbClr val="000000"/>
              </a:solidFill>
            </a:endParaRP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200">
                <a:solidFill>
                  <a:srgbClr val="000000"/>
                </a:solidFill>
              </a:rPr>
              <a:t>For the client walk-through in</a:t>
            </a:r>
            <a:r>
              <a:rPr lang="en-AU" altLang="en-US" sz="2200">
                <a:solidFill>
                  <a:srgbClr val="000000"/>
                </a:solidFill>
              </a:rPr>
              <a:t> week </a:t>
            </a:r>
            <a:r>
              <a:rPr lang="en-US" altLang="en-US" sz="2200">
                <a:solidFill>
                  <a:srgbClr val="000000"/>
                </a:solidFill>
              </a:rPr>
              <a:t>12,</a:t>
            </a:r>
            <a:r>
              <a:rPr lang="en-AU" altLang="en-US" sz="2200">
                <a:solidFill>
                  <a:srgbClr val="000000"/>
                </a:solidFill>
              </a:rPr>
              <a:t> to demonstrate </a:t>
            </a:r>
            <a:r>
              <a:rPr lang="en-US" altLang="en-US" sz="2200">
                <a:solidFill>
                  <a:srgbClr val="000000"/>
                </a:solidFill>
              </a:rPr>
              <a:t>(</a:t>
            </a:r>
            <a:r>
              <a:rPr lang="en-AU" altLang="en-US" sz="2200">
                <a:solidFill>
                  <a:srgbClr val="000000"/>
                </a:solidFill>
              </a:rPr>
              <a:t>and possibly</a:t>
            </a:r>
            <a:r>
              <a:rPr lang="en-US" altLang="en-US" sz="2200">
                <a:solidFill>
                  <a:srgbClr val="000000"/>
                </a:solidFill>
              </a:rPr>
              <a:t>)</a:t>
            </a:r>
            <a:r>
              <a:rPr lang="en-AU" altLang="en-US" sz="2200">
                <a:solidFill>
                  <a:srgbClr val="000000"/>
                </a:solidFill>
              </a:rPr>
              <a:t> install the system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200">
                <a:solidFill>
                  <a:srgbClr val="000000"/>
                </a:solidFill>
              </a:rPr>
              <a:t>At the presentation</a:t>
            </a:r>
          </a:p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Your supervisor does not normally meet with the client, but that is negotiable between the team and your supervisor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>
            <a:extLst>
              <a:ext uri="{FF2B5EF4-FFF2-40B4-BE49-F238E27FC236}">
                <a16:creationId xmlns:a16="http://schemas.microsoft.com/office/drawing/2014/main" id="{6543ED67-7413-3749-9BE1-B7ACEB218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03238"/>
            <a:ext cx="64785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3200">
                <a:solidFill>
                  <a:schemeClr val="tx1"/>
                </a:solidFill>
              </a:rPr>
              <a:t>Guidelines for Client Meetings</a:t>
            </a:r>
            <a:r>
              <a:rPr lang="en-US" altLang="en-US" sz="3200">
                <a:solidFill>
                  <a:schemeClr val="tx1"/>
                </a:solidFill>
              </a:rPr>
              <a:t>: Planning</a:t>
            </a:r>
          </a:p>
        </p:txBody>
      </p:sp>
      <p:sp>
        <p:nvSpPr>
          <p:cNvPr id="5123" name="Text Box 2">
            <a:extLst>
              <a:ext uri="{FF2B5EF4-FFF2-40B4-BE49-F238E27FC236}">
                <a16:creationId xmlns:a16="http://schemas.microsoft.com/office/drawing/2014/main" id="{6BF2AD2A-5F1F-2C46-93DF-CF99AF0C1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16113"/>
            <a:ext cx="7743825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622300" indent="-2667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On your first meeting with the client, try to establish the ground rules: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preferred mode of communication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frequency of meeting with your client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general client expectations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generally you will meet at the client’s business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>
            <a:extLst>
              <a:ext uri="{FF2B5EF4-FFF2-40B4-BE49-F238E27FC236}">
                <a16:creationId xmlns:a16="http://schemas.microsoft.com/office/drawing/2014/main" id="{12FF5BB8-856D-9F44-ACD6-02ADAB65F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03238"/>
            <a:ext cx="647858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3200">
                <a:solidFill>
                  <a:schemeClr val="tx1"/>
                </a:solidFill>
              </a:rPr>
              <a:t>Prepare well</a:t>
            </a:r>
          </a:p>
        </p:txBody>
      </p:sp>
      <p:sp>
        <p:nvSpPr>
          <p:cNvPr id="6147" name="Text Box 2">
            <a:extLst>
              <a:ext uri="{FF2B5EF4-FFF2-40B4-BE49-F238E27FC236}">
                <a16:creationId xmlns:a16="http://schemas.microsoft.com/office/drawing/2014/main" id="{8798D9E5-82D9-A748-82EC-648537609F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676400"/>
            <a:ext cx="7302500" cy="441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15963" indent="-3635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Your client’s time is valuable - never waste it  </a:t>
            </a:r>
          </a:p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Be well prepared for every meeting and interview</a:t>
            </a:r>
          </a:p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Give the client an agenda/meeting plan ahead of time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You must also be prepared to ask questions on the fly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628C35D1-9C4C-4948-828E-2B4A34A2D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03238"/>
            <a:ext cx="647858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3200">
                <a:solidFill>
                  <a:schemeClr val="tx1"/>
                </a:solidFill>
              </a:rPr>
              <a:t>Prepare well</a:t>
            </a:r>
          </a:p>
        </p:txBody>
      </p:sp>
      <p:sp>
        <p:nvSpPr>
          <p:cNvPr id="7171" name="Text Box 2">
            <a:extLst>
              <a:ext uri="{FF2B5EF4-FFF2-40B4-BE49-F238E27FC236}">
                <a16:creationId xmlns:a16="http://schemas.microsoft.com/office/drawing/2014/main" id="{E9EEC749-BD3C-A845-82BB-81963ADE5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844675"/>
            <a:ext cx="7302500" cy="43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The Secretary must take minutes about what was upon agreed, and suggested</a:t>
            </a:r>
            <a:endParaRPr lang="en-US" altLang="en-US">
              <a:solidFill>
                <a:srgbClr val="000000"/>
              </a:solidFill>
            </a:endParaRPr>
          </a:p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Collect relevant documents:</a:t>
            </a:r>
          </a:p>
          <a:p>
            <a:pPr lvl="1"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If the interview is to gather information, try to ensure that you get samples of relevant documents if applicable</a:t>
            </a:r>
          </a:p>
          <a:p>
            <a:pPr lvl="1"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Let the client know ahead of time that you will be seeking to see, and possibly have copies of, relevant documents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788AFFC1-7F4C-C647-8366-165BC49B6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5483225"/>
            <a:ext cx="7129462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12600" rIns="90000" bIns="0" anchor="ctr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br>
              <a:rPr lang="en-AU" altLang="en-US" b="1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AU" altLang="en-US" b="1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>
            <a:extLst>
              <a:ext uri="{FF2B5EF4-FFF2-40B4-BE49-F238E27FC236}">
                <a16:creationId xmlns:a16="http://schemas.microsoft.com/office/drawing/2014/main" id="{4BAA2CE0-707B-2E41-A574-977AC1516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03238"/>
            <a:ext cx="647858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3200">
                <a:solidFill>
                  <a:schemeClr val="tx1"/>
                </a:solidFill>
              </a:rPr>
              <a:t>Preparing the </a:t>
            </a:r>
            <a:r>
              <a:rPr lang="en-US" altLang="en-US" sz="3200">
                <a:solidFill>
                  <a:schemeClr val="tx1"/>
                </a:solidFill>
              </a:rPr>
              <a:t>Interview Plan</a:t>
            </a:r>
            <a:endParaRPr lang="en-AU" altLang="en-US" sz="3200">
              <a:solidFill>
                <a:schemeClr val="tx1"/>
              </a:solidFill>
            </a:endParaRPr>
          </a:p>
        </p:txBody>
      </p:sp>
      <p:sp>
        <p:nvSpPr>
          <p:cNvPr id="8195" name="Text Box 2">
            <a:extLst>
              <a:ext uri="{FF2B5EF4-FFF2-40B4-BE49-F238E27FC236}">
                <a16:creationId xmlns:a16="http://schemas.microsoft.com/office/drawing/2014/main" id="{C8F0CAED-4FDA-8941-986A-05FEE0AFF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8382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Review systems analysis notes on interviewing techniques</a:t>
            </a:r>
          </a:p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Hold a group meeting to agree on an interview plan</a:t>
            </a:r>
          </a:p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Structure the interview plan as much as you can, but allow the flexibility for extra questions and some variation to the plan</a:t>
            </a:r>
          </a:p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b="1">
                <a:solidFill>
                  <a:srgbClr val="000000"/>
                </a:solidFill>
              </a:rPr>
              <a:t>It is strongly suggested, that you discuss your interview plan/questions with your supervisor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8165BCC4-89AC-D842-A94A-EB6D21E8B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503238"/>
            <a:ext cx="6478588" cy="827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 sz="3200">
                <a:solidFill>
                  <a:schemeClr val="tx1"/>
                </a:solidFill>
              </a:rPr>
              <a:t>Preparing the </a:t>
            </a:r>
            <a:r>
              <a:rPr lang="en-US" altLang="en-US" sz="3200">
                <a:solidFill>
                  <a:schemeClr val="tx1"/>
                </a:solidFill>
              </a:rPr>
              <a:t>Interview Plan</a:t>
            </a:r>
            <a:endParaRPr lang="en-AU" altLang="en-US" sz="3200">
              <a:solidFill>
                <a:schemeClr val="tx1"/>
              </a:solidFill>
            </a:endParaRPr>
          </a:p>
        </p:txBody>
      </p:sp>
      <p:sp>
        <p:nvSpPr>
          <p:cNvPr id="9219" name="Text Box 2">
            <a:extLst>
              <a:ext uri="{FF2B5EF4-FFF2-40B4-BE49-F238E27FC236}">
                <a16:creationId xmlns:a16="http://schemas.microsoft.com/office/drawing/2014/main" id="{32725260-9BDA-674A-891F-028C0B0128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73238"/>
            <a:ext cx="8077200" cy="477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15963" indent="-363538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AU" altLang="en-US">
                <a:solidFill>
                  <a:srgbClr val="000000"/>
                </a:solidFill>
              </a:rPr>
              <a:t>Start with what you already know</a:t>
            </a:r>
            <a:r>
              <a:rPr lang="en-AU" altLang="en-US" sz="2400">
                <a:solidFill>
                  <a:srgbClr val="000000"/>
                </a:solidFill>
              </a:rPr>
              <a:t>  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Work out what you want to know from there</a:t>
            </a:r>
          </a:p>
          <a:p>
            <a:pPr eaLnBrk="1" hangingPunct="1">
              <a:spcBef>
                <a:spcPts val="1200"/>
              </a:spcBef>
            </a:pPr>
            <a:r>
              <a:rPr lang="en-AU" altLang="en-US">
                <a:solidFill>
                  <a:srgbClr val="000000"/>
                </a:solidFill>
              </a:rPr>
              <a:t>Type up the interview plan (agenda)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Circulate to group members ahead of the interview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AU" altLang="en-US" sz="2400">
                <a:solidFill>
                  <a:srgbClr val="000000"/>
                </a:solidFill>
              </a:rPr>
              <a:t>Give the client a copy ahead of time so that s/he can also prepare for the interview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">
            <a:extLst>
              <a:ext uri="{FF2B5EF4-FFF2-40B4-BE49-F238E27FC236}">
                <a16:creationId xmlns:a16="http://schemas.microsoft.com/office/drawing/2014/main" id="{C6A7E728-9ECC-DA42-AEC9-E950ECDC9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8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0243" name="Text Box 2">
            <a:extLst>
              <a:ext uri="{FF2B5EF4-FFF2-40B4-BE49-F238E27FC236}">
                <a16:creationId xmlns:a16="http://schemas.microsoft.com/office/drawing/2014/main" id="{C46191CB-4171-4A46-970D-9EC0AA9EC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81000"/>
            <a:ext cx="3806825" cy="3762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ts val="675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Sample Interview Guide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EB01D0FF-A57C-2847-B687-555B94604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7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en-US" sz="3200">
                <a:solidFill>
                  <a:schemeClr val="tx1"/>
                </a:solidFill>
              </a:rPr>
              <a:t>Interview Questions</a:t>
            </a:r>
          </a:p>
        </p:txBody>
      </p:sp>
      <p:sp>
        <p:nvSpPr>
          <p:cNvPr id="11267" name="Text Box 2">
            <a:extLst>
              <a:ext uri="{FF2B5EF4-FFF2-40B4-BE49-F238E27FC236}">
                <a16:creationId xmlns:a16="http://schemas.microsoft.com/office/drawing/2014/main" id="{B365D7C2-8283-C64F-A015-4908DBA63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676400"/>
            <a:ext cx="84391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39725" indent="-3397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1pPr>
            <a:lvl2pPr marL="715963" indent="-363538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2pPr>
            <a:lvl3pPr marL="1068388" indent="-352425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3pPr>
            <a:lvl4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4pPr>
            <a:lvl5pPr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 sz="2800">
                <a:solidFill>
                  <a:schemeClr val="bg1"/>
                </a:solidFill>
                <a:latin typeface="Verdan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12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>
                <a:solidFill>
                  <a:srgbClr val="000000"/>
                </a:solidFill>
              </a:rPr>
              <a:t>Guidelines: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Do not be afraid to ask ‘basic’ questions</a:t>
            </a:r>
          </a:p>
          <a:p>
            <a:pPr lvl="2" eaLnBrk="1" hangingPunct="1">
              <a:spcBef>
                <a:spcPts val="9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The narrative in your R&amp;A document must be clear to someone not familiar with the project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Use clear and concise language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Don’t include your opinion as part of the question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Avoid long or complex questions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Avoid threatening questions</a:t>
            </a:r>
          </a:p>
          <a:p>
            <a:pPr lvl="1" eaLnBrk="1" hangingPunct="1">
              <a:spcBef>
                <a:spcPts val="1000"/>
              </a:spcBef>
              <a:buClr>
                <a:srgbClr val="000000"/>
              </a:buClr>
              <a:buSzPct val="100000"/>
              <a:buFont typeface="Verdana" panose="020B0604030504040204" pitchFamily="34" charset="0"/>
              <a:buChar char="•"/>
            </a:pPr>
            <a:r>
              <a:rPr lang="en-US" altLang="en-US" sz="2400">
                <a:solidFill>
                  <a:srgbClr val="000000"/>
                </a:solidFill>
              </a:rPr>
              <a:t>Don’t use “you” when you mean a group of people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sz="2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Verdana" panose="020B0604030504040204" pitchFamily="34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Teaching Activities" ma:contentTypeID="0x010100A2DBE430A2114C78ACAAE720347B741F00793B9099934249F5A6BC828ADD5EDB120056B71D9095E3E649919BC85BF513E6C1" ma:contentTypeVersion="36" ma:contentTypeDescription="Primarily consists of transient and final teaching content, delivered through the teaching channels at the University.  This includes material for lectures, tutorials, workshops and laboratory sessions." ma:contentTypeScope="" ma:versionID="efd3ed33e304119018366e9ed509d645">
  <xsd:schema xmlns:xsd="http://www.w3.org/2001/XMLSchema" xmlns:xs="http://www.w3.org/2001/XMLSchema" xmlns:p="http://schemas.microsoft.com/office/2006/metadata/properties" xmlns:ns2="f6096a06-e7cb-4290-a8b5-e3f16a15a79f" targetNamespace="http://schemas.microsoft.com/office/2006/metadata/properties" ma:root="true" ma:fieldsID="c5da574172ad07724855ad9ee846d351" ns2:_="">
    <xsd:import namespace="f6096a06-e7cb-4290-a8b5-e3f16a15a79f"/>
    <xsd:element name="properties">
      <xsd:complexType>
        <xsd:sequence>
          <xsd:element name="documentManagement">
            <xsd:complexType>
              <xsd:all>
                <xsd:element ref="ns2:d7f3c17871134afcb344da20d19e40a0" minOccurs="0"/>
                <xsd:element ref="ns2:TaxCatchAll" minOccurs="0"/>
                <xsd:element ref="ns2:TaxCatchAllLabel" minOccurs="0"/>
                <xsd:element ref="ns2:p36d7e8802e54a3fa0acc1e40e0839f7" minOccurs="0"/>
                <xsd:element ref="ns2:UnitTopic" minOccurs="0"/>
                <xsd:element ref="ns2:LMSTeachingActivityType"/>
                <xsd:element ref="ns2:LMSTopicSessionBlockNumber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096a06-e7cb-4290-a8b5-e3f16a15a79f" elementFormDefault="qualified">
    <xsd:import namespace="http://schemas.microsoft.com/office/2006/documentManagement/types"/>
    <xsd:import namespace="http://schemas.microsoft.com/office/infopath/2007/PartnerControls"/>
    <xsd:element name="d7f3c17871134afcb344da20d19e40a0" ma:index="8" nillable="true" ma:taxonomy="true" ma:internalName="d7f3c17871134afcb344da20d19e40a0" ma:taxonomyFieldName="UnitCode" ma:displayName="Unit Code" ma:readOnly="false" ma:default="" ma:fieldId="{d7f3c178-7113-4afc-b344-da20d19e40a0}" ma:taxonomyMulti="true" ma:sspId="d3fc2868-734a-4c3b-b61c-b8a3e8e66cdd" ma:termSetId="658514ab-e26e-4605-add7-e50e34ac69a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74e5d55f-4919-47f4-9b8a-9549df69428e}" ma:internalName="TaxCatchAll" ma:showField="CatchAllData" ma:web="8ef5557b-4b80-4f22-a2fa-8490ec948b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74e5d55f-4919-47f4-9b8a-9549df69428e}" ma:internalName="TaxCatchAllLabel" ma:readOnly="true" ma:showField="CatchAllDataLabel" ma:web="8ef5557b-4b80-4f22-a2fa-8490ec948b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36d7e8802e54a3fa0acc1e40e0839f7" ma:index="12" ma:taxonomy="true" ma:internalName="p36d7e8802e54a3fa0acc1e40e0839f7" ma:taxonomyFieldName="TeachingPeriod" ma:displayName="Teaching Period" ma:readOnly="false" ma:fieldId="{936d7e88-02e5-4a3f-a0ac-c1e40e0839f7}" ma:taxonomyMulti="true" ma:sspId="d3fc2868-734a-4c3b-b61c-b8a3e8e66cdd" ma:termSetId="cf6ca148-cd38-4d4a-b783-81b979b5c26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UnitTopic" ma:index="14" nillable="true" ma:displayName="Topic" ma:description="Title/Name of the unit topic the content belongs to" ma:internalName="UnitTopic" ma:readOnly="false">
      <xsd:simpleType>
        <xsd:restriction base="dms:Text"/>
      </xsd:simpleType>
    </xsd:element>
    <xsd:element name="LMSTeachingActivityType" ma:index="15" ma:displayName="Activity Type" ma:description="Further describes the type of teaching activity" ma:format="Dropdown" ma:internalName="LMSTeachingActivityType">
      <xsd:simpleType>
        <xsd:restriction base="dms:Choice">
          <xsd:enumeration value="Lecture"/>
          <xsd:enumeration value="Tutorial"/>
          <xsd:enumeration value="Workshop"/>
          <xsd:enumeration value="Labs / Laboratory"/>
          <xsd:enumeration value="Unit Materials"/>
        </xsd:restriction>
      </xsd:simpleType>
    </xsd:element>
    <xsd:element name="LMSTopicSessionBlockNumber" ma:index="16" nillable="true" ma:displayName="Topic # / Session # / Block #" ma:description="Topic/Session/Block Number the content belongs to" ma:internalName="LMSTopicSessionBlockNumber" ma:readOnly="false">
      <xsd:simpleType>
        <xsd:restriction base="dms:Text"/>
      </xsd:simpleType>
    </xsd:element>
    <xsd:element name="_dlc_DocId" ma:index="17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8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9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?mso-contentType ?>
<SharedContentType xmlns="Microsoft.SharePoint.Taxonomy.ContentTypeSync" SourceId="d3fc2868-734a-4c3b-b61c-b8a3e8e66cdd" ContentTypeId="0x010100A2DBE430A2114C78ACAAE720347B741F00793B9099934249F5A6BC828ADD5EDB12" PreviousValue="false"/>
</file>

<file path=customXml/itemProps1.xml><?xml version="1.0" encoding="utf-8"?>
<ds:datastoreItem xmlns:ds="http://schemas.openxmlformats.org/officeDocument/2006/customXml" ds:itemID="{AFE89A03-D84A-4655-A58D-CC3FA6EDC80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E1B2FF-CE6E-4DFB-A79B-42E9C276872D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53B864F0-5478-4CD6-994F-3E19D48A52DB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EE39FCA5-E2C0-4DB1-8888-728C3E561C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096a06-e7cb-4290-a8b5-e3f16a15a7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5.xml><?xml version="1.0" encoding="utf-8"?>
<ds:datastoreItem xmlns:ds="http://schemas.openxmlformats.org/officeDocument/2006/customXml" ds:itemID="{CA3D9F66-4D25-456D-A0BE-EF81700F13D7}">
  <ds:schemaRefs>
    <ds:schemaRef ds:uri="Microsoft.SharePoint.Taxonomy.ContentTypeSyn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1571</TotalTime>
  <Words>882</Words>
  <Application>Microsoft Macintosh PowerPoint</Application>
  <PresentationFormat>On-screen Show (4:3)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Times New Roman</vt:lpstr>
      <vt:lpstr>Verdana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S_Client Interview</dc:title>
  <dc:creator>David Bennett</dc:creator>
  <cp:lastModifiedBy>Peter Cole</cp:lastModifiedBy>
  <cp:revision>193</cp:revision>
  <cp:lastPrinted>1601-01-01T00:00:00Z</cp:lastPrinted>
  <dcterms:created xsi:type="dcterms:W3CDTF">2003-04-16T06:44:25Z</dcterms:created>
  <dcterms:modified xsi:type="dcterms:W3CDTF">2022-03-17T01:00:56Z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36d7e8802e54a3fa0acc1e40e0839f7">
    <vt:lpwstr>2013|da505feb-bc6f-42b3-a308-fa39dd0aa43b</vt:lpwstr>
  </property>
  <property fmtid="{D5CDD505-2E9C-101B-9397-08002B2CF9AE}" pid="3" name="TeachingPeriod">
    <vt:lpwstr>15;#2013|da505feb-bc6f-42b3-a308-fa39dd0aa43b</vt:lpwstr>
  </property>
  <property fmtid="{D5CDD505-2E9C-101B-9397-08002B2CF9AE}" pid="4" name="d7f3c17871134afcb344da20d19e40a0">
    <vt:lpwstr>ICT333|2b87e179-de1f-4e17-ad07-512728a6327a</vt:lpwstr>
  </property>
  <property fmtid="{D5CDD505-2E9C-101B-9397-08002B2CF9AE}" pid="5" name="UnitCode">
    <vt:lpwstr>42;#ICT333|2b87e179-de1f-4e17-ad07-512728a6327a</vt:lpwstr>
  </property>
  <property fmtid="{D5CDD505-2E9C-101B-9397-08002B2CF9AE}" pid="6" name="TaxCatchAll">
    <vt:lpwstr>42;#ICT333|2b87e179-de1f-4e17-ad07-512728a6327a;#15;#2013|da505feb-bc6f-42b3-a308-fa39dd0aa43b</vt:lpwstr>
  </property>
  <property fmtid="{D5CDD505-2E9C-101B-9397-08002B2CF9AE}" pid="7" name="_dlc_DocId">
    <vt:lpwstr>TLICT-64-53</vt:lpwstr>
  </property>
  <property fmtid="{D5CDD505-2E9C-101B-9397-08002B2CF9AE}" pid="8" name="_dlc_DocIdItemGuid">
    <vt:lpwstr>80979e08-58bd-46c9-86ee-487efa666018</vt:lpwstr>
  </property>
  <property fmtid="{D5CDD505-2E9C-101B-9397-08002B2CF9AE}" pid="9" name="_dlc_DocIdUrl">
    <vt:lpwstr>http://lmsecm.murdoch.edu.au/TL/ICT/ICT333/_layouts/DocIdRedir.aspx?ID=TLICT-64-53, TLICT-64-53</vt:lpwstr>
  </property>
  <property fmtid="{D5CDD505-2E9C-101B-9397-08002B2CF9AE}" pid="10" name="LMSTeachingActivityType">
    <vt:lpwstr>Lecture</vt:lpwstr>
  </property>
  <property fmtid="{D5CDD505-2E9C-101B-9397-08002B2CF9AE}" pid="11" name="LMSTopicSessionBlockNumber">
    <vt:lpwstr>Topic 2</vt:lpwstr>
  </property>
  <property fmtid="{D5CDD505-2E9C-101B-9397-08002B2CF9AE}" pid="12" name="UnitTopic">
    <vt:lpwstr/>
  </property>
</Properties>
</file>