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1"/>
  </p:notesMasterIdLst>
  <p:handoutMasterIdLst>
    <p:handoutMasterId r:id="rId52"/>
  </p:handoutMasterIdLst>
  <p:sldIdLst>
    <p:sldId id="274" r:id="rId5"/>
    <p:sldId id="271" r:id="rId6"/>
    <p:sldId id="276" r:id="rId7"/>
    <p:sldId id="277" r:id="rId8"/>
    <p:sldId id="278" r:id="rId9"/>
    <p:sldId id="300" r:id="rId10"/>
    <p:sldId id="301" r:id="rId11"/>
    <p:sldId id="302" r:id="rId12"/>
    <p:sldId id="264" r:id="rId13"/>
    <p:sldId id="265" r:id="rId14"/>
    <p:sldId id="266" r:id="rId15"/>
    <p:sldId id="267" r:id="rId16"/>
    <p:sldId id="268" r:id="rId17"/>
    <p:sldId id="270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260" r:id="rId50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4D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22"/>
    <p:restoredTop sz="96327" autoAdjust="0"/>
  </p:normalViewPr>
  <p:slideViewPr>
    <p:cSldViewPr snapToGrid="0">
      <p:cViewPr varScale="1">
        <p:scale>
          <a:sx n="113" d="100"/>
          <a:sy n="113" d="100"/>
        </p:scale>
        <p:origin x="200" y="2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4949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36668-6857-41D1-917C-C91F2B9BDFA3}" type="datetime4">
              <a:rPr lang="en-AU" smtClean="0"/>
              <a:t>24 April 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2ABE8-A107-4F42-8B0F-CF779649CC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1370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South Street</a:t>
            </a:r>
          </a:p>
          <a:p>
            <a:endParaRPr lang="en-AU" dirty="0"/>
          </a:p>
          <a:p>
            <a:r>
              <a:rPr lang="en-AU" dirty="0"/>
              <a:t>We acknowledge that Murdoch University is situated on the lands of the </a:t>
            </a:r>
            <a:r>
              <a:rPr lang="en-AU" dirty="0" err="1"/>
              <a:t>Whadjuk</a:t>
            </a:r>
            <a:r>
              <a:rPr lang="en-AU" dirty="0"/>
              <a:t> and </a:t>
            </a:r>
            <a:r>
              <a:rPr lang="en-AU" dirty="0" err="1"/>
              <a:t>Binjareb</a:t>
            </a:r>
            <a:r>
              <a:rPr lang="en-AU" dirty="0"/>
              <a:t> Noongar people.</a:t>
            </a:r>
          </a:p>
          <a:p>
            <a:endParaRPr lang="en-AU" dirty="0"/>
          </a:p>
          <a:p>
            <a:r>
              <a:rPr lang="en-AU" dirty="0"/>
              <a:t>We pay our respect to their enduring and dynamic culture and the leadership of Noongar elders past and present.</a:t>
            </a:r>
          </a:p>
          <a:p>
            <a:endParaRPr lang="en-AU" dirty="0"/>
          </a:p>
          <a:p>
            <a:r>
              <a:rPr lang="en-AU" dirty="0"/>
              <a:t>The </a:t>
            </a:r>
            <a:r>
              <a:rPr lang="en-AU" dirty="0" err="1"/>
              <a:t>boodjar</a:t>
            </a:r>
            <a:r>
              <a:rPr lang="en-AU" dirty="0"/>
              <a:t> (country) on which Murdoch University is located has for thousands of years, been a place of learning. We at Murdoch University are proud to continue this long tradition.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82ABE8-A107-4F42-8B0F-CF779649CC34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4080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C5C7001A-7EC5-5C9F-43B4-F6F9FB2F4C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CE9345-A9E4-4A4C-8F42-FBF692D0F4BD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AU" altLang="en-US"/>
          </a:p>
        </p:txBody>
      </p:sp>
      <p:sp>
        <p:nvSpPr>
          <p:cNvPr id="60419" name="Rectangle 1">
            <a:extLst>
              <a:ext uri="{FF2B5EF4-FFF2-40B4-BE49-F238E27FC236}">
                <a16:creationId xmlns:a16="http://schemas.microsoft.com/office/drawing/2014/main" id="{0B11D965-34B0-4038-4C8E-CF0A9758582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20" name="Rectangle 2">
            <a:extLst>
              <a:ext uri="{FF2B5EF4-FFF2-40B4-BE49-F238E27FC236}">
                <a16:creationId xmlns:a16="http://schemas.microsoft.com/office/drawing/2014/main" id="{5F34F99D-390D-95E7-5709-F1B4906A097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9772028A-8FC9-A23E-1DFF-075E9F60EA7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27F312-8581-0045-BCF8-607382E0BD28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AU" altLang="en-US"/>
          </a:p>
        </p:txBody>
      </p:sp>
      <p:sp>
        <p:nvSpPr>
          <p:cNvPr id="61443" name="Rectangle 1">
            <a:extLst>
              <a:ext uri="{FF2B5EF4-FFF2-40B4-BE49-F238E27FC236}">
                <a16:creationId xmlns:a16="http://schemas.microsoft.com/office/drawing/2014/main" id="{3D91D1D8-06B3-B145-1F7D-F39ED486098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4" name="Rectangle 2">
            <a:extLst>
              <a:ext uri="{FF2B5EF4-FFF2-40B4-BE49-F238E27FC236}">
                <a16:creationId xmlns:a16="http://schemas.microsoft.com/office/drawing/2014/main" id="{A6FE6635-57B0-2C9A-C41C-532E9AEAB28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5973EBFE-7694-6F4D-46A6-A0E79F37B8C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1B813A-8B76-1B42-A8A1-DAB0E67076E5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AU" altLang="en-US"/>
          </a:p>
        </p:txBody>
      </p:sp>
      <p:sp>
        <p:nvSpPr>
          <p:cNvPr id="62467" name="Rectangle 1">
            <a:extLst>
              <a:ext uri="{FF2B5EF4-FFF2-40B4-BE49-F238E27FC236}">
                <a16:creationId xmlns:a16="http://schemas.microsoft.com/office/drawing/2014/main" id="{7AAD8B9F-70A4-5902-F531-8772DBF06DE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8" name="Rectangle 2">
            <a:extLst>
              <a:ext uri="{FF2B5EF4-FFF2-40B4-BE49-F238E27FC236}">
                <a16:creationId xmlns:a16="http://schemas.microsoft.com/office/drawing/2014/main" id="{67A0C575-DF67-2F23-5982-1B03BEF5A95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F24D8142-FD4C-0144-9372-B90B1730B41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D32873-F028-E546-BF1C-ADB61B81379E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AU" altLang="en-US"/>
          </a:p>
        </p:txBody>
      </p:sp>
      <p:sp>
        <p:nvSpPr>
          <p:cNvPr id="64515" name="Rectangle 1">
            <a:extLst>
              <a:ext uri="{FF2B5EF4-FFF2-40B4-BE49-F238E27FC236}">
                <a16:creationId xmlns:a16="http://schemas.microsoft.com/office/drawing/2014/main" id="{36A612FA-9AC3-E001-41DE-2F8595EFE4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6" name="Rectangle 2">
            <a:extLst>
              <a:ext uri="{FF2B5EF4-FFF2-40B4-BE49-F238E27FC236}">
                <a16:creationId xmlns:a16="http://schemas.microsoft.com/office/drawing/2014/main" id="{D0865F47-8E35-2615-5BB4-FC47F361D23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51527253-2B82-94F9-BEC0-A52B4107C85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58EBF09-F1B5-0149-AC23-598C07D42772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AU" altLang="en-US"/>
          </a:p>
        </p:txBody>
      </p:sp>
      <p:sp>
        <p:nvSpPr>
          <p:cNvPr id="65539" name="Rectangle 1">
            <a:extLst>
              <a:ext uri="{FF2B5EF4-FFF2-40B4-BE49-F238E27FC236}">
                <a16:creationId xmlns:a16="http://schemas.microsoft.com/office/drawing/2014/main" id="{653CF037-5F2F-C172-184C-4AF67D43CC0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40" name="Rectangle 2">
            <a:extLst>
              <a:ext uri="{FF2B5EF4-FFF2-40B4-BE49-F238E27FC236}">
                <a16:creationId xmlns:a16="http://schemas.microsoft.com/office/drawing/2014/main" id="{9128C23D-BB9C-08B8-E33D-5FFD38F68E7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91066EFA-7ED3-34B6-2135-324CACA3E85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BC87C1-2703-AF41-B343-9D92D2955141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AU" altLang="en-US"/>
          </a:p>
        </p:txBody>
      </p:sp>
      <p:sp>
        <p:nvSpPr>
          <p:cNvPr id="66563" name="Rectangle 1">
            <a:extLst>
              <a:ext uri="{FF2B5EF4-FFF2-40B4-BE49-F238E27FC236}">
                <a16:creationId xmlns:a16="http://schemas.microsoft.com/office/drawing/2014/main" id="{AC99C811-C64A-E558-7095-CF285BE9E7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4" name="Rectangle 2">
            <a:extLst>
              <a:ext uri="{FF2B5EF4-FFF2-40B4-BE49-F238E27FC236}">
                <a16:creationId xmlns:a16="http://schemas.microsoft.com/office/drawing/2014/main" id="{FA85B1AD-63B3-0600-64F3-E4B91E3A488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9A7B3989-CCE8-6D0A-C4C4-A514E19576D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43BC93-7B6C-AA41-A213-20A0C622D3A3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AU" altLang="en-US"/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8D73F6E7-CCFD-1F66-FF33-80AF4E50A45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13884770-1CFE-BAE9-DA4F-FCDCD17C256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30E0B15D-2AEE-BB9E-5DC9-361ED5D1B23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7E7AFE-2FFB-B24E-ACC5-89444962B3EE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AU" altLang="en-US"/>
          </a:p>
        </p:txBody>
      </p:sp>
      <p:sp>
        <p:nvSpPr>
          <p:cNvPr id="68611" name="Rectangle 1">
            <a:extLst>
              <a:ext uri="{FF2B5EF4-FFF2-40B4-BE49-F238E27FC236}">
                <a16:creationId xmlns:a16="http://schemas.microsoft.com/office/drawing/2014/main" id="{ED57C2F8-EB92-77D7-26C5-807A7BDB84A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2" name="Rectangle 2">
            <a:extLst>
              <a:ext uri="{FF2B5EF4-FFF2-40B4-BE49-F238E27FC236}">
                <a16:creationId xmlns:a16="http://schemas.microsoft.com/office/drawing/2014/main" id="{76E50B25-BC6F-2EE2-D374-6C48C0C5744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47E0A0B3-60B4-2F8D-E612-7A4C1F9AAEF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3E2F238-E9F6-534D-A758-BF31333A394D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AU" altLang="en-US"/>
          </a:p>
        </p:txBody>
      </p:sp>
      <p:sp>
        <p:nvSpPr>
          <p:cNvPr id="69635" name="Rectangle 1">
            <a:extLst>
              <a:ext uri="{FF2B5EF4-FFF2-40B4-BE49-F238E27FC236}">
                <a16:creationId xmlns:a16="http://schemas.microsoft.com/office/drawing/2014/main" id="{56ACB9E4-073E-0FC7-974E-00ED9A68C55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6" name="Rectangle 2">
            <a:extLst>
              <a:ext uri="{FF2B5EF4-FFF2-40B4-BE49-F238E27FC236}">
                <a16:creationId xmlns:a16="http://schemas.microsoft.com/office/drawing/2014/main" id="{FCF81FA3-315F-4C0D-F62E-E45083DEC87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2974D8AE-7C33-F723-E263-7891A5D79E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FA53797-FBAC-8F43-AB75-4981DCB1B1E4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AU" altLang="en-US"/>
          </a:p>
        </p:txBody>
      </p:sp>
      <p:sp>
        <p:nvSpPr>
          <p:cNvPr id="70659" name="Rectangle 1">
            <a:extLst>
              <a:ext uri="{FF2B5EF4-FFF2-40B4-BE49-F238E27FC236}">
                <a16:creationId xmlns:a16="http://schemas.microsoft.com/office/drawing/2014/main" id="{C2A3AD5C-20BC-31C2-84A0-24F586EB220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60" name="Rectangle 2">
            <a:extLst>
              <a:ext uri="{FF2B5EF4-FFF2-40B4-BE49-F238E27FC236}">
                <a16:creationId xmlns:a16="http://schemas.microsoft.com/office/drawing/2014/main" id="{42828F14-B6BF-1295-67E6-33196A4919D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413986D1-6B95-0FAB-6FF1-77760BAF34A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1D2500-AD1B-A746-A258-98F136A95414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AU" altLang="en-US"/>
          </a:p>
        </p:txBody>
      </p:sp>
      <p:sp>
        <p:nvSpPr>
          <p:cNvPr id="52227" name="Rectangle 1">
            <a:extLst>
              <a:ext uri="{FF2B5EF4-FFF2-40B4-BE49-F238E27FC236}">
                <a16:creationId xmlns:a16="http://schemas.microsoft.com/office/drawing/2014/main" id="{10398373-3917-7C35-4115-2CBB186DC08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8" name="Rectangle 2">
            <a:extLst>
              <a:ext uri="{FF2B5EF4-FFF2-40B4-BE49-F238E27FC236}">
                <a16:creationId xmlns:a16="http://schemas.microsoft.com/office/drawing/2014/main" id="{B12F9D6B-0E1D-0F1C-ED62-C6C83BF3C80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C6ABDB3-F5A0-39D0-319F-8DB4F019A58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04F4E1-A839-3E40-99DA-58378BBB373A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AU" altLang="en-US"/>
          </a:p>
        </p:txBody>
      </p:sp>
      <p:sp>
        <p:nvSpPr>
          <p:cNvPr id="71683" name="Rectangle 1">
            <a:extLst>
              <a:ext uri="{FF2B5EF4-FFF2-40B4-BE49-F238E27FC236}">
                <a16:creationId xmlns:a16="http://schemas.microsoft.com/office/drawing/2014/main" id="{10F4673B-9C10-49BE-C3D4-EB3686741F8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4" name="Rectangle 2">
            <a:extLst>
              <a:ext uri="{FF2B5EF4-FFF2-40B4-BE49-F238E27FC236}">
                <a16:creationId xmlns:a16="http://schemas.microsoft.com/office/drawing/2014/main" id="{0420E62B-7912-0256-7815-E273ACA2984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146ACB55-04EC-BEBD-8FED-FE6132C6DA7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105A5CB-6C4F-2B49-9D78-FE18A4CC8013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AU" altLang="en-US"/>
          </a:p>
        </p:txBody>
      </p:sp>
      <p:sp>
        <p:nvSpPr>
          <p:cNvPr id="72707" name="Rectangle 1">
            <a:extLst>
              <a:ext uri="{FF2B5EF4-FFF2-40B4-BE49-F238E27FC236}">
                <a16:creationId xmlns:a16="http://schemas.microsoft.com/office/drawing/2014/main" id="{E432B2AC-001E-32F4-1224-A141937B1E8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8" name="Rectangle 2">
            <a:extLst>
              <a:ext uri="{FF2B5EF4-FFF2-40B4-BE49-F238E27FC236}">
                <a16:creationId xmlns:a16="http://schemas.microsoft.com/office/drawing/2014/main" id="{67A9C2A8-8402-785F-2908-936129567711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F5CB4A75-7AB9-FAD8-E2CD-167577173B2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15393BB-835A-8E44-B296-052047B847BF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AU" altLang="en-US"/>
          </a:p>
        </p:txBody>
      </p:sp>
      <p:sp>
        <p:nvSpPr>
          <p:cNvPr id="73731" name="Rectangle 1">
            <a:extLst>
              <a:ext uri="{FF2B5EF4-FFF2-40B4-BE49-F238E27FC236}">
                <a16:creationId xmlns:a16="http://schemas.microsoft.com/office/drawing/2014/main" id="{649B8097-6497-3AA3-4232-7013497236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2" name="Rectangle 2">
            <a:extLst>
              <a:ext uri="{FF2B5EF4-FFF2-40B4-BE49-F238E27FC236}">
                <a16:creationId xmlns:a16="http://schemas.microsoft.com/office/drawing/2014/main" id="{56E44999-0D18-24BB-8B16-EE873D363E3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3C349022-A2BC-8C65-3C39-AD03F2FB867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C12B4F-F0F4-0B43-848E-5EE7AD8BF643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AU" altLang="en-US"/>
          </a:p>
        </p:txBody>
      </p:sp>
      <p:sp>
        <p:nvSpPr>
          <p:cNvPr id="74755" name="Rectangle 1">
            <a:extLst>
              <a:ext uri="{FF2B5EF4-FFF2-40B4-BE49-F238E27FC236}">
                <a16:creationId xmlns:a16="http://schemas.microsoft.com/office/drawing/2014/main" id="{37EA598C-A731-E3D3-D92B-161DE079D07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F863E018-84FA-0866-53E2-4F9A26C282D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932BD4B1-C7A0-D0F7-2BBD-C36F1EFFABA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8C4A75C-0968-5447-8AEA-EA0F3B9C9926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AU" altLang="en-US"/>
          </a:p>
        </p:txBody>
      </p:sp>
      <p:sp>
        <p:nvSpPr>
          <p:cNvPr id="75779" name="Rectangle 1">
            <a:extLst>
              <a:ext uri="{FF2B5EF4-FFF2-40B4-BE49-F238E27FC236}">
                <a16:creationId xmlns:a16="http://schemas.microsoft.com/office/drawing/2014/main" id="{B0144D52-1974-8436-38FA-165E95D6EC9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80" name="Rectangle 2">
            <a:extLst>
              <a:ext uri="{FF2B5EF4-FFF2-40B4-BE49-F238E27FC236}">
                <a16:creationId xmlns:a16="http://schemas.microsoft.com/office/drawing/2014/main" id="{7494C497-D485-9BBE-FBC8-090A91A5AC1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51A1C3FC-4023-B324-DC0F-1CC822F68B6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A0062B-A162-E84D-8E64-60B567F573D9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AU" altLang="en-US"/>
          </a:p>
        </p:txBody>
      </p:sp>
      <p:sp>
        <p:nvSpPr>
          <p:cNvPr id="76803" name="Rectangle 1">
            <a:extLst>
              <a:ext uri="{FF2B5EF4-FFF2-40B4-BE49-F238E27FC236}">
                <a16:creationId xmlns:a16="http://schemas.microsoft.com/office/drawing/2014/main" id="{DB301DDD-671C-3BDC-14E2-F4D2BF30B65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197B9DBE-ED8B-94E3-00A2-EED601831F4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2ED86692-2423-C448-945F-2691523A987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B41E40-110A-194E-B56B-52A0D1DA11BC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AU" altLang="en-US"/>
          </a:p>
        </p:txBody>
      </p:sp>
      <p:sp>
        <p:nvSpPr>
          <p:cNvPr id="77827" name="Rectangle 1">
            <a:extLst>
              <a:ext uri="{FF2B5EF4-FFF2-40B4-BE49-F238E27FC236}">
                <a16:creationId xmlns:a16="http://schemas.microsoft.com/office/drawing/2014/main" id="{306B930B-5B14-EE32-C766-E058A39575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8" name="Rectangle 2">
            <a:extLst>
              <a:ext uri="{FF2B5EF4-FFF2-40B4-BE49-F238E27FC236}">
                <a16:creationId xmlns:a16="http://schemas.microsoft.com/office/drawing/2014/main" id="{C744E801-86C5-73D6-7A36-82210926C2C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94494CCB-BDAF-70CA-95CB-231EECD467E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9D0E71-9974-AB4B-B01F-B16C542D5C7C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AU" altLang="en-US"/>
          </a:p>
        </p:txBody>
      </p:sp>
      <p:sp>
        <p:nvSpPr>
          <p:cNvPr id="78851" name="Rectangle 1">
            <a:extLst>
              <a:ext uri="{FF2B5EF4-FFF2-40B4-BE49-F238E27FC236}">
                <a16:creationId xmlns:a16="http://schemas.microsoft.com/office/drawing/2014/main" id="{993B9F44-86F2-D100-9520-42C0AB03DCD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DFBF0D9D-6A56-AA62-3857-06453352FE5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2901A863-8671-9C72-1F2D-D5C59FBE921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B08F73-AB73-0B4E-95C3-C1FB3647E916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AU" altLang="en-US"/>
          </a:p>
        </p:txBody>
      </p:sp>
      <p:sp>
        <p:nvSpPr>
          <p:cNvPr id="79875" name="Rectangle 1">
            <a:extLst>
              <a:ext uri="{FF2B5EF4-FFF2-40B4-BE49-F238E27FC236}">
                <a16:creationId xmlns:a16="http://schemas.microsoft.com/office/drawing/2014/main" id="{36378622-3CBB-2CD0-B525-156B5ECD066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6" name="Rectangle 2">
            <a:extLst>
              <a:ext uri="{FF2B5EF4-FFF2-40B4-BE49-F238E27FC236}">
                <a16:creationId xmlns:a16="http://schemas.microsoft.com/office/drawing/2014/main" id="{AA9D4232-4748-012B-9D46-0B0589DBD05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DF5B3B1B-E172-7E41-70EA-30B9DE25E4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31CA922-5C52-F74B-A10B-CCF483923DF9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AU" altLang="en-US"/>
          </a:p>
        </p:txBody>
      </p:sp>
      <p:sp>
        <p:nvSpPr>
          <p:cNvPr id="80899" name="Text Box 1">
            <a:extLst>
              <a:ext uri="{FF2B5EF4-FFF2-40B4-BE49-F238E27FC236}">
                <a16:creationId xmlns:a16="http://schemas.microsoft.com/office/drawing/2014/main" id="{25654A5E-476E-FC15-C96A-F38CCD577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9429750"/>
            <a:ext cx="28876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5987AD6-6C8A-DF42-9EF9-A15CF8AC57BB}" type="slidenum">
              <a:rPr lang="en-US" altLang="en-US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/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D8B82837-07F5-9B21-D528-32CB4E1A4E9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E377117A-F88B-64D4-AD2F-9CAA97AFDD1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4019D5D9-5D49-2A62-19B6-89ACBED40A6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4D667D-3890-4040-876B-08ACDD0CDD15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AU" altLang="en-US"/>
          </a:p>
        </p:txBody>
      </p:sp>
      <p:sp>
        <p:nvSpPr>
          <p:cNvPr id="53251" name="Rectangle 1">
            <a:extLst>
              <a:ext uri="{FF2B5EF4-FFF2-40B4-BE49-F238E27FC236}">
                <a16:creationId xmlns:a16="http://schemas.microsoft.com/office/drawing/2014/main" id="{4CC53655-939D-92FB-D28B-714422F7E5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4DCF6338-D153-6B11-6828-2549AE1A6DA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C4470818-DFE5-23D1-9078-AA8533911F8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453387-9954-F94F-9C75-17A8A9F104FB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AU" altLang="en-US"/>
          </a:p>
        </p:txBody>
      </p:sp>
      <p:sp>
        <p:nvSpPr>
          <p:cNvPr id="81923" name="Text Box 1">
            <a:extLst>
              <a:ext uri="{FF2B5EF4-FFF2-40B4-BE49-F238E27FC236}">
                <a16:creationId xmlns:a16="http://schemas.microsoft.com/office/drawing/2014/main" id="{5DD11F52-1C6A-FBBA-C807-C52D677B6A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9429750"/>
            <a:ext cx="28876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B956616-D288-9A40-8CBD-8F31DD0449DD}" type="slidenum">
              <a:rPr lang="en-US" altLang="en-US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/>
          </a:p>
        </p:txBody>
      </p:sp>
      <p:sp>
        <p:nvSpPr>
          <p:cNvPr id="81924" name="Rectangle 2">
            <a:extLst>
              <a:ext uri="{FF2B5EF4-FFF2-40B4-BE49-F238E27FC236}">
                <a16:creationId xmlns:a16="http://schemas.microsoft.com/office/drawing/2014/main" id="{153C1119-F76C-A126-FCA6-745198BFDCC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3">
            <a:extLst>
              <a:ext uri="{FF2B5EF4-FFF2-40B4-BE49-F238E27FC236}">
                <a16:creationId xmlns:a16="http://schemas.microsoft.com/office/drawing/2014/main" id="{8F9F8AD2-EC15-BC0A-3FA3-6652211365B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E4AD7DA3-C696-30CE-4A31-F9CB68BD7F1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3D9AE62-A547-584E-B4FD-A9E41AECDC3E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AU" altLang="en-US"/>
          </a:p>
        </p:txBody>
      </p:sp>
      <p:sp>
        <p:nvSpPr>
          <p:cNvPr id="82947" name="Text Box 1">
            <a:extLst>
              <a:ext uri="{FF2B5EF4-FFF2-40B4-BE49-F238E27FC236}">
                <a16:creationId xmlns:a16="http://schemas.microsoft.com/office/drawing/2014/main" id="{7F2FE419-E30B-FAFF-D552-2AF80015A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9429750"/>
            <a:ext cx="28876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9F0DC4AB-EF68-D446-91D9-E103404ED1F6}" type="slidenum">
              <a:rPr lang="en-US" altLang="en-US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en-US"/>
          </a:p>
        </p:txBody>
      </p:sp>
      <p:sp>
        <p:nvSpPr>
          <p:cNvPr id="82948" name="Rectangle 2">
            <a:extLst>
              <a:ext uri="{FF2B5EF4-FFF2-40B4-BE49-F238E27FC236}">
                <a16:creationId xmlns:a16="http://schemas.microsoft.com/office/drawing/2014/main" id="{9F8CA801-2455-64DE-2816-63DF9633ADE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9" name="Rectangle 3">
            <a:extLst>
              <a:ext uri="{FF2B5EF4-FFF2-40B4-BE49-F238E27FC236}">
                <a16:creationId xmlns:a16="http://schemas.microsoft.com/office/drawing/2014/main" id="{910C0412-9E2F-D03F-C959-6EC11B94B06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914400" lvl="1" indent="0" eaLnBrk="1" hangingPunct="1">
              <a:spcBef>
                <a:spcPts val="450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</a:pPr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CE7810FF-785C-BB2A-273E-8CD92A155DF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06AB68-18DC-3F4F-9AFD-66FA024B8096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AU" altLang="en-US"/>
          </a:p>
        </p:txBody>
      </p:sp>
      <p:sp>
        <p:nvSpPr>
          <p:cNvPr id="83971" name="Text Box 1">
            <a:extLst>
              <a:ext uri="{FF2B5EF4-FFF2-40B4-BE49-F238E27FC236}">
                <a16:creationId xmlns:a16="http://schemas.microsoft.com/office/drawing/2014/main" id="{76401323-4ED1-73E4-0ADB-5B123E3EE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9429750"/>
            <a:ext cx="28876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D73D07B0-D047-EC43-8DFF-AF1D37586744}" type="slidenum">
              <a:rPr lang="en-US" altLang="en-US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/>
          </a:p>
        </p:txBody>
      </p:sp>
      <p:sp>
        <p:nvSpPr>
          <p:cNvPr id="83972" name="Rectangle 2">
            <a:extLst>
              <a:ext uri="{FF2B5EF4-FFF2-40B4-BE49-F238E27FC236}">
                <a16:creationId xmlns:a16="http://schemas.microsoft.com/office/drawing/2014/main" id="{8DE2C14B-BF3D-A626-02C9-2B2E2F96EEE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3" name="Rectangle 3">
            <a:extLst>
              <a:ext uri="{FF2B5EF4-FFF2-40B4-BE49-F238E27FC236}">
                <a16:creationId xmlns:a16="http://schemas.microsoft.com/office/drawing/2014/main" id="{6F9A1B28-8EA8-58A4-50EC-411E351BDA3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914400" lvl="1" indent="0" eaLnBrk="1" hangingPunct="1">
              <a:spcBef>
                <a:spcPts val="525"/>
              </a:spcBef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972800" algn="l"/>
              </a:tabLst>
            </a:pPr>
            <a:endParaRPr lang="en-US" altLang="en-US" sz="14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25DCDC71-D496-76A1-5BC6-41F9933421B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7F66731-3CC7-F14A-97C5-FCE8E6D7D49C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AU" altLang="en-US"/>
          </a:p>
        </p:txBody>
      </p:sp>
      <p:sp>
        <p:nvSpPr>
          <p:cNvPr id="84995" name="Text Box 1">
            <a:extLst>
              <a:ext uri="{FF2B5EF4-FFF2-40B4-BE49-F238E27FC236}">
                <a16:creationId xmlns:a16="http://schemas.microsoft.com/office/drawing/2014/main" id="{A086BED9-7404-567C-CBF2-27CD2337D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5075" y="9429750"/>
            <a:ext cx="2887663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FDCDF3EC-2F14-AF47-936E-81C41EECA51A}" type="slidenum">
              <a:rPr lang="en-US" altLang="en-US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en-US"/>
          </a:p>
        </p:txBody>
      </p:sp>
      <p:sp>
        <p:nvSpPr>
          <p:cNvPr id="84996" name="Rectangle 2">
            <a:extLst>
              <a:ext uri="{FF2B5EF4-FFF2-40B4-BE49-F238E27FC236}">
                <a16:creationId xmlns:a16="http://schemas.microsoft.com/office/drawing/2014/main" id="{B6096D49-A734-7241-C4DB-31C5CE3D0AC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7" name="Rectangle 3">
            <a:extLst>
              <a:ext uri="{FF2B5EF4-FFF2-40B4-BE49-F238E27FC236}">
                <a16:creationId xmlns:a16="http://schemas.microsoft.com/office/drawing/2014/main" id="{96BADBC3-235B-4C9D-FE3E-610FCCE3535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spcBef>
                <a:spcPts val="525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altLang="en-US" sz="14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0ADDB1C0-676E-DAD8-52DA-8302C88DB1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5A7151-2A4F-7C41-ADC4-0694CBD20510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AU" altLang="en-US"/>
          </a:p>
        </p:txBody>
      </p:sp>
      <p:sp>
        <p:nvSpPr>
          <p:cNvPr id="86019" name="Rectangle 1">
            <a:extLst>
              <a:ext uri="{FF2B5EF4-FFF2-40B4-BE49-F238E27FC236}">
                <a16:creationId xmlns:a16="http://schemas.microsoft.com/office/drawing/2014/main" id="{2BB1A43D-1CD4-9B9B-1159-AEFEC258502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0" name="Rectangle 2">
            <a:extLst>
              <a:ext uri="{FF2B5EF4-FFF2-40B4-BE49-F238E27FC236}">
                <a16:creationId xmlns:a16="http://schemas.microsoft.com/office/drawing/2014/main" id="{02297860-0664-06AD-229C-B1ADF563FF5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5D562B1D-1073-9B63-FA8B-603FA44A62F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CCD6F7-28CD-754C-9DBB-13A505A907E1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AU" altLang="en-US"/>
          </a:p>
        </p:txBody>
      </p:sp>
      <p:sp>
        <p:nvSpPr>
          <p:cNvPr id="87043" name="Rectangle 1">
            <a:extLst>
              <a:ext uri="{FF2B5EF4-FFF2-40B4-BE49-F238E27FC236}">
                <a16:creationId xmlns:a16="http://schemas.microsoft.com/office/drawing/2014/main" id="{41B638A4-7081-2941-55EF-A6A2E6525B3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4" name="Rectangle 2">
            <a:extLst>
              <a:ext uri="{FF2B5EF4-FFF2-40B4-BE49-F238E27FC236}">
                <a16:creationId xmlns:a16="http://schemas.microsoft.com/office/drawing/2014/main" id="{A0CC733E-D91A-9655-8F95-75ABB4FB1F2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22F93163-D8A9-7A8B-019F-D0FE25F7A13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53FF97-3986-4E45-AF9B-EBD88702A755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AU" altLang="en-US"/>
          </a:p>
        </p:txBody>
      </p:sp>
      <p:sp>
        <p:nvSpPr>
          <p:cNvPr id="88067" name="Rectangle 1">
            <a:extLst>
              <a:ext uri="{FF2B5EF4-FFF2-40B4-BE49-F238E27FC236}">
                <a16:creationId xmlns:a16="http://schemas.microsoft.com/office/drawing/2014/main" id="{DCCEC69F-D351-60CB-BD68-F7B8C084FAA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8" name="Rectangle 2">
            <a:extLst>
              <a:ext uri="{FF2B5EF4-FFF2-40B4-BE49-F238E27FC236}">
                <a16:creationId xmlns:a16="http://schemas.microsoft.com/office/drawing/2014/main" id="{E2B3E625-DB85-C0BF-6CDB-5CBDEC164C4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8E8B4F1B-3967-6BB2-755B-964753D7E0F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7B502A-2348-ED4B-BE3D-60144438F689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AU" altLang="en-US"/>
          </a:p>
        </p:txBody>
      </p:sp>
      <p:sp>
        <p:nvSpPr>
          <p:cNvPr id="89091" name="Rectangle 1">
            <a:extLst>
              <a:ext uri="{FF2B5EF4-FFF2-40B4-BE49-F238E27FC236}">
                <a16:creationId xmlns:a16="http://schemas.microsoft.com/office/drawing/2014/main" id="{CEEADF87-8227-EB97-26EE-D107529AFD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2" name="Rectangle 2">
            <a:extLst>
              <a:ext uri="{FF2B5EF4-FFF2-40B4-BE49-F238E27FC236}">
                <a16:creationId xmlns:a16="http://schemas.microsoft.com/office/drawing/2014/main" id="{D9AC913E-FBE1-3304-55AF-4BD7F49FDB8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id="{7208DBDB-45A2-2A2D-3428-057251781F0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04D405-5BFC-A24F-8086-C1F3EAF256B7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AU" altLang="en-US"/>
          </a:p>
        </p:txBody>
      </p:sp>
      <p:sp>
        <p:nvSpPr>
          <p:cNvPr id="90115" name="Rectangle 1">
            <a:extLst>
              <a:ext uri="{FF2B5EF4-FFF2-40B4-BE49-F238E27FC236}">
                <a16:creationId xmlns:a16="http://schemas.microsoft.com/office/drawing/2014/main" id="{951F1F44-92F9-D841-28CC-8BD74B567B1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6" name="Rectangle 2">
            <a:extLst>
              <a:ext uri="{FF2B5EF4-FFF2-40B4-BE49-F238E27FC236}">
                <a16:creationId xmlns:a16="http://schemas.microsoft.com/office/drawing/2014/main" id="{410C3525-8191-E317-D113-C264464F2B9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E70C9F80-5F9B-5BD0-A742-61152B0BD6F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C62B8B9-B222-7044-B5CB-78983739CD05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AU" altLang="en-US"/>
          </a:p>
        </p:txBody>
      </p:sp>
      <p:sp>
        <p:nvSpPr>
          <p:cNvPr id="91139" name="Rectangle 1">
            <a:extLst>
              <a:ext uri="{FF2B5EF4-FFF2-40B4-BE49-F238E27FC236}">
                <a16:creationId xmlns:a16="http://schemas.microsoft.com/office/drawing/2014/main" id="{4D33D634-3E74-C07E-2FF0-C580A240A7D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40" name="Rectangle 2">
            <a:extLst>
              <a:ext uri="{FF2B5EF4-FFF2-40B4-BE49-F238E27FC236}">
                <a16:creationId xmlns:a16="http://schemas.microsoft.com/office/drawing/2014/main" id="{E82CC774-99C8-535F-800B-83E17892D6E7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D558C94-65B3-D7E3-E166-1F5DBD6074F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4029888-0BF5-C847-B752-9A113152DD4E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AU" altLang="en-US"/>
          </a:p>
        </p:txBody>
      </p:sp>
      <p:sp>
        <p:nvSpPr>
          <p:cNvPr id="54275" name="Rectangle 1">
            <a:extLst>
              <a:ext uri="{FF2B5EF4-FFF2-40B4-BE49-F238E27FC236}">
                <a16:creationId xmlns:a16="http://schemas.microsoft.com/office/drawing/2014/main" id="{6EF59806-A521-ED0B-2AF0-199AE6B33E8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6" name="Rectangle 2">
            <a:extLst>
              <a:ext uri="{FF2B5EF4-FFF2-40B4-BE49-F238E27FC236}">
                <a16:creationId xmlns:a16="http://schemas.microsoft.com/office/drawing/2014/main" id="{1E486BEC-C181-4966-E930-60CABBDAEA3F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4FEDD42B-6A42-3846-E02A-68E71E8EC5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796B69-B7D1-B648-9ABB-DECA0A31A6A8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AU" altLang="en-US"/>
          </a:p>
        </p:txBody>
      </p:sp>
      <p:sp>
        <p:nvSpPr>
          <p:cNvPr id="92163" name="Rectangle 1">
            <a:extLst>
              <a:ext uri="{FF2B5EF4-FFF2-40B4-BE49-F238E27FC236}">
                <a16:creationId xmlns:a16="http://schemas.microsoft.com/office/drawing/2014/main" id="{1C0BD65E-63E8-4271-00C0-B6F84BC780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>
            <a:extLst>
              <a:ext uri="{FF2B5EF4-FFF2-40B4-BE49-F238E27FC236}">
                <a16:creationId xmlns:a16="http://schemas.microsoft.com/office/drawing/2014/main" id="{F7DA024E-419B-A1FF-4E09-A04D6E3289E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778B73D5-759B-99A1-A92C-6B6D40CB40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141FAE-18F0-104F-9947-4D68D455B2B6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AU" altLang="en-US"/>
          </a:p>
        </p:txBody>
      </p:sp>
      <p:sp>
        <p:nvSpPr>
          <p:cNvPr id="93187" name="Rectangle 1">
            <a:extLst>
              <a:ext uri="{FF2B5EF4-FFF2-40B4-BE49-F238E27FC236}">
                <a16:creationId xmlns:a16="http://schemas.microsoft.com/office/drawing/2014/main" id="{DE9AAEAD-0773-492E-5250-35D489EBDAE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8" name="Rectangle 2">
            <a:extLst>
              <a:ext uri="{FF2B5EF4-FFF2-40B4-BE49-F238E27FC236}">
                <a16:creationId xmlns:a16="http://schemas.microsoft.com/office/drawing/2014/main" id="{BEAB3539-2660-5179-C471-EA46A551ABA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id="{44630FC3-55C9-B9B4-0659-13B72AEC8F8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AF6BBE-9071-264A-B2F7-2FC2A3A61413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AU" altLang="en-US"/>
          </a:p>
        </p:txBody>
      </p:sp>
      <p:sp>
        <p:nvSpPr>
          <p:cNvPr id="94211" name="Rectangle 1">
            <a:extLst>
              <a:ext uri="{FF2B5EF4-FFF2-40B4-BE49-F238E27FC236}">
                <a16:creationId xmlns:a16="http://schemas.microsoft.com/office/drawing/2014/main" id="{DCADE7F9-EE87-121E-DF01-083B3C6FC14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042CBCF9-EFA1-2FC6-79B9-CC1E2D11088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E3DE9361-C4AC-C4D0-8D0E-FD75CADEE9B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0FE230-0B14-2541-B16B-53260A6D9991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AU" altLang="en-US"/>
          </a:p>
        </p:txBody>
      </p:sp>
      <p:sp>
        <p:nvSpPr>
          <p:cNvPr id="95235" name="Rectangle 1">
            <a:extLst>
              <a:ext uri="{FF2B5EF4-FFF2-40B4-BE49-F238E27FC236}">
                <a16:creationId xmlns:a16="http://schemas.microsoft.com/office/drawing/2014/main" id="{9AFFAED4-2936-09CB-9219-FBFA9461CB9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6" name="Rectangle 2">
            <a:extLst>
              <a:ext uri="{FF2B5EF4-FFF2-40B4-BE49-F238E27FC236}">
                <a16:creationId xmlns:a16="http://schemas.microsoft.com/office/drawing/2014/main" id="{A6E5088E-DF69-417D-5531-061C41A3425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id="{2DE86271-888B-450A-49A0-332CD4E306F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BA7FFAF-0DED-C04D-9C01-3815A4CAB207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AU" altLang="en-US"/>
          </a:p>
        </p:txBody>
      </p:sp>
      <p:sp>
        <p:nvSpPr>
          <p:cNvPr id="96259" name="Rectangle 1">
            <a:extLst>
              <a:ext uri="{FF2B5EF4-FFF2-40B4-BE49-F238E27FC236}">
                <a16:creationId xmlns:a16="http://schemas.microsoft.com/office/drawing/2014/main" id="{5B5A799E-3762-5A96-D3D7-1BEFA9A422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60" name="Rectangle 2">
            <a:extLst>
              <a:ext uri="{FF2B5EF4-FFF2-40B4-BE49-F238E27FC236}">
                <a16:creationId xmlns:a16="http://schemas.microsoft.com/office/drawing/2014/main" id="{65D29270-023B-2630-9568-D9C677BF792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29853079-15E4-39AD-548D-17C1926F9E7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9168C97-158A-834A-88CB-D283F453CF8C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AU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1B0A1F27-0CB8-8303-4DA1-9DF0B9D0BF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7AD0EFBE-225E-116A-CBC4-B953CCC69222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48129C1D-4E97-5E26-77DD-DA28C162B89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EA9E09-C76B-C449-9F73-55AAB8A2BDCC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AU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3B671C95-439A-BB62-C606-381C2A299D5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736A82B9-65A0-0D8B-BC1D-EEA1BDBC5825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47F98C7D-98D8-62D5-6BBD-E46D1404D3B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62450E-B3A2-234D-BA82-5977259EC842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AU" altLang="en-US"/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43BE8B78-C9FB-1353-CB8A-0FE4F7FF2BB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46DD63C2-FF8B-D57F-4A8B-15066EE4858D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90B0B2D-CCD7-72E7-20CA-4DD4449F5B5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140000-9BC8-2F49-89AE-E528BC3BD8B5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AU" altLang="en-US"/>
          </a:p>
        </p:txBody>
      </p:sp>
      <p:sp>
        <p:nvSpPr>
          <p:cNvPr id="58371" name="Rectangle 1">
            <a:extLst>
              <a:ext uri="{FF2B5EF4-FFF2-40B4-BE49-F238E27FC236}">
                <a16:creationId xmlns:a16="http://schemas.microsoft.com/office/drawing/2014/main" id="{0705111F-B57B-A9EF-7713-BDAA2989445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2" name="Rectangle 2">
            <a:extLst>
              <a:ext uri="{FF2B5EF4-FFF2-40B4-BE49-F238E27FC236}">
                <a16:creationId xmlns:a16="http://schemas.microsoft.com/office/drawing/2014/main" id="{38EB36B8-4825-FBDC-4AA6-FD9BF387DD0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E7F898CE-B346-A8F0-5CEC-B8C0EC39E86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BBA65E-31C8-4740-BC1E-885DBA33AEB5}" type="slidenum">
              <a:rPr lang="en-AU" altLang="en-US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AU" altLang="en-US"/>
          </a:p>
        </p:txBody>
      </p:sp>
      <p:sp>
        <p:nvSpPr>
          <p:cNvPr id="59395" name="Rectangle 1">
            <a:extLst>
              <a:ext uri="{FF2B5EF4-FFF2-40B4-BE49-F238E27FC236}">
                <a16:creationId xmlns:a16="http://schemas.microsoft.com/office/drawing/2014/main" id="{757621DB-E4F0-EAF7-DC61-4177C5EC615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xfrm>
            <a:off x="850900" y="744538"/>
            <a:ext cx="4962525" cy="37226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6" name="Rectangle 2">
            <a:extLst>
              <a:ext uri="{FF2B5EF4-FFF2-40B4-BE49-F238E27FC236}">
                <a16:creationId xmlns:a16="http://schemas.microsoft.com/office/drawing/2014/main" id="{DBB4B626-BE11-CC44-6B43-FB689B97C2F8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xfrm>
            <a:off x="889000" y="4714875"/>
            <a:ext cx="4884738" cy="4467225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Red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4200E6-1C16-4404-83F8-EF6DCDBBB24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3800" y="945680"/>
            <a:ext cx="3073400" cy="6814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70A8D6-DD04-4121-AB52-7892764DF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628775"/>
            <a:ext cx="11129963" cy="2002284"/>
          </a:xfrm>
        </p:spPr>
        <p:txBody>
          <a:bodyPr lIns="152400" anchor="b">
            <a:norm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A873E-9927-496B-A60D-0D7706CD8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973484"/>
            <a:ext cx="11125200" cy="162098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3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C250-C316-42F3-80D9-22493FC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167711"/>
            <a:ext cx="2285998" cy="365125"/>
          </a:xfrm>
        </p:spPr>
        <p:txBody>
          <a:bodyPr/>
          <a:lstStyle/>
          <a:p>
            <a:fld id="{719CFD8D-4294-499E-818A-AD557040F3FB}" type="datetime4">
              <a:rPr lang="en-AU" smtClean="0"/>
              <a:t>24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0712-C9C0-4A20-9A25-43FC95F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67712"/>
            <a:ext cx="4114800" cy="365125"/>
          </a:xfrm>
        </p:spPr>
        <p:txBody>
          <a:bodyPr/>
          <a:lstStyle/>
          <a:p>
            <a:endParaRPr lang="en-AU"/>
          </a:p>
        </p:txBody>
      </p:sp>
      <p:pic>
        <p:nvPicPr>
          <p:cNvPr id="7" name="Picture 6" descr="Logo, icon&#10;&#10;Description automatically generated">
            <a:extLst>
              <a:ext uri="{FF2B5EF4-FFF2-40B4-BE49-F238E27FC236}">
                <a16:creationId xmlns:a16="http://schemas.microsoft.com/office/drawing/2014/main" id="{F7263031-657C-4A58-723E-B940511BAD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098" y="5860625"/>
            <a:ext cx="672211" cy="6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576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4200E6-1C16-4404-83F8-EF6DCDBBB2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1048" y="5848895"/>
            <a:ext cx="3074400" cy="8078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A9A873E-9927-496B-A60D-0D7706CD8D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3969327"/>
            <a:ext cx="11125200" cy="1620981"/>
          </a:xfrm>
        </p:spPr>
        <p:txBody>
          <a:bodyPr>
            <a:normAutofit/>
          </a:bodyPr>
          <a:lstStyle>
            <a:lvl1pPr marL="0" indent="0" algn="l">
              <a:buNone/>
              <a:defRPr sz="3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Contact information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C250-C316-42F3-80D9-22493FC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1" y="6156545"/>
            <a:ext cx="2285998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719CFD8D-4294-499E-818A-AD557040F3FB}" type="datetime4">
              <a:rPr lang="en-AU" smtClean="0"/>
              <a:pPr/>
              <a:t>24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0712-C9C0-4A20-9A25-43FC95F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73783D-9909-4274-ABFA-E574D02B1BEE}"/>
              </a:ext>
            </a:extLst>
          </p:cNvPr>
          <p:cNvSpPr txBox="1">
            <a:spLocks/>
          </p:cNvSpPr>
          <p:nvPr userDrawn="1"/>
        </p:nvSpPr>
        <p:spPr>
          <a:xfrm>
            <a:off x="762000" y="1181262"/>
            <a:ext cx="11129963" cy="2430617"/>
          </a:xfrm>
          <a:prstGeom prst="rect">
            <a:avLst/>
          </a:prstGeom>
        </p:spPr>
        <p:txBody>
          <a:bodyPr vert="horz" lIns="152400" tIns="152400" rIns="152400" bIns="15240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Thank you</a:t>
            </a:r>
            <a:endParaRPr lang="en-A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07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4200E6-1C16-4404-83F8-EF6DCDBBB2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55762" y="5891315"/>
            <a:ext cx="3074398" cy="80781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3A9A873E-9927-496B-A60D-0D7706CD8D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3969327"/>
            <a:ext cx="11125200" cy="1620981"/>
          </a:xfrm>
        </p:spPr>
        <p:txBody>
          <a:bodyPr>
            <a:normAutofit/>
          </a:bodyPr>
          <a:lstStyle>
            <a:lvl1pPr marL="0" indent="0" algn="l">
              <a:buNone/>
              <a:defRPr sz="30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Contact information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C250-C316-42F3-80D9-22493FC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1" y="6156545"/>
            <a:ext cx="2285998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719CFD8D-4294-499E-818A-AD557040F3FB}" type="datetime4">
              <a:rPr lang="en-AU" smtClean="0"/>
              <a:pPr/>
              <a:t>24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0712-C9C0-4A20-9A25-43FC95F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73783D-9909-4274-ABFA-E574D02B1BEE}"/>
              </a:ext>
            </a:extLst>
          </p:cNvPr>
          <p:cNvSpPr txBox="1">
            <a:spLocks/>
          </p:cNvSpPr>
          <p:nvPr userDrawn="1"/>
        </p:nvSpPr>
        <p:spPr>
          <a:xfrm>
            <a:off x="762000" y="1181262"/>
            <a:ext cx="11129963" cy="2430617"/>
          </a:xfrm>
          <a:prstGeom prst="rect">
            <a:avLst/>
          </a:prstGeom>
        </p:spPr>
        <p:txBody>
          <a:bodyPr vert="horz" lIns="152400" tIns="152400" rIns="152400" bIns="15240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Thank you</a:t>
            </a:r>
            <a:endParaRPr lang="en-A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04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4073-121E-4421-BD82-4A12F143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3BA97-DA9B-4182-BC9C-E815DF1C7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799" y="1825624"/>
            <a:ext cx="5715001" cy="43402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1469F-0306-46A5-B6F3-D59E9FFD9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715000" cy="43402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17F62-37DF-429B-AE46-9F4C2E66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4799" y="6165850"/>
            <a:ext cx="2743200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AF3AA9BC-A49C-4D67-95E1-D024E3DE84CA}" type="datetime4">
              <a:rPr lang="en-AU" smtClean="0"/>
              <a:pPr/>
              <a:t>24 April 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CBC4A-F1D7-4C1E-9E6D-8EF537FA8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0791"/>
            <a:ext cx="411480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F46BB-8C21-48D0-8E87-EE6EFD73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4718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A8A9-60D8-47E3-9098-2A64F835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96863"/>
            <a:ext cx="10107828" cy="13684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FAFC4-3CDE-4F38-A828-CA97CF424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690687"/>
            <a:ext cx="5692776" cy="814387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05D7-44D3-4AD3-9F33-BFC24D065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" y="2505076"/>
            <a:ext cx="5692776" cy="366077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7DB4F-A47D-4042-9DB6-443011144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692776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C4325-D6B5-4C45-8F6A-9FFBE35F3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715000" cy="366077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95BF6-A1AD-41AA-9828-C879FF41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5D2BEFBC-ADBC-4103-95A0-200A345074D8}" type="datetime4">
              <a:rPr lang="en-AU" smtClean="0"/>
              <a:pPr/>
              <a:t>24 April 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C7FC0-1686-4957-B49F-35A544F3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D4B37-23DA-416B-AB62-E687651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6220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5E95-B565-47B2-B52C-20DF9C76B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00B70E-C7C3-40D0-AC11-A81C3B6A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0F7B99D4-F4C6-41B2-937A-157F4137B9BB}" type="datetime4">
              <a:rPr lang="en-AU" smtClean="0"/>
              <a:pPr/>
              <a:t>24 April 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5C4CDC-C983-486B-A57E-26596347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CCAC9-DDEF-4391-8B54-6A69A89E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330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53DDFB-A690-4D44-9056-C67C309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151200" rIns="151200"/>
          <a:lstStyle/>
          <a:p>
            <a:fld id="{E99E47EF-C005-4717-B653-24817D19F7FA}" type="datetime4">
              <a:rPr lang="en-AU" smtClean="0"/>
              <a:t>24 April 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ACE635-B779-4573-80A3-7AB6E1F4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CA460-FA36-4785-ABC2-C3A0506C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7C9D-7BD1-4F56-A474-DCEEE9B081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4305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FCE14-4FA4-4026-93AD-9FF300DC4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296863"/>
            <a:ext cx="10129065" cy="1331912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57388-906A-4F19-9B0B-5F279D25B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0240" y="1808163"/>
            <a:ext cx="7431722" cy="406876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9E293-5065-49BF-9AB9-75A3BFC7E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0038" y="1808163"/>
            <a:ext cx="3932237" cy="40687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19E84-BB3A-4A03-B24E-A0D29A76E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lIns="151200" rIns="151200"/>
          <a:lstStyle/>
          <a:p>
            <a:fld id="{08C97AA8-AA28-410D-A3CA-FECDA8726715}" type="datetime4">
              <a:rPr lang="en-AU" smtClean="0"/>
              <a:t>24 April 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0DD9A-3AA9-4FBF-8019-6B3815554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64169F-F9A5-4203-9AB1-4E66F2D8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7C9D-7BD1-4F56-A474-DCEEE9B081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9188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458F-3DE8-452D-85E2-D4B5B3546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281920" cy="1323975"/>
          </a:xfrm>
        </p:spPr>
        <p:txBody>
          <a:bodyPr anchor="ctr" anchorCtr="0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49D39-7624-452E-A987-4579B56C3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04640" y="2743198"/>
            <a:ext cx="7782560" cy="3422651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62CB4-06B5-4BD8-BD50-FB779677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0689-A294-4558-B542-FB0D7E01B742}" type="datetime4">
              <a:rPr lang="en-AU" smtClean="0"/>
              <a:t>24 April 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9B85F-31A6-4835-8ACF-56FD7C15E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41CE-2CBE-44EF-A8C2-02BF30701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7C9D-7BD1-4F56-A474-DCEEE9B081CA}" type="slidenum">
              <a:rPr lang="en-AU" smtClean="0"/>
              <a:t>‹#›</a:t>
            </a:fld>
            <a:endParaRPr lang="en-AU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074FB687-E016-4BD6-B95E-445C4240717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104639" y="1808163"/>
            <a:ext cx="7782561" cy="85062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A0BE0E-100F-40A2-A599-C1701B09690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1808163"/>
            <a:ext cx="3932237" cy="5049837"/>
          </a:xfrm>
          <a:solidFill>
            <a:schemeClr val="bg2"/>
          </a:solidFill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Speaker Image</a:t>
            </a:r>
          </a:p>
        </p:txBody>
      </p:sp>
    </p:spTree>
    <p:extLst>
      <p:ext uri="{BB962C8B-B14F-4D97-AF65-F5344CB8AC3E}">
        <p14:creationId xmlns:p14="http://schemas.microsoft.com/office/powerpoint/2010/main" val="3163108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4A8A9-60D8-47E3-9098-2A64F8352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96863"/>
            <a:ext cx="10116066" cy="13684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095BF6-A1AD-41AA-9828-C879FF41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5D2BEFBC-ADBC-4103-95A0-200A345074D8}" type="datetime4">
              <a:rPr lang="en-AU" smtClean="0"/>
              <a:pPr/>
              <a:t>24 April 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C7FC0-1686-4957-B49F-35A544F3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4D4B37-23DA-416B-AB62-E687651C7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1D10708-98D8-43B4-96BF-5009DA8ED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4799" y="3613192"/>
            <a:ext cx="3733801" cy="255604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1CC5447-E180-4840-BEEC-8EFECDBBA68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04797" y="2752408"/>
            <a:ext cx="3733801" cy="85062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228D352-B6A2-4342-A1C0-7CB24CEFC8D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304797" y="1675448"/>
            <a:ext cx="1066800" cy="1066800"/>
          </a:xfrm>
          <a:solidFill>
            <a:schemeClr val="bg2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Speaker Image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1AB91DA-C455-4B38-9EBE-4A3B5C116943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4229099" y="3609808"/>
            <a:ext cx="3733801" cy="255604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5162DDB-5D7A-4EAD-9BFE-140A53F18B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29099" y="2752408"/>
            <a:ext cx="3733801" cy="85062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66FF05D9-F6FE-4539-A991-9DA696352C91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4234173" y="1675448"/>
            <a:ext cx="1066800" cy="1066800"/>
          </a:xfrm>
          <a:solidFill>
            <a:schemeClr val="bg2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Speaker Image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67F63FE-61F0-4E63-9FEA-32DB4E88E097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153400" y="3613192"/>
            <a:ext cx="3733801" cy="255604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813F9E8-637B-4D65-A286-97ABEA6AE2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53398" y="2752408"/>
            <a:ext cx="3733801" cy="850624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B2B90C37-2732-4363-B6FD-01770BDB37CC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153398" y="1675448"/>
            <a:ext cx="1066800" cy="1066800"/>
          </a:xfrm>
          <a:solidFill>
            <a:schemeClr val="bg2"/>
          </a:solidFill>
        </p:spPr>
        <p:txBody>
          <a:bodyPr anchor="ctr" anchorCtr="0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/>
              <a:t>Speaker Image</a:t>
            </a:r>
          </a:p>
        </p:txBody>
      </p:sp>
    </p:spTree>
    <p:extLst>
      <p:ext uri="{BB962C8B-B14F-4D97-AF65-F5344CB8AC3E}">
        <p14:creationId xmlns:p14="http://schemas.microsoft.com/office/powerpoint/2010/main" val="11612096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1E862-B60D-4DC3-8925-3DA7F858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A3C2F-4A05-4178-99AF-C407A1029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14AA8-8C05-44BA-90FA-A3DB61E0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E9D89D6D-80C8-465D-98D8-133A9E131798}" type="datetime4">
              <a:rPr lang="en-AU" smtClean="0"/>
              <a:pPr/>
              <a:t>24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7D72C-E567-41E8-B503-C28100E5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E680F-FE1E-4B28-98C7-2662C1AC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1645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C4200E6-1C16-4404-83F8-EF6DCDBBB2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65036" y="5867376"/>
            <a:ext cx="3074400" cy="7483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70A8D6-DD04-4121-AB52-7892764DF5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628775"/>
            <a:ext cx="11129963" cy="2002284"/>
          </a:xfrm>
        </p:spPr>
        <p:txBody>
          <a:bodyPr lIns="152400"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9A873E-9927-496B-A60D-0D7706CD8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973484"/>
            <a:ext cx="11125200" cy="162098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3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C250-C316-42F3-80D9-22493FC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167711"/>
            <a:ext cx="2285998" cy="365125"/>
          </a:xfrm>
        </p:spPr>
        <p:txBody>
          <a:bodyPr/>
          <a:lstStyle/>
          <a:p>
            <a:fld id="{719CFD8D-4294-499E-818A-AD557040F3FB}" type="datetime4">
              <a:rPr lang="en-AU" smtClean="0"/>
              <a:t>24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0712-C9C0-4A20-9A25-43FC95F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67712"/>
            <a:ext cx="4114800" cy="365125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4098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A7B0C-2553-4F8A-876B-7DC12A06D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112363"/>
            <a:ext cx="3162300" cy="50646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C69C2-1713-4919-AEFE-65D81932B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4799" y="304800"/>
            <a:ext cx="8267701" cy="587216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8533F-B6D9-4D7C-9373-391A8C2B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C95A2CAA-9DC7-4358-BAB8-478FA38B839E}" type="datetime4">
              <a:rPr lang="en-AU" smtClean="0"/>
              <a:pPr/>
              <a:t>24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78541-8697-47E0-855B-D4D98164A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3AFBA-9B89-4466-B4C4-5A546D90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/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2835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0055-909C-4D10-B577-5C357CE7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C5D7F-6460-4E63-808F-E203E13C0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58AA5-3688-4F8D-ABE7-540EED3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A0798211-CC58-4578-9C03-CE1E607ECC8E}" type="datetime4">
              <a:rPr lang="en-AU" smtClean="0"/>
              <a:pPr/>
              <a:t>24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53924-F4D4-4CB2-BA5D-17ADC19D7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0BF54-D59E-49C9-B322-C7F875EFD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57C9D-7BD1-4F56-A474-DCEEE9B081C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31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FE61C156-68AD-46E6-9D9C-629E5FD3B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306" y="5994808"/>
            <a:ext cx="1046356" cy="557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3FD7B-BD5F-4457-94E4-8F71BA32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250441"/>
            <a:ext cx="11120121" cy="2032418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CD44D-5F06-4C11-8801-7CB88547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99" y="4366475"/>
            <a:ext cx="11120121" cy="15104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000" b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9572-BD1A-4948-878B-63C5A403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165850"/>
            <a:ext cx="2285998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>
                <a:solidFill>
                  <a:schemeClr val="tx1"/>
                </a:solidFill>
              </a:defRPr>
            </a:lvl1pPr>
          </a:lstStyle>
          <a:p>
            <a:fld id="{1532EEB8-E699-4074-A0D7-399256B5AF63}" type="datetime4">
              <a:rPr lang="en-AU" smtClean="0"/>
              <a:pPr/>
              <a:t>24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6C118-5B99-4077-9C7D-B73A9C9B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0791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AU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874CD-67D6-4D52-BDF8-7E41376A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2" y="6188074"/>
            <a:ext cx="1268626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>
                <a:solidFill>
                  <a:schemeClr val="tx1"/>
                </a:solidFill>
              </a:defRPr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3885AD-7504-4322-8570-7611D90F2F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691023"/>
            <a:ext cx="9650627" cy="151629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0" b="1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AU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5385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, icon&#10;&#10;Description automatically generated">
            <a:extLst>
              <a:ext uri="{FF2B5EF4-FFF2-40B4-BE49-F238E27FC236}">
                <a16:creationId xmlns:a16="http://schemas.microsoft.com/office/drawing/2014/main" id="{FE61C156-68AD-46E6-9D9C-629E5FD3B3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306" y="5994808"/>
            <a:ext cx="1046356" cy="5576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93FD7B-BD5F-4457-94E4-8F71BA32F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9" y="2250441"/>
            <a:ext cx="11120121" cy="2032418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CD44D-5F06-4C11-8801-7CB885475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99" y="4366475"/>
            <a:ext cx="11120121" cy="151045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0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C9572-BD1A-4948-878B-63C5A403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0" y="6165850"/>
            <a:ext cx="2285998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>
                <a:solidFill>
                  <a:schemeClr val="bg1"/>
                </a:solidFill>
              </a:defRPr>
            </a:lvl1pPr>
          </a:lstStyle>
          <a:p>
            <a:fld id="{1532EEB8-E699-4074-A0D7-399256B5AF63}" type="datetime4">
              <a:rPr lang="en-AU" smtClean="0"/>
              <a:pPr/>
              <a:t>24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6C118-5B99-4077-9C7D-B73A9C9B1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170791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874CD-67D6-4D52-BDF8-7E41376A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4002" y="6188074"/>
            <a:ext cx="1268626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lang="en-AU" smtClean="0">
                <a:solidFill>
                  <a:schemeClr val="bg1"/>
                </a:solidFill>
              </a:defRPr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3885AD-7504-4322-8570-7611D90F2F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2000" y="691023"/>
            <a:ext cx="9650627" cy="1516297"/>
          </a:xfrm>
        </p:spPr>
        <p:txBody>
          <a:bodyPr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0" b="1">
                <a:solidFill>
                  <a:schemeClr val="tx2"/>
                </a:solidFill>
              </a:defRPr>
            </a:lvl1pPr>
            <a:lvl5pPr>
              <a:defRPr/>
            </a:lvl5pPr>
          </a:lstStyle>
          <a:p>
            <a:pPr lvl="0"/>
            <a:r>
              <a:rPr lang="en-AU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60889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 to country -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09C8827E-CB30-528D-6422-C8AA96D21E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9525"/>
            <a:ext cx="12258675" cy="68955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D06C259-19BC-4BF9-908B-4D37FEC7D0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052" y="1084371"/>
            <a:ext cx="9318930" cy="2032418"/>
          </a:xfrm>
        </p:spPr>
        <p:txBody>
          <a:bodyPr anchor="ctr" anchorCtr="0">
            <a:noAutofit/>
          </a:bodyPr>
          <a:lstStyle>
            <a:lvl1pPr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AF5FAD9C-9714-4956-897B-6246DCFBD90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74539" y="3876346"/>
            <a:ext cx="6107186" cy="2222097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Description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3D355FA-4F04-4A07-B2B3-146860FE71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22500" y="2481263"/>
            <a:ext cx="7414482" cy="1139825"/>
          </a:xfrm>
        </p:spPr>
        <p:txBody>
          <a:bodyPr>
            <a:noAutofit/>
          </a:bodyPr>
          <a:lstStyle>
            <a:lvl1pPr marL="0" indent="0">
              <a:buNone/>
              <a:defRPr sz="7000">
                <a:solidFill>
                  <a:schemeClr val="bg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sub-text</a:t>
            </a:r>
          </a:p>
        </p:txBody>
      </p:sp>
    </p:spTree>
    <p:extLst>
      <p:ext uri="{BB962C8B-B14F-4D97-AF65-F5344CB8AC3E}">
        <p14:creationId xmlns:p14="http://schemas.microsoft.com/office/powerpoint/2010/main" val="152445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 to country - Gre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ACEBA782-3404-E5AE-6E56-9598223426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-9525"/>
            <a:ext cx="12258675" cy="68955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EDE59EB-3358-4956-85DF-3FF5256DD0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0222" y="1084371"/>
            <a:ext cx="9346759" cy="2032418"/>
          </a:xfrm>
        </p:spPr>
        <p:txBody>
          <a:bodyPr anchor="ctr" anchorCtr="0">
            <a:noAutofit/>
          </a:bodyPr>
          <a:lstStyle>
            <a:lvl1pPr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B4F69C-E956-435C-B337-1A25BA1106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22500" y="2481263"/>
            <a:ext cx="7414482" cy="1139825"/>
          </a:xfrm>
        </p:spPr>
        <p:txBody>
          <a:bodyPr>
            <a:noAutofit/>
          </a:bodyPr>
          <a:lstStyle>
            <a:lvl1pPr marL="0" indent="0">
              <a:buNone/>
              <a:defRPr sz="7000">
                <a:solidFill>
                  <a:schemeClr val="tx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sub-text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602783-34FD-4B6D-A82D-F1C47C47E1D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74539" y="3876346"/>
            <a:ext cx="6107186" cy="2222097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99786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elcome to country -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5DFB8F0-1057-DA06-FA08-835C98443C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9B59021-78A1-4881-BA8C-A9B202C30E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0223" y="1084371"/>
            <a:ext cx="9346760" cy="2032418"/>
          </a:xfrm>
        </p:spPr>
        <p:txBody>
          <a:bodyPr anchor="ctr" anchorCtr="0">
            <a:noAutofit/>
          </a:bodyPr>
          <a:lstStyle>
            <a:lvl1pPr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title</a:t>
            </a:r>
            <a:endParaRPr lang="en-AU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B532C1BD-B61C-4E43-AC2B-9D9C43BF22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22499" y="2481263"/>
            <a:ext cx="7414483" cy="1139825"/>
          </a:xfrm>
        </p:spPr>
        <p:txBody>
          <a:bodyPr>
            <a:noAutofit/>
          </a:bodyPr>
          <a:lstStyle>
            <a:lvl1pPr marL="0" indent="0">
              <a:buNone/>
              <a:defRPr sz="7000">
                <a:solidFill>
                  <a:schemeClr val="tx1"/>
                </a:solidFill>
              </a:defRPr>
            </a:lvl1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edit sub-text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6D6722F-111D-4FF1-8F91-5B3CED25ACA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174539" y="3876346"/>
            <a:ext cx="6107186" cy="2222097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Description</a:t>
            </a:r>
          </a:p>
        </p:txBody>
      </p:sp>
    </p:spTree>
    <p:extLst>
      <p:ext uri="{BB962C8B-B14F-4D97-AF65-F5344CB8AC3E}">
        <p14:creationId xmlns:p14="http://schemas.microsoft.com/office/powerpoint/2010/main" val="1313618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(Red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A9A873E-9927-496B-A60D-0D7706CD8D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2000" y="3969327"/>
            <a:ext cx="11125200" cy="1620981"/>
          </a:xfrm>
        </p:spPr>
        <p:txBody>
          <a:bodyPr>
            <a:normAutofit/>
          </a:bodyPr>
          <a:lstStyle>
            <a:lvl1pPr marL="0" indent="0" algn="l">
              <a:buNone/>
              <a:defRPr sz="30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Contact information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C250-C316-42F3-80D9-22493FC5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2001" y="6156545"/>
            <a:ext cx="2285998" cy="365125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AU" smtClean="0"/>
            </a:lvl1pPr>
          </a:lstStyle>
          <a:p>
            <a:fld id="{719CFD8D-4294-499E-818A-AD557040F3FB}" type="datetime4">
              <a:rPr lang="en-AU" smtClean="0"/>
              <a:pPr/>
              <a:t>24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20712-C9C0-4A20-9A25-43FC95F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273783D-9909-4274-ABFA-E574D02B1BEE}"/>
              </a:ext>
            </a:extLst>
          </p:cNvPr>
          <p:cNvSpPr txBox="1">
            <a:spLocks/>
          </p:cNvSpPr>
          <p:nvPr userDrawn="1"/>
        </p:nvSpPr>
        <p:spPr>
          <a:xfrm>
            <a:off x="762000" y="1181262"/>
            <a:ext cx="11129963" cy="2430617"/>
          </a:xfrm>
          <a:prstGeom prst="rect">
            <a:avLst/>
          </a:prstGeom>
        </p:spPr>
        <p:txBody>
          <a:bodyPr vert="horz" lIns="152400" tIns="152400" rIns="152400" bIns="15240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Thank you</a:t>
            </a:r>
            <a:endParaRPr lang="en-A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16EDC5-473B-500F-FA7A-4C9570FB11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13800" y="945680"/>
            <a:ext cx="3073400" cy="681469"/>
          </a:xfrm>
          <a:prstGeom prst="rect">
            <a:avLst/>
          </a:prstGeom>
        </p:spPr>
      </p:pic>
      <p:pic>
        <p:nvPicPr>
          <p:cNvPr id="6" name="Picture 5" descr="Logo, icon&#10;&#10;Description automatically generated">
            <a:extLst>
              <a:ext uri="{FF2B5EF4-FFF2-40B4-BE49-F238E27FC236}">
                <a16:creationId xmlns:a16="http://schemas.microsoft.com/office/drawing/2014/main" id="{3673680E-FA69-4558-CF80-F887A5ED1F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098" y="5860625"/>
            <a:ext cx="672211" cy="67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563F12-1BDB-44C8-9462-34E1E710F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799" y="304800"/>
            <a:ext cx="10124304" cy="1325563"/>
          </a:xfrm>
          <a:prstGeom prst="rect">
            <a:avLst/>
          </a:prstGeom>
        </p:spPr>
        <p:txBody>
          <a:bodyPr vert="horz" lIns="152400" tIns="152400" rIns="152400" bIns="15240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1318-10F0-4DAB-84CB-C299FCEBD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808162"/>
            <a:ext cx="11582402" cy="4357687"/>
          </a:xfrm>
          <a:prstGeom prst="rect">
            <a:avLst/>
          </a:prstGeom>
        </p:spPr>
        <p:txBody>
          <a:bodyPr vert="horz" lIns="152400" tIns="152400" rIns="152400" bIns="15240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E383C-2BB6-486E-9DDD-1905ACD94D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4799" y="61880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C5D2AA0-A82C-4FAD-BB96-9D4617AD3337}" type="datetime4">
              <a:rPr lang="en-AU" smtClean="0"/>
              <a:t>24 April 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C0CB2-F37B-41C7-AB8A-F2DAEE5E4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8807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8A2E-7A12-4977-8ED8-F11BC455F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1" y="6188074"/>
            <a:ext cx="2743199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9D57C9D-7BD1-4F56-A474-DCEEE9B081CA}" type="slidenum">
              <a:rPr lang="en-AU" smtClean="0"/>
              <a:pPr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AC6D6B-6356-4E6B-8670-A067C89BE269}"/>
              </a:ext>
            </a:extLst>
          </p:cNvPr>
          <p:cNvPicPr>
            <a:picLocks noChangeAspect="1"/>
          </p:cNvPicPr>
          <p:nvPr userDrawn="1"/>
        </p:nvPicPr>
        <p:blipFill>
          <a:blip r:embed="rId22"/>
          <a:stretch>
            <a:fillRect/>
          </a:stretch>
        </p:blipFill>
        <p:spPr>
          <a:xfrm>
            <a:off x="10791297" y="304800"/>
            <a:ext cx="1095904" cy="59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40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0" r:id="rId3"/>
    <p:sldLayoutId id="2147483651" r:id="rId4"/>
    <p:sldLayoutId id="2147483676" r:id="rId5"/>
    <p:sldLayoutId id="2147483660" r:id="rId6"/>
    <p:sldLayoutId id="2147483665" r:id="rId7"/>
    <p:sldLayoutId id="2147483666" r:id="rId8"/>
    <p:sldLayoutId id="2147483661" r:id="rId9"/>
    <p:sldLayoutId id="2147483672" r:id="rId10"/>
    <p:sldLayoutId id="2147483673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62" r:id="rId18"/>
    <p:sldLayoutId id="2147483658" r:id="rId19"/>
    <p:sldLayoutId id="2147483659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6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1139" userDrawn="1">
          <p15:clr>
            <a:srgbClr val="F26B43"/>
          </p15:clr>
        </p15:guide>
        <p15:guide id="5" orient="horz" pos="3884" userDrawn="1">
          <p15:clr>
            <a:srgbClr val="F26B43"/>
          </p15:clr>
        </p15:guide>
        <p15:guide id="6" pos="189" userDrawn="1">
          <p15:clr>
            <a:srgbClr val="F26B43"/>
          </p15:clr>
        </p15:guide>
        <p15:guide id="7" pos="749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mailto:p.cole@Murdoch.edu.au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D6CD-C3C1-4274-A776-088956EFD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School of Information Technology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63FE7-DF5A-4748-868A-949390F585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ctr" eaLnBrk="1" hangingPunct="1">
              <a:spcBef>
                <a:spcPts val="1600"/>
              </a:spcBef>
              <a:buSzPct val="100000"/>
            </a:pPr>
            <a:r>
              <a:rPr lang="en-US" altLang="en-US" sz="2800" dirty="0">
                <a:solidFill>
                  <a:srgbClr val="000000"/>
                </a:solidFill>
              </a:rPr>
              <a:t>ICT302</a:t>
            </a:r>
          </a:p>
          <a:p>
            <a:pPr algn="ctr" eaLnBrk="1">
              <a:lnSpc>
                <a:spcPct val="125000"/>
              </a:lnSpc>
              <a:buSzPct val="100000"/>
            </a:pP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Information Technology Professional Practice Project</a:t>
            </a:r>
          </a:p>
          <a:p>
            <a:pPr algn="ctr" eaLnBrk="1">
              <a:lnSpc>
                <a:spcPct val="125000"/>
              </a:lnSpc>
              <a:buSzPct val="100000"/>
            </a:pPr>
            <a:r>
              <a:rPr lang="en-US" altLang="en-US" sz="2800" b="1" dirty="0">
                <a:solidFill>
                  <a:srgbClr val="000000"/>
                </a:solidFill>
                <a:latin typeface="Arial" panose="020B0604020202020204" pitchFamily="34" charset="0"/>
              </a:rPr>
              <a:t>ITP3 </a:t>
            </a:r>
          </a:p>
          <a:p>
            <a:pPr algn="ctr" eaLnBrk="1">
              <a:lnSpc>
                <a:spcPct val="125000"/>
              </a:lnSpc>
              <a:buSzPct val="100000"/>
            </a:pPr>
            <a:r>
              <a:rPr lang="en-US" altLang="en-US" sz="5100" dirty="0">
                <a:solidFill>
                  <a:schemeClr val="bg1"/>
                </a:solidFill>
                <a:latin typeface="Arial" panose="020B0604020202020204" pitchFamily="34" charset="0"/>
              </a:rPr>
              <a:t>Human resource Management in Project teams</a:t>
            </a:r>
            <a:endParaRPr lang="en-US" altLang="en-US" sz="51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8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BC6A4490-69C1-C1A9-6EAC-7F00ED26E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Intrinsic and Extrinsic Motivation</a:t>
            </a: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AABF98C6-4D29-638E-CA23-91FF20C7E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+mn-lt"/>
                <a:cs typeface="+mn-cs"/>
              </a:rPr>
              <a:t>Intrinsic motivation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 causes people to participate in an activity for their own enjoyment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+mn-lt"/>
                <a:cs typeface="+mn-cs"/>
              </a:rPr>
              <a:t>Extrinsic motivation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 causes people to do something for a reward or to avoid a penalty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For example, some children take piano lessons for intrinsic motivation (they enjoy it) while others take them for extrinsic motivation (to get a reward or avoid punishment)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A24CEFED-4ECD-2571-9B97-6B80BB17E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Maslow’s Hierarchy of Needs</a:t>
            </a: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9FFE6C3B-E3C9-4A0D-196E-2BF2A0A88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Abraham Maslow argued that humans possess unique qualities that enable them to make independent choices, thus giving them control of their destiny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Maslow developed a </a:t>
            </a:r>
            <a:r>
              <a:rPr lang="en-US" altLang="en-US" sz="2400" b="1">
                <a:solidFill>
                  <a:schemeClr val="tx1"/>
                </a:solidFill>
                <a:latin typeface="+mn-lt"/>
                <a:cs typeface="+mn-cs"/>
              </a:rPr>
              <a:t>hierarchy of needs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 which states that people’s behaviors are guided or motivated by a sequence of needs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595E80FB-52F1-F8BB-EB39-6C18009D7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Maslow’s Hierarchy of Needs</a:t>
            </a:r>
          </a:p>
        </p:txBody>
      </p:sp>
      <p:pic>
        <p:nvPicPr>
          <p:cNvPr id="14339" name="Picture 4" descr="mhn">
            <a:extLst>
              <a:ext uri="{FF2B5EF4-FFF2-40B4-BE49-F238E27FC236}">
                <a16:creationId xmlns:a16="http://schemas.microsoft.com/office/drawing/2014/main" id="{3824F7F6-67F2-0395-4659-85AD25F54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80263" y="1808162"/>
            <a:ext cx="9031475" cy="43576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B1FFA7D9-20BA-1382-9AA2-94FDD5A45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Thamhain and Wilemon’s Ways to Have Influence on Projects</a:t>
            </a: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E4244D76-B618-9364-F4E0-D884D3C53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419100" indent="-4191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876300" indent="-4191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333500" indent="-4191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790700" indent="-4191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247900" indent="-4191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705100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162300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619500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076700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marL="6477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Authority: the legitimate hierarchical right to issue orders</a:t>
            </a:r>
          </a:p>
          <a:p>
            <a:pPr marL="6477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Budget: the project manager's perceived ability to authorize others' use of discretionary funds</a:t>
            </a:r>
          </a:p>
          <a:p>
            <a:pPr marL="6477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Promotion: the ability to improve a worker's position</a:t>
            </a:r>
          </a:p>
          <a:p>
            <a:pPr marL="6477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Money: the ability to increase a worker's pay and benefits</a:t>
            </a:r>
          </a:p>
          <a:p>
            <a:pPr marL="647700" indent="-4572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Penalty: the project manager's ability to impose punishment</a:t>
            </a:r>
          </a:p>
          <a:p>
            <a:pPr marL="647700" indent="-457200">
              <a:lnSpc>
                <a:spcPct val="90000"/>
              </a:lnSpc>
              <a:buClrTx/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Work challenge: the ability to assign work that capitalizes on a worker's enjoyment of doing a particular task</a:t>
            </a:r>
          </a:p>
          <a:p>
            <a:pPr marL="647700" indent="-457200">
              <a:lnSpc>
                <a:spcPct val="90000"/>
              </a:lnSpc>
              <a:buClrTx/>
              <a:buFont typeface="+mj-lt"/>
              <a:buAutoNum type="arabicPeriod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Expertise: the project manager's perceived special knowledge that others deem important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F36D3889-73AA-10A2-82F0-83D5C8E2E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3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Influences that Help and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3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Hinder Projects</a:t>
            </a:r>
          </a:p>
        </p:txBody>
      </p:sp>
      <p:sp>
        <p:nvSpPr>
          <p:cNvPr id="17411" name="Text Box 2">
            <a:extLst>
              <a:ext uri="{FF2B5EF4-FFF2-40B4-BE49-F238E27FC236}">
                <a16:creationId xmlns:a16="http://schemas.microsoft.com/office/drawing/2014/main" id="{4C05F9DF-44FA-D52A-E369-F33DC29F1B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442913" indent="-2635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Projects are more likely to </a:t>
            </a:r>
            <a:r>
              <a:rPr lang="en-US" altLang="en-US" sz="2400" i="1" dirty="0">
                <a:solidFill>
                  <a:schemeClr val="tx1"/>
                </a:solidFill>
                <a:latin typeface="+mn-lt"/>
                <a:cs typeface="+mn-cs"/>
              </a:rPr>
              <a:t>succeed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 when project managers influence with: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Expertise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Work challenges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Promotion</a:t>
            </a:r>
          </a:p>
          <a:p>
            <a:pPr lvl="1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1"/>
              </a:solidFill>
              <a:latin typeface="+mn-lt"/>
              <a:cs typeface="+mn-cs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Projects are more likely to </a:t>
            </a:r>
            <a:r>
              <a:rPr lang="en-US" altLang="en-US" sz="2400" i="1" dirty="0">
                <a:solidFill>
                  <a:schemeClr val="tx1"/>
                </a:solidFill>
                <a:latin typeface="+mn-lt"/>
                <a:cs typeface="+mn-cs"/>
              </a:rPr>
              <a:t>fail</a:t>
            </a: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 when project managers rely too heavily on: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Authority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Money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Penalty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41466713-A8CE-572D-E8B6-CCFE78D73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Power</a:t>
            </a: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FDEC778E-8B5F-DBEE-0FFE-CE2CFF64D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0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+mn-lt"/>
                <a:cs typeface="+mn-cs"/>
              </a:rPr>
              <a:t>Power 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is the potential ability to influence behaviour to get people to do things they would not otherwise do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Types of power include: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Coercive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Legitimate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Expert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Reward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A27EB89F-4BF1-B977-3F76-CFA7941D0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Improving Effectiveness</a:t>
            </a: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AEB60E79-1CEE-A52D-6E78-766F1138E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419100" indent="-4191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598488" indent="-4191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333500" indent="-4191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790700" indent="-4191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247900" indent="-4191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705100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162300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619500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076700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Project managers can apply Stephen Covey’s 7 habits to improve effectiveness on projects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Be proactive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Begin with the end in mind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Put first things first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Think win/win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Seek first to understand, then to be understood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Synergize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Sharpen the saw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>
            <a:extLst>
              <a:ext uri="{FF2B5EF4-FFF2-40B4-BE49-F238E27FC236}">
                <a16:creationId xmlns:a16="http://schemas.microsoft.com/office/drawing/2014/main" id="{28D5F0AA-B06E-4C98-6EBC-4BD1E8659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Project Human Resource Management?</a:t>
            </a:r>
          </a:p>
        </p:txBody>
      </p:sp>
      <p:sp>
        <p:nvSpPr>
          <p:cNvPr id="20483" name="Text Box 2">
            <a:extLst>
              <a:ext uri="{FF2B5EF4-FFF2-40B4-BE49-F238E27FC236}">
                <a16:creationId xmlns:a16="http://schemas.microsoft.com/office/drawing/2014/main" id="{5893776D-7052-7DAF-0B3B-6D9602F6C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2900" indent="-3429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4163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8604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4163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2795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4163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98625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4163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117725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4163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74925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4163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032125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4163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89325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4163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946525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4163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+mn-lt"/>
                <a:cs typeface="+mn-cs"/>
              </a:rPr>
              <a:t>Developing the human resource plan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:</a:t>
            </a:r>
            <a:r>
              <a:rPr lang="en-US" altLang="en-US" sz="2400" b="1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identifying and documenting project roles, responsibilities, and reporting relationships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+mn-lt"/>
                <a:cs typeface="+mn-cs"/>
              </a:rPr>
              <a:t>Acquiring the project team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:</a:t>
            </a:r>
            <a:r>
              <a:rPr lang="en-US" altLang="en-US" sz="2400" b="1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getting the needed personnel assigned to, and working on, the project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+mn-lt"/>
                <a:cs typeface="+mn-cs"/>
              </a:rPr>
              <a:t>Developing the project team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:</a:t>
            </a:r>
            <a:r>
              <a:rPr lang="en-US" altLang="en-US" sz="2400" b="1">
                <a:solidFill>
                  <a:schemeClr val="tx1"/>
                </a:solidFill>
                <a:latin typeface="+mn-lt"/>
                <a:cs typeface="+mn-cs"/>
              </a:rPr>
              <a:t> 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building individual and group skills to enhance project performance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+mn-lt"/>
                <a:cs typeface="+mn-cs"/>
              </a:rPr>
              <a:t>Managing the project team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: tracking team member performance, motivating team members, providing timely feedback, resolving issues and conflicts, and coordinating changes to help enhance project performance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>
            <a:extLst>
              <a:ext uri="{FF2B5EF4-FFF2-40B4-BE49-F238E27FC236}">
                <a16:creationId xmlns:a16="http://schemas.microsoft.com/office/drawing/2014/main" id="{0673F338-7765-086A-E241-FFDCDA24F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Human Resource Management Summary</a:t>
            </a:r>
          </a:p>
        </p:txBody>
      </p:sp>
      <p:pic>
        <p:nvPicPr>
          <p:cNvPr id="21507" name="Picture 4" descr="phrms">
            <a:extLst>
              <a:ext uri="{FF2B5EF4-FFF2-40B4-BE49-F238E27FC236}">
                <a16:creationId xmlns:a16="http://schemas.microsoft.com/office/drawing/2014/main" id="{508B81CA-95E4-76F7-7F3B-755CA2CFB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9662" y="1740428"/>
            <a:ext cx="7556160" cy="45525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>
            <a:extLst>
              <a:ext uri="{FF2B5EF4-FFF2-40B4-BE49-F238E27FC236}">
                <a16:creationId xmlns:a16="http://schemas.microsoft.com/office/drawing/2014/main" id="{79C67296-1F81-D7A1-D706-0DF0C4D92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1664"/>
            <a:ext cx="6211888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Human Resource Planning</a:t>
            </a:r>
          </a:p>
        </p:txBody>
      </p:sp>
      <p:sp>
        <p:nvSpPr>
          <p:cNvPr id="22531" name="Text Box 2">
            <a:extLst>
              <a:ext uri="{FF2B5EF4-FFF2-40B4-BE49-F238E27FC236}">
                <a16:creationId xmlns:a16="http://schemas.microsoft.com/office/drawing/2014/main" id="{01A276F3-05A0-AB4D-EC1F-FBDD1490A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1752600"/>
            <a:ext cx="7459663" cy="408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0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258888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buFont typeface="Verdana" panose="020B0604030504040204" pitchFamily="34" charset="0"/>
              <a:buChar char="•"/>
            </a:pPr>
            <a:r>
              <a:rPr lang="en-US" altLang="en-US" sz="2800"/>
              <a:t>Involves identifying and documenting project roles, responsibilities, and reporting relationships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Char char="•"/>
            </a:pPr>
            <a:r>
              <a:rPr lang="en-US" altLang="en-US" sz="2800"/>
              <a:t>Contents of a HR plan</a:t>
            </a:r>
            <a:r>
              <a:rPr lang="en-US" altLang="en-US" sz="2800">
                <a:solidFill>
                  <a:schemeClr val="tx1"/>
                </a:solidFill>
              </a:rPr>
              <a:t> </a:t>
            </a:r>
            <a:r>
              <a:rPr lang="en-US" altLang="en-US" sz="2800"/>
              <a:t>includes:</a:t>
            </a:r>
          </a:p>
          <a:p>
            <a:pPr lvl="3" eaLnBrk="1" hangingPunct="1">
              <a:lnSpc>
                <a:spcPct val="90000"/>
              </a:lnSpc>
              <a:buFont typeface="Verdana" panose="020B0604030504040204" pitchFamily="34" charset="0"/>
              <a:buChar char="•"/>
            </a:pPr>
            <a:r>
              <a:rPr lang="en-US" altLang="en-US" sz="2400"/>
              <a:t>Project organizational charts</a:t>
            </a:r>
          </a:p>
          <a:p>
            <a:pPr lvl="3" eaLnBrk="1" hangingPunct="1">
              <a:lnSpc>
                <a:spcPct val="90000"/>
              </a:lnSpc>
              <a:buFont typeface="Verdana" panose="020B0604030504040204" pitchFamily="34" charset="0"/>
              <a:buChar char="•"/>
            </a:pPr>
            <a:r>
              <a:rPr lang="en-US" altLang="en-US" sz="2400"/>
              <a:t>Responsibility assignment matrices</a:t>
            </a:r>
          </a:p>
          <a:p>
            <a:pPr lvl="3" eaLnBrk="1" hangingPunct="1">
              <a:lnSpc>
                <a:spcPct val="90000"/>
              </a:lnSpc>
              <a:buFont typeface="Verdana" panose="020B0604030504040204" pitchFamily="34" charset="0"/>
              <a:buChar char="•"/>
            </a:pPr>
            <a:r>
              <a:rPr lang="en-US" altLang="en-US" sz="2400"/>
              <a:t>Staffing management plan</a:t>
            </a:r>
          </a:p>
          <a:p>
            <a:pPr lvl="3" eaLnBrk="1" hangingPunct="1">
              <a:lnSpc>
                <a:spcPct val="90000"/>
              </a:lnSpc>
              <a:buFont typeface="Verdana" panose="020B0604030504040204" pitchFamily="34" charset="0"/>
              <a:buChar char="•"/>
            </a:pPr>
            <a:r>
              <a:rPr lang="en-US" altLang="en-US" sz="2400"/>
              <a:t>Resource histograms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1A7122-1F73-4B70-8E19-D4EB534A4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Acknowledgement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022DDB-521A-4759-B78C-7D1C110C1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4539" y="3876346"/>
            <a:ext cx="8717424" cy="222209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AU" dirty="0"/>
              <a:t>We acknowledge that Murdoch University is situated on the lands of the </a:t>
            </a:r>
            <a:r>
              <a:rPr lang="en-AU" dirty="0" err="1"/>
              <a:t>Whadjuk</a:t>
            </a:r>
            <a:r>
              <a:rPr lang="en-AU" dirty="0"/>
              <a:t> </a:t>
            </a:r>
            <a:br>
              <a:rPr lang="en-AU" dirty="0"/>
            </a:br>
            <a:r>
              <a:rPr lang="en-AU" dirty="0"/>
              <a:t>and </a:t>
            </a:r>
            <a:r>
              <a:rPr lang="en-AU" dirty="0" err="1"/>
              <a:t>Binjareb</a:t>
            </a:r>
            <a:r>
              <a:rPr lang="en-AU" dirty="0"/>
              <a:t> Noongar people.</a:t>
            </a:r>
          </a:p>
          <a:p>
            <a:pPr>
              <a:spcBef>
                <a:spcPts val="0"/>
              </a:spcBef>
            </a:pPr>
            <a:endParaRPr lang="en-AU" dirty="0"/>
          </a:p>
          <a:p>
            <a:pPr>
              <a:spcBef>
                <a:spcPts val="0"/>
              </a:spcBef>
            </a:pPr>
            <a:r>
              <a:rPr lang="en-AU" dirty="0"/>
              <a:t>We pay our respect to their enduring and dynamic culture and the leadership of Noongar elders past and present.</a:t>
            </a:r>
          </a:p>
          <a:p>
            <a:pPr>
              <a:spcBef>
                <a:spcPts val="0"/>
              </a:spcBef>
            </a:pPr>
            <a:endParaRPr lang="en-AU" dirty="0"/>
          </a:p>
          <a:p>
            <a:pPr>
              <a:spcBef>
                <a:spcPts val="0"/>
              </a:spcBef>
            </a:pPr>
            <a:r>
              <a:rPr lang="en-AU" dirty="0"/>
              <a:t>The </a:t>
            </a:r>
            <a:r>
              <a:rPr lang="en-AU" dirty="0" err="1"/>
              <a:t>boodjar</a:t>
            </a:r>
            <a:r>
              <a:rPr lang="en-AU" dirty="0"/>
              <a:t> (country) on which Murdoch University is located has for thousands of years, been a place of learning. We at Murdoch University are proud to continue this long tradition.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09C3C-0D26-44E4-8622-325504860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AU" dirty="0"/>
              <a:t>of Country</a:t>
            </a:r>
          </a:p>
        </p:txBody>
      </p:sp>
    </p:spTree>
    <p:extLst>
      <p:ext uri="{BB962C8B-B14F-4D97-AF65-F5344CB8AC3E}">
        <p14:creationId xmlns:p14="http://schemas.microsoft.com/office/powerpoint/2010/main" val="1092233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>
            <a:extLst>
              <a:ext uri="{FF2B5EF4-FFF2-40B4-BE49-F238E27FC236}">
                <a16:creationId xmlns:a16="http://schemas.microsoft.com/office/drawing/2014/main" id="{2F84FF11-05F2-7E0A-61F4-C5A441899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Sample Organizational Chart for a Large IT Project</a:t>
            </a:r>
          </a:p>
        </p:txBody>
      </p:sp>
      <p:pic>
        <p:nvPicPr>
          <p:cNvPr id="23555" name="Picture 4" descr="oclp">
            <a:extLst>
              <a:ext uri="{FF2B5EF4-FFF2-40B4-BE49-F238E27FC236}">
                <a16:creationId xmlns:a16="http://schemas.microsoft.com/office/drawing/2014/main" id="{463CC010-9870-86C7-2A7C-D5349905C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61106" y="1808162"/>
            <a:ext cx="8069790" cy="43576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>
            <a:extLst>
              <a:ext uri="{FF2B5EF4-FFF2-40B4-BE49-F238E27FC236}">
                <a16:creationId xmlns:a16="http://schemas.microsoft.com/office/drawing/2014/main" id="{11B39013-E0B8-7E19-5934-4EE995EF8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Responsibility Assignment Matrices</a:t>
            </a:r>
          </a:p>
        </p:txBody>
      </p:sp>
      <p:sp>
        <p:nvSpPr>
          <p:cNvPr id="24579" name="Text Box 2">
            <a:extLst>
              <a:ext uri="{FF2B5EF4-FFF2-40B4-BE49-F238E27FC236}">
                <a16:creationId xmlns:a16="http://schemas.microsoft.com/office/drawing/2014/main" id="{334C073A-D969-6BC0-89E2-D7DDE511D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1825624"/>
            <a:ext cx="5715001" cy="43402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2900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A </a:t>
            </a:r>
            <a:r>
              <a:rPr lang="en-US" altLang="en-US" sz="2400" b="1">
                <a:solidFill>
                  <a:schemeClr val="tx1"/>
                </a:solidFill>
                <a:latin typeface="+mn-lt"/>
                <a:cs typeface="+mn-cs"/>
              </a:rPr>
              <a:t>responsibility assignment matrix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+mn-lt"/>
                <a:cs typeface="+mn-cs"/>
              </a:rPr>
              <a:t>(RAM)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 is a matrix that maps the work of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the project as described in the WBS to the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people responsible for performing the work</a:t>
            </a:r>
          </a:p>
        </p:txBody>
      </p:sp>
      <p:pic>
        <p:nvPicPr>
          <p:cNvPr id="24580" name="Picture 5" descr="ram">
            <a:extLst>
              <a:ext uri="{FF2B5EF4-FFF2-40B4-BE49-F238E27FC236}">
                <a16:creationId xmlns:a16="http://schemas.microsoft.com/office/drawing/2014/main" id="{5F83B731-82FF-214C-D423-EA6639127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724149"/>
            <a:ext cx="5715000" cy="25431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>
            <a:extLst>
              <a:ext uri="{FF2B5EF4-FFF2-40B4-BE49-F238E27FC236}">
                <a16:creationId xmlns:a16="http://schemas.microsoft.com/office/drawing/2014/main" id="{B088473E-12CA-5B0F-5C21-FDAE772E6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1664"/>
            <a:ext cx="6211888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Sample RACI Chart</a:t>
            </a:r>
          </a:p>
        </p:txBody>
      </p:sp>
      <p:sp>
        <p:nvSpPr>
          <p:cNvPr id="25603" name="Text Box 2">
            <a:extLst>
              <a:ext uri="{FF2B5EF4-FFF2-40B4-BE49-F238E27FC236}">
                <a16:creationId xmlns:a16="http://schemas.microsoft.com/office/drawing/2014/main" id="{472FFA9B-F531-4019-5676-27730C807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222876"/>
            <a:ext cx="5181600" cy="1654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R = responsibility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A = accountability, only one A per task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C = consultation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Times New Roman" panose="02020603050405020304" pitchFamily="18" charset="0"/>
              <a:buChar char="•"/>
            </a:pPr>
            <a:r>
              <a:rPr lang="en-US" altLang="en-US" sz="2400">
                <a:latin typeface="Times New Roman" panose="02020603050405020304" pitchFamily="18" charset="0"/>
              </a:rPr>
              <a:t>  I = informed</a:t>
            </a:r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BB913646-891E-D0B1-F15D-35FF4EB8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6" t="20999" r="19998" b="50002"/>
          <a:stretch>
            <a:fillRect/>
          </a:stretch>
        </p:blipFill>
        <p:spPr bwMode="auto">
          <a:xfrm>
            <a:off x="1114504" y="1428751"/>
            <a:ext cx="7477534" cy="3699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5626" t="20999" r="19998" b="5000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>
            <a:extLst>
              <a:ext uri="{FF2B5EF4-FFF2-40B4-BE49-F238E27FC236}">
                <a16:creationId xmlns:a16="http://schemas.microsoft.com/office/drawing/2014/main" id="{3818157E-5E5B-08F2-50E8-7F82762C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Staffing Management Plans</a:t>
            </a:r>
          </a:p>
        </p:txBody>
      </p:sp>
      <p:sp>
        <p:nvSpPr>
          <p:cNvPr id="26627" name="Text Box 2">
            <a:extLst>
              <a:ext uri="{FF2B5EF4-FFF2-40B4-BE49-F238E27FC236}">
                <a16:creationId xmlns:a16="http://schemas.microsoft.com/office/drawing/2014/main" id="{5B30D091-32A5-945E-7B10-22EBDB98A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442913" indent="-2635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A </a:t>
            </a:r>
            <a:r>
              <a:rPr lang="en-US" altLang="en-US" sz="2400" b="1">
                <a:solidFill>
                  <a:schemeClr val="tx1"/>
                </a:solidFill>
                <a:latin typeface="+mn-lt"/>
                <a:cs typeface="+mn-cs"/>
              </a:rPr>
              <a:t>staffing management plan 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describes when and how people will be added to and taken off the project team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Eg. Will show the number of C# programmers, technical writers and trainers needed, and when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>
            <a:extLst>
              <a:ext uri="{FF2B5EF4-FFF2-40B4-BE49-F238E27FC236}">
                <a16:creationId xmlns:a16="http://schemas.microsoft.com/office/drawing/2014/main" id="{04C01719-CCAC-5C02-22A7-D63FB60AA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Acquiring the Project Team</a:t>
            </a:r>
          </a:p>
        </p:txBody>
      </p:sp>
      <p:sp>
        <p:nvSpPr>
          <p:cNvPr id="27651" name="Text Box 2">
            <a:extLst>
              <a:ext uri="{FF2B5EF4-FFF2-40B4-BE49-F238E27FC236}">
                <a16:creationId xmlns:a16="http://schemas.microsoft.com/office/drawing/2014/main" id="{92655840-05BA-142F-595E-2F4696D5F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442913" indent="-2635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Acquiring qualified people for teams is crucial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It’s important to assign the appropriate type and number of people to work on projects at the appropriate times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Areas include: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Resource assignment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Resource loading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Resource levelling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>
            <a:extLst>
              <a:ext uri="{FF2B5EF4-FFF2-40B4-BE49-F238E27FC236}">
                <a16:creationId xmlns:a16="http://schemas.microsoft.com/office/drawing/2014/main" id="{5F20887D-D011-24D5-354A-81FBF808F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Resource Assignment</a:t>
            </a:r>
          </a:p>
        </p:txBody>
      </p:sp>
      <p:sp>
        <p:nvSpPr>
          <p:cNvPr id="28675" name="Text Box 2">
            <a:extLst>
              <a:ext uri="{FF2B5EF4-FFF2-40B4-BE49-F238E27FC236}">
                <a16:creationId xmlns:a16="http://schemas.microsoft.com/office/drawing/2014/main" id="{CD22D62C-49A4-64E5-328F-C1B1BA923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442913" indent="-2635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0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Good staffing plans (aid in hiring):</a:t>
            </a:r>
          </a:p>
          <a:p>
            <a:pPr lvl="2" indent="-22860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AU" altLang="en-US" dirty="0">
                <a:solidFill>
                  <a:schemeClr val="tx1"/>
                </a:solidFill>
                <a:latin typeface="+mn-lt"/>
                <a:cs typeface="+mn-cs"/>
              </a:rPr>
              <a:t>Identification of skills needed, and getting people that possess these skills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Good working procedures:</a:t>
            </a:r>
          </a:p>
          <a:p>
            <a:pPr lvl="2" indent="-22860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AU" altLang="en-US" dirty="0">
                <a:solidFill>
                  <a:schemeClr val="tx1"/>
                </a:solidFill>
                <a:latin typeface="+mn-lt"/>
                <a:cs typeface="+mn-cs"/>
              </a:rPr>
              <a:t>Since Covid lockdowns many companies run a flexible Working From Home (WFH) and the workplace mix. </a:t>
            </a:r>
          </a:p>
          <a:p>
            <a:pPr lvl="2" indent="-228600">
              <a:lnSpc>
                <a:spcPct val="90000"/>
              </a:lnSpc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AU" altLang="en-US" dirty="0">
                <a:solidFill>
                  <a:schemeClr val="tx1"/>
                </a:solidFill>
                <a:latin typeface="+mn-lt"/>
                <a:cs typeface="+mn-cs"/>
              </a:rPr>
              <a:t>Productivity concerns not bourn out: WFH = less productivity ? </a:t>
            </a:r>
            <a:endParaRPr lang="en-US" altLang="en-US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>
            <a:extLst>
              <a:ext uri="{FF2B5EF4-FFF2-40B4-BE49-F238E27FC236}">
                <a16:creationId xmlns:a16="http://schemas.microsoft.com/office/drawing/2014/main" id="{9B4C58A5-E17A-A9D5-0276-AE60F3713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Resource Loading</a:t>
            </a:r>
          </a:p>
        </p:txBody>
      </p:sp>
      <p:sp>
        <p:nvSpPr>
          <p:cNvPr id="29699" name="Text Box 2">
            <a:extLst>
              <a:ext uri="{FF2B5EF4-FFF2-40B4-BE49-F238E27FC236}">
                <a16:creationId xmlns:a16="http://schemas.microsoft.com/office/drawing/2014/main" id="{C60C9F71-4441-60DF-8FDF-256448F04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442913" indent="-2635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+mn-lt"/>
                <a:cs typeface="+mn-cs"/>
              </a:rPr>
              <a:t>Resource loading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 refers to the amount of individual resources an existing schedule requires during specific time periods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+mn-lt"/>
                <a:cs typeface="+mn-cs"/>
              </a:rPr>
              <a:t>Over allocation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 means that more resources than are available, are assigned to perform work at a given time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As simple as giving someone too much work!</a:t>
            </a:r>
            <a:endParaRPr lang="en-US" altLang="en-US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>
            <a:extLst>
              <a:ext uri="{FF2B5EF4-FFF2-40B4-BE49-F238E27FC236}">
                <a16:creationId xmlns:a16="http://schemas.microsoft.com/office/drawing/2014/main" id="{91CC4413-98F1-D308-FA4F-DEC454168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7" y="440267"/>
            <a:ext cx="11029243" cy="1061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200" dirty="0">
                <a:solidFill>
                  <a:schemeClr val="tx1"/>
                </a:solidFill>
              </a:rPr>
              <a:t>Sample Histogram Showing an Over allocated Individual</a:t>
            </a:r>
          </a:p>
        </p:txBody>
      </p:sp>
      <p:pic>
        <p:nvPicPr>
          <p:cNvPr id="30723" name="Picture 2">
            <a:extLst>
              <a:ext uri="{FF2B5EF4-FFF2-40B4-BE49-F238E27FC236}">
                <a16:creationId xmlns:a16="http://schemas.microsoft.com/office/drawing/2014/main" id="{A4FE5EA5-F6D1-79C1-5163-2E341A472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741488"/>
            <a:ext cx="7434263" cy="4811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>
            <a:extLst>
              <a:ext uri="{FF2B5EF4-FFF2-40B4-BE49-F238E27FC236}">
                <a16:creationId xmlns:a16="http://schemas.microsoft.com/office/drawing/2014/main" id="{52D0AD58-868F-205F-E88F-83D24C536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Resource Leveling</a:t>
            </a:r>
          </a:p>
        </p:txBody>
      </p:sp>
      <p:sp>
        <p:nvSpPr>
          <p:cNvPr id="31747" name="Text Box 2">
            <a:extLst>
              <a:ext uri="{FF2B5EF4-FFF2-40B4-BE49-F238E27FC236}">
                <a16:creationId xmlns:a16="http://schemas.microsoft.com/office/drawing/2014/main" id="{1D890CC1-8747-B234-2C7F-2E889E8F7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b="1">
                <a:solidFill>
                  <a:schemeClr val="tx1"/>
                </a:solidFill>
                <a:latin typeface="+mn-lt"/>
                <a:cs typeface="+mn-cs"/>
              </a:rPr>
              <a:t>Resource leveling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 is a technique for resolving resource conflicts by delaying tasks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The main purpose of resource leveling is to create a smoother distribution of resource usage and reduce over allocation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>
            <a:extLst>
              <a:ext uri="{FF2B5EF4-FFF2-40B4-BE49-F238E27FC236}">
                <a16:creationId xmlns:a16="http://schemas.microsoft.com/office/drawing/2014/main" id="{61F86C08-9977-940D-8266-5CFC700AEF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Developing the Project Team</a:t>
            </a:r>
          </a:p>
        </p:txBody>
      </p:sp>
      <p:sp>
        <p:nvSpPr>
          <p:cNvPr id="32771" name="Text Box 2">
            <a:extLst>
              <a:ext uri="{FF2B5EF4-FFF2-40B4-BE49-F238E27FC236}">
                <a16:creationId xmlns:a16="http://schemas.microsoft.com/office/drawing/2014/main" id="{9E45DF99-CD63-552F-4DED-F749D5945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The main goal of </a:t>
            </a:r>
            <a:r>
              <a:rPr lang="en-US" altLang="en-US" sz="2400" b="1">
                <a:solidFill>
                  <a:schemeClr val="tx1"/>
                </a:solidFill>
                <a:latin typeface="+mn-lt"/>
                <a:cs typeface="+mn-cs"/>
              </a:rPr>
              <a:t>team development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 is to help people work together more effectively to improve project performance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It takes teamwork to successfully complete most projects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D17DF640-3055-DD55-31A2-3CFCB0D8C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Learning </a:t>
            </a: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bjectives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6F6B65FD-83E2-40AE-1289-62B0D9A76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2900" indent="-3429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58913" algn="l"/>
                <a:tab pos="2373313" algn="l"/>
                <a:tab pos="3287713" algn="l"/>
                <a:tab pos="4202113" algn="l"/>
                <a:tab pos="5116513" algn="l"/>
                <a:tab pos="6030913" algn="l"/>
                <a:tab pos="6945313" algn="l"/>
                <a:tab pos="7859713" algn="l"/>
                <a:tab pos="8774113" algn="l"/>
                <a:tab pos="9688513" algn="l"/>
                <a:tab pos="1060291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990600" indent="-8096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58913" algn="l"/>
                <a:tab pos="2373313" algn="l"/>
                <a:tab pos="3287713" algn="l"/>
                <a:tab pos="4202113" algn="l"/>
                <a:tab pos="5116513" algn="l"/>
                <a:tab pos="6030913" algn="l"/>
                <a:tab pos="6945313" algn="l"/>
                <a:tab pos="7859713" algn="l"/>
                <a:tab pos="8774113" algn="l"/>
                <a:tab pos="9688513" algn="l"/>
                <a:tab pos="1060291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58913" algn="l"/>
                <a:tab pos="2373313" algn="l"/>
                <a:tab pos="3287713" algn="l"/>
                <a:tab pos="4202113" algn="l"/>
                <a:tab pos="5116513" algn="l"/>
                <a:tab pos="6030913" algn="l"/>
                <a:tab pos="6945313" algn="l"/>
                <a:tab pos="7859713" algn="l"/>
                <a:tab pos="8774113" algn="l"/>
                <a:tab pos="9688513" algn="l"/>
                <a:tab pos="1060291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58913" algn="l"/>
                <a:tab pos="2373313" algn="l"/>
                <a:tab pos="3287713" algn="l"/>
                <a:tab pos="4202113" algn="l"/>
                <a:tab pos="5116513" algn="l"/>
                <a:tab pos="6030913" algn="l"/>
                <a:tab pos="6945313" algn="l"/>
                <a:tab pos="7859713" algn="l"/>
                <a:tab pos="8774113" algn="l"/>
                <a:tab pos="9688513" algn="l"/>
                <a:tab pos="10602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58913" algn="l"/>
                <a:tab pos="2373313" algn="l"/>
                <a:tab pos="3287713" algn="l"/>
                <a:tab pos="4202113" algn="l"/>
                <a:tab pos="5116513" algn="l"/>
                <a:tab pos="6030913" algn="l"/>
                <a:tab pos="6945313" algn="l"/>
                <a:tab pos="7859713" algn="l"/>
                <a:tab pos="8774113" algn="l"/>
                <a:tab pos="9688513" algn="l"/>
                <a:tab pos="10602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58913" algn="l"/>
                <a:tab pos="2373313" algn="l"/>
                <a:tab pos="3287713" algn="l"/>
                <a:tab pos="4202113" algn="l"/>
                <a:tab pos="5116513" algn="l"/>
                <a:tab pos="6030913" algn="l"/>
                <a:tab pos="6945313" algn="l"/>
                <a:tab pos="7859713" algn="l"/>
                <a:tab pos="8774113" algn="l"/>
                <a:tab pos="9688513" algn="l"/>
                <a:tab pos="10602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58913" algn="l"/>
                <a:tab pos="2373313" algn="l"/>
                <a:tab pos="3287713" algn="l"/>
                <a:tab pos="4202113" algn="l"/>
                <a:tab pos="5116513" algn="l"/>
                <a:tab pos="6030913" algn="l"/>
                <a:tab pos="6945313" algn="l"/>
                <a:tab pos="7859713" algn="l"/>
                <a:tab pos="8774113" algn="l"/>
                <a:tab pos="9688513" algn="l"/>
                <a:tab pos="10602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58913" algn="l"/>
                <a:tab pos="2373313" algn="l"/>
                <a:tab pos="3287713" algn="l"/>
                <a:tab pos="4202113" algn="l"/>
                <a:tab pos="5116513" algn="l"/>
                <a:tab pos="6030913" algn="l"/>
                <a:tab pos="6945313" algn="l"/>
                <a:tab pos="7859713" algn="l"/>
                <a:tab pos="8774113" algn="l"/>
                <a:tab pos="9688513" algn="l"/>
                <a:tab pos="10602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458913" algn="l"/>
                <a:tab pos="2373313" algn="l"/>
                <a:tab pos="3287713" algn="l"/>
                <a:tab pos="4202113" algn="l"/>
                <a:tab pos="5116513" algn="l"/>
                <a:tab pos="6030913" algn="l"/>
                <a:tab pos="6945313" algn="l"/>
                <a:tab pos="7859713" algn="l"/>
                <a:tab pos="8774113" algn="l"/>
                <a:tab pos="9688513" algn="l"/>
                <a:tab pos="10602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At the end of this topic you should be</a:t>
            </a:r>
            <a:endParaRPr lang="en-US" altLang="en-US">
              <a:solidFill>
                <a:schemeClr val="tx1"/>
              </a:solidFill>
              <a:latin typeface="+mn-lt"/>
              <a:cs typeface="+mn-cs"/>
            </a:endParaRPr>
          </a:p>
          <a:p>
            <a:pPr lvl="1" indent="-228600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able to:</a:t>
            </a:r>
          </a:p>
          <a:p>
            <a:pPr lvl="1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Explain the importance of good human resource management on projects, especially on information technology projects</a:t>
            </a:r>
          </a:p>
          <a:p>
            <a:pPr lvl="1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Define project human resource management and understand its processes</a:t>
            </a:r>
          </a:p>
          <a:p>
            <a:pPr lvl="1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Summarize key concepts for managing people by understanding the appropriate theories</a:t>
            </a:r>
            <a:endParaRPr lang="en-US" altLang="en-US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>
            <a:extLst>
              <a:ext uri="{FF2B5EF4-FFF2-40B4-BE49-F238E27FC236}">
                <a16:creationId xmlns:a16="http://schemas.microsoft.com/office/drawing/2014/main" id="{BD302028-44D7-25D4-72C7-951E0745B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9601"/>
            <a:ext cx="6211888" cy="72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3200">
                <a:solidFill>
                  <a:schemeClr val="tx1"/>
                </a:solidFill>
              </a:rPr>
              <a:t>Team Development</a:t>
            </a:r>
          </a:p>
        </p:txBody>
      </p:sp>
      <p:sp>
        <p:nvSpPr>
          <p:cNvPr id="33795" name="Oval 2">
            <a:extLst>
              <a:ext uri="{FF2B5EF4-FFF2-40B4-BE49-F238E27FC236}">
                <a16:creationId xmlns:a16="http://schemas.microsoft.com/office/drawing/2014/main" id="{943D8A13-E724-B37A-E649-12E20A9D9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825" y="1628775"/>
            <a:ext cx="2305050" cy="935038"/>
          </a:xfrm>
          <a:prstGeom prst="ellipse">
            <a:avLst/>
          </a:prstGeom>
          <a:solidFill>
            <a:srgbClr val="EB002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100000"/>
            </a:pPr>
            <a:endParaRPr lang="en-AU" altLang="en-US"/>
          </a:p>
        </p:txBody>
      </p:sp>
      <p:sp>
        <p:nvSpPr>
          <p:cNvPr id="33796" name="Text Box 3">
            <a:extLst>
              <a:ext uri="{FF2B5EF4-FFF2-40B4-BE49-F238E27FC236}">
                <a16:creationId xmlns:a16="http://schemas.microsoft.com/office/drawing/2014/main" id="{B0F74D1C-D136-C11E-0D03-2CCAAE962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00" y="1844675"/>
            <a:ext cx="194945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Font typeface="Arial" panose="020B0604020202020204" pitchFamily="34" charset="0"/>
              <a:buChar char="•"/>
            </a:pPr>
            <a:r>
              <a:rPr lang="en-AU" altLang="en-US" sz="2800" b="1">
                <a:latin typeface="Arial" panose="020B0604020202020204" pitchFamily="34" charset="0"/>
              </a:rPr>
              <a:t>Forming</a:t>
            </a:r>
          </a:p>
        </p:txBody>
      </p:sp>
      <p:sp>
        <p:nvSpPr>
          <p:cNvPr id="33797" name="Oval 4">
            <a:extLst>
              <a:ext uri="{FF2B5EF4-FFF2-40B4-BE49-F238E27FC236}">
                <a16:creationId xmlns:a16="http://schemas.microsoft.com/office/drawing/2014/main" id="{EFC85587-FA03-CA58-36CF-07DAD2821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150" y="2781300"/>
            <a:ext cx="2427288" cy="935038"/>
          </a:xfrm>
          <a:prstGeom prst="ellipse">
            <a:avLst/>
          </a:prstGeom>
          <a:solidFill>
            <a:srgbClr val="EB002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100000"/>
            </a:pPr>
            <a:endParaRPr lang="en-AU" altLang="en-US"/>
          </a:p>
        </p:txBody>
      </p:sp>
      <p:sp>
        <p:nvSpPr>
          <p:cNvPr id="33798" name="Text Box 5">
            <a:extLst>
              <a:ext uri="{FF2B5EF4-FFF2-40B4-BE49-F238E27FC236}">
                <a16:creationId xmlns:a16="http://schemas.microsoft.com/office/drawing/2014/main" id="{6602A809-279A-FA51-DCD3-97B2AAA3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513" y="2997200"/>
            <a:ext cx="20193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Font typeface="Arial" panose="020B0604020202020204" pitchFamily="34" charset="0"/>
              <a:buChar char="•"/>
            </a:pPr>
            <a:r>
              <a:rPr lang="en-AU" altLang="en-US" sz="2800" b="1">
                <a:latin typeface="Arial" panose="020B0604020202020204" pitchFamily="34" charset="0"/>
              </a:rPr>
              <a:t>Storming</a:t>
            </a:r>
          </a:p>
        </p:txBody>
      </p:sp>
      <p:sp>
        <p:nvSpPr>
          <p:cNvPr id="33799" name="Oval 6">
            <a:extLst>
              <a:ext uri="{FF2B5EF4-FFF2-40B4-BE49-F238E27FC236}">
                <a16:creationId xmlns:a16="http://schemas.microsoft.com/office/drawing/2014/main" id="{77589197-5E96-70A9-4398-9F7EB5379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5276" y="3717925"/>
            <a:ext cx="2232025" cy="935038"/>
          </a:xfrm>
          <a:prstGeom prst="ellipse">
            <a:avLst/>
          </a:prstGeom>
          <a:solidFill>
            <a:srgbClr val="EB002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100000"/>
            </a:pPr>
            <a:endParaRPr lang="en-AU" altLang="en-US"/>
          </a:p>
        </p:txBody>
      </p:sp>
      <p:sp>
        <p:nvSpPr>
          <p:cNvPr id="33800" name="Text Box 7">
            <a:extLst>
              <a:ext uri="{FF2B5EF4-FFF2-40B4-BE49-F238E27FC236}">
                <a16:creationId xmlns:a16="http://schemas.microsoft.com/office/drawing/2014/main" id="{DE6B0AEF-B299-4163-F4F6-E02DAE038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638" y="3933825"/>
            <a:ext cx="1789112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Font typeface="Arial" panose="020B0604020202020204" pitchFamily="34" charset="0"/>
              <a:buChar char="•"/>
            </a:pPr>
            <a:r>
              <a:rPr lang="en-AU" altLang="en-US" sz="2800" b="1">
                <a:latin typeface="Arial" panose="020B0604020202020204" pitchFamily="34" charset="0"/>
              </a:rPr>
              <a:t>Norming</a:t>
            </a:r>
          </a:p>
        </p:txBody>
      </p:sp>
      <p:sp>
        <p:nvSpPr>
          <p:cNvPr id="33801" name="Oval 8">
            <a:extLst>
              <a:ext uri="{FF2B5EF4-FFF2-40B4-BE49-F238E27FC236}">
                <a16:creationId xmlns:a16="http://schemas.microsoft.com/office/drawing/2014/main" id="{72897D41-6889-3DF5-9AA2-BDBA875F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4426" y="4797425"/>
            <a:ext cx="2232025" cy="935038"/>
          </a:xfrm>
          <a:prstGeom prst="ellipse">
            <a:avLst/>
          </a:prstGeom>
          <a:solidFill>
            <a:srgbClr val="EB002D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100000"/>
            </a:pPr>
            <a:endParaRPr lang="en-AU" altLang="en-US"/>
          </a:p>
        </p:txBody>
      </p:sp>
      <p:sp>
        <p:nvSpPr>
          <p:cNvPr id="33802" name="Text Box 9">
            <a:extLst>
              <a:ext uri="{FF2B5EF4-FFF2-40B4-BE49-F238E27FC236}">
                <a16:creationId xmlns:a16="http://schemas.microsoft.com/office/drawing/2014/main" id="{A8C37689-6F66-95AF-5E4A-4812BFB4D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8888" y="5013325"/>
            <a:ext cx="2273300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Font typeface="Arial" panose="020B0604020202020204" pitchFamily="34" charset="0"/>
              <a:buChar char="•"/>
            </a:pPr>
            <a:r>
              <a:rPr lang="en-AU" altLang="en-US" sz="2800" b="1">
                <a:latin typeface="Arial" panose="020B0604020202020204" pitchFamily="34" charset="0"/>
              </a:rPr>
              <a:t>Performing</a:t>
            </a:r>
          </a:p>
        </p:txBody>
      </p:sp>
      <p:sp>
        <p:nvSpPr>
          <p:cNvPr id="33803" name="Line 10">
            <a:extLst>
              <a:ext uri="{FF2B5EF4-FFF2-40B4-BE49-F238E27FC236}">
                <a16:creationId xmlns:a16="http://schemas.microsoft.com/office/drawing/2014/main" id="{269A31F3-F11B-8E54-8583-8332292998D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0376" y="2565400"/>
            <a:ext cx="504825" cy="287338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Line 11">
            <a:extLst>
              <a:ext uri="{FF2B5EF4-FFF2-40B4-BE49-F238E27FC236}">
                <a16:creationId xmlns:a16="http://schemas.microsoft.com/office/drawing/2014/main" id="{6F93FEFB-9196-E9DA-EA8E-C635489C2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9601" y="4652964"/>
            <a:ext cx="504825" cy="287337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Line 12">
            <a:extLst>
              <a:ext uri="{FF2B5EF4-FFF2-40B4-BE49-F238E27FC236}">
                <a16:creationId xmlns:a16="http://schemas.microsoft.com/office/drawing/2014/main" id="{0AB9AF2B-09F1-1292-1D7F-D6FE671DD2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0451" y="3716339"/>
            <a:ext cx="504825" cy="287337"/>
          </a:xfrm>
          <a:prstGeom prst="line">
            <a:avLst/>
          </a:prstGeom>
          <a:noFill/>
          <a:ln w="5724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Text Box 13">
            <a:extLst>
              <a:ext uri="{FF2B5EF4-FFF2-40B4-BE49-F238E27FC236}">
                <a16:creationId xmlns:a16="http://schemas.microsoft.com/office/drawing/2014/main" id="{50BE9A83-97C3-4058-DEC0-19511C808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628775"/>
            <a:ext cx="5257800" cy="76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875"/>
              </a:spcBef>
            </a:pPr>
            <a:r>
              <a:rPr lang="en-AU" altLang="en-US" sz="2800" b="1">
                <a:latin typeface="Arial" panose="020B0604020202020204" pitchFamily="34" charset="0"/>
              </a:rPr>
              <a:t>Stages of Team </a:t>
            </a:r>
            <a:r>
              <a:rPr lang="en-US" altLang="en-US" sz="2800" b="1">
                <a:latin typeface="Arial" panose="020B0604020202020204" pitchFamily="34" charset="0"/>
              </a:rPr>
              <a:t> </a:t>
            </a:r>
            <a:r>
              <a:rPr lang="en-AU" altLang="en-US" sz="2800" b="1">
                <a:latin typeface="Arial" panose="020B0604020202020204" pitchFamily="34" charset="0"/>
              </a:rPr>
              <a:t>Development</a:t>
            </a:r>
            <a:endParaRPr lang="en-US" altLang="en-US" sz="2800" b="1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AU" altLang="en-US" sz="1600" b="1">
                <a:latin typeface="Arial" panose="020B0604020202020204" pitchFamily="34" charset="0"/>
              </a:rPr>
              <a:t>as developed by BW Tuckman 1965, 1977</a:t>
            </a:r>
          </a:p>
        </p:txBody>
      </p:sp>
      <p:sp>
        <p:nvSpPr>
          <p:cNvPr id="33807" name="Oval 14">
            <a:extLst>
              <a:ext uri="{FF2B5EF4-FFF2-40B4-BE49-F238E27FC236}">
                <a16:creationId xmlns:a16="http://schemas.microsoft.com/office/drawing/2014/main" id="{0046208D-8962-611E-6C43-DBC7B092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376" y="5662614"/>
            <a:ext cx="2232025" cy="935037"/>
          </a:xfrm>
          <a:prstGeom prst="ellipse">
            <a:avLst/>
          </a:prstGeom>
          <a:solidFill>
            <a:srgbClr val="66FFCC"/>
          </a:solidFill>
          <a:ln w="936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90000"/>
              </a:lnSpc>
              <a:spcBef>
                <a:spcPts val="550"/>
              </a:spcBef>
              <a:buClr>
                <a:srgbClr val="000000"/>
              </a:buClr>
              <a:buSzPct val="100000"/>
            </a:pPr>
            <a:endParaRPr lang="en-AU" altLang="en-US"/>
          </a:p>
        </p:txBody>
      </p:sp>
      <p:sp>
        <p:nvSpPr>
          <p:cNvPr id="33808" name="Text Box 15">
            <a:extLst>
              <a:ext uri="{FF2B5EF4-FFF2-40B4-BE49-F238E27FC236}">
                <a16:creationId xmlns:a16="http://schemas.microsoft.com/office/drawing/2014/main" id="{C4C877C3-DAB9-0699-2651-2BBE01D04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839" y="5876925"/>
            <a:ext cx="2160587" cy="477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Font typeface="Arial" panose="020B0604020202020204" pitchFamily="34" charset="0"/>
              <a:buChar char="•"/>
            </a:pPr>
            <a:r>
              <a:rPr lang="en-AU" altLang="en-US" sz="2800">
                <a:latin typeface="Arial" panose="020B0604020202020204" pitchFamily="34" charset="0"/>
              </a:rPr>
              <a:t>Adjourning</a:t>
            </a:r>
          </a:p>
        </p:txBody>
      </p:sp>
      <p:sp>
        <p:nvSpPr>
          <p:cNvPr id="33809" name="Line 16">
            <a:extLst>
              <a:ext uri="{FF2B5EF4-FFF2-40B4-BE49-F238E27FC236}">
                <a16:creationId xmlns:a16="http://schemas.microsoft.com/office/drawing/2014/main" id="{F970C1A2-EB52-F2A8-3D74-52E8FC952F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9814" y="5661026"/>
            <a:ext cx="579437" cy="288925"/>
          </a:xfrm>
          <a:prstGeom prst="line">
            <a:avLst/>
          </a:prstGeom>
          <a:noFill/>
          <a:ln w="57240">
            <a:solidFill>
              <a:srgbClr val="000000"/>
            </a:solidFill>
            <a:prstDash val="sysDot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Rectangle 17">
            <a:extLst>
              <a:ext uri="{FF2B5EF4-FFF2-40B4-BE49-F238E27FC236}">
                <a16:creationId xmlns:a16="http://schemas.microsoft.com/office/drawing/2014/main" id="{B938281E-E610-9C7E-4C38-9BAF5C328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9963" y="4724401"/>
            <a:ext cx="2709694" cy="42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en-US" altLang="en-US" sz="2400" b="1">
                <a:latin typeface="Arial" panose="020B0604020202020204" pitchFamily="34" charset="0"/>
              </a:rPr>
              <a:t>Sequential Model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>
            <a:extLst>
              <a:ext uri="{FF2B5EF4-FFF2-40B4-BE49-F238E27FC236}">
                <a16:creationId xmlns:a16="http://schemas.microsoft.com/office/drawing/2014/main" id="{7C6F5E33-6282-D4EC-4726-9474CCDD6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Forming: cautious affiliation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5B23EC4D-2C5A-B087-BEEF-C0E5CE9DD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419100" indent="-4191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876300" indent="-4191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333500" indent="-4191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790700" indent="-4191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247900" indent="-4191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705100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162300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619500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076700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Time when team members become acquainted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, learn about each other, and the task at hand</a:t>
            </a: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 </a:t>
            </a:r>
          </a:p>
          <a:p>
            <a:pPr indent="-228600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Marked by positive expectations, but also anxiety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 about what interpersonal behaviours are acceptable in the group</a:t>
            </a:r>
          </a:p>
          <a:p>
            <a:pPr indent="-228600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Eager to start on the project work</a:t>
            </a:r>
          </a:p>
          <a:p>
            <a:pPr indent="-228600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Members try to identify the task and how they should tackle it</a:t>
            </a:r>
          </a:p>
          <a:p>
            <a:pPr lvl="1" indent="-228600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Define and plan tasks</a:t>
            </a:r>
          </a:p>
          <a:p>
            <a:pPr lvl="1" indent="-228600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Lack of direction</a:t>
            </a:r>
          </a:p>
          <a:p>
            <a:pPr indent="-228600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Members will be very dependent on the leader and the reactions of other members</a:t>
            </a:r>
            <a:endParaRPr lang="en-AU" altLang="en-US" sz="240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>
            <a:extLst>
              <a:ext uri="{FF2B5EF4-FFF2-40B4-BE49-F238E27FC236}">
                <a16:creationId xmlns:a16="http://schemas.microsoft.com/office/drawing/2014/main" id="{7F992EE3-A999-FBF4-6C4B-B7393F2C8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Storming: competitiveness</a:t>
            </a:r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348478A9-4C9A-73B0-4107-F75540896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517525" indent="-515938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1090613" indent="-4064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884363" indent="-608013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2847975" indent="-849313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3381375" indent="-4191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3838575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4295775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4752975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5210175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9513" algn="l"/>
                <a:tab pos="2093913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Similar to the teenage years – turbulent!</a:t>
            </a:r>
          </a:p>
          <a:p>
            <a:pPr indent="-2286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Members may 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engage in arguments and vie for status in the group</a:t>
            </a:r>
          </a:p>
          <a:p>
            <a:pPr indent="-2286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Application of skills to assigned tasks</a:t>
            </a:r>
            <a:endParaRPr lang="en-US" altLang="en-US" sz="2400">
              <a:solidFill>
                <a:schemeClr val="tx1"/>
              </a:solidFill>
              <a:latin typeface="+mn-lt"/>
              <a:cs typeface="+mn-cs"/>
            </a:endParaRPr>
          </a:p>
          <a:p>
            <a:pPr lvl="1" indent="-228600">
              <a:lnSpc>
                <a:spcPct val="90000"/>
              </a:lnSpc>
              <a:spcBef>
                <a:spcPts val="650"/>
              </a:spcBef>
              <a:buClrTx/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Work begins to progress slowly</a:t>
            </a:r>
            <a:endParaRPr lang="en-US" altLang="en-US">
              <a:solidFill>
                <a:schemeClr val="tx1"/>
              </a:solidFill>
              <a:latin typeface="+mn-lt"/>
              <a:cs typeface="+mn-cs"/>
            </a:endParaRPr>
          </a:p>
          <a:p>
            <a:pPr indent="-2286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Conflicts emerge and tension may increase</a:t>
            </a:r>
            <a:endParaRPr lang="en-US" altLang="en-US" sz="2400">
              <a:solidFill>
                <a:schemeClr val="tx1"/>
              </a:solidFill>
              <a:latin typeface="+mn-lt"/>
              <a:cs typeface="+mn-cs"/>
            </a:endParaRPr>
          </a:p>
          <a:p>
            <a:pPr lvl="1" indent="-228600">
              <a:lnSpc>
                <a:spcPct val="90000"/>
              </a:lnSpc>
              <a:spcBef>
                <a:spcPts val="650"/>
              </a:spcBef>
              <a:buClrTx/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More questions about roles, responsibilities, procedures</a:t>
            </a:r>
            <a:endParaRPr lang="en-US" altLang="en-US">
              <a:solidFill>
                <a:schemeClr val="tx1"/>
              </a:solidFill>
              <a:latin typeface="+mn-lt"/>
              <a:cs typeface="+mn-cs"/>
            </a:endParaRPr>
          </a:p>
          <a:p>
            <a:pPr indent="-2286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The lack of unity is an outstanding feature of this phase</a:t>
            </a:r>
            <a:endParaRPr lang="en-AU" altLang="en-US" sz="240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683D936E-C9E1-1490-6A70-45ED3F16F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Norming: harmonious cohesion</a:t>
            </a:r>
          </a:p>
        </p:txBody>
      </p:sp>
      <p:sp>
        <p:nvSpPr>
          <p:cNvPr id="36871" name="Text Box 2">
            <a:extLst>
              <a:ext uri="{FF2B5EF4-FFF2-40B4-BE49-F238E27FC236}">
                <a16:creationId xmlns:a16="http://schemas.microsoft.com/office/drawing/2014/main" id="{E6972FF0-816B-4116-2482-3F74DB1B7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573088" indent="-515938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36650" algn="l"/>
                <a:tab pos="1520825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1200150" indent="-461963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36650" algn="l"/>
                <a:tab pos="1520825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2573338" indent="-4191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36650" algn="l"/>
                <a:tab pos="1520825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3182938" indent="-4191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36650" algn="l"/>
                <a:tab pos="1520825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3792538" indent="-4191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36650" algn="l"/>
                <a:tab pos="1520825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4249738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36650" algn="l"/>
                <a:tab pos="1520825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4706938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36650" algn="l"/>
                <a:tab pos="1520825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5164138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36650" algn="l"/>
                <a:tab pos="1520825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5621338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36650" algn="l"/>
                <a:tab pos="1520825" algn="l"/>
                <a:tab pos="3008313" algn="l"/>
                <a:tab pos="3922713" algn="l"/>
                <a:tab pos="4837113" algn="l"/>
                <a:tab pos="5751513" algn="l"/>
                <a:tab pos="6665913" algn="l"/>
                <a:tab pos="7580313" algn="l"/>
                <a:tab pos="8494713" algn="l"/>
                <a:tab pos="9409113" algn="l"/>
                <a:tab pos="103235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Relationships stabilise</a:t>
            </a:r>
            <a:endParaRPr lang="en-US" altLang="en-US" sz="2400">
              <a:solidFill>
                <a:schemeClr val="tx1"/>
              </a:solidFill>
              <a:latin typeface="+mn-lt"/>
              <a:cs typeface="+mn-cs"/>
            </a:endParaRPr>
          </a:p>
          <a:p>
            <a:pPr lvl="1" indent="-228600">
              <a:lnSpc>
                <a:spcPct val="90000"/>
              </a:lnSpc>
              <a:spcBef>
                <a:spcPts val="65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Group members establish rules about how they will achieve their goal</a:t>
            </a:r>
          </a:p>
          <a:p>
            <a:pPr lvl="1" indent="-228600">
              <a:lnSpc>
                <a:spcPct val="90000"/>
              </a:lnSpc>
              <a:spcBef>
                <a:spcPts val="65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They address the types of communication that will or will not help with the task</a:t>
            </a:r>
          </a:p>
          <a:p>
            <a:pPr indent="-2286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Conflicts for the most part have been resolved</a:t>
            </a:r>
            <a:endParaRPr lang="en-US" altLang="en-US" sz="2400">
              <a:solidFill>
                <a:schemeClr val="tx1"/>
              </a:solidFill>
              <a:latin typeface="+mn-lt"/>
              <a:cs typeface="+mn-cs"/>
            </a:endParaRPr>
          </a:p>
          <a:p>
            <a:pPr lvl="1" indent="-228600">
              <a:lnSpc>
                <a:spcPct val="90000"/>
              </a:lnSpc>
              <a:spcBef>
                <a:spcPts val="650"/>
              </a:spcBef>
              <a:buClrTx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Group members start to accept each other and group norms will develop</a:t>
            </a:r>
          </a:p>
          <a:p>
            <a:pPr indent="-2286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Trust begins to develop as team members confide in one another</a:t>
            </a:r>
            <a:endParaRPr lang="en-US" altLang="en-US" sz="2400">
              <a:solidFill>
                <a:schemeClr val="tx1"/>
              </a:solidFill>
              <a:latin typeface="+mn-lt"/>
              <a:cs typeface="+mn-cs"/>
            </a:endParaRPr>
          </a:p>
          <a:p>
            <a:pPr indent="-2286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Development of group cohesion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>
            <a:extLst>
              <a:ext uri="{FF2B5EF4-FFF2-40B4-BE49-F238E27FC236}">
                <a16:creationId xmlns:a16="http://schemas.microsoft.com/office/drawing/2014/main" id="{5745EE13-9D71-9D7C-BA96-D03BE82A2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Performing: collaborative teamwork</a:t>
            </a:r>
          </a:p>
        </p:txBody>
      </p:sp>
      <p:sp>
        <p:nvSpPr>
          <p:cNvPr id="37891" name="Text Box 2">
            <a:extLst>
              <a:ext uri="{FF2B5EF4-FFF2-40B4-BE49-F238E27FC236}">
                <a16:creationId xmlns:a16="http://schemas.microsoft.com/office/drawing/2014/main" id="{82EE1CA4-F0A0-505D-A299-FCC1929F6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608013" indent="-6080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177925" algn="l"/>
                <a:tab pos="2092325" algn="l"/>
                <a:tab pos="3006725" algn="l"/>
                <a:tab pos="3921125" algn="l"/>
                <a:tab pos="4835525" algn="l"/>
                <a:tab pos="5749925" algn="l"/>
                <a:tab pos="6664325" algn="l"/>
                <a:tab pos="7578725" algn="l"/>
                <a:tab pos="8493125" algn="l"/>
                <a:tab pos="9407525" algn="l"/>
                <a:tab pos="103219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Characterized by constructive attempts at successful task completion</a:t>
            </a: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Highly committed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Level of work performance is high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Team feels a sense of unity and pride in its accomplishments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Great degree of interdependency and collaboration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sz="2400">
                <a:solidFill>
                  <a:schemeClr val="tx1"/>
                </a:solidFill>
                <a:latin typeface="+mn-lt"/>
                <a:cs typeface="+mn-cs"/>
              </a:rPr>
              <a:t>Adjournment – final stage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id="{420D5F9A-82E7-0C45-ED22-696D8BB6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601664"/>
            <a:ext cx="6211888" cy="827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AU" altLang="en-US" sz="3200">
                <a:solidFill>
                  <a:schemeClr val="tx1"/>
                </a:solidFill>
              </a:rPr>
              <a:t>Productivity &amp; Team Stages</a:t>
            </a: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EDF2BA94-E356-5EC2-F0C8-5AF619D26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371600"/>
            <a:ext cx="80010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6" name="Text Box 3">
            <a:extLst>
              <a:ext uri="{FF2B5EF4-FFF2-40B4-BE49-F238E27FC236}">
                <a16:creationId xmlns:a16="http://schemas.microsoft.com/office/drawing/2014/main" id="{7254A176-9624-498D-EA42-759C76E99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6324601"/>
            <a:ext cx="838200" cy="34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AU" altLang="en-US" sz="1800" b="1">
                <a:latin typeface="Arial" panose="020B0604020202020204" pitchFamily="34" charset="0"/>
              </a:rPr>
              <a:t>Time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>
            <a:extLst>
              <a:ext uri="{FF2B5EF4-FFF2-40B4-BE49-F238E27FC236}">
                <a16:creationId xmlns:a16="http://schemas.microsoft.com/office/drawing/2014/main" id="{7FC30D98-9E86-CEE1-1EEE-057D95FE5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Training</a:t>
            </a:r>
          </a:p>
        </p:txBody>
      </p:sp>
      <p:sp>
        <p:nvSpPr>
          <p:cNvPr id="39939" name="Text Box 2">
            <a:extLst>
              <a:ext uri="{FF2B5EF4-FFF2-40B4-BE49-F238E27FC236}">
                <a16:creationId xmlns:a16="http://schemas.microsoft.com/office/drawing/2014/main" id="{71AB7BEF-0A47-2F2C-1790-CAE44D73F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0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Training can help people understand themselves, each other, and how to work better in teams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Team building activities include: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Physical challenges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Psychological preference indicator tools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>
            <a:extLst>
              <a:ext uri="{FF2B5EF4-FFF2-40B4-BE49-F238E27FC236}">
                <a16:creationId xmlns:a16="http://schemas.microsoft.com/office/drawing/2014/main" id="{8B038024-B1EF-8430-0A8F-4590AEEB5E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Meyers-Briggs Type Indicator (MBTI)</a:t>
            </a:r>
          </a:p>
        </p:txBody>
      </p:sp>
      <p:sp>
        <p:nvSpPr>
          <p:cNvPr id="40963" name="Text Box 2">
            <a:extLst>
              <a:ext uri="{FF2B5EF4-FFF2-40B4-BE49-F238E27FC236}">
                <a16:creationId xmlns:a16="http://schemas.microsoft.com/office/drawing/2014/main" id="{1F7DB779-3E59-E5D2-D36F-D8A7EF50B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442913" indent="-2635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+mn-lt"/>
                <a:cs typeface="+mn-cs"/>
              </a:rPr>
              <a:t>MBTI is a popular tool for determining personality preferences and helping teammates understand each other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+mn-lt"/>
                <a:cs typeface="+mn-cs"/>
              </a:rPr>
              <a:t>Four dimensions include: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+mn-lt"/>
                <a:cs typeface="+mn-cs"/>
              </a:rPr>
              <a:t>Extrovert/Introvert (E/I)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+mn-lt"/>
                <a:cs typeface="+mn-cs"/>
              </a:rPr>
              <a:t>Sensation/Intuition (S/N)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+mn-lt"/>
                <a:cs typeface="+mn-cs"/>
              </a:rPr>
              <a:t>Thinking/Feeling (T/F)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+mn-lt"/>
                <a:cs typeface="+mn-cs"/>
              </a:rPr>
              <a:t>Judgment/Perception (J/P)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+mn-lt"/>
                <a:cs typeface="+mn-cs"/>
              </a:rPr>
              <a:t>NTs or rationals are attracted to technology fields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+mn-lt"/>
                <a:cs typeface="+mn-cs"/>
              </a:rPr>
              <a:t>IT people vary most from the general population in not being extroverted or sensing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>
                <a:solidFill>
                  <a:schemeClr val="tx1"/>
                </a:solidFill>
                <a:latin typeface="+mn-lt"/>
                <a:cs typeface="+mn-cs"/>
              </a:rPr>
              <a:t>Eg: Determine your style!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1">
            <a:extLst>
              <a:ext uri="{FF2B5EF4-FFF2-40B4-BE49-F238E27FC236}">
                <a16:creationId xmlns:a16="http://schemas.microsoft.com/office/drawing/2014/main" id="{7D3B64BF-5611-7D2E-62BF-0E27177EE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Social Styles Profile</a:t>
            </a:r>
          </a:p>
        </p:txBody>
      </p:sp>
      <p:sp>
        <p:nvSpPr>
          <p:cNvPr id="41987" name="Text Box 2">
            <a:extLst>
              <a:ext uri="{FF2B5EF4-FFF2-40B4-BE49-F238E27FC236}">
                <a16:creationId xmlns:a16="http://schemas.microsoft.com/office/drawing/2014/main" id="{EC57F1C3-ABF8-87DE-5CC6-3E1B87F25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442913" indent="-2635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People are perceived as behaving primarily in one of four zones, based on their assertiveness and responsiveness: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Drivers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Expressives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Analyticals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Amiables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People on opposite corners (drivers and amiables, analyticals and expressives) may have difficulties getting along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>
            <a:extLst>
              <a:ext uri="{FF2B5EF4-FFF2-40B4-BE49-F238E27FC236}">
                <a16:creationId xmlns:a16="http://schemas.microsoft.com/office/drawing/2014/main" id="{7D14BBB5-673A-70AF-1866-B23F3713F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Reward and Recognition Systems</a:t>
            </a:r>
          </a:p>
        </p:txBody>
      </p:sp>
      <p:sp>
        <p:nvSpPr>
          <p:cNvPr id="43011" name="Text Box 2">
            <a:extLst>
              <a:ext uri="{FF2B5EF4-FFF2-40B4-BE49-F238E27FC236}">
                <a16:creationId xmlns:a16="http://schemas.microsoft.com/office/drawing/2014/main" id="{F640A3EC-A8EF-8F4E-9648-EC463EA1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Team-based reward and recognition systems can promote teamwork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Focus on rewarding teams for achieving specific goals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Allow time for team members to mentor and help each other to meet project goals and develop human resources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79E2FA03-E9B0-72D2-7799-08212D542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Learning </a:t>
            </a: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</a:t>
            </a:r>
            <a:r>
              <a:rPr lang="en-AU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bjective</a:t>
            </a: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</a:t>
            </a:r>
            <a:endParaRPr lang="en-AU" altLang="en-US" sz="36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D75E409F-B4DE-4611-4E6F-1E27CE4A9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419100" indent="-4191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1038225" indent="-858838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558925" indent="-4191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2092325" indent="-4191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625725" indent="-419100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3082925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540125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997325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4454525" indent="-4191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lvl="1" indent="-2286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Discuss human resource planning</a:t>
            </a:r>
            <a:endParaRPr lang="en-US" altLang="en-US">
              <a:solidFill>
                <a:schemeClr val="tx1"/>
              </a:solidFill>
              <a:latin typeface="+mn-lt"/>
              <a:cs typeface="+mn-cs"/>
            </a:endParaRPr>
          </a:p>
          <a:p>
            <a:pPr lvl="1" indent="-2286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Assist in team development with training, team-building activities, and reward systems</a:t>
            </a:r>
          </a:p>
          <a:p>
            <a:pPr lvl="1" indent="-2286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Explain and apply several tools and techniques to help manage a project team </a:t>
            </a:r>
          </a:p>
          <a:p>
            <a:pPr lvl="1" indent="-2286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AU" altLang="en-US">
                <a:solidFill>
                  <a:schemeClr val="tx1"/>
                </a:solidFill>
                <a:latin typeface="+mn-lt"/>
                <a:cs typeface="+mn-cs"/>
              </a:rPr>
              <a:t>Describe how project management software can assist in project human resource management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>
            <a:extLst>
              <a:ext uri="{FF2B5EF4-FFF2-40B4-BE49-F238E27FC236}">
                <a16:creationId xmlns:a16="http://schemas.microsoft.com/office/drawing/2014/main" id="{6D3453AA-D211-D81D-0DD1-5E9992D3B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Managing the Project Team</a:t>
            </a:r>
          </a:p>
        </p:txBody>
      </p:sp>
      <p:sp>
        <p:nvSpPr>
          <p:cNvPr id="44035" name="Text Box 2">
            <a:extLst>
              <a:ext uri="{FF2B5EF4-FFF2-40B4-BE49-F238E27FC236}">
                <a16:creationId xmlns:a16="http://schemas.microsoft.com/office/drawing/2014/main" id="{2954DC4B-1232-F02E-C20C-82CFECB5D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0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Project managers must lead their teams in performing various project activities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After assessing team performance and related information, the project manager must decide: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If changes should be requested to the project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If corrective or preventive actions should be recommended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If updates are needed to the project management plan or organizational process assets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B8093CCB-447E-2562-EBB7-E1A40812C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Tools and Techniques for Managing Project Teams</a:t>
            </a:r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C052A096-F7C2-B856-2982-4EBB48BDC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Observation and conversation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Project performance appraisals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Conflict management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Issue logs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Interpersonal skills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">
            <a:extLst>
              <a:ext uri="{FF2B5EF4-FFF2-40B4-BE49-F238E27FC236}">
                <a16:creationId xmlns:a16="http://schemas.microsoft.com/office/drawing/2014/main" id="{E3326B97-65A4-76A9-56C9-7E82F6E2D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General Advice on Teams</a:t>
            </a:r>
          </a:p>
        </p:txBody>
      </p:sp>
      <p:sp>
        <p:nvSpPr>
          <p:cNvPr id="46083" name="Text Box 2">
            <a:extLst>
              <a:ext uri="{FF2B5EF4-FFF2-40B4-BE49-F238E27FC236}">
                <a16:creationId xmlns:a16="http://schemas.microsoft.com/office/drawing/2014/main" id="{5F9AA7C4-6272-6FE4-C581-E3F2B1E6F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0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Be patient and kind with your team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Fix the problem instead of blaming people:  focus on </a:t>
            </a:r>
            <a:r>
              <a:rPr lang="en-US" altLang="en-US" sz="2400" dirty="0" err="1">
                <a:solidFill>
                  <a:schemeClr val="tx1"/>
                </a:solidFill>
                <a:latin typeface="+mn-lt"/>
                <a:cs typeface="+mn-cs"/>
              </a:rPr>
              <a:t>behaviour</a:t>
            </a:r>
            <a:endParaRPr lang="en-US" altLang="en-US" sz="2400" dirty="0">
              <a:solidFill>
                <a:schemeClr val="tx1"/>
              </a:solidFill>
              <a:latin typeface="+mn-lt"/>
              <a:cs typeface="+mn-cs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Establish regular, effective meetings: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dirty="0">
                <a:solidFill>
                  <a:schemeClr val="tx1"/>
                </a:solidFill>
                <a:latin typeface="+mn-lt"/>
                <a:cs typeface="+mn-cs"/>
              </a:rPr>
              <a:t>Focus on objectives and positive results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Allow time for teams to go through the basic team-building stages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Limit the size of work teams to between three and seven members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tx1"/>
                </a:solidFill>
                <a:latin typeface="+mn-lt"/>
                <a:cs typeface="+mn-cs"/>
              </a:rPr>
              <a:t>Plan social activities: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en-US" dirty="0">
                <a:solidFill>
                  <a:schemeClr val="tx1"/>
                </a:solidFill>
                <a:latin typeface="+mn-lt"/>
                <a:cs typeface="+mn-cs"/>
              </a:rPr>
              <a:t>Fun but not mandatory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1">
            <a:extLst>
              <a:ext uri="{FF2B5EF4-FFF2-40B4-BE49-F238E27FC236}">
                <a16:creationId xmlns:a16="http://schemas.microsoft.com/office/drawing/2014/main" id="{2688BE5A-1FDB-FB9A-3887-CC7510822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296863"/>
            <a:ext cx="10129065" cy="13319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 anchorCtr="0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Five Dysfunctions of a Team</a:t>
            </a:r>
          </a:p>
        </p:txBody>
      </p:sp>
      <p:sp>
        <p:nvSpPr>
          <p:cNvPr id="47107" name="Text Box 2">
            <a:extLst>
              <a:ext uri="{FF2B5EF4-FFF2-40B4-BE49-F238E27FC236}">
                <a16:creationId xmlns:a16="http://schemas.microsoft.com/office/drawing/2014/main" id="{42E2C536-DF02-4340-3B49-417787AD94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240" y="1808163"/>
            <a:ext cx="7431722" cy="4068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512763" indent="-51276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062038" indent="-51435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1082675" algn="l"/>
                <a:tab pos="1997075" algn="l"/>
                <a:tab pos="2911475" algn="l"/>
                <a:tab pos="3825875" algn="l"/>
                <a:tab pos="4740275" algn="l"/>
                <a:tab pos="5654675" algn="l"/>
                <a:tab pos="6569075" algn="l"/>
                <a:tab pos="7483475" algn="l"/>
                <a:tab pos="8397875" algn="l"/>
                <a:tab pos="9312275" algn="l"/>
                <a:tab pos="1022667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Patrick Lencioni: “</a:t>
            </a:r>
            <a:r>
              <a:rPr lang="en-US" altLang="en-US" sz="2400" i="1">
                <a:solidFill>
                  <a:schemeClr val="tx1"/>
                </a:solidFill>
                <a:latin typeface="+mn-lt"/>
                <a:cs typeface="+mn-cs"/>
              </a:rPr>
              <a:t>Teamwork remains the one sustainable competitive advantage that has been largely untapped</a:t>
            </a: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”*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The five dysfunctions of teams are: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Absence of trust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Fear of conflict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Lack of commitment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Avoidance of accountability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Inattention to results</a:t>
            </a:r>
          </a:p>
        </p:txBody>
      </p:sp>
      <p:sp>
        <p:nvSpPr>
          <p:cNvPr id="47108" name="Text Box 3">
            <a:extLst>
              <a:ext uri="{FF2B5EF4-FFF2-40B4-BE49-F238E27FC236}">
                <a16:creationId xmlns:a16="http://schemas.microsoft.com/office/drawing/2014/main" id="{4FD4CD26-DED1-E09D-712E-7F7985BC8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1808163"/>
            <a:ext cx="3932237" cy="406876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alt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*Lencioni, Patrick, “Overcoming the Five Dysfunctions of a Team,” Jossey-Bass: San Francisco, CA (2005), p. 3.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1">
            <a:extLst>
              <a:ext uri="{FF2B5EF4-FFF2-40B4-BE49-F238E27FC236}">
                <a16:creationId xmlns:a16="http://schemas.microsoft.com/office/drawing/2014/main" id="{88A249EB-C466-C212-6B02-CDC9C61C6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Using Software to Assist in Human Resource Management</a:t>
            </a:r>
          </a:p>
        </p:txBody>
      </p:sp>
      <p:sp>
        <p:nvSpPr>
          <p:cNvPr id="48131" name="Text Box 2">
            <a:extLst>
              <a:ext uri="{FF2B5EF4-FFF2-40B4-BE49-F238E27FC236}">
                <a16:creationId xmlns:a16="http://schemas.microsoft.com/office/drawing/2014/main" id="{DDDD24BE-8F0B-C596-787C-E35160945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442913" indent="-2635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indent="-404813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Project management software includes several features related to human resource management such as: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Assigning resources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Identifying potential resource shortages or under utilizations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Leveling resources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>
            <a:extLst>
              <a:ext uri="{FF2B5EF4-FFF2-40B4-BE49-F238E27FC236}">
                <a16:creationId xmlns:a16="http://schemas.microsoft.com/office/drawing/2014/main" id="{4A5F0005-72E3-3D86-37AF-F77191A3F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Project Resource Management Involves Much More Than Using Software</a:t>
            </a:r>
          </a:p>
        </p:txBody>
      </p:sp>
      <p:sp>
        <p:nvSpPr>
          <p:cNvPr id="49155" name="Text Box 2">
            <a:extLst>
              <a:ext uri="{FF2B5EF4-FFF2-40B4-BE49-F238E27FC236}">
                <a16:creationId xmlns:a16="http://schemas.microsoft.com/office/drawing/2014/main" id="{CFA66332-27BF-8F1E-8CCD-49FCD6EB6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442913" indent="-2635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indent="-3397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Project managers must: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Treat people with consideration and respect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Understand what motivates them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Communicate carefully with them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Focus on your goal of enabling project team members to deliver their best work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4540A64A-73AE-4C40-9A56-FBE29F09F7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Peter Cole</a:t>
            </a:r>
          </a:p>
          <a:p>
            <a:r>
              <a:rPr lang="en-AU" dirty="0">
                <a:hlinkClick r:id="rId2"/>
              </a:rPr>
              <a:t>p.cole@Murdoch.edu.au</a:t>
            </a:r>
            <a:endParaRPr lang="en-AU" dirty="0"/>
          </a:p>
          <a:p>
            <a:r>
              <a:rPr lang="en-AU" dirty="0"/>
              <a:t>0417 097 914</a:t>
            </a:r>
          </a:p>
        </p:txBody>
      </p:sp>
    </p:spTree>
    <p:extLst>
      <p:ext uri="{BB962C8B-B14F-4D97-AF65-F5344CB8AC3E}">
        <p14:creationId xmlns:p14="http://schemas.microsoft.com/office/powerpoint/2010/main" val="283669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A3D58D0C-E903-C554-6699-255A08FFB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Importance of Human Resource Management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E74175C1-4A93-4C75-493D-2BE4E574B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Many corporate executives have said, “People are our most important asset”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ALSO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200" dirty="0">
                <a:solidFill>
                  <a:schemeClr val="tx1"/>
                </a:solidFill>
                <a:latin typeface="+mn-lt"/>
                <a:cs typeface="+mn-cs"/>
              </a:rPr>
              <a:t>People are commonly your most costly asset!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People determine the success and failure of organizations and projects</a:t>
            </a:r>
            <a:endParaRPr lang="en-AU" altLang="en-US" sz="2400" dirty="0">
              <a:solidFill>
                <a:schemeClr val="tx1"/>
              </a:solidFill>
              <a:latin typeface="+mn-lt"/>
              <a:cs typeface="+mn-cs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IT staff struggle in the transition to project management</a:t>
            </a:r>
          </a:p>
          <a:p>
            <a:pPr lvl="1" indent="-228600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Chief Information Officers(IT directors) complain that educational institutions are not putting adequate focus on these skills through coursework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>
            <a:extLst>
              <a:ext uri="{FF2B5EF4-FFF2-40B4-BE49-F238E27FC236}">
                <a16:creationId xmlns:a16="http://schemas.microsoft.com/office/drawing/2014/main" id="{2D707910-7329-9912-3C5B-9685D0B35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Importance of Human Resource Management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D9F7867A-0807-54B9-03E1-F38EB33BE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442913" indent="-2635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0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A 2006 report by:</a:t>
            </a:r>
          </a:p>
          <a:p>
            <a:pPr lvl="1" indent="-2286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 	The Conference Board Corporate Voices for Working Families Partnership for 21st Century Skills, and The Society for Human Resource Management</a:t>
            </a:r>
          </a:p>
          <a:p>
            <a:pPr indent="-2286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suggested that entry level workers in the U.S. were ill-prepared for the workplace.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The survey involved 400 employer respondents, and the following figures indicate their concerns in areas that they rated as important for entry level workers.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ext Box 3">
            <a:extLst>
              <a:ext uri="{FF2B5EF4-FFF2-40B4-BE49-F238E27FC236}">
                <a16:creationId xmlns:a16="http://schemas.microsoft.com/office/drawing/2014/main" id="{EF8FF3EF-9638-E8CA-56BA-4A0B34BC8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Importance of Human Resource Management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1922EB9B-35A4-D1E4-95E5-B4806F0B7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442913" indent="-2635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850900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Two–year college graduates were listed as deficient in the following skills:</a:t>
            </a:r>
          </a:p>
          <a:p>
            <a:pPr indent="-228600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 	Written communications – 47.3%</a:t>
            </a:r>
          </a:p>
          <a:p>
            <a:pPr indent="-228600">
              <a:lnSpc>
                <a:spcPct val="90000"/>
              </a:lnSpc>
              <a:spcBef>
                <a:spcPts val="55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 	Writing in English – 46.4%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Four–year college graduates were listed as deficient in the following skills: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Written communications - 27.8%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Writing in English - 26.2%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+mn-lt"/>
                <a:cs typeface="+mn-cs"/>
              </a:rPr>
              <a:t>Leadership - 23.8%</a:t>
            </a:r>
          </a:p>
          <a:p>
            <a:pPr indent="-2286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+mn-lt"/>
                <a:cs typeface="+mn-cs"/>
              </a:rPr>
              <a:t>Note: the percentage indicates the number of respondents who observed the deficiencies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>
            <a:extLst>
              <a:ext uri="{FF2B5EF4-FFF2-40B4-BE49-F238E27FC236}">
                <a16:creationId xmlns:a16="http://schemas.microsoft.com/office/drawing/2014/main" id="{90C4EA36-D01D-F704-72AF-13FA472BE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What is Project Human Resource Management?</a:t>
            </a:r>
          </a:p>
        </p:txBody>
      </p:sp>
      <p:sp>
        <p:nvSpPr>
          <p:cNvPr id="10243" name="Text Box 2">
            <a:extLst>
              <a:ext uri="{FF2B5EF4-FFF2-40B4-BE49-F238E27FC236}">
                <a16:creationId xmlns:a16="http://schemas.microsoft.com/office/drawing/2014/main" id="{1AF6D2C7-57E9-EFD4-7616-E2DDC58E64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4163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8604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4163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2795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4163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 marL="1698625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4163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 marL="2117725"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4163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74925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4163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3032125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4163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89325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4163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946525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284163" algn="l"/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 Making the most effective use of the</a:t>
            </a:r>
          </a:p>
          <a:p>
            <a:pPr indent="-2286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	people involved with a project</a:t>
            </a:r>
          </a:p>
          <a:p>
            <a:pPr indent="-228600">
              <a:lnSpc>
                <a:spcPct val="90000"/>
              </a:lnSpc>
              <a:buClrTx/>
              <a:buFont typeface="Arial" panose="020B0604020202020204" pitchFamily="34" charset="0"/>
              <a:buChar char="•"/>
            </a:pPr>
            <a:endParaRPr lang="en-US" altLang="en-US" sz="2400">
              <a:solidFill>
                <a:schemeClr val="tx1"/>
              </a:solidFill>
              <a:latin typeface="+mn-lt"/>
              <a:cs typeface="+mn-cs"/>
            </a:endParaRPr>
          </a:p>
          <a:p>
            <a:pPr lvl="1" indent="-228600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 How?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0C8976C5-47D4-3876-F3C5-BFAFAA606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99" y="304800"/>
            <a:ext cx="10124304" cy="132556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 anchor="ctr">
            <a:normAutofit/>
          </a:bodyPr>
          <a:lstStyle>
            <a:lvl1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</a:pPr>
            <a:r>
              <a:rPr lang="en-US" altLang="en-US" sz="36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Keys to Managing People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87A4F121-6716-A390-203E-C3D5F64EF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808162"/>
            <a:ext cx="11582402" cy="4357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lIns="152400" tIns="152400" rIns="152400" bIns="152400" rtlCol="0">
            <a:normAutofit/>
          </a:bodyPr>
          <a:lstStyle>
            <a:lvl1pPr marL="341313" indent="-341313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6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442913" indent="-26352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4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2000">
                <a:solidFill>
                  <a:srgbClr val="000000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Psychologists and management theorists have devoted much research and thought to the field of managing people at work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2400">
                <a:solidFill>
                  <a:schemeClr val="tx1"/>
                </a:solidFill>
                <a:latin typeface="+mn-lt"/>
                <a:cs typeface="+mn-cs"/>
              </a:rPr>
              <a:t>Important areas related to project management include: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Motivation theories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Influence and power</a:t>
            </a:r>
          </a:p>
          <a:p>
            <a:pPr lvl="2"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1"/>
                </a:solidFill>
                <a:latin typeface="+mn-lt"/>
                <a:cs typeface="+mn-cs"/>
              </a:rPr>
              <a:t>Effectiveness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Murdoch University">
      <a:dk1>
        <a:srgbClr val="0B1213"/>
      </a:dk1>
      <a:lt1>
        <a:srgbClr val="FFFFFF"/>
      </a:lt1>
      <a:dk2>
        <a:srgbClr val="E12744"/>
      </a:dk2>
      <a:lt2>
        <a:srgbClr val="E12744"/>
      </a:lt2>
      <a:accent1>
        <a:srgbClr val="F7A8AE"/>
      </a:accent1>
      <a:accent2>
        <a:srgbClr val="F3744A"/>
      </a:accent2>
      <a:accent3>
        <a:srgbClr val="AC1D43"/>
      </a:accent3>
      <a:accent4>
        <a:srgbClr val="EC008B"/>
      </a:accent4>
      <a:accent5>
        <a:srgbClr val="4ABD98"/>
      </a:accent5>
      <a:accent6>
        <a:srgbClr val="006472"/>
      </a:accent6>
      <a:hlink>
        <a:srgbClr val="006472"/>
      </a:hlink>
      <a:folHlink>
        <a:srgbClr val="AC1D43"/>
      </a:folHlink>
    </a:clrScheme>
    <a:fontScheme name="Murdoch Universi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FFD1B91-E6C5-784C-90AB-4A8D6AC5DC08}" vid="{03CB9206-81C5-3146-A623-F95FBB173E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8324FD755ED74C82073F86230DBEDB" ma:contentTypeVersion="2" ma:contentTypeDescription="Create a new document." ma:contentTypeScope="" ma:versionID="394edd83a3496f27d8d325a879b55867">
  <xsd:schema xmlns:xsd="http://www.w3.org/2001/XMLSchema" xmlns:xs="http://www.w3.org/2001/XMLSchema" xmlns:p="http://schemas.microsoft.com/office/2006/metadata/properties" xmlns:ns2="a7ddd883-43c7-4615-ab75-c9ff0fb11fdb" targetNamespace="http://schemas.microsoft.com/office/2006/metadata/properties" ma:root="true" ma:fieldsID="4d9d4dbc657ca5eeda82acfcaac76288" ns2:_="">
    <xsd:import namespace="a7ddd883-43c7-4615-ab75-c9ff0fb11f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ddd883-43c7-4615-ab75-c9ff0fb11f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0A1BD61-BBBA-410E-8640-085831E664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ddd883-43c7-4615-ab75-c9ff0fb11f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A2C56C-EF6D-4CC5-97D6-6426C281B1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CA5B8C-643B-4F1E-ADD6-8EC24B3EE718}">
  <ds:schemaRefs>
    <ds:schemaRef ds:uri="25443a19-9cc1-40af-b2ba-d23b3597886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2131</Words>
  <Application>Microsoft Macintosh PowerPoint</Application>
  <PresentationFormat>Widescreen</PresentationFormat>
  <Paragraphs>317</Paragraphs>
  <Slides>46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Times New Roman</vt:lpstr>
      <vt:lpstr>Verdana</vt:lpstr>
      <vt:lpstr>Office Theme</vt:lpstr>
      <vt:lpstr>School of Information Technology</vt:lpstr>
      <vt:lpstr>Acknowledgement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Cole</dc:creator>
  <cp:lastModifiedBy>Peter Cole</cp:lastModifiedBy>
  <cp:revision>5</cp:revision>
  <dcterms:created xsi:type="dcterms:W3CDTF">2023-03-06T02:32:01Z</dcterms:created>
  <dcterms:modified xsi:type="dcterms:W3CDTF">2023-04-24T03:08:48Z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0x0101002F8324FD755ED74C82073F86230DBEDB</vt:lpwstr>
  </property>
</Properties>
</file>