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6"/>
    <p:sldMasterId id="2147483649" r:id="rId7"/>
    <p:sldMasterId id="2147483650" r:id="rId8"/>
  </p:sldMasterIdLst>
  <p:notesMasterIdLst>
    <p:notesMasterId r:id="rId18"/>
  </p:notesMasterIdLst>
  <p:sldIdLst>
    <p:sldId id="264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 type="screen4x3"/>
  <p:notesSz cx="6854825" cy="97520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7" autoAdjust="0"/>
    <p:restoredTop sz="90868"/>
  </p:normalViewPr>
  <p:slideViewPr>
    <p:cSldViewPr>
      <p:cViewPr varScale="1">
        <p:scale>
          <a:sx n="105" d="100"/>
          <a:sy n="105" d="100"/>
        </p:scale>
        <p:origin x="73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">
            <a:extLst>
              <a:ext uri="{FF2B5EF4-FFF2-40B4-BE49-F238E27FC236}">
                <a16:creationId xmlns:a16="http://schemas.microsoft.com/office/drawing/2014/main" id="{D474E538-2AF8-3649-BAFB-3F24F0510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4825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2291" name="AutoShape 2">
            <a:extLst>
              <a:ext uri="{FF2B5EF4-FFF2-40B4-BE49-F238E27FC236}">
                <a16:creationId xmlns:a16="http://schemas.microsoft.com/office/drawing/2014/main" id="{0D6BF896-6F58-2041-8825-637CCF1F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4825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2292" name="AutoShape 3">
            <a:extLst>
              <a:ext uri="{FF2B5EF4-FFF2-40B4-BE49-F238E27FC236}">
                <a16:creationId xmlns:a16="http://schemas.microsoft.com/office/drawing/2014/main" id="{6F062573-C8B4-0D48-A207-B50C85AE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4825" cy="97520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82F34BB2-475B-0442-AF97-C143E57E4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8F3058C4-4947-7041-A560-9113D2602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BEB59C52-2DB6-2645-8FD2-DA9042A34C8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31838"/>
            <a:ext cx="4870450" cy="36512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A807D25C-4FAD-1D4A-9987-346D40CF95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630738"/>
            <a:ext cx="5478463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AU" noProof="0"/>
          </a:p>
        </p:txBody>
      </p:sp>
      <p:sp>
        <p:nvSpPr>
          <p:cNvPr id="12297" name="Text Box 8">
            <a:extLst>
              <a:ext uri="{FF2B5EF4-FFF2-40B4-BE49-F238E27FC236}">
                <a16:creationId xmlns:a16="http://schemas.microsoft.com/office/drawing/2014/main" id="{8EB34476-D97C-754E-AED1-25B6C0BD2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D4B12A6-61A1-1145-A2E3-AA7D035B7F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3025" y="9259888"/>
            <a:ext cx="296545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7490053-3340-224D-8FEF-25C597ADA9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>
            <a:extLst>
              <a:ext uri="{FF2B5EF4-FFF2-40B4-BE49-F238E27FC236}">
                <a16:creationId xmlns:a16="http://schemas.microsoft.com/office/drawing/2014/main" id="{4B573377-E5A2-5046-804C-455D6C126A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E7D4FF9-E900-AA4F-95B8-068E4A790249}" type="slidenum">
              <a:rPr lang="en-AU" altLang="en-US" sz="1200">
                <a:solidFill>
                  <a:srgbClr val="000000"/>
                </a:solidFill>
              </a:rPr>
              <a:pPr/>
              <a:t>1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6985FBAB-2F82-D844-9443-2CD972D1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B500C887-F5AD-BC49-871C-AA376E048D1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35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E118B33B-EB21-F249-A0A3-92F43E6457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A03F37-3D2E-DE42-A4AB-E3D15DF8AEF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2B8AAA9B-F916-CC41-BFE3-FC5C582D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71497BB7-AC67-BF40-912E-F1E9D1BFD5E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380EC2E2-28F7-7F43-AA11-E7E4BCBD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D9EE9C8-86C5-9942-9018-68961084B22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>
            <a:extLst>
              <a:ext uri="{FF2B5EF4-FFF2-40B4-BE49-F238E27FC236}">
                <a16:creationId xmlns:a16="http://schemas.microsoft.com/office/drawing/2014/main" id="{2E9BF8CE-8E99-C846-BBBA-F7AB494010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10B8D0-EB75-D84A-B021-D37F60A81E5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78300619-8149-5D45-8D8B-C348C8A3C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D3FF0FB-7712-154B-B8F0-6F6A8F97337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>
            <a:extLst>
              <a:ext uri="{FF2B5EF4-FFF2-40B4-BE49-F238E27FC236}">
                <a16:creationId xmlns:a16="http://schemas.microsoft.com/office/drawing/2014/main" id="{7A5BCD09-A465-494D-8EFF-02551453C2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F47A2E-D953-CA4A-9A10-76171BA46276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B6BF72FF-9F98-FD45-96BA-E09D89EB8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BC57183-4428-4449-9271-761A5BACA2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19DC13CD-3E4F-124D-99CE-77F61865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D85629-50EE-E643-B10B-4ECF7AFD657D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1772A84D-F51C-A143-BFBD-A01313EA45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724D0D-3DF4-7047-AE74-5A8A45C889A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99AE0F2B-AE6D-1843-AF78-DD1555C51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68BF112-38CF-7E44-8E5C-1BA61D36AB9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CB1ADF35-131E-884D-A091-53CF2B9E1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F465E8C-F8EC-234D-88BE-6F4298CF8562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CF65BDC0-8A30-FF40-A8E9-E6BA0F37AF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3EB97A-B823-814D-9CB9-129640A06AF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D0A678F1-38AA-3D48-88DD-34659A25A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36C434B-27F9-D145-829E-F9ABE35C4FD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5469F8FE-C298-3F43-8A75-720D09B9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2E82D6-E7EC-C54E-853C-CF1BB340068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>
            <a:extLst>
              <a:ext uri="{FF2B5EF4-FFF2-40B4-BE49-F238E27FC236}">
                <a16:creationId xmlns:a16="http://schemas.microsoft.com/office/drawing/2014/main" id="{015311D7-C166-F64E-B0D9-34C73FC5A8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2D494D-AF19-294B-9165-EAA50A281FB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0CE84EF4-FA39-3E43-9CB5-795B5CF63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3127EBD-03DD-1A4E-96DF-E6B39235240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500479FE-0A4D-4246-BCD8-3149D1791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7A668F-F830-3546-AA0F-6E25BE5FC18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>
            <a:extLst>
              <a:ext uri="{FF2B5EF4-FFF2-40B4-BE49-F238E27FC236}">
                <a16:creationId xmlns:a16="http://schemas.microsoft.com/office/drawing/2014/main" id="{63443E74-9424-AC45-A149-EFFED77224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128048-D56A-CF4C-A5D8-866419065C9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9B6B5EC4-7AE2-DC46-B281-D4F35746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4063CAB3-012B-4F40-8B99-232675D57E2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9">
            <a:extLst>
              <a:ext uri="{FF2B5EF4-FFF2-40B4-BE49-F238E27FC236}">
                <a16:creationId xmlns:a16="http://schemas.microsoft.com/office/drawing/2014/main" id="{8D2A9AFE-8792-8049-9443-145FD08115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39279CF-D686-7746-9EC5-8122544AFDB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04FD3A7C-5693-B343-A5C3-8F072555B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1838"/>
            <a:ext cx="4875213" cy="36560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C516A1C-B5C1-DD4A-AC5E-613AC89AE4D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630738"/>
            <a:ext cx="5480050" cy="43862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F651CFB2-C46B-534A-B3A5-24EA95386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598F907-06D6-9546-A5C3-AFE6C75D5ECE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29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44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9975" y="503238"/>
            <a:ext cx="1833563" cy="6216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503238"/>
            <a:ext cx="5349875" cy="6216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045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39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425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99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844675"/>
            <a:ext cx="3465512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025" y="1844675"/>
            <a:ext cx="3465513" cy="473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3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84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773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753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6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67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750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314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9500" y="228600"/>
            <a:ext cx="1824038" cy="6346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321300" cy="6346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454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461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762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186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35150"/>
            <a:ext cx="3879850" cy="43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835150"/>
            <a:ext cx="3879850" cy="43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838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869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9945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75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848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14408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8966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1935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503238"/>
            <a:ext cx="1978025" cy="5645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503238"/>
            <a:ext cx="5781675" cy="5645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69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844675"/>
            <a:ext cx="3465512" cy="4875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025" y="1844675"/>
            <a:ext cx="3465513" cy="4875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41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1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22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3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58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518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614AA77A-152C-BD43-884F-F3F338AD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" b="22165"/>
          <a:stretch>
            <a:fillRect/>
          </a:stretch>
        </p:blipFill>
        <p:spPr bwMode="auto">
          <a:xfrm>
            <a:off x="6548438" y="6477000"/>
            <a:ext cx="2600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contrast="-6000"/>
                  </a:blip>
                  <a:srcRect r="3529" b="2216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2122A896-B9B6-E64B-B1FF-D77DB4C0D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3">
            <a:extLst>
              <a:ext uri="{FF2B5EF4-FFF2-40B4-BE49-F238E27FC236}">
                <a16:creationId xmlns:a16="http://schemas.microsoft.com/office/drawing/2014/main" id="{D855FB35-59F6-494A-B1D5-46E35CB5A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503238"/>
            <a:ext cx="6473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AE353A2C-D490-5D4A-9ACA-D2C93B58B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844675"/>
            <a:ext cx="7083425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30" name="Text Box 5">
            <a:extLst>
              <a:ext uri="{FF2B5EF4-FFF2-40B4-BE49-F238E27FC236}">
                <a16:creationId xmlns:a16="http://schemas.microsoft.com/office/drawing/2014/main" id="{E1972860-6445-F942-8B85-0219D4DC6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53188"/>
            <a:ext cx="2133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031" name="Text Box 6">
            <a:extLst>
              <a:ext uri="{FF2B5EF4-FFF2-40B4-BE49-F238E27FC236}">
                <a16:creationId xmlns:a16="http://schemas.microsoft.com/office/drawing/2014/main" id="{D2DE08A8-AA2B-FD4A-8F42-806BA59E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453188"/>
            <a:ext cx="3384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81A1B315-385C-F149-AEEF-A9DEC2AA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" b="22165"/>
          <a:stretch>
            <a:fillRect/>
          </a:stretch>
        </p:blipFill>
        <p:spPr bwMode="auto">
          <a:xfrm>
            <a:off x="6548438" y="6477000"/>
            <a:ext cx="2600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contrast="-6000"/>
                  </a:blip>
                  <a:srcRect r="3529" b="2216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9075FCFB-60CA-1B44-B1EB-B6A0AF30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9EDD20BC-2538-544B-9153-A6B862F18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6473825" cy="1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74BE46AF-C61F-DF47-BB27-9AE85DA9B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844675"/>
            <a:ext cx="7083425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49F21E2F-EA16-544B-9DC4-4FDA723C1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53188"/>
            <a:ext cx="2133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AF4D96E9-6FF8-E84F-B0FB-F30AEE689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453188"/>
            <a:ext cx="3384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1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F5DC1143-BFCE-A24A-BFA4-74EBB343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" b="22165"/>
          <a:stretch>
            <a:fillRect/>
          </a:stretch>
        </p:blipFill>
        <p:spPr bwMode="auto">
          <a:xfrm>
            <a:off x="6548438" y="6477000"/>
            <a:ext cx="2600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contrast="-6000"/>
                  </a:blip>
                  <a:srcRect r="3529" b="2216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CAD36D7B-B931-8342-BCED-5F4BC0C41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503238"/>
            <a:ext cx="64738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308550EF-C9E8-A841-A619-6D0D493E8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835150"/>
            <a:ext cx="7912100" cy="431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6976F9FC-B39D-DB4B-9BAD-9D228ADE5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53188"/>
            <a:ext cx="2133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078" name="Text Box 5">
            <a:extLst>
              <a:ext uri="{FF2B5EF4-FFF2-40B4-BE49-F238E27FC236}">
                <a16:creationId xmlns:a16="http://schemas.microsoft.com/office/drawing/2014/main" id="{EE42790D-3C54-424C-90E8-995CECA8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453188"/>
            <a:ext cx="3384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pic>
        <p:nvPicPr>
          <p:cNvPr id="3079" name="Picture 6">
            <a:extLst>
              <a:ext uri="{FF2B5EF4-FFF2-40B4-BE49-F238E27FC236}">
                <a16:creationId xmlns:a16="http://schemas.microsoft.com/office/drawing/2014/main" id="{6CFF927A-A3D9-8042-9B2E-6550661E4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29263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0" name="Picture 7">
            <a:extLst>
              <a:ext uri="{FF2B5EF4-FFF2-40B4-BE49-F238E27FC236}">
                <a16:creationId xmlns:a16="http://schemas.microsoft.com/office/drawing/2014/main" id="{86F06D8F-BF88-5444-8C5F-C37777F3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87338"/>
            <a:ext cx="9461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B5884410-46FA-8E4F-9EBD-8E286E06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04664"/>
            <a:ext cx="6913562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Information Technology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Discipline</a:t>
            </a:r>
            <a:endParaRPr lang="en-US" altLang="en-US" b="1" dirty="0">
              <a:solidFill>
                <a:srgbClr val="FFFFFF"/>
              </a:solidFill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79D63285-AC85-9746-B486-B5BE60E6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2996952"/>
            <a:ext cx="495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Team Charter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71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C1DC1685-11B6-644B-BFB7-6AC5B06A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 sz="3200"/>
              <a:t>Team / Project Charter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A93B7A86-BFB3-D646-BA24-3842AEBE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835150"/>
            <a:ext cx="7916863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en-AU" altLang="en-US"/>
              <a:t>Team name and logo</a:t>
            </a:r>
          </a:p>
          <a:p>
            <a:pPr eaLnBrk="1" hangingPunct="1">
              <a:spcBef>
                <a:spcPts val="800"/>
              </a:spcBef>
            </a:pPr>
            <a:r>
              <a:rPr lang="en-AU" altLang="en-US"/>
              <a:t>Project Title &amp; client</a:t>
            </a:r>
          </a:p>
          <a:p>
            <a:pPr eaLnBrk="1" hangingPunct="1">
              <a:spcBef>
                <a:spcPts val="800"/>
              </a:spcBef>
            </a:pPr>
            <a:r>
              <a:rPr lang="en-AU" altLang="en-US"/>
              <a:t>Supervisor name</a:t>
            </a:r>
          </a:p>
          <a:p>
            <a:pPr eaLnBrk="1" hangingPunct="1">
              <a:spcBef>
                <a:spcPts val="800"/>
              </a:spcBef>
            </a:pPr>
            <a:r>
              <a:rPr lang="en-AU" altLang="en-US"/>
              <a:t>Team goal/s</a:t>
            </a:r>
          </a:p>
          <a:p>
            <a:pPr eaLnBrk="1" hangingPunct="1">
              <a:spcBef>
                <a:spcPts val="800"/>
              </a:spcBef>
            </a:pPr>
            <a:r>
              <a:rPr lang="en-AU" altLang="en-US"/>
              <a:t>Team guidelines</a:t>
            </a:r>
          </a:p>
          <a:p>
            <a:pPr eaLnBrk="1" hangingPunct="1">
              <a:spcBef>
                <a:spcPts val="800"/>
              </a:spcBef>
            </a:pPr>
            <a:r>
              <a:rPr lang="en-AU" altLang="en-US"/>
              <a:t>Member roles &amp; responsibilities</a:t>
            </a:r>
          </a:p>
          <a:p>
            <a:pPr eaLnBrk="1" hangingPunct="1">
              <a:spcBef>
                <a:spcPts val="800"/>
              </a:spcBef>
            </a:pPr>
            <a:r>
              <a:rPr lang="en-AU" altLang="en-US"/>
              <a:t>Member guidelines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BBCEBFD-5078-264F-915C-CEA5E1B62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 sz="3200"/>
              <a:t>Team Goal/s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14E77F92-A010-8B43-9CD4-07CDFF646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35150"/>
            <a:ext cx="8031163" cy="455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39738" indent="-260350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47725" indent="-223838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9738" algn="l"/>
                <a:tab pos="896938" algn="l"/>
                <a:tab pos="1354138" algn="l"/>
                <a:tab pos="1811338" algn="l"/>
                <a:tab pos="2268538" algn="l"/>
                <a:tab pos="2725738" algn="l"/>
                <a:tab pos="3182938" algn="l"/>
                <a:tab pos="3640138" algn="l"/>
                <a:tab pos="4097338" algn="l"/>
                <a:tab pos="4554538" algn="l"/>
                <a:tab pos="5011738" algn="l"/>
                <a:tab pos="5468938" algn="l"/>
                <a:tab pos="5926138" algn="l"/>
                <a:tab pos="6383338" algn="l"/>
                <a:tab pos="6840538" algn="l"/>
                <a:tab pos="7297738" algn="l"/>
                <a:tab pos="7754938" algn="l"/>
                <a:tab pos="8212138" algn="l"/>
                <a:tab pos="8669338" algn="l"/>
                <a:tab pos="9126538" algn="l"/>
                <a:tab pos="9583738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en-AU" altLang="en-US" sz="2800"/>
              <a:t>A precise statement of what the team seeks to accomplish </a:t>
            </a:r>
            <a:r>
              <a:rPr lang="en-US" altLang="en-US" sz="2800"/>
              <a:t>and</a:t>
            </a:r>
            <a:r>
              <a:rPr lang="en-AU" altLang="en-US" sz="2800"/>
              <a:t> what it will do to ensure the success of the team goal/s</a:t>
            </a:r>
          </a:p>
          <a:p>
            <a:pPr lvl="2" eaLnBrk="1" hangingPunct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en-AU" altLang="en-US"/>
              <a:t>Can be a paragraph (not less than 100 words), or</a:t>
            </a:r>
          </a:p>
          <a:p>
            <a:pPr lvl="2" eaLnBrk="1" hangingPunct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en-AU" altLang="en-US"/>
              <a:t>An overview sentence with a number of bullet points.</a:t>
            </a:r>
          </a:p>
          <a:p>
            <a:pPr lvl="2" eaLnBrk="1" hangingPunct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en-AU" altLang="en-US"/>
              <a:t>See next slide.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4F68C4D0-07D8-0A4B-B8FB-B992263F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57200"/>
            <a:ext cx="64785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 sz="3200"/>
              <a:t>Team Goal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37F97F40-EDD8-5749-B7AD-EB06F6421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en-US" altLang="en-US"/>
              <a:t>Sample 1 goal: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200"/>
              <a:t>Our team aims to complete our project to our highest standard and exceed both our client’s and supervisor’s expectations.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200"/>
              <a:t>All team members wish to complete a project that we will be proud to list on our CVs and which will help in securing employment upon graduation.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200"/>
              <a:t>We see this project as an opportunity to develop our skills, both in the field of information technology and general team skills required for successful project work.</a:t>
            </a:r>
          </a:p>
          <a:p>
            <a:pPr eaLnBrk="1" hangingPunct="1">
              <a:spcBef>
                <a:spcPts val="500"/>
              </a:spcBef>
            </a:pPr>
            <a:r>
              <a:rPr lang="en-US" altLang="en-US" sz="2200"/>
              <a:t>In order to ensure our success all team members agree to maintain a high level of commitment throughout the semester and abide by the team and individual member guidelines listed below.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EC498B4F-48A1-0047-865C-7FFF71282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57200"/>
            <a:ext cx="64785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 sz="3200"/>
              <a:t>Team Goal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C1735B58-601D-F44C-9797-7D9843B3B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600200"/>
            <a:ext cx="791686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en-US" altLang="en-US"/>
              <a:t>Sample 2 goal: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sz="2200" i="1"/>
              <a:t>Team Innovation </a:t>
            </a:r>
            <a:r>
              <a:rPr lang="en-US" altLang="en-US" sz="2200"/>
              <a:t>aims to produce a quality project which adheres to best work practices and standards. 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sz="2200"/>
              <a:t>The aim of the project for all members is to be awarded a C grade as a minimum for all team submissions. 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sz="2200"/>
              <a:t>The team agrees to respect one another, maintain open communication and work collaboratively at all times helping other members as necessary.  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sz="2200"/>
              <a:t>We aim to maintain high commitment levels but at the same time recognize the multiple demands made on team members during the semester. </a:t>
            </a:r>
          </a:p>
          <a:p>
            <a:pPr eaLnBrk="1" hangingPunct="1">
              <a:spcBef>
                <a:spcPts val="450"/>
              </a:spcBef>
            </a:pPr>
            <a:r>
              <a:rPr lang="en-US" altLang="en-US" sz="2200"/>
              <a:t>That stated we agree, none the less, to apply ourselves to the best of our ability and for all members allocate a minimum of 14 hours each week to the project.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2DBDC326-FB7D-634E-B41D-6E955150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522288"/>
            <a:ext cx="6478587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 sz="3200"/>
              <a:t>Team </a:t>
            </a:r>
            <a:r>
              <a:rPr lang="en-US" altLang="en-US" sz="3200"/>
              <a:t>G</a:t>
            </a:r>
            <a:r>
              <a:rPr lang="en-AU" altLang="en-US" sz="3200"/>
              <a:t>uidelines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C6840CAB-4482-5E43-83A7-1A6231F9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1600200"/>
            <a:ext cx="83915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712788" indent="-355600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119188" indent="-355600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en-US" altLang="en-US"/>
              <a:t>A minimum of 4 team guidelines:</a:t>
            </a:r>
            <a:r>
              <a:rPr lang="en-US" altLang="en-US" sz="3200"/>
              <a:t> </a:t>
            </a:r>
          </a:p>
          <a:p>
            <a:pPr lvl="2" eaLnBrk="1" hangingPunct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en-US" altLang="en-US"/>
              <a:t>These should be measurable, for example:</a:t>
            </a:r>
          </a:p>
          <a:p>
            <a:pPr lvl="3" eaLnBrk="1" hangingPunct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en-US" altLang="en-US"/>
              <a:t>All members will attend 90% of all meetings. If unable to attend, apologies will be sent via email to the Communications Officer/Secretary at least 2 hours prior to the meeting</a:t>
            </a:r>
          </a:p>
          <a:p>
            <a:pPr lvl="3" eaLnBrk="1" hangingPunct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en-AU" altLang="en-US"/>
              <a:t>All group members will have their designated work posted on Google docs, at least by the night before it is due</a:t>
            </a:r>
          </a:p>
          <a:p>
            <a:pPr lvl="3" eaLnBrk="1" hangingPunct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en-AU" altLang="en-US"/>
              <a:t>All documentation will adhere to the standards set by the team</a:t>
            </a:r>
          </a:p>
          <a:p>
            <a:pPr lvl="3" eaLnBrk="1" hangingPunct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en-US" altLang="en-US"/>
              <a:t>All team members will check their emails at least 4 times a day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C0833E83-8FA4-724C-A5C1-7C122984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 sz="3200"/>
              <a:t>Roles &amp; Responsibilities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34423AA8-0C0E-754F-AD4E-54F103016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835150"/>
            <a:ext cx="7916863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39825" indent="-2254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en-US" altLang="en-US"/>
              <a:t>A table of roles and responsibilities for all members:</a:t>
            </a:r>
          </a:p>
          <a:p>
            <a:pPr eaLnBrk="1" hangingPunct="1">
              <a:spcBef>
                <a:spcPts val="800"/>
              </a:spcBef>
            </a:pPr>
            <a:endParaRPr lang="en-US" altLang="en-US" sz="800"/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/>
              <a:t>List at least three responsibilities for each role</a:t>
            </a:r>
          </a:p>
          <a:p>
            <a:pPr lvl="1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en-US"/>
              <a:t>See example next slide</a:t>
            </a:r>
            <a:endParaRPr lang="en-US" altLang="en-US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1" name="Group 157">
            <a:extLst>
              <a:ext uri="{FF2B5EF4-FFF2-40B4-BE49-F238E27FC236}">
                <a16:creationId xmlns:a16="http://schemas.microsoft.com/office/drawing/2014/main" id="{0308DFC5-A2F5-3D41-90AA-DD988C9D2B57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196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838"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kumimoji="0" lang="en-A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Member</a:t>
                      </a:r>
                      <a:endParaRPr kumimoji="0" lang="en-A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Responsibilities</a:t>
                      </a:r>
                      <a:endParaRPr kumimoji="0" lang="en-AU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 rowSpan="4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Project Activity Coordinator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David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Keep the team motivated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Oversee team member progress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Maintain the project schedule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4.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Chair meetings 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Secretary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Peter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Creates the agendas &amp; minutes of every meeting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Documents are sent to Google Groups as a page.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 rowSpan="3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The Communications Officer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Joe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Maintains the communications plan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25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539750" indent="-539750"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9750" marR="0" lvl="0" indent="-539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Disseminates all information within the team through Google group page.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Liaises with all external bodies e.g. client, supervisor 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863"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Security Coordinator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Daniel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Ensures that all work is backed up safely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5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539750" indent="-539750"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9750" marR="0" lvl="0" indent="-539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Ensures that all the hardcopy documentation for the group is equally secure 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7038"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Software Coordinator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Sean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Keeps a record of all data and software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534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539750" indent="-539750"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9750" marR="0" lvl="0" indent="-539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Regularly checks that the software that is being implemented is the same as specified in the Documentation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5450"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 The Librarian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Dean</a:t>
                      </a:r>
                      <a:endParaRPr kumimoji="0" lang="en-A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65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Maintains the documentation repository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4338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>
                      <a:lvl1pPr marL="539750" indent="-539750" eaLnBrk="0" hangingPunct="0">
                        <a:spcBef>
                          <a:spcPts val="1600"/>
                        </a:spcBef>
                        <a:defRPr sz="24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ts val="1000"/>
                        </a:spcBef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1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9750" marR="0" lvl="0" indent="-539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/>
                      </a:pP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        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AU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Responsible for enforcing version and change control on all documentation</a:t>
                      </a:r>
                    </a:p>
                  </a:txBody>
                  <a:tcPr marL="311949" marR="8665" marT="86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D721EAA9-E031-4C44-8C0C-6B3168175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3238"/>
            <a:ext cx="6791325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AU" altLang="en-US" sz="3200">
                <a:solidFill>
                  <a:schemeClr val="tx1"/>
                </a:solidFill>
              </a:rPr>
              <a:t>Member </a:t>
            </a:r>
            <a:r>
              <a:rPr lang="en-US" altLang="en-US" sz="3200">
                <a:solidFill>
                  <a:schemeClr val="tx1"/>
                </a:solidFill>
              </a:rPr>
              <a:t>G</a:t>
            </a:r>
            <a:r>
              <a:rPr lang="en-AU" altLang="en-US" sz="3200">
                <a:solidFill>
                  <a:schemeClr val="tx1"/>
                </a:solidFill>
              </a:rPr>
              <a:t>uidelines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ED81EC11-8DA8-9140-B609-B1B57199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81407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338138" indent="-338138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r>
              <a:rPr lang="en-US" altLang="en-US"/>
              <a:t>A minimum of 4 “measurable” guidelines for each member:</a:t>
            </a:r>
          </a:p>
          <a:p>
            <a:pPr lvl="2" eaLnBrk="1" hangingPunct="1"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en-US" altLang="en-US"/>
              <a:t>Each can be derived from the team roles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en-US" altLang="en-US" sz="2400"/>
              <a:t>  For example, "I will proof-read all written work 		prior to submission", or the guidelines may relate 		to your team role</a:t>
            </a:r>
          </a:p>
          <a:p>
            <a:pPr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en-US" altLang="en-US" sz="2400"/>
              <a:t> 	For example, a team member who is the 			Secretary may have the following guideline: “I 		will ensure that all meeting minutes are 		distributed within 24 hours of the meeting”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aching Activities" ma:contentTypeID="0x010100A2DBE430A2114C78ACAAE720347B741F00793B9099934249F5A6BC828ADD5EDB120056B71D9095E3E649919BC85BF513E6C1" ma:contentTypeVersion="36" ma:contentTypeDescription="Primarily consists of transient and final teaching content, delivered through the teaching channels at the University.  This includes material for lectures, tutorials, workshops and laboratory sessions." ma:contentTypeScope="" ma:versionID="efd3ed33e304119018366e9ed509d645">
  <xsd:schema xmlns:xsd="http://www.w3.org/2001/XMLSchema" xmlns:xs="http://www.w3.org/2001/XMLSchema" xmlns:p="http://schemas.microsoft.com/office/2006/metadata/properties" xmlns:ns2="f6096a06-e7cb-4290-a8b5-e3f16a15a79f" targetNamespace="http://schemas.microsoft.com/office/2006/metadata/properties" ma:root="true" ma:fieldsID="c5da574172ad07724855ad9ee846d351" ns2:_="">
    <xsd:import namespace="f6096a06-e7cb-4290-a8b5-e3f16a15a79f"/>
    <xsd:element name="properties">
      <xsd:complexType>
        <xsd:sequence>
          <xsd:element name="documentManagement">
            <xsd:complexType>
              <xsd:all>
                <xsd:element ref="ns2:d7f3c17871134afcb344da20d19e40a0" minOccurs="0"/>
                <xsd:element ref="ns2:TaxCatchAll" minOccurs="0"/>
                <xsd:element ref="ns2:TaxCatchAllLabel" minOccurs="0"/>
                <xsd:element ref="ns2:p36d7e8802e54a3fa0acc1e40e0839f7" minOccurs="0"/>
                <xsd:element ref="ns2:UnitTopic" minOccurs="0"/>
                <xsd:element ref="ns2:LMSTeachingActivityType"/>
                <xsd:element ref="ns2:LMSTopicSessionBlock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96a06-e7cb-4290-a8b5-e3f16a15a79f" elementFormDefault="qualified">
    <xsd:import namespace="http://schemas.microsoft.com/office/2006/documentManagement/types"/>
    <xsd:import namespace="http://schemas.microsoft.com/office/infopath/2007/PartnerControls"/>
    <xsd:element name="d7f3c17871134afcb344da20d19e40a0" ma:index="8" nillable="true" ma:taxonomy="true" ma:internalName="d7f3c17871134afcb344da20d19e40a0" ma:taxonomyFieldName="UnitCode" ma:displayName="Unit Code" ma:readOnly="false" ma:default="" ma:fieldId="{d7f3c178-7113-4afc-b344-da20d19e40a0}" ma:taxonomyMulti="true" ma:sspId="d3fc2868-734a-4c3b-b61c-b8a3e8e66cdd" ma:termSetId="658514ab-e26e-4605-add7-e50e34ac69a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74e5d55f-4919-47f4-9b8a-9549df69428e}" ma:internalName="TaxCatchAll" ma:showField="CatchAllData" ma:web="8ef5557b-4b80-4f22-a2fa-8490ec948b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74e5d55f-4919-47f4-9b8a-9549df69428e}" ma:internalName="TaxCatchAllLabel" ma:readOnly="true" ma:showField="CatchAllDataLabel" ma:web="8ef5557b-4b80-4f22-a2fa-8490ec948b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36d7e8802e54a3fa0acc1e40e0839f7" ma:index="12" ma:taxonomy="true" ma:internalName="p36d7e8802e54a3fa0acc1e40e0839f7" ma:taxonomyFieldName="TeachingPeriod" ma:displayName="Teaching Period" ma:readOnly="false" ma:fieldId="{936d7e88-02e5-4a3f-a0ac-c1e40e0839f7}" ma:taxonomyMulti="true" ma:sspId="d3fc2868-734a-4c3b-b61c-b8a3e8e66cdd" ma:termSetId="cf6ca148-cd38-4d4a-b783-81b979b5c26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UnitTopic" ma:index="14" nillable="true" ma:displayName="Topic" ma:description="Title/Name of the unit topic the content belongs to" ma:internalName="UnitTopic" ma:readOnly="false">
      <xsd:simpleType>
        <xsd:restriction base="dms:Text"/>
      </xsd:simpleType>
    </xsd:element>
    <xsd:element name="LMSTeachingActivityType" ma:index="15" ma:displayName="Activity Type" ma:description="Further describes the type of teaching activity" ma:format="Dropdown" ma:internalName="LMSTeachingActivityType">
      <xsd:simpleType>
        <xsd:restriction base="dms:Choice">
          <xsd:enumeration value="Lecture"/>
          <xsd:enumeration value="Tutorial"/>
          <xsd:enumeration value="Workshop"/>
          <xsd:enumeration value="Labs / Laboratory"/>
          <xsd:enumeration value="Unit Materials"/>
        </xsd:restriction>
      </xsd:simpleType>
    </xsd:element>
    <xsd:element name="LMSTopicSessionBlockNumber" ma:index="16" nillable="true" ma:displayName="Topic # / Session # / Block #" ma:description="Topic/Session/Block Number the content belongs to" ma:internalName="LMSTopicSessionBlockNumber" ma:readOnly="false">
      <xsd:simpleType>
        <xsd:restriction base="dms:Text"/>
      </xsd:simple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d3fc2868-734a-4c3b-b61c-b8a3e8e66cdd" ContentTypeId="0x010100A2DBE430A2114C78ACAAE720347B741F00793B9099934249F5A6BC828ADD5EDB12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C5AE231-B43B-4412-AF08-E65A5AD25B5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DB81051A-746E-4D2D-802E-F56A6F5B8C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B47BB3-0C5F-4034-B6C3-15105AF00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096a06-e7cb-4290-a8b5-e3f16a15a7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4218E98-D1D5-47E7-BE23-C85164A6ECB6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63282154-FF38-49B5-952C-065EFEA4F59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871</Words>
  <Application>Microsoft Macintosh PowerPoint</Application>
  <PresentationFormat>On-screen Show (4:3)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Default Design</vt:lpstr>
      <vt:lpstr>1_Default Design</vt:lpstr>
      <vt:lpstr>2_Default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S_Project Charter</dc:title>
  <dc:subject>ICT327 Management of IT Projects</dc:subject>
  <dc:creator>Diana Adorno</dc:creator>
  <cp:lastModifiedBy>Peter Cole</cp:lastModifiedBy>
  <cp:revision>263</cp:revision>
  <cp:lastPrinted>1601-01-01T00:00:00Z</cp:lastPrinted>
  <dcterms:created xsi:type="dcterms:W3CDTF">2004-05-09T05:01:51Z</dcterms:created>
  <dcterms:modified xsi:type="dcterms:W3CDTF">2022-03-17T01:06:15Z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36d7e8802e54a3fa0acc1e40e0839f7">
    <vt:lpwstr>2013|da505feb-bc6f-42b3-a308-fa39dd0aa43b</vt:lpwstr>
  </property>
  <property fmtid="{D5CDD505-2E9C-101B-9397-08002B2CF9AE}" pid="3" name="TeachingPeriod">
    <vt:lpwstr>15;#2013|da505feb-bc6f-42b3-a308-fa39dd0aa43b</vt:lpwstr>
  </property>
  <property fmtid="{D5CDD505-2E9C-101B-9397-08002B2CF9AE}" pid="4" name="d7f3c17871134afcb344da20d19e40a0">
    <vt:lpwstr>ICT333|2b87e179-de1f-4e17-ad07-512728a6327a</vt:lpwstr>
  </property>
  <property fmtid="{D5CDD505-2E9C-101B-9397-08002B2CF9AE}" pid="5" name="UnitCode">
    <vt:lpwstr>42;#ICT333|2b87e179-de1f-4e17-ad07-512728a6327a</vt:lpwstr>
  </property>
  <property fmtid="{D5CDD505-2E9C-101B-9397-08002B2CF9AE}" pid="6" name="TaxCatchAll">
    <vt:lpwstr>42;#ICT333|2b87e179-de1f-4e17-ad07-512728a6327a;#15;#2013|da505feb-bc6f-42b3-a308-fa39dd0aa43b</vt:lpwstr>
  </property>
  <property fmtid="{D5CDD505-2E9C-101B-9397-08002B2CF9AE}" pid="7" name="_dlc_DocId">
    <vt:lpwstr>TLICT-64-52</vt:lpwstr>
  </property>
  <property fmtid="{D5CDD505-2E9C-101B-9397-08002B2CF9AE}" pid="8" name="_dlc_DocIdItemGuid">
    <vt:lpwstr>31df2c00-ac00-4cfe-b362-577739569885</vt:lpwstr>
  </property>
  <property fmtid="{D5CDD505-2E9C-101B-9397-08002B2CF9AE}" pid="9" name="_dlc_DocIdUrl">
    <vt:lpwstr>http://lmsecm.murdoch.edu.au/TL/ICT/ICT333/_layouts/DocIdRedir.aspx?ID=TLICT-64-52, TLICT-64-52</vt:lpwstr>
  </property>
  <property fmtid="{D5CDD505-2E9C-101B-9397-08002B2CF9AE}" pid="10" name="LMSTeachingActivityType">
    <vt:lpwstr>Lecture</vt:lpwstr>
  </property>
  <property fmtid="{D5CDD505-2E9C-101B-9397-08002B2CF9AE}" pid="11" name="LMSTopicSessionBlockNumber">
    <vt:lpwstr>Topic 2</vt:lpwstr>
  </property>
  <property fmtid="{D5CDD505-2E9C-101B-9397-08002B2CF9AE}" pid="12" name="UnitTopic">
    <vt:lpwstr/>
  </property>
</Properties>
</file>