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4" r:id="rId5"/>
    <p:sldId id="271" r:id="rId6"/>
    <p:sldId id="256" r:id="rId7"/>
    <p:sldId id="275" r:id="rId8"/>
    <p:sldId id="258" r:id="rId9"/>
    <p:sldId id="259" r:id="rId10"/>
    <p:sldId id="276" r:id="rId11"/>
    <p:sldId id="261" r:id="rId12"/>
    <p:sldId id="262" r:id="rId13"/>
    <p:sldId id="263" r:id="rId14"/>
    <p:sldId id="260" r:id="rId1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4D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47"/>
    <p:restoredTop sz="96327" autoAdjust="0"/>
  </p:normalViewPr>
  <p:slideViewPr>
    <p:cSldViewPr snapToGrid="0">
      <p:cViewPr varScale="1">
        <p:scale>
          <a:sx n="103" d="100"/>
          <a:sy n="103" d="100"/>
        </p:scale>
        <p:origin x="192" y="2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44949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36668-6857-41D1-917C-C91F2B9BDFA3}" type="datetime4">
              <a:rPr lang="en-AU" smtClean="0"/>
              <a:t>6 March 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2ABE8-A107-4F42-8B0F-CF779649CC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01370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South Street</a:t>
            </a:r>
          </a:p>
          <a:p>
            <a:endParaRPr lang="en-AU" dirty="0"/>
          </a:p>
          <a:p>
            <a:r>
              <a:rPr lang="en-AU" dirty="0"/>
              <a:t>We acknowledge that Murdoch University is situated on the lands of the </a:t>
            </a:r>
            <a:r>
              <a:rPr lang="en-AU" dirty="0" err="1"/>
              <a:t>Whadjuk</a:t>
            </a:r>
            <a:r>
              <a:rPr lang="en-AU" dirty="0"/>
              <a:t> and </a:t>
            </a:r>
            <a:r>
              <a:rPr lang="en-AU" dirty="0" err="1"/>
              <a:t>Binjareb</a:t>
            </a:r>
            <a:r>
              <a:rPr lang="en-AU" dirty="0"/>
              <a:t> Noongar people.</a:t>
            </a:r>
          </a:p>
          <a:p>
            <a:endParaRPr lang="en-AU" dirty="0"/>
          </a:p>
          <a:p>
            <a:r>
              <a:rPr lang="en-AU" dirty="0"/>
              <a:t>We pay our respect to their enduring and dynamic culture and the leadership of Noongar elders past and present.</a:t>
            </a:r>
          </a:p>
          <a:p>
            <a:endParaRPr lang="en-AU" dirty="0"/>
          </a:p>
          <a:p>
            <a:r>
              <a:rPr lang="en-AU" dirty="0"/>
              <a:t>The </a:t>
            </a:r>
            <a:r>
              <a:rPr lang="en-AU" dirty="0" err="1"/>
              <a:t>boodjar</a:t>
            </a:r>
            <a:r>
              <a:rPr lang="en-AU" dirty="0"/>
              <a:t> (country) on which Murdoch University is located has for thousands of years, been a place of learning. We at Murdoch University are proud to continue this long tradition.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ABE8-A107-4F42-8B0F-CF779649CC3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4080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>
            <a:extLst>
              <a:ext uri="{FF2B5EF4-FFF2-40B4-BE49-F238E27FC236}">
                <a16:creationId xmlns:a16="http://schemas.microsoft.com/office/drawing/2014/main" id="{E118B33B-EB21-F249-A0A3-92F43E64574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DA03F37-3D2E-DE42-A4AB-E3D15DF8AEF1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5" name="Text Box 1">
            <a:extLst>
              <a:ext uri="{FF2B5EF4-FFF2-40B4-BE49-F238E27FC236}">
                <a16:creationId xmlns:a16="http://schemas.microsoft.com/office/drawing/2014/main" id="{2B8AAA9B-F916-CC41-BFE3-FC5C582DF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731838"/>
            <a:ext cx="4875213" cy="36560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71497BB7-AC67-BF40-912E-F1E9D1BFD5E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630738"/>
            <a:ext cx="5480050" cy="43862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  <p:sp>
        <p:nvSpPr>
          <p:cNvPr id="13317" name="Text Box 3">
            <a:extLst>
              <a:ext uri="{FF2B5EF4-FFF2-40B4-BE49-F238E27FC236}">
                <a16:creationId xmlns:a16="http://schemas.microsoft.com/office/drawing/2014/main" id="{380EC2E2-28F7-7F43-AA11-E7E4BCBD0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D9EE9C8-86C5-9942-9018-68961084B22E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9">
            <a:extLst>
              <a:ext uri="{FF2B5EF4-FFF2-40B4-BE49-F238E27FC236}">
                <a16:creationId xmlns:a16="http://schemas.microsoft.com/office/drawing/2014/main" id="{2E9BF8CE-8E99-C846-BBBA-F7AB4940106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010B8D0-EB75-D84A-B021-D37F60A81E5B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39" name="Text Box 1">
            <a:extLst>
              <a:ext uri="{FF2B5EF4-FFF2-40B4-BE49-F238E27FC236}">
                <a16:creationId xmlns:a16="http://schemas.microsoft.com/office/drawing/2014/main" id="{78300619-8149-5D45-8D8B-C348C8A3C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731838"/>
            <a:ext cx="4875213" cy="36560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1D3FF0FB-7712-154B-B8F0-6F6A8F97337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630738"/>
            <a:ext cx="5480050" cy="43862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9">
            <a:extLst>
              <a:ext uri="{FF2B5EF4-FFF2-40B4-BE49-F238E27FC236}">
                <a16:creationId xmlns:a16="http://schemas.microsoft.com/office/drawing/2014/main" id="{7A5BCD09-A465-494D-8EFF-02551453C26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DF47A2E-D953-CA4A-9A10-76171BA46276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363" name="Text Box 1">
            <a:extLst>
              <a:ext uri="{FF2B5EF4-FFF2-40B4-BE49-F238E27FC236}">
                <a16:creationId xmlns:a16="http://schemas.microsoft.com/office/drawing/2014/main" id="{B6BF72FF-9F98-FD45-96BA-E09D89EB8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731838"/>
            <a:ext cx="4875213" cy="36560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3BC57183-4428-4449-9271-761A5BACA21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630738"/>
            <a:ext cx="5480050" cy="43862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  <p:sp>
        <p:nvSpPr>
          <p:cNvPr id="15365" name="Text Box 3">
            <a:extLst>
              <a:ext uri="{FF2B5EF4-FFF2-40B4-BE49-F238E27FC236}">
                <a16:creationId xmlns:a16="http://schemas.microsoft.com/office/drawing/2014/main" id="{19DC13CD-3E4F-124D-99CE-77F61865A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BD85629-50EE-E643-B10B-4ECF7AFD657D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9">
            <a:extLst>
              <a:ext uri="{FF2B5EF4-FFF2-40B4-BE49-F238E27FC236}">
                <a16:creationId xmlns:a16="http://schemas.microsoft.com/office/drawing/2014/main" id="{1772A84D-F51C-A143-BFBD-A01313EA450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E724D0D-3DF4-7047-AE74-5A8A45C889A3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7" name="Text Box 1">
            <a:extLst>
              <a:ext uri="{FF2B5EF4-FFF2-40B4-BE49-F238E27FC236}">
                <a16:creationId xmlns:a16="http://schemas.microsoft.com/office/drawing/2014/main" id="{99AE0F2B-AE6D-1843-AF78-DD1555C51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731838"/>
            <a:ext cx="4875213" cy="36560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568BF112-38CF-7E44-8E5C-1BA61D36AB9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630738"/>
            <a:ext cx="5480050" cy="43862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  <p:sp>
        <p:nvSpPr>
          <p:cNvPr id="16389" name="Text Box 3">
            <a:extLst>
              <a:ext uri="{FF2B5EF4-FFF2-40B4-BE49-F238E27FC236}">
                <a16:creationId xmlns:a16="http://schemas.microsoft.com/office/drawing/2014/main" id="{CB1ADF35-131E-884D-A091-53CF2B9E1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F465E8C-F8EC-234D-88BE-6F4298CF8562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9">
            <a:extLst>
              <a:ext uri="{FF2B5EF4-FFF2-40B4-BE49-F238E27FC236}">
                <a16:creationId xmlns:a16="http://schemas.microsoft.com/office/drawing/2014/main" id="{CF65BDC0-8A30-FF40-A8E9-E6BA0F37AF7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03EB97A-B823-814D-9CB9-129640A06AF5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11" name="Text Box 1">
            <a:extLst>
              <a:ext uri="{FF2B5EF4-FFF2-40B4-BE49-F238E27FC236}">
                <a16:creationId xmlns:a16="http://schemas.microsoft.com/office/drawing/2014/main" id="{D0A678F1-38AA-3D48-88DD-34659A25A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731838"/>
            <a:ext cx="4875213" cy="36560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036C434B-27F9-D145-829E-F9ABE35C4FD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630738"/>
            <a:ext cx="5480050" cy="43862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  <p:sp>
        <p:nvSpPr>
          <p:cNvPr id="17413" name="Text Box 3">
            <a:extLst>
              <a:ext uri="{FF2B5EF4-FFF2-40B4-BE49-F238E27FC236}">
                <a16:creationId xmlns:a16="http://schemas.microsoft.com/office/drawing/2014/main" id="{5469F8FE-C298-3F43-8A75-720D09B9E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E2E82D6-E7EC-C54E-853C-CF1BB3400689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>
            <a:extLst>
              <a:ext uri="{FF2B5EF4-FFF2-40B4-BE49-F238E27FC236}">
                <a16:creationId xmlns:a16="http://schemas.microsoft.com/office/drawing/2014/main" id="{015311D7-C166-F64E-B0D9-34C73FC5A88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D494D-AF19-294B-9165-EAA50A281FBD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5" name="Text Box 1">
            <a:extLst>
              <a:ext uri="{FF2B5EF4-FFF2-40B4-BE49-F238E27FC236}">
                <a16:creationId xmlns:a16="http://schemas.microsoft.com/office/drawing/2014/main" id="{0CE84EF4-FA39-3E43-9CB5-795B5CF63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731838"/>
            <a:ext cx="4875213" cy="36560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B3127EBD-03DD-1A4E-96DF-E6B39235240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630738"/>
            <a:ext cx="5480050" cy="43862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  <p:sp>
        <p:nvSpPr>
          <p:cNvPr id="18437" name="Text Box 3">
            <a:extLst>
              <a:ext uri="{FF2B5EF4-FFF2-40B4-BE49-F238E27FC236}">
                <a16:creationId xmlns:a16="http://schemas.microsoft.com/office/drawing/2014/main" id="{500479FE-0A4D-4246-BCD8-3149D1791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97A668F-F830-3546-AA0F-6E25BE5FC18E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9">
            <a:extLst>
              <a:ext uri="{FF2B5EF4-FFF2-40B4-BE49-F238E27FC236}">
                <a16:creationId xmlns:a16="http://schemas.microsoft.com/office/drawing/2014/main" id="{63443E74-9424-AC45-A149-EFFED772247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9128048-D56A-CF4C-A5D8-866419065C9F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59" name="Text Box 1">
            <a:extLst>
              <a:ext uri="{FF2B5EF4-FFF2-40B4-BE49-F238E27FC236}">
                <a16:creationId xmlns:a16="http://schemas.microsoft.com/office/drawing/2014/main" id="{9B6B5EC4-7AE2-DC46-B281-D4F357466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731838"/>
            <a:ext cx="4875213" cy="36560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4063CAB3-012B-4F40-8B99-232675D57E2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630738"/>
            <a:ext cx="5480050" cy="43862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9">
            <a:extLst>
              <a:ext uri="{FF2B5EF4-FFF2-40B4-BE49-F238E27FC236}">
                <a16:creationId xmlns:a16="http://schemas.microsoft.com/office/drawing/2014/main" id="{8D2A9AFE-8792-8049-9443-145FD081158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39279CF-D686-7746-9EC5-8122544AFDB7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3" name="Text Box 1">
            <a:extLst>
              <a:ext uri="{FF2B5EF4-FFF2-40B4-BE49-F238E27FC236}">
                <a16:creationId xmlns:a16="http://schemas.microsoft.com/office/drawing/2014/main" id="{04FD3A7C-5693-B343-A5C3-8F072555B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731838"/>
            <a:ext cx="4875213" cy="36560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7C516A1C-B5C1-DD4A-AC5E-613AC89AE4D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630738"/>
            <a:ext cx="5480050" cy="43862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  <p:sp>
        <p:nvSpPr>
          <p:cNvPr id="20485" name="Text Box 3">
            <a:extLst>
              <a:ext uri="{FF2B5EF4-FFF2-40B4-BE49-F238E27FC236}">
                <a16:creationId xmlns:a16="http://schemas.microsoft.com/office/drawing/2014/main" id="{F651CFB2-C46B-534A-B3A5-24EA95386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598F907-06D6-9546-A5C3-AFE6C75D5ECE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Red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C4200E6-1C16-4404-83F8-EF6DCDBBB2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3800" y="945680"/>
            <a:ext cx="3073400" cy="6814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70A8D6-DD04-4121-AB52-7892764DF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628775"/>
            <a:ext cx="11129963" cy="2002284"/>
          </a:xfrm>
        </p:spPr>
        <p:txBody>
          <a:bodyPr lIns="152400" anchor="b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A873E-9927-496B-A60D-0D7706CD8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973484"/>
            <a:ext cx="11125200" cy="162098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3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9C250-C316-42F3-80D9-22493FC5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0" y="6167711"/>
            <a:ext cx="2285998" cy="365125"/>
          </a:xfrm>
        </p:spPr>
        <p:txBody>
          <a:bodyPr/>
          <a:lstStyle/>
          <a:p>
            <a:fld id="{719CFD8D-4294-499E-818A-AD557040F3FB}" type="datetime4">
              <a:rPr lang="en-AU" smtClean="0"/>
              <a:t>6 March 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20712-C9C0-4A20-9A25-43FC95FA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67712"/>
            <a:ext cx="4114800" cy="365125"/>
          </a:xfrm>
        </p:spPr>
        <p:txBody>
          <a:bodyPr/>
          <a:lstStyle/>
          <a:p>
            <a:endParaRPr lang="en-AU"/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F7263031-657C-4A58-723E-B940511BAD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098" y="5860625"/>
            <a:ext cx="672211" cy="67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7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C4200E6-1C16-4404-83F8-EF6DCDBBB2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51048" y="5848895"/>
            <a:ext cx="3074400" cy="80781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A9A873E-9927-496B-A60D-0D7706CD8D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2000" y="3969327"/>
            <a:ext cx="11125200" cy="1620981"/>
          </a:xfrm>
        </p:spPr>
        <p:txBody>
          <a:bodyPr>
            <a:normAutofit/>
          </a:bodyPr>
          <a:lstStyle>
            <a:lvl1pPr marL="0" indent="0" algn="l">
              <a:buNone/>
              <a:defRPr sz="3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Contact information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9C250-C316-42F3-80D9-22493FC5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1" y="6156545"/>
            <a:ext cx="2285998" cy="365125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en-AU" smtClean="0"/>
            </a:lvl1pPr>
          </a:lstStyle>
          <a:p>
            <a:fld id="{719CFD8D-4294-499E-818A-AD557040F3FB}" type="datetime4">
              <a:rPr lang="en-AU" smtClean="0"/>
              <a:pPr/>
              <a:t>6 March 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20712-C9C0-4A20-9A25-43FC95FA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273783D-9909-4274-ABFA-E574D02B1BEE}"/>
              </a:ext>
            </a:extLst>
          </p:cNvPr>
          <p:cNvSpPr txBox="1">
            <a:spLocks/>
          </p:cNvSpPr>
          <p:nvPr userDrawn="1"/>
        </p:nvSpPr>
        <p:spPr>
          <a:xfrm>
            <a:off x="762000" y="1181262"/>
            <a:ext cx="11129963" cy="2430617"/>
          </a:xfrm>
          <a:prstGeom prst="rect">
            <a:avLst/>
          </a:prstGeom>
        </p:spPr>
        <p:txBody>
          <a:bodyPr vert="horz" lIns="152400" tIns="152400" rIns="152400" bIns="15240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Thank you</a:t>
            </a:r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Black)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C4200E6-1C16-4404-83F8-EF6DCDBBB2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55762" y="5891315"/>
            <a:ext cx="3074398" cy="80781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A9A873E-9927-496B-A60D-0D7706CD8D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2000" y="3969327"/>
            <a:ext cx="11125200" cy="1620981"/>
          </a:xfrm>
        </p:spPr>
        <p:txBody>
          <a:bodyPr>
            <a:normAutofit/>
          </a:bodyPr>
          <a:lstStyle>
            <a:lvl1pPr marL="0" indent="0" algn="l">
              <a:buNone/>
              <a:defRPr sz="3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Contact information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9C250-C316-42F3-80D9-22493FC5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1" y="6156545"/>
            <a:ext cx="2285998" cy="365125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en-AU" smtClean="0"/>
            </a:lvl1pPr>
          </a:lstStyle>
          <a:p>
            <a:fld id="{719CFD8D-4294-499E-818A-AD557040F3FB}" type="datetime4">
              <a:rPr lang="en-AU" smtClean="0"/>
              <a:pPr/>
              <a:t>6 March 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20712-C9C0-4A20-9A25-43FC95FA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273783D-9909-4274-ABFA-E574D02B1BEE}"/>
              </a:ext>
            </a:extLst>
          </p:cNvPr>
          <p:cNvSpPr txBox="1">
            <a:spLocks/>
          </p:cNvSpPr>
          <p:nvPr userDrawn="1"/>
        </p:nvSpPr>
        <p:spPr>
          <a:xfrm>
            <a:off x="762000" y="1181262"/>
            <a:ext cx="11129963" cy="2430617"/>
          </a:xfrm>
          <a:prstGeom prst="rect">
            <a:avLst/>
          </a:prstGeom>
        </p:spPr>
        <p:txBody>
          <a:bodyPr vert="horz" lIns="152400" tIns="152400" rIns="152400" bIns="15240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Thank you</a:t>
            </a:r>
            <a:endParaRPr lang="en-A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40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4073-121E-4421-BD82-4A12F1432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3BA97-DA9B-4182-BC9C-E815DF1C7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799" y="1825624"/>
            <a:ext cx="5715001" cy="43402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1469F-0306-46A5-B6F3-D59E9FFD9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15000" cy="43402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17F62-37DF-429B-AE46-9F4C2E66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799" y="6165850"/>
            <a:ext cx="2743200" cy="365125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en-AU" smtClean="0"/>
            </a:lvl1pPr>
          </a:lstStyle>
          <a:p>
            <a:fld id="{AF3AA9BC-A49C-4D67-95E1-D024E3DE84CA}" type="datetime4">
              <a:rPr lang="en-AU" smtClean="0"/>
              <a:pPr/>
              <a:t>6 March 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CBC4A-F1D7-4C1E-9E6D-8EF537FA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70791"/>
            <a:ext cx="411480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F46BB-8C21-48D0-8E87-EE6EFD73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 anchorCtr="0">
            <a:normAutofit/>
          </a:bodyPr>
          <a:lstStyle>
            <a:lvl1pPr algn="r">
              <a:defRPr lang="en-AU" smtClean="0"/>
            </a:lvl1pPr>
          </a:lstStyle>
          <a:p>
            <a:fld id="{99D57C9D-7BD1-4F56-A474-DCEEE9B081C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9471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A8A9-60D8-47E3-9098-2A64F835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96863"/>
            <a:ext cx="10107828" cy="13684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FAFC4-3CDE-4F38-A828-CA97CF424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690687"/>
            <a:ext cx="5692776" cy="8143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505D7-44D3-4AD3-9F33-BFC24D065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" y="2505076"/>
            <a:ext cx="5692776" cy="36607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7DB4F-A47D-4042-9DB6-443011144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692776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C4325-D6B5-4C45-8F6A-9FFBE35F3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715000" cy="36607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095BF6-A1AD-41AA-9828-C879FF41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b" anchorCtr="0">
            <a:normAutofit/>
          </a:bodyPr>
          <a:lstStyle>
            <a:lvl1pPr>
              <a:defRPr lang="en-AU" smtClean="0"/>
            </a:lvl1pPr>
          </a:lstStyle>
          <a:p>
            <a:fld id="{5D2BEFBC-ADBC-4103-95A0-200A345074D8}" type="datetime4">
              <a:rPr lang="en-AU" smtClean="0"/>
              <a:pPr/>
              <a:t>6 March 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C7FC0-1686-4957-B49F-35A544F3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D4B37-23DA-416B-AB62-E687651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 anchorCtr="0">
            <a:normAutofit/>
          </a:bodyPr>
          <a:lstStyle>
            <a:lvl1pPr algn="r">
              <a:defRPr lang="en-AU" smtClean="0"/>
            </a:lvl1pPr>
          </a:lstStyle>
          <a:p>
            <a:fld id="{99D57C9D-7BD1-4F56-A474-DCEEE9B081C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6220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5E95-B565-47B2-B52C-20DF9C76B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00B70E-C7C3-40D0-AC11-A81C3B6A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b" anchorCtr="0">
            <a:normAutofit/>
          </a:bodyPr>
          <a:lstStyle>
            <a:lvl1pPr>
              <a:defRPr lang="en-AU" smtClean="0"/>
            </a:lvl1pPr>
          </a:lstStyle>
          <a:p>
            <a:fld id="{0F7B99D4-F4C6-41B2-937A-157F4137B9BB}" type="datetime4">
              <a:rPr lang="en-AU" smtClean="0"/>
              <a:pPr/>
              <a:t>6 March 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C4CDC-C983-486B-A57E-265963476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CCAC9-DDEF-4391-8B54-6A69A89E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 anchorCtr="0">
            <a:normAutofit/>
          </a:bodyPr>
          <a:lstStyle>
            <a:lvl1pPr algn="r">
              <a:defRPr lang="en-AU" smtClean="0"/>
            </a:lvl1pPr>
          </a:lstStyle>
          <a:p>
            <a:fld id="{99D57C9D-7BD1-4F56-A474-DCEEE9B081C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3303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3DDFB-A690-4D44-9056-C67C309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lIns="151200" rIns="151200"/>
          <a:lstStyle/>
          <a:p>
            <a:fld id="{E99E47EF-C005-4717-B653-24817D19F7FA}" type="datetime4">
              <a:rPr lang="en-AU" smtClean="0"/>
              <a:t>6 March 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CE635-B779-4573-80A3-7AB6E1F4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CA460-FA36-4785-ABC2-C3A0506C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7C9D-7BD1-4F56-A474-DCEEE9B081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4305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CE14-4FA4-4026-93AD-9FF300DC4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8" y="296863"/>
            <a:ext cx="10129065" cy="1331912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57388-906A-4F19-9B0B-5F279D25B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240" y="1808163"/>
            <a:ext cx="7431722" cy="406876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9E293-5065-49BF-9AB9-75A3BFC7E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0038" y="1808163"/>
            <a:ext cx="3932237" cy="40687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19E84-BB3A-4A03-B24E-A0D29A76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lIns="151200" rIns="151200"/>
          <a:lstStyle/>
          <a:p>
            <a:fld id="{08C97AA8-AA28-410D-A3CA-FECDA8726715}" type="datetime4">
              <a:rPr lang="en-AU" smtClean="0"/>
              <a:t>6 March 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0DD9A-3AA9-4FBF-8019-6B381555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4169F-F9A5-4203-9AB1-4E66F2D8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7C9D-7BD1-4F56-A474-DCEEE9B081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9188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458F-3DE8-452D-85E2-D4B5B3546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281920" cy="132397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49D39-7624-452E-A987-4579B56C3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04640" y="2743198"/>
            <a:ext cx="7782560" cy="342265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62CB4-06B5-4BD8-BD50-FB779677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0689-A294-4558-B542-FB0D7E01B742}" type="datetime4">
              <a:rPr lang="en-AU" smtClean="0"/>
              <a:t>6 March 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9B85F-31A6-4835-8ACF-56FD7C15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E41CE-2CBE-44EF-A8C2-02BF3070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7C9D-7BD1-4F56-A474-DCEEE9B081CA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74FB687-E016-4BD6-B95E-445C4240717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104639" y="1808163"/>
            <a:ext cx="7782561" cy="850624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0BE0E-100F-40A2-A599-C1701B09690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1808163"/>
            <a:ext cx="3932237" cy="504983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/>
              <a:t>Speaker Image</a:t>
            </a:r>
          </a:p>
        </p:txBody>
      </p:sp>
    </p:spTree>
    <p:extLst>
      <p:ext uri="{BB962C8B-B14F-4D97-AF65-F5344CB8AC3E}">
        <p14:creationId xmlns:p14="http://schemas.microsoft.com/office/powerpoint/2010/main" val="3163108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A8A9-60D8-47E3-9098-2A64F835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96863"/>
            <a:ext cx="10116066" cy="13684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095BF6-A1AD-41AA-9828-C879FF41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b" anchorCtr="0">
            <a:normAutofit/>
          </a:bodyPr>
          <a:lstStyle>
            <a:lvl1pPr>
              <a:defRPr lang="en-AU" smtClean="0"/>
            </a:lvl1pPr>
          </a:lstStyle>
          <a:p>
            <a:fld id="{5D2BEFBC-ADBC-4103-95A0-200A345074D8}" type="datetime4">
              <a:rPr lang="en-AU" smtClean="0"/>
              <a:pPr/>
              <a:t>6 March 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C7FC0-1686-4957-B49F-35A544F3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D4B37-23DA-416B-AB62-E687651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 anchorCtr="0">
            <a:normAutofit/>
          </a:bodyPr>
          <a:lstStyle>
            <a:lvl1pPr algn="r">
              <a:defRPr lang="en-AU" smtClean="0"/>
            </a:lvl1pPr>
          </a:lstStyle>
          <a:p>
            <a:fld id="{99D57C9D-7BD1-4F56-A474-DCEEE9B081CA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1D10708-98D8-43B4-96BF-5009DA8ED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4799" y="3613192"/>
            <a:ext cx="3733801" cy="255604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1CC5447-E180-4840-BEEC-8EFECDBBA68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04797" y="2752408"/>
            <a:ext cx="3733801" cy="850624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228D352-B6A2-4342-A1C0-7CB24CEFC8D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04797" y="1675448"/>
            <a:ext cx="1066800" cy="1066800"/>
          </a:xfrm>
          <a:solidFill>
            <a:schemeClr val="bg2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/>
              <a:t>Speaker Image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1AB91DA-C455-4B38-9EBE-4A3B5C116943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4229099" y="3609808"/>
            <a:ext cx="3733801" cy="255604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5162DDB-5D7A-4EAD-9BFE-140A53F18B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29099" y="2752408"/>
            <a:ext cx="3733801" cy="850624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FF05D9-F6FE-4539-A991-9DA696352C9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234173" y="1675448"/>
            <a:ext cx="1066800" cy="1066800"/>
          </a:xfrm>
          <a:solidFill>
            <a:schemeClr val="bg2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/>
              <a:t>Speaker Image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67F63FE-61F0-4E63-9FEA-32DB4E88E097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153400" y="3613192"/>
            <a:ext cx="3733801" cy="255604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813F9E8-637B-4D65-A286-97ABEA6AE2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53398" y="2752408"/>
            <a:ext cx="3733801" cy="850624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B2B90C37-2732-4363-B6FD-01770BDB37CC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153398" y="1675448"/>
            <a:ext cx="1066800" cy="1066800"/>
          </a:xfrm>
          <a:solidFill>
            <a:schemeClr val="bg2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/>
              <a:t>Speaker Image</a:t>
            </a:r>
          </a:p>
        </p:txBody>
      </p:sp>
    </p:spTree>
    <p:extLst>
      <p:ext uri="{BB962C8B-B14F-4D97-AF65-F5344CB8AC3E}">
        <p14:creationId xmlns:p14="http://schemas.microsoft.com/office/powerpoint/2010/main" val="11612096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E862-B60D-4DC3-8925-3DA7F858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A3C2F-4A05-4178-99AF-C407A1029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14AA8-8C05-44BA-90FA-A3DB61E0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b" anchorCtr="0">
            <a:normAutofit/>
          </a:bodyPr>
          <a:lstStyle>
            <a:lvl1pPr>
              <a:defRPr lang="en-AU" smtClean="0"/>
            </a:lvl1pPr>
          </a:lstStyle>
          <a:p>
            <a:fld id="{E9D89D6D-80C8-465D-98D8-133A9E131798}" type="datetime4">
              <a:rPr lang="en-AU" smtClean="0"/>
              <a:pPr/>
              <a:t>6 March 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7D72C-E567-41E8-B503-C28100E5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E680F-FE1E-4B28-98C7-2662C1AC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 anchorCtr="0">
            <a:normAutofit/>
          </a:bodyPr>
          <a:lstStyle>
            <a:lvl1pPr algn="r">
              <a:defRPr lang="en-AU" smtClean="0"/>
            </a:lvl1pPr>
          </a:lstStyle>
          <a:p>
            <a:fld id="{99D57C9D-7BD1-4F56-A474-DCEEE9B081C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645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C4200E6-1C16-4404-83F8-EF6DCDBBB2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5036" y="5867376"/>
            <a:ext cx="3074400" cy="7483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70A8D6-DD04-4121-AB52-7892764DF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628775"/>
            <a:ext cx="11129963" cy="2002284"/>
          </a:xfrm>
        </p:spPr>
        <p:txBody>
          <a:bodyPr lIns="152400" anchor="b"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A873E-9927-496B-A60D-0D7706CD8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973484"/>
            <a:ext cx="11125200" cy="162098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3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9C250-C316-42F3-80D9-22493FC5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0" y="6167711"/>
            <a:ext cx="2285998" cy="365125"/>
          </a:xfrm>
        </p:spPr>
        <p:txBody>
          <a:bodyPr/>
          <a:lstStyle/>
          <a:p>
            <a:fld id="{719CFD8D-4294-499E-818A-AD557040F3FB}" type="datetime4">
              <a:rPr lang="en-AU" smtClean="0"/>
              <a:t>6 March 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20712-C9C0-4A20-9A25-43FC95FA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67712"/>
            <a:ext cx="4114800" cy="365125"/>
          </a:xfrm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40986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3A7B0C-2553-4F8A-876B-7DC12A06D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112363"/>
            <a:ext cx="3162300" cy="50646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C69C2-1713-4919-AEFE-65D81932B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4799" y="304800"/>
            <a:ext cx="8267701" cy="587216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8533F-B6D9-4D7C-9373-391A8C2B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b" anchorCtr="0">
            <a:normAutofit/>
          </a:bodyPr>
          <a:lstStyle>
            <a:lvl1pPr>
              <a:defRPr lang="en-AU" smtClean="0"/>
            </a:lvl1pPr>
          </a:lstStyle>
          <a:p>
            <a:fld id="{C95A2CAA-9DC7-4358-BAB8-478FA38B839E}" type="datetime4">
              <a:rPr lang="en-AU" smtClean="0"/>
              <a:pPr/>
              <a:t>6 March 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78541-8697-47E0-855B-D4D98164A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3AFBA-9B89-4466-B4C4-5A546D90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 anchorCtr="0">
            <a:normAutofit/>
          </a:bodyPr>
          <a:lstStyle>
            <a:lvl1pPr algn="r">
              <a:defRPr lang="en-AU" smtClean="0"/>
            </a:lvl1pPr>
          </a:lstStyle>
          <a:p>
            <a:fld id="{99D57C9D-7BD1-4F56-A474-DCEEE9B081C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283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0055-909C-4D10-B577-5C357CE7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C5D7F-6460-4E63-808F-E203E13C0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58AA5-3688-4F8D-ABE7-540EED39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b" anchorCtr="0">
            <a:normAutofit/>
          </a:bodyPr>
          <a:lstStyle>
            <a:lvl1pPr>
              <a:defRPr lang="en-AU" smtClean="0"/>
            </a:lvl1pPr>
          </a:lstStyle>
          <a:p>
            <a:fld id="{A0798211-CC58-4578-9C03-CE1E607ECC8E}" type="datetime4">
              <a:rPr lang="en-AU" smtClean="0"/>
              <a:pPr/>
              <a:t>6 March 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53924-F4D4-4CB2-BA5D-17ADC19D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0BF54-D59E-49C9-B322-C7F875EFD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7C9D-7BD1-4F56-A474-DCEEE9B081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431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, icon&#10;&#10;Description automatically generated">
            <a:extLst>
              <a:ext uri="{FF2B5EF4-FFF2-40B4-BE49-F238E27FC236}">
                <a16:creationId xmlns:a16="http://schemas.microsoft.com/office/drawing/2014/main" id="{FE61C156-68AD-46E6-9D9C-629E5FD3B3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306" y="5994808"/>
            <a:ext cx="1046356" cy="5576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93FD7B-BD5F-4457-94E4-8F71BA32F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2250441"/>
            <a:ext cx="11120121" cy="2032418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CD44D-5F06-4C11-8801-7CB885475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99" y="4366475"/>
            <a:ext cx="11120121" cy="15104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C9572-BD1A-4948-878B-63C5A403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0" y="6165850"/>
            <a:ext cx="2285998" cy="365125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en-AU" smtClean="0">
                <a:solidFill>
                  <a:schemeClr val="tx1"/>
                </a:solidFill>
              </a:defRPr>
            </a:lvl1pPr>
          </a:lstStyle>
          <a:p>
            <a:fld id="{1532EEB8-E699-4074-A0D7-399256B5AF63}" type="datetime4">
              <a:rPr lang="en-AU" smtClean="0"/>
              <a:pPr/>
              <a:t>6 March 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6C118-5B99-4077-9C7D-B73A9C9B1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70791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AU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874CD-67D6-4D52-BDF8-7E41376A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2" y="6188074"/>
            <a:ext cx="1268626" cy="365125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lang="en-AU" smtClean="0">
                <a:solidFill>
                  <a:schemeClr val="tx1"/>
                </a:solidFill>
              </a:defRPr>
            </a:lvl1pPr>
          </a:lstStyle>
          <a:p>
            <a:fld id="{99D57C9D-7BD1-4F56-A474-DCEEE9B081CA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3885AD-7504-4322-8570-7611D90F2F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691023"/>
            <a:ext cx="9650627" cy="1516297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0" b="1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AU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5385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Black)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, icon&#10;&#10;Description automatically generated">
            <a:extLst>
              <a:ext uri="{FF2B5EF4-FFF2-40B4-BE49-F238E27FC236}">
                <a16:creationId xmlns:a16="http://schemas.microsoft.com/office/drawing/2014/main" id="{FE61C156-68AD-46E6-9D9C-629E5FD3B3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306" y="5994808"/>
            <a:ext cx="1046356" cy="5576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93FD7B-BD5F-4457-94E4-8F71BA32F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2250441"/>
            <a:ext cx="11120121" cy="2032418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CD44D-5F06-4C11-8801-7CB885475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99" y="4366475"/>
            <a:ext cx="11120121" cy="15104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C9572-BD1A-4948-878B-63C5A403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0" y="6165850"/>
            <a:ext cx="2285998" cy="365125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en-AU" smtClean="0">
                <a:solidFill>
                  <a:schemeClr val="bg1"/>
                </a:solidFill>
              </a:defRPr>
            </a:lvl1pPr>
          </a:lstStyle>
          <a:p>
            <a:fld id="{1532EEB8-E699-4074-A0D7-399256B5AF63}" type="datetime4">
              <a:rPr lang="en-AU" smtClean="0"/>
              <a:pPr/>
              <a:t>6 March 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6C118-5B99-4077-9C7D-B73A9C9B1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70791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874CD-67D6-4D52-BDF8-7E41376A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2" y="6188074"/>
            <a:ext cx="1268626" cy="365125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lang="en-AU" smtClean="0">
                <a:solidFill>
                  <a:schemeClr val="bg1"/>
                </a:solidFill>
              </a:defRPr>
            </a:lvl1pPr>
          </a:lstStyle>
          <a:p>
            <a:fld id="{99D57C9D-7BD1-4F56-A474-DCEEE9B081CA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3885AD-7504-4322-8570-7611D90F2F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691023"/>
            <a:ext cx="9650627" cy="1516297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0" b="1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AU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6088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come to country - Blac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09C8827E-CB30-528D-6422-C8AA96D21E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-9525"/>
            <a:ext cx="12258675" cy="689550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D06C259-19BC-4BF9-908B-4D37FEC7D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52" y="1084371"/>
            <a:ext cx="9318930" cy="2032418"/>
          </a:xfrm>
        </p:spPr>
        <p:txBody>
          <a:bodyPr anchor="ctr" anchorCtr="0">
            <a:noAutofit/>
          </a:bodyPr>
          <a:lstStyle>
            <a:lvl1pPr>
              <a:defRPr sz="8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F5FAD9C-9714-4956-897B-6246DCFBD90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174539" y="3876346"/>
            <a:ext cx="6107186" cy="2222097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D355FA-4F04-4A07-B2B3-146860FE71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22500" y="2481263"/>
            <a:ext cx="7414482" cy="1139825"/>
          </a:xfrm>
        </p:spPr>
        <p:txBody>
          <a:bodyPr>
            <a:noAutofit/>
          </a:bodyPr>
          <a:lstStyle>
            <a:lvl1pPr marL="0" indent="0">
              <a:buNone/>
              <a:defRPr sz="7000">
                <a:solidFill>
                  <a:schemeClr val="bg1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sub-text</a:t>
            </a:r>
          </a:p>
        </p:txBody>
      </p:sp>
    </p:spTree>
    <p:extLst>
      <p:ext uri="{BB962C8B-B14F-4D97-AF65-F5344CB8AC3E}">
        <p14:creationId xmlns:p14="http://schemas.microsoft.com/office/powerpoint/2010/main" val="152445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come to country -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CEBA782-3404-E5AE-6E56-9598223426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-9525"/>
            <a:ext cx="12258675" cy="689550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EDE59EB-3358-4956-85DF-3FF5256DD0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0222" y="1084371"/>
            <a:ext cx="9346759" cy="2032418"/>
          </a:xfrm>
        </p:spPr>
        <p:txBody>
          <a:bodyPr anchor="ctr" anchorCtr="0">
            <a:noAutofit/>
          </a:bodyPr>
          <a:lstStyle>
            <a:lvl1pPr>
              <a:defRPr sz="8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B4F69C-E956-435C-B337-1A25BA1106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22500" y="2481263"/>
            <a:ext cx="7414482" cy="1139825"/>
          </a:xfrm>
        </p:spPr>
        <p:txBody>
          <a:bodyPr>
            <a:noAutofit/>
          </a:bodyPr>
          <a:lstStyle>
            <a:lvl1pPr marL="0" indent="0">
              <a:buNone/>
              <a:defRPr sz="7000">
                <a:solidFill>
                  <a:schemeClr val="tx1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sub-text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7602783-34FD-4B6D-A82D-F1C47C47E1D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174539" y="3876346"/>
            <a:ext cx="6107186" cy="2222097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Description</a:t>
            </a:r>
          </a:p>
        </p:txBody>
      </p:sp>
    </p:spTree>
    <p:extLst>
      <p:ext uri="{BB962C8B-B14F-4D97-AF65-F5344CB8AC3E}">
        <p14:creationId xmlns:p14="http://schemas.microsoft.com/office/powerpoint/2010/main" val="99786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come to country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5DFB8F0-1057-DA06-FA08-835C98443C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9B59021-78A1-4881-BA8C-A9B202C30E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0223" y="1084371"/>
            <a:ext cx="9346760" cy="2032418"/>
          </a:xfrm>
        </p:spPr>
        <p:txBody>
          <a:bodyPr anchor="ctr" anchorCtr="0">
            <a:noAutofit/>
          </a:bodyPr>
          <a:lstStyle>
            <a:lvl1pPr>
              <a:defRPr sz="8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532C1BD-B61C-4E43-AC2B-9D9C43BF2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22499" y="2481263"/>
            <a:ext cx="7414483" cy="1139825"/>
          </a:xfrm>
        </p:spPr>
        <p:txBody>
          <a:bodyPr>
            <a:noAutofit/>
          </a:bodyPr>
          <a:lstStyle>
            <a:lvl1pPr marL="0" indent="0">
              <a:buNone/>
              <a:defRPr sz="7000">
                <a:solidFill>
                  <a:schemeClr val="tx1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sub-text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6D6722F-111D-4FF1-8F91-5B3CED25ACA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174539" y="3876346"/>
            <a:ext cx="6107186" cy="2222097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Description</a:t>
            </a:r>
          </a:p>
        </p:txBody>
      </p:sp>
    </p:spTree>
    <p:extLst>
      <p:ext uri="{BB962C8B-B14F-4D97-AF65-F5344CB8AC3E}">
        <p14:creationId xmlns:p14="http://schemas.microsoft.com/office/powerpoint/2010/main" val="131361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Red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A9A873E-9927-496B-A60D-0D7706CD8D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2000" y="3969327"/>
            <a:ext cx="11125200" cy="1620981"/>
          </a:xfrm>
        </p:spPr>
        <p:txBody>
          <a:bodyPr>
            <a:normAutofit/>
          </a:bodyPr>
          <a:lstStyle>
            <a:lvl1pPr marL="0" indent="0" algn="l">
              <a:buNone/>
              <a:defRPr sz="3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Contact information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9C250-C316-42F3-80D9-22493FC5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1" y="6156545"/>
            <a:ext cx="2285998" cy="365125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en-AU" smtClean="0"/>
            </a:lvl1pPr>
          </a:lstStyle>
          <a:p>
            <a:fld id="{719CFD8D-4294-499E-818A-AD557040F3FB}" type="datetime4">
              <a:rPr lang="en-AU" smtClean="0"/>
              <a:pPr/>
              <a:t>6 March 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20712-C9C0-4A20-9A25-43FC95FA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273783D-9909-4274-ABFA-E574D02B1BEE}"/>
              </a:ext>
            </a:extLst>
          </p:cNvPr>
          <p:cNvSpPr txBox="1">
            <a:spLocks/>
          </p:cNvSpPr>
          <p:nvPr userDrawn="1"/>
        </p:nvSpPr>
        <p:spPr>
          <a:xfrm>
            <a:off x="762000" y="1181262"/>
            <a:ext cx="11129963" cy="2430617"/>
          </a:xfrm>
          <a:prstGeom prst="rect">
            <a:avLst/>
          </a:prstGeom>
        </p:spPr>
        <p:txBody>
          <a:bodyPr vert="horz" lIns="152400" tIns="152400" rIns="152400" bIns="15240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Thank you</a:t>
            </a:r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16EDC5-473B-500F-FA7A-4C9570FB11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3800" y="945680"/>
            <a:ext cx="3073400" cy="681469"/>
          </a:xfrm>
          <a:prstGeom prst="rect">
            <a:avLst/>
          </a:prstGeom>
        </p:spPr>
      </p:pic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3673680E-FA69-4558-CF80-F887A5ED1F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098" y="5860625"/>
            <a:ext cx="672211" cy="67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1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63F12-1BDB-44C8-9462-34E1E710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304800"/>
            <a:ext cx="10124304" cy="1325563"/>
          </a:xfrm>
          <a:prstGeom prst="rect">
            <a:avLst/>
          </a:prstGeom>
        </p:spPr>
        <p:txBody>
          <a:bodyPr vert="horz" lIns="152400" tIns="152400" rIns="152400" bIns="1524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11318-10F0-4DAB-84CB-C299FCEBD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808162"/>
            <a:ext cx="11582402" cy="4357687"/>
          </a:xfrm>
          <a:prstGeom prst="rect">
            <a:avLst/>
          </a:prstGeom>
        </p:spPr>
        <p:txBody>
          <a:bodyPr vert="horz" lIns="152400" tIns="152400" rIns="152400" bIns="15240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E383C-2BB6-486E-9DDD-1905ACD94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4799" y="61880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C5D2AA0-A82C-4FAD-BB96-9D4617AD3337}" type="datetime4">
              <a:rPr lang="en-AU" smtClean="0"/>
              <a:t>6 March 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C0CB2-F37B-41C7-AB8A-F2DAEE5E4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880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88A2E-7A12-4977-8ED8-F11BC455F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1" y="6188074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57C9D-7BD1-4F56-A474-DCEEE9B081CA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AC6D6B-6356-4E6B-8670-A067C89BE269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10791297" y="304800"/>
            <a:ext cx="1095904" cy="59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0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0" r:id="rId3"/>
    <p:sldLayoutId id="2147483651" r:id="rId4"/>
    <p:sldLayoutId id="2147483676" r:id="rId5"/>
    <p:sldLayoutId id="2147483660" r:id="rId6"/>
    <p:sldLayoutId id="2147483665" r:id="rId7"/>
    <p:sldLayoutId id="2147483666" r:id="rId8"/>
    <p:sldLayoutId id="2147483661" r:id="rId9"/>
    <p:sldLayoutId id="2147483672" r:id="rId10"/>
    <p:sldLayoutId id="2147483673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62" r:id="rId18"/>
    <p:sldLayoutId id="2147483658" r:id="rId19"/>
    <p:sldLayoutId id="2147483659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6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1139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189" userDrawn="1">
          <p15:clr>
            <a:srgbClr val="F26B43"/>
          </p15:clr>
        </p15:guide>
        <p15:guide id="7" pos="74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p.cole@murdoch.edu.au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D6CD-C3C1-4274-A776-088956EFD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School of Information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63FE7-DF5A-4748-868A-949390F585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algn="ctr" eaLnBrk="1" hangingPunct="1">
              <a:spcBef>
                <a:spcPts val="1600"/>
              </a:spcBef>
              <a:buSzPct val="100000"/>
            </a:pPr>
            <a:r>
              <a:rPr lang="en-US" altLang="en-US" sz="2800" dirty="0">
                <a:solidFill>
                  <a:srgbClr val="000000"/>
                </a:solidFill>
              </a:rPr>
              <a:t>ICT302</a:t>
            </a:r>
          </a:p>
          <a:p>
            <a:pPr algn="ctr" eaLnBrk="1">
              <a:lnSpc>
                <a:spcPct val="125000"/>
              </a:lnSpc>
              <a:buSzPct val="100000"/>
            </a:pPr>
            <a:r>
              <a:rPr lang="en-US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Information Technology Professional Practice Project</a:t>
            </a:r>
          </a:p>
          <a:p>
            <a:pPr algn="ctr" eaLnBrk="1">
              <a:lnSpc>
                <a:spcPct val="125000"/>
              </a:lnSpc>
              <a:buSzPct val="100000"/>
            </a:pPr>
            <a:r>
              <a:rPr lang="en-US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ITP3 </a:t>
            </a:r>
          </a:p>
          <a:p>
            <a:pPr algn="ctr" eaLnBrk="1">
              <a:lnSpc>
                <a:spcPct val="125000"/>
              </a:lnSpc>
              <a:buSzPct val="100000"/>
            </a:pPr>
            <a:r>
              <a:rPr lang="en-US" altLang="en-US" sz="5100" dirty="0">
                <a:solidFill>
                  <a:schemeClr val="bg1"/>
                </a:solidFill>
                <a:latin typeface="Arial" panose="020B0604020202020204" pitchFamily="34" charset="0"/>
              </a:rPr>
              <a:t>Team Charter</a:t>
            </a:r>
            <a:endParaRPr lang="en-US" altLang="en-US" sz="51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8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>
            <a:extLst>
              <a:ext uri="{FF2B5EF4-FFF2-40B4-BE49-F238E27FC236}">
                <a16:creationId xmlns:a16="http://schemas.microsoft.com/office/drawing/2014/main" id="{D721EAA9-E031-4C44-8C0C-6B3168175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spcBef>
                <a:spcPts val="1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AU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Member </a:t>
            </a:r>
            <a:r>
              <a:rPr lang="en-US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G</a:t>
            </a:r>
            <a:r>
              <a:rPr lang="en-AU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uidelines</a:t>
            </a:r>
          </a:p>
        </p:txBody>
      </p:sp>
      <p:sp>
        <p:nvSpPr>
          <p:cNvPr id="11267" name="Text Box 2">
            <a:extLst>
              <a:ext uri="{FF2B5EF4-FFF2-40B4-BE49-F238E27FC236}">
                <a16:creationId xmlns:a16="http://schemas.microsoft.com/office/drawing/2014/main" id="{ED81EC11-8DA8-9140-B609-B1B571999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>
            <a:normAutofit/>
          </a:bodyPr>
          <a:lstStyle>
            <a:lvl1pPr>
              <a:spcBef>
                <a:spcPts val="1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338138" indent="-338138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+mn-lt"/>
                <a:cs typeface="+mn-cs"/>
              </a:rPr>
              <a:t>A minimum of 4 “measurable” guidelines for each member:</a:t>
            </a:r>
          </a:p>
          <a:p>
            <a:pPr lvl="2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n-lt"/>
                <a:cs typeface="+mn-cs"/>
              </a:rPr>
              <a:t>Each can be derived from the team roles</a:t>
            </a:r>
          </a:p>
          <a:p>
            <a:pPr lvl="2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+mn-lt"/>
              <a:cs typeface="+mn-cs"/>
            </a:endParaRPr>
          </a:p>
          <a:p>
            <a:pPr lvl="1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+mn-lt"/>
                <a:cs typeface="+mn-cs"/>
              </a:rPr>
              <a:t>For example, "I will proof-read all written work prior to submission", or the guidelines may relate to your team role</a:t>
            </a:r>
          </a:p>
          <a:p>
            <a:pPr lvl="1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chemeClr val="tx1"/>
              </a:solidFill>
              <a:latin typeface="+mn-lt"/>
              <a:cs typeface="+mn-cs"/>
            </a:endParaRPr>
          </a:p>
          <a:p>
            <a:pPr lvl="1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+mn-lt"/>
                <a:cs typeface="+mn-cs"/>
              </a:rPr>
              <a:t>For example, a team member who is the Secretary may have the following guideline: “I will ensure that all meeting minutes are distributed within 24 hours of the meeting”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540A64A-73AE-4C40-9A56-FBE29F09F7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Peter Cole</a:t>
            </a:r>
          </a:p>
          <a:p>
            <a:r>
              <a:rPr lang="en-AU" dirty="0">
                <a:hlinkClick r:id="rId2"/>
              </a:rPr>
              <a:t>p.cole@murdoch.edu.au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3669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1A7122-1F73-4B70-8E19-D4EB534A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Acknowledgement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022DDB-521A-4759-B78C-7D1C110C1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4539" y="3876346"/>
            <a:ext cx="8717424" cy="222209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AU" dirty="0"/>
              <a:t>We acknowledge that Murdoch University is situated on the lands of the </a:t>
            </a:r>
            <a:r>
              <a:rPr lang="en-AU" dirty="0" err="1"/>
              <a:t>Whadjuk</a:t>
            </a:r>
            <a:r>
              <a:rPr lang="en-AU" dirty="0"/>
              <a:t> </a:t>
            </a:r>
            <a:br>
              <a:rPr lang="en-AU" dirty="0"/>
            </a:br>
            <a:r>
              <a:rPr lang="en-AU" dirty="0"/>
              <a:t>and </a:t>
            </a:r>
            <a:r>
              <a:rPr lang="en-AU" dirty="0" err="1"/>
              <a:t>Binjareb</a:t>
            </a:r>
            <a:r>
              <a:rPr lang="en-AU" dirty="0"/>
              <a:t> Noongar people.</a:t>
            </a:r>
          </a:p>
          <a:p>
            <a:pPr>
              <a:spcBef>
                <a:spcPts val="0"/>
              </a:spcBef>
            </a:pPr>
            <a:endParaRPr lang="en-AU" dirty="0"/>
          </a:p>
          <a:p>
            <a:pPr>
              <a:spcBef>
                <a:spcPts val="0"/>
              </a:spcBef>
            </a:pPr>
            <a:r>
              <a:rPr lang="en-AU" dirty="0"/>
              <a:t>We pay our respect to their enduring and dynamic culture and the leadership of Noongar elders past and present.</a:t>
            </a:r>
          </a:p>
          <a:p>
            <a:pPr>
              <a:spcBef>
                <a:spcPts val="0"/>
              </a:spcBef>
            </a:pPr>
            <a:endParaRPr lang="en-AU" dirty="0"/>
          </a:p>
          <a:p>
            <a:pPr>
              <a:spcBef>
                <a:spcPts val="0"/>
              </a:spcBef>
            </a:pPr>
            <a:r>
              <a:rPr lang="en-AU" dirty="0"/>
              <a:t>The </a:t>
            </a:r>
            <a:r>
              <a:rPr lang="en-AU" dirty="0" err="1"/>
              <a:t>boodjar</a:t>
            </a:r>
            <a:r>
              <a:rPr lang="en-AU" dirty="0"/>
              <a:t> (country) on which Murdoch University is located has for thousands of years, been a place of learning. We at Murdoch University are proud to continue this long tradition.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09C3C-0D26-44E4-8622-325504860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of Country</a:t>
            </a:r>
          </a:p>
        </p:txBody>
      </p:sp>
    </p:spTree>
    <p:extLst>
      <p:ext uri="{BB962C8B-B14F-4D97-AF65-F5344CB8AC3E}">
        <p14:creationId xmlns:p14="http://schemas.microsoft.com/office/powerpoint/2010/main" val="109223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>
            <a:extLst>
              <a:ext uri="{FF2B5EF4-FFF2-40B4-BE49-F238E27FC236}">
                <a16:creationId xmlns:a16="http://schemas.microsoft.com/office/drawing/2014/main" id="{C1DC1685-11B6-644B-BFB7-6AC5B06A0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spcBef>
                <a:spcPts val="1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AU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Team / Project Charter</a:t>
            </a:r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A93B7A86-BFB3-D646-BA24-3842AEBE3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>
            <a:normAutofit/>
          </a:bodyPr>
          <a:lstStyle>
            <a:lvl1pPr>
              <a:spcBef>
                <a:spcPts val="1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Team name and logo</a:t>
            </a:r>
          </a:p>
          <a:p>
            <a:pPr indent="-2286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Project Title &amp; client</a:t>
            </a:r>
          </a:p>
          <a:p>
            <a:pPr indent="-2286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Supervisor name</a:t>
            </a:r>
          </a:p>
          <a:p>
            <a:pPr indent="-2286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Team goal/s</a:t>
            </a:r>
          </a:p>
          <a:p>
            <a:pPr indent="-2286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Team guidelines</a:t>
            </a:r>
          </a:p>
          <a:p>
            <a:pPr indent="-2286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Member roles &amp; responsibilities</a:t>
            </a:r>
          </a:p>
          <a:p>
            <a:pPr indent="-2286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Member guidelines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3BBCEBFD-5078-264F-915C-CEA5E1B62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spcBef>
                <a:spcPts val="1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AU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Team Goal/s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14E77F92-A010-8B43-9CD4-07CDFF646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>
            <a:normAutofit/>
          </a:bodyPr>
          <a:lstStyle>
            <a:lvl1pPr marL="342900" indent="-342900">
              <a:spcBef>
                <a:spcPts val="1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9738" algn="l"/>
                <a:tab pos="896938" algn="l"/>
                <a:tab pos="1354138" algn="l"/>
                <a:tab pos="1811338" algn="l"/>
                <a:tab pos="2268538" algn="l"/>
                <a:tab pos="2725738" algn="l"/>
                <a:tab pos="3182938" algn="l"/>
                <a:tab pos="3640138" algn="l"/>
                <a:tab pos="4097338" algn="l"/>
                <a:tab pos="4554538" algn="l"/>
                <a:tab pos="5011738" algn="l"/>
                <a:tab pos="5468938" algn="l"/>
                <a:tab pos="5926138" algn="l"/>
                <a:tab pos="6383338" algn="l"/>
                <a:tab pos="6840538" algn="l"/>
                <a:tab pos="7297738" algn="l"/>
                <a:tab pos="7754938" algn="l"/>
                <a:tab pos="8212138" algn="l"/>
                <a:tab pos="8669338" algn="l"/>
                <a:tab pos="9126538" algn="l"/>
                <a:tab pos="9583738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439738" indent="-260350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9738" algn="l"/>
                <a:tab pos="896938" algn="l"/>
                <a:tab pos="1354138" algn="l"/>
                <a:tab pos="1811338" algn="l"/>
                <a:tab pos="2268538" algn="l"/>
                <a:tab pos="2725738" algn="l"/>
                <a:tab pos="3182938" algn="l"/>
                <a:tab pos="3640138" algn="l"/>
                <a:tab pos="4097338" algn="l"/>
                <a:tab pos="4554538" algn="l"/>
                <a:tab pos="5011738" algn="l"/>
                <a:tab pos="5468938" algn="l"/>
                <a:tab pos="5926138" algn="l"/>
                <a:tab pos="6383338" algn="l"/>
                <a:tab pos="6840538" algn="l"/>
                <a:tab pos="7297738" algn="l"/>
                <a:tab pos="7754938" algn="l"/>
                <a:tab pos="8212138" algn="l"/>
                <a:tab pos="8669338" algn="l"/>
                <a:tab pos="9126538" algn="l"/>
                <a:tab pos="9583738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847725" indent="-223838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9738" algn="l"/>
                <a:tab pos="896938" algn="l"/>
                <a:tab pos="1354138" algn="l"/>
                <a:tab pos="1811338" algn="l"/>
                <a:tab pos="2268538" algn="l"/>
                <a:tab pos="2725738" algn="l"/>
                <a:tab pos="3182938" algn="l"/>
                <a:tab pos="3640138" algn="l"/>
                <a:tab pos="4097338" algn="l"/>
                <a:tab pos="4554538" algn="l"/>
                <a:tab pos="5011738" algn="l"/>
                <a:tab pos="5468938" algn="l"/>
                <a:tab pos="5926138" algn="l"/>
                <a:tab pos="6383338" algn="l"/>
                <a:tab pos="6840538" algn="l"/>
                <a:tab pos="7297738" algn="l"/>
                <a:tab pos="7754938" algn="l"/>
                <a:tab pos="8212138" algn="l"/>
                <a:tab pos="8669338" algn="l"/>
                <a:tab pos="9126538" algn="l"/>
                <a:tab pos="9583738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9738" algn="l"/>
                <a:tab pos="896938" algn="l"/>
                <a:tab pos="1354138" algn="l"/>
                <a:tab pos="1811338" algn="l"/>
                <a:tab pos="2268538" algn="l"/>
                <a:tab pos="2725738" algn="l"/>
                <a:tab pos="3182938" algn="l"/>
                <a:tab pos="3640138" algn="l"/>
                <a:tab pos="4097338" algn="l"/>
                <a:tab pos="4554538" algn="l"/>
                <a:tab pos="5011738" algn="l"/>
                <a:tab pos="5468938" algn="l"/>
                <a:tab pos="5926138" algn="l"/>
                <a:tab pos="6383338" algn="l"/>
                <a:tab pos="6840538" algn="l"/>
                <a:tab pos="7297738" algn="l"/>
                <a:tab pos="7754938" algn="l"/>
                <a:tab pos="8212138" algn="l"/>
                <a:tab pos="8669338" algn="l"/>
                <a:tab pos="9126538" algn="l"/>
                <a:tab pos="9583738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9738" algn="l"/>
                <a:tab pos="896938" algn="l"/>
                <a:tab pos="1354138" algn="l"/>
                <a:tab pos="1811338" algn="l"/>
                <a:tab pos="2268538" algn="l"/>
                <a:tab pos="2725738" algn="l"/>
                <a:tab pos="3182938" algn="l"/>
                <a:tab pos="3640138" algn="l"/>
                <a:tab pos="4097338" algn="l"/>
                <a:tab pos="4554538" algn="l"/>
                <a:tab pos="5011738" algn="l"/>
                <a:tab pos="5468938" algn="l"/>
                <a:tab pos="5926138" algn="l"/>
                <a:tab pos="6383338" algn="l"/>
                <a:tab pos="6840538" algn="l"/>
                <a:tab pos="7297738" algn="l"/>
                <a:tab pos="7754938" algn="l"/>
                <a:tab pos="8212138" algn="l"/>
                <a:tab pos="8669338" algn="l"/>
                <a:tab pos="9126538" algn="l"/>
                <a:tab pos="9583738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9738" algn="l"/>
                <a:tab pos="896938" algn="l"/>
                <a:tab pos="1354138" algn="l"/>
                <a:tab pos="1811338" algn="l"/>
                <a:tab pos="2268538" algn="l"/>
                <a:tab pos="2725738" algn="l"/>
                <a:tab pos="3182938" algn="l"/>
                <a:tab pos="3640138" algn="l"/>
                <a:tab pos="4097338" algn="l"/>
                <a:tab pos="4554538" algn="l"/>
                <a:tab pos="5011738" algn="l"/>
                <a:tab pos="5468938" algn="l"/>
                <a:tab pos="5926138" algn="l"/>
                <a:tab pos="6383338" algn="l"/>
                <a:tab pos="6840538" algn="l"/>
                <a:tab pos="7297738" algn="l"/>
                <a:tab pos="7754938" algn="l"/>
                <a:tab pos="8212138" algn="l"/>
                <a:tab pos="8669338" algn="l"/>
                <a:tab pos="9126538" algn="l"/>
                <a:tab pos="9583738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9738" algn="l"/>
                <a:tab pos="896938" algn="l"/>
                <a:tab pos="1354138" algn="l"/>
                <a:tab pos="1811338" algn="l"/>
                <a:tab pos="2268538" algn="l"/>
                <a:tab pos="2725738" algn="l"/>
                <a:tab pos="3182938" algn="l"/>
                <a:tab pos="3640138" algn="l"/>
                <a:tab pos="4097338" algn="l"/>
                <a:tab pos="4554538" algn="l"/>
                <a:tab pos="5011738" algn="l"/>
                <a:tab pos="5468938" algn="l"/>
                <a:tab pos="5926138" algn="l"/>
                <a:tab pos="6383338" algn="l"/>
                <a:tab pos="6840538" algn="l"/>
                <a:tab pos="7297738" algn="l"/>
                <a:tab pos="7754938" algn="l"/>
                <a:tab pos="8212138" algn="l"/>
                <a:tab pos="8669338" algn="l"/>
                <a:tab pos="9126538" algn="l"/>
                <a:tab pos="9583738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9738" algn="l"/>
                <a:tab pos="896938" algn="l"/>
                <a:tab pos="1354138" algn="l"/>
                <a:tab pos="1811338" algn="l"/>
                <a:tab pos="2268538" algn="l"/>
                <a:tab pos="2725738" algn="l"/>
                <a:tab pos="3182938" algn="l"/>
                <a:tab pos="3640138" algn="l"/>
                <a:tab pos="4097338" algn="l"/>
                <a:tab pos="4554538" algn="l"/>
                <a:tab pos="5011738" algn="l"/>
                <a:tab pos="5468938" algn="l"/>
                <a:tab pos="5926138" algn="l"/>
                <a:tab pos="6383338" algn="l"/>
                <a:tab pos="6840538" algn="l"/>
                <a:tab pos="7297738" algn="l"/>
                <a:tab pos="7754938" algn="l"/>
                <a:tab pos="8212138" algn="l"/>
                <a:tab pos="8669338" algn="l"/>
                <a:tab pos="9126538" algn="l"/>
                <a:tab pos="9583738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9738" algn="l"/>
                <a:tab pos="896938" algn="l"/>
                <a:tab pos="1354138" algn="l"/>
                <a:tab pos="1811338" algn="l"/>
                <a:tab pos="2268538" algn="l"/>
                <a:tab pos="2725738" algn="l"/>
                <a:tab pos="3182938" algn="l"/>
                <a:tab pos="3640138" algn="l"/>
                <a:tab pos="4097338" algn="l"/>
                <a:tab pos="4554538" algn="l"/>
                <a:tab pos="5011738" algn="l"/>
                <a:tab pos="5468938" algn="l"/>
                <a:tab pos="5926138" algn="l"/>
                <a:tab pos="6383338" algn="l"/>
                <a:tab pos="6840538" algn="l"/>
                <a:tab pos="7297738" algn="l"/>
                <a:tab pos="7754938" algn="l"/>
                <a:tab pos="8212138" algn="l"/>
                <a:tab pos="8669338" algn="l"/>
                <a:tab pos="9126538" algn="l"/>
                <a:tab pos="9583738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AU" altLang="en-US">
                <a:solidFill>
                  <a:schemeClr val="tx1"/>
                </a:solidFill>
                <a:latin typeface="+mn-lt"/>
                <a:cs typeface="+mn-cs"/>
              </a:rPr>
              <a:t>A precise statement of what the team seeks to accomplish </a:t>
            </a:r>
            <a:r>
              <a:rPr lang="en-US" altLang="en-US">
                <a:solidFill>
                  <a:schemeClr val="tx1"/>
                </a:solidFill>
                <a:latin typeface="+mn-lt"/>
                <a:cs typeface="+mn-cs"/>
              </a:rPr>
              <a:t>and</a:t>
            </a:r>
            <a:r>
              <a:rPr lang="en-AU" altLang="en-US">
                <a:solidFill>
                  <a:schemeClr val="tx1"/>
                </a:solidFill>
                <a:latin typeface="+mn-lt"/>
                <a:cs typeface="+mn-cs"/>
              </a:rPr>
              <a:t> what it will do to ensure the success of the team goal/s</a:t>
            </a:r>
          </a:p>
          <a:p>
            <a:pPr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AU" altLang="en-US">
                <a:solidFill>
                  <a:schemeClr val="tx1"/>
                </a:solidFill>
                <a:latin typeface="+mn-lt"/>
                <a:cs typeface="+mn-cs"/>
              </a:rPr>
              <a:t>Can be a paragraph (not less than 100 words), or</a:t>
            </a:r>
          </a:p>
          <a:p>
            <a:pPr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AU" altLang="en-US">
                <a:solidFill>
                  <a:schemeClr val="tx1"/>
                </a:solidFill>
                <a:latin typeface="+mn-lt"/>
                <a:cs typeface="+mn-cs"/>
              </a:rPr>
              <a:t>An overview sentence with a number of bullet points.</a:t>
            </a:r>
          </a:p>
          <a:p>
            <a:pPr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AU" altLang="en-US">
                <a:solidFill>
                  <a:schemeClr val="tx1"/>
                </a:solidFill>
                <a:latin typeface="+mn-lt"/>
                <a:cs typeface="+mn-cs"/>
              </a:rPr>
              <a:t>See next slide.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4F68C4D0-07D8-0A4B-B8FB-B992263FC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spcBef>
                <a:spcPts val="1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AU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Team Goal</a:t>
            </a: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37F97F40-EDD8-5749-B7AD-EB06F6421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>
            <a:normAutofit/>
          </a:bodyPr>
          <a:lstStyle>
            <a:lvl1pPr>
              <a:spcBef>
                <a:spcPts val="1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Sample 1 goal:</a:t>
            </a:r>
          </a:p>
          <a:p>
            <a: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Our team aims to complete our project to our highest standard and exceed both our client’s and supervisor’s expectations.</a:t>
            </a:r>
          </a:p>
          <a:p>
            <a: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All team members wish to complete a project that we will be proud to list on our CVs and which will help in securing employment upon graduation.</a:t>
            </a:r>
          </a:p>
          <a:p>
            <a: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We see this project as an opportunity to develop our skills, both in the field of information technology and general team skills required for successful project work.</a:t>
            </a:r>
          </a:p>
          <a:p>
            <a: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In order to ensure our success all team members agree to maintain a high level of commitment throughout the semester and abide by the team and individual member guidelines listed below.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id="{EC498B4F-48A1-0047-865C-7FFF71282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spcBef>
                <a:spcPts val="1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AU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Team Goal</a:t>
            </a: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C1735B58-601D-F44C-9797-7D9843B3B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>
            <a:normAutofit/>
          </a:bodyPr>
          <a:lstStyle>
            <a:lvl1pPr>
              <a:spcBef>
                <a:spcPts val="1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Sample 2 goal:</a:t>
            </a:r>
          </a:p>
          <a:p>
            <a:pPr indent="-22860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en-US" sz="2400" i="1">
                <a:solidFill>
                  <a:schemeClr val="tx1"/>
                </a:solidFill>
                <a:latin typeface="+mn-lt"/>
                <a:cs typeface="+mn-cs"/>
              </a:rPr>
              <a:t>Team Innovation </a:t>
            </a: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aims to produce a quality project which adheres to best work practices and standards. </a:t>
            </a:r>
          </a:p>
          <a:p>
            <a:pPr indent="-22860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The aim of the project for all members is to be awarded a C grade as a minimum for all team submissions. </a:t>
            </a:r>
          </a:p>
          <a:p>
            <a:pPr indent="-22860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The team agrees to respect one another, maintain open communication and work collaboratively at all times helping other members as necessary.  </a:t>
            </a:r>
          </a:p>
          <a:p>
            <a:pPr indent="-22860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We aim to maintain high commitment levels but at the same time recognize the multiple demands made on team members during the semester. </a:t>
            </a:r>
          </a:p>
          <a:p>
            <a:pPr indent="-22860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That stated we agree, none the less, to apply ourselves to the best of our ability and for all members allocate a minimum of 14 hours each week to the project.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>
            <a:extLst>
              <a:ext uri="{FF2B5EF4-FFF2-40B4-BE49-F238E27FC236}">
                <a16:creationId xmlns:a16="http://schemas.microsoft.com/office/drawing/2014/main" id="{2DBDC326-FB7D-634E-B41D-6E9551509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spcBef>
                <a:spcPts val="1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AU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Team </a:t>
            </a:r>
            <a:r>
              <a:rPr lang="en-US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G</a:t>
            </a:r>
            <a:r>
              <a:rPr lang="en-AU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uidelines</a:t>
            </a: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C6840CAB-4482-5E43-83A7-1A6231F91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>
            <a:normAutofit/>
          </a:bodyPr>
          <a:lstStyle>
            <a:lvl1pPr>
              <a:spcBef>
                <a:spcPts val="1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712788" indent="-355600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119188" indent="-355600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+mn-lt"/>
                <a:cs typeface="+mn-cs"/>
              </a:rPr>
              <a:t>A minimum of 4 team guidelines: </a:t>
            </a:r>
          </a:p>
          <a:p>
            <a:pPr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n-lt"/>
                <a:cs typeface="+mn-cs"/>
              </a:rPr>
              <a:t>These should be measurable, for example:</a:t>
            </a:r>
          </a:p>
          <a:p>
            <a:pPr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n-lt"/>
                <a:cs typeface="+mn-cs"/>
              </a:rPr>
              <a:t>All members will attend 90% of all meetings. If unable to attend, apologies will be sent via email to the Communications Officer/Secretary at least 2 hours prior to the meeting</a:t>
            </a:r>
          </a:p>
          <a:p>
            <a:pPr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AU" altLang="en-US" dirty="0">
                <a:solidFill>
                  <a:schemeClr val="tx1"/>
                </a:solidFill>
                <a:latin typeface="+mn-lt"/>
                <a:cs typeface="+mn-cs"/>
              </a:rPr>
              <a:t>All group members will have their designated work posted on Google docs/</a:t>
            </a:r>
            <a:r>
              <a:rPr lang="en-AU" altLang="en-US" dirty="0" err="1">
                <a:solidFill>
                  <a:schemeClr val="tx1"/>
                </a:solidFill>
                <a:latin typeface="+mn-lt"/>
                <a:cs typeface="+mn-cs"/>
              </a:rPr>
              <a:t>sharepoint</a:t>
            </a:r>
            <a:r>
              <a:rPr lang="en-AU" altLang="en-US" dirty="0">
                <a:solidFill>
                  <a:schemeClr val="tx1"/>
                </a:solidFill>
                <a:latin typeface="+mn-lt"/>
                <a:cs typeface="+mn-cs"/>
              </a:rPr>
              <a:t> ?, at least by the night before it is due</a:t>
            </a:r>
          </a:p>
          <a:p>
            <a:pPr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AU" altLang="en-US" dirty="0">
                <a:solidFill>
                  <a:schemeClr val="tx1"/>
                </a:solidFill>
                <a:latin typeface="+mn-lt"/>
                <a:cs typeface="+mn-cs"/>
              </a:rPr>
              <a:t>All documentation will adhere to the standards set by the team</a:t>
            </a:r>
          </a:p>
          <a:p>
            <a:pPr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n-lt"/>
                <a:cs typeface="+mn-cs"/>
              </a:rPr>
              <a:t>All team members will check their emails at least 4 times a day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id="{C0833E83-8FA4-724C-A5C1-7C1229849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spcBef>
                <a:spcPts val="1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AU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Roles &amp; Responsibilities</a:t>
            </a:r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34423AA8-0C0E-754F-AD4E-54F103016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>
            <a:normAutofit/>
          </a:bodyPr>
          <a:lstStyle>
            <a:lvl1pPr>
              <a:spcBef>
                <a:spcPts val="1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39825" indent="-225425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A table of roles and responsibilities for all members:</a:t>
            </a:r>
          </a:p>
          <a:p>
            <a:pPr indent="-2286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tx1"/>
              </a:solidFill>
              <a:latin typeface="+mn-lt"/>
              <a:cs typeface="+mn-cs"/>
            </a:endParaRPr>
          </a:p>
          <a:p>
            <a:pPr lvl="1" indent="-2286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latin typeface="+mn-lt"/>
                <a:cs typeface="+mn-cs"/>
              </a:rPr>
              <a:t>List at least three responsibilities for each role</a:t>
            </a:r>
          </a:p>
          <a:p>
            <a:pPr lvl="1" indent="-2286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latin typeface="+mn-lt"/>
                <a:cs typeface="+mn-cs"/>
              </a:rPr>
              <a:t>See example next slide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6" name="Title 1">
            <a:extLst>
              <a:ext uri="{FF2B5EF4-FFF2-40B4-BE49-F238E27FC236}">
                <a16:creationId xmlns:a16="http://schemas.microsoft.com/office/drawing/2014/main" id="{F283E6DD-68C7-5644-1320-2F684C996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304800"/>
            <a:ext cx="10124304" cy="1325563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11421" name="Group 157">
            <a:extLst>
              <a:ext uri="{FF2B5EF4-FFF2-40B4-BE49-F238E27FC236}">
                <a16:creationId xmlns:a16="http://schemas.microsoft.com/office/drawing/2014/main" id="{0308DFC5-A2F5-3D41-90AA-DD988C9D2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776007"/>
              </p:ext>
            </p:extLst>
          </p:nvPr>
        </p:nvGraphicFramePr>
        <p:xfrm>
          <a:off x="1058768" y="1808162"/>
          <a:ext cx="10074468" cy="4357699"/>
        </p:xfrm>
        <a:graphic>
          <a:graphicData uri="http://schemas.openxmlformats.org/drawingml/2006/table">
            <a:tbl>
              <a:tblPr firstRow="1" bandRow="1"/>
              <a:tblGrid>
                <a:gridCol w="2234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3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361">
                <a:tc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52" marR="9852" marT="9852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Member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52" marR="9852" marT="9852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Responsibilities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52" marR="9852" marT="9852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361">
                <a:tc rowSpan="4"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Project Activity Coordinator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52" marR="9852" marT="9852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David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52" marR="9852" marT="9852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        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Keep the team motivated</a:t>
                      </a:r>
                    </a:p>
                  </a:txBody>
                  <a:tcPr marL="354668" marR="9852" marT="9852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361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        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Oversee team member progress</a:t>
                      </a:r>
                    </a:p>
                  </a:txBody>
                  <a:tcPr marL="354668" marR="9852" marT="9852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61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3.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        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Maintain the project schedule</a:t>
                      </a:r>
                    </a:p>
                  </a:txBody>
                  <a:tcPr marL="354668" marR="9852" marT="9852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361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4.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        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Chair meetings </a:t>
                      </a:r>
                    </a:p>
                  </a:txBody>
                  <a:tcPr marL="354668" marR="9852" marT="9852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361">
                <a:tc rowSpan="2"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Secretary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52" marR="9852" marT="9852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Peter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52" marR="9852" marT="9852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        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Creates the agendas &amp; minutes of every meeting</a:t>
                      </a:r>
                    </a:p>
                  </a:txBody>
                  <a:tcPr marL="354668" marR="9852" marT="9852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361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        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Documents are sent to Google Groups as a page.</a:t>
                      </a:r>
                    </a:p>
                  </a:txBody>
                  <a:tcPr marL="354668" marR="9852" marT="9852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361">
                <a:tc rowSpan="3"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The Communications Officer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52" marR="9852" marT="9852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Joe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52" marR="9852" marT="9852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        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Maintains the communications plan</a:t>
                      </a:r>
                    </a:p>
                  </a:txBody>
                  <a:tcPr marL="354668" marR="9852" marT="9852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361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>
                      <a:lvl1pPr marL="539750" indent="-539750"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539750" marR="0" lvl="0" indent="-5397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        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Disseminates all information within the team through Google group page.</a:t>
                      </a:r>
                    </a:p>
                  </a:txBody>
                  <a:tcPr marL="354668" marR="9852" marT="9852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361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3.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        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Liaises with all external bodies e.g. client, supervisor </a:t>
                      </a:r>
                    </a:p>
                  </a:txBody>
                  <a:tcPr marL="354668" marR="9852" marT="9852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361">
                <a:tc rowSpan="2"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Security Coordinator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52" marR="9852" marT="9852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Daniel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52" marR="9852" marT="9852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         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Ensures that all work is backed up safely</a:t>
                      </a:r>
                    </a:p>
                  </a:txBody>
                  <a:tcPr marL="354668" marR="9852" marT="9852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361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>
                      <a:lvl1pPr marL="539750" indent="-539750"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539750" marR="0" lvl="0" indent="-5397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         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Ensures that all the hardcopy documentation for the group is equally secure </a:t>
                      </a:r>
                    </a:p>
                  </a:txBody>
                  <a:tcPr marL="354668" marR="9852" marT="9852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361">
                <a:tc rowSpan="2"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Software Coordinator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52" marR="9852" marT="9852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Sean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52" marR="9852" marT="9852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        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Keeps a record of all data and software</a:t>
                      </a:r>
                    </a:p>
                  </a:txBody>
                  <a:tcPr marL="354668" marR="9852" marT="9852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67284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>
                      <a:lvl1pPr marL="539750" indent="-539750"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539750" marR="0" lvl="0" indent="-5397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        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Regularly checks that the software that is being implemented is the same as specified in the Documentation</a:t>
                      </a:r>
                    </a:p>
                  </a:txBody>
                  <a:tcPr marL="354668" marR="9852" marT="9852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9361">
                <a:tc rowSpan="2"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The Librarian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52" marR="9852" marT="9852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Dean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52" marR="9852" marT="9852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        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Maintains the documentation repository</a:t>
                      </a:r>
                    </a:p>
                  </a:txBody>
                  <a:tcPr marL="354668" marR="9852" marT="9852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9361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>
                      <a:lvl1pPr marL="539750" indent="-539750"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539750" marR="0" lvl="0" indent="-5397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        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Responsible for enforcing version and change control on all documentation</a:t>
                      </a:r>
                    </a:p>
                  </a:txBody>
                  <a:tcPr marL="354668" marR="9852" marT="9852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Murdoch University">
      <a:dk1>
        <a:srgbClr val="0B1213"/>
      </a:dk1>
      <a:lt1>
        <a:srgbClr val="FFFFFF"/>
      </a:lt1>
      <a:dk2>
        <a:srgbClr val="E12744"/>
      </a:dk2>
      <a:lt2>
        <a:srgbClr val="E12744"/>
      </a:lt2>
      <a:accent1>
        <a:srgbClr val="F7A8AE"/>
      </a:accent1>
      <a:accent2>
        <a:srgbClr val="F3744A"/>
      </a:accent2>
      <a:accent3>
        <a:srgbClr val="AC1D43"/>
      </a:accent3>
      <a:accent4>
        <a:srgbClr val="EC008B"/>
      </a:accent4>
      <a:accent5>
        <a:srgbClr val="4ABD98"/>
      </a:accent5>
      <a:accent6>
        <a:srgbClr val="006472"/>
      </a:accent6>
      <a:hlink>
        <a:srgbClr val="006472"/>
      </a:hlink>
      <a:folHlink>
        <a:srgbClr val="AC1D43"/>
      </a:folHlink>
    </a:clrScheme>
    <a:fontScheme name="Murdoch Universit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FFD1B91-E6C5-784C-90AB-4A8D6AC5DC08}" vid="{03CB9206-81C5-3146-A623-F95FBB173E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8324FD755ED74C82073F86230DBEDB" ma:contentTypeVersion="2" ma:contentTypeDescription="Create a new document." ma:contentTypeScope="" ma:versionID="394edd83a3496f27d8d325a879b55867">
  <xsd:schema xmlns:xsd="http://www.w3.org/2001/XMLSchema" xmlns:xs="http://www.w3.org/2001/XMLSchema" xmlns:p="http://schemas.microsoft.com/office/2006/metadata/properties" xmlns:ns2="a7ddd883-43c7-4615-ab75-c9ff0fb11fdb" targetNamespace="http://schemas.microsoft.com/office/2006/metadata/properties" ma:root="true" ma:fieldsID="4d9d4dbc657ca5eeda82acfcaac76288" ns2:_="">
    <xsd:import namespace="a7ddd883-43c7-4615-ab75-c9ff0fb11f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ddd883-43c7-4615-ab75-c9ff0fb11f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A1BD61-BBBA-410E-8640-085831E664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ddd883-43c7-4615-ab75-c9ff0fb11f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A2C56C-EF6D-4CC5-97D6-6426C281B1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CA5B8C-643B-4F1E-ADD6-8EC24B3EE718}">
  <ds:schemaRefs>
    <ds:schemaRef ds:uri="25443a19-9cc1-40af-b2ba-d23b3597886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890</Words>
  <Application>Microsoft Macintosh PowerPoint</Application>
  <PresentationFormat>Widescreen</PresentationFormat>
  <Paragraphs>111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Verdana</vt:lpstr>
      <vt:lpstr>Office Theme</vt:lpstr>
      <vt:lpstr>School of Information Technology</vt:lpstr>
      <vt:lpstr>Acknowledgement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Cole</dc:creator>
  <cp:lastModifiedBy>Peter Cole</cp:lastModifiedBy>
  <cp:revision>3</cp:revision>
  <dcterms:created xsi:type="dcterms:W3CDTF">2023-03-06T02:32:01Z</dcterms:created>
  <dcterms:modified xsi:type="dcterms:W3CDTF">2023-03-06T02:43:55Z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0x0101002F8324FD755ED74C82073F86230DBEDB</vt:lpwstr>
  </property>
</Properties>
</file>