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74" r:id="rId5"/>
    <p:sldId id="271" r:id="rId6"/>
    <p:sldId id="305" r:id="rId7"/>
    <p:sldId id="321" r:id="rId8"/>
    <p:sldId id="287" r:id="rId9"/>
    <p:sldId id="290" r:id="rId10"/>
    <p:sldId id="291" r:id="rId11"/>
    <p:sldId id="292" r:id="rId12"/>
    <p:sldId id="293" r:id="rId13"/>
    <p:sldId id="307" r:id="rId14"/>
    <p:sldId id="308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3" r:id="rId23"/>
    <p:sldId id="304" r:id="rId24"/>
    <p:sldId id="322" r:id="rId25"/>
    <p:sldId id="310" r:id="rId26"/>
    <p:sldId id="311" r:id="rId27"/>
    <p:sldId id="312" r:id="rId28"/>
    <p:sldId id="262" r:id="rId29"/>
    <p:sldId id="31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314" r:id="rId38"/>
    <p:sldId id="315" r:id="rId39"/>
    <p:sldId id="316" r:id="rId40"/>
    <p:sldId id="317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60" r:id="rId5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66"/>
    <p:restoredTop sz="96327" autoAdjust="0"/>
  </p:normalViewPr>
  <p:slideViewPr>
    <p:cSldViewPr snapToGrid="0">
      <p:cViewPr varScale="1">
        <p:scale>
          <a:sx n="71" d="100"/>
          <a:sy n="71" d="100"/>
        </p:scale>
        <p:origin x="192" y="3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494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6668-6857-41D1-917C-C91F2B9BDFA3}" type="datetime4">
              <a:rPr lang="en-AU" smtClean="0"/>
              <a:t>17 April 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ABE8-A107-4F42-8B0F-CF779649C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13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South Street</a:t>
            </a:r>
          </a:p>
          <a:p>
            <a:endParaRPr lang="en-AU" dirty="0"/>
          </a:p>
          <a:p>
            <a:r>
              <a:rPr lang="en-AU" dirty="0"/>
              <a:t>We acknowledge that Murdoch University is situated on the lands of the </a:t>
            </a:r>
            <a:r>
              <a:rPr lang="en-AU" dirty="0" err="1"/>
              <a:t>Whadjuk</a:t>
            </a:r>
            <a:r>
              <a:rPr lang="en-AU" dirty="0"/>
              <a:t> and </a:t>
            </a:r>
            <a:r>
              <a:rPr lang="en-AU" dirty="0" err="1"/>
              <a:t>Binjareb</a:t>
            </a:r>
            <a:r>
              <a:rPr lang="en-AU" dirty="0"/>
              <a:t> Noongar people.</a:t>
            </a:r>
          </a:p>
          <a:p>
            <a:endParaRPr lang="en-AU" dirty="0"/>
          </a:p>
          <a:p>
            <a:r>
              <a:rPr lang="en-AU" dirty="0"/>
              <a:t>We pay our respect to their enduring and dynamic culture and the leadership of Noongar elders past and present.</a:t>
            </a:r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dirty="0" err="1"/>
              <a:t>boodjar</a:t>
            </a:r>
            <a:r>
              <a:rPr lang="en-AU" dirty="0"/>
              <a:t> (country) on which Murdoch University is located has for thousands of years, been a place of learning. We at Murdoch University are proud to continue this long tradition.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ABE8-A107-4F42-8B0F-CF779649CC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08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78AE6BE-EB35-C378-0681-E68893C65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13CB6187-1B01-8AEC-C9B6-1259603C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9B2063AC-16E7-5C3C-33F8-0ABE6B0C0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AB0E5326-4AA6-0176-0493-33B6E4E9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952E3B6-51CD-A1A0-01B7-8CB601CE8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8AE49A2-D47A-15BF-53EB-661B83B1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E453604D-B4CB-F25F-FADC-7755D2AAE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BF452D14-E0D0-F41F-29BD-D8F52455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8B246685-4885-598D-3421-7DA5837F5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06F3A54-2406-4A36-B5AB-32FCA21F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5F51F1F-CFAA-6EC3-6F7F-3D70F20CE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0893FD4D-9C08-8B85-C5B8-846DC4E0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>
            <a:extLst>
              <a:ext uri="{FF2B5EF4-FFF2-40B4-BE49-F238E27FC236}">
                <a16:creationId xmlns:a16="http://schemas.microsoft.com/office/drawing/2014/main" id="{18C41E20-5C63-4474-7AC8-C16E64272A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39718FC-4FA4-034C-998A-853FF9B2B78D}" type="slidenum">
              <a:rPr lang="en-AU" altLang="en-US">
                <a:solidFill>
                  <a:srgbClr val="000000"/>
                </a:solidFill>
              </a:rPr>
              <a:pPr/>
              <a:t>22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4B747191-CC14-EDFD-4028-EE07D59A9E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35074B1-693A-5AD8-2684-C56360BD580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>
            <a:extLst>
              <a:ext uri="{FF2B5EF4-FFF2-40B4-BE49-F238E27FC236}">
                <a16:creationId xmlns:a16="http://schemas.microsoft.com/office/drawing/2014/main" id="{39A0BFD9-1F4A-7BB8-24C8-9D4792B010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E23C018-BD1D-6B42-A758-5C00663A6568}" type="slidenum">
              <a:rPr lang="en-AU" altLang="en-US">
                <a:solidFill>
                  <a:srgbClr val="000000"/>
                </a:solidFill>
              </a:rPr>
              <a:pPr/>
              <a:t>23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F2E8B4C4-57D4-B8AF-2130-6E222CFB1E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DE8D402-076B-DD42-FA50-26A3DF40A95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>
            <a:extLst>
              <a:ext uri="{FF2B5EF4-FFF2-40B4-BE49-F238E27FC236}">
                <a16:creationId xmlns:a16="http://schemas.microsoft.com/office/drawing/2014/main" id="{F8197847-F1BA-CFC9-BFFD-17AE979920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7F478BA-E40D-6D41-9369-FED5C6F22215}" type="slidenum">
              <a:rPr lang="en-AU" altLang="en-US">
                <a:solidFill>
                  <a:srgbClr val="000000"/>
                </a:solidFill>
              </a:rPr>
              <a:pPr/>
              <a:t>24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04820396-E830-E1C7-8197-A7AB054AE4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61266C3-B4EC-6DA4-327A-140812DF79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>
            <a:extLst>
              <a:ext uri="{FF2B5EF4-FFF2-40B4-BE49-F238E27FC236}">
                <a16:creationId xmlns:a16="http://schemas.microsoft.com/office/drawing/2014/main" id="{4FA0462B-C67D-C55E-7630-2D53C69E0B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41707BE-4421-444B-B4BF-AB06803CB554}" type="slidenum">
              <a:rPr lang="en-AU" altLang="en-US">
                <a:solidFill>
                  <a:srgbClr val="000000"/>
                </a:solidFill>
              </a:rPr>
              <a:pPr/>
              <a:t>25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2BE53F10-66A3-71C3-8C2E-16BDCCF1A7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4191097-A1FE-1E5E-3877-6D819E6ED9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>
            <a:extLst>
              <a:ext uri="{FF2B5EF4-FFF2-40B4-BE49-F238E27FC236}">
                <a16:creationId xmlns:a16="http://schemas.microsoft.com/office/drawing/2014/main" id="{32D203FE-6993-EBFA-455A-8C5241E1AB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5AD3DC6-B8FE-F644-9B45-0691D243378A}" type="slidenum">
              <a:rPr lang="en-AU" altLang="en-US">
                <a:solidFill>
                  <a:srgbClr val="000000"/>
                </a:solidFill>
              </a:rPr>
              <a:pPr/>
              <a:t>3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2B6F5FB5-931B-556F-7BDD-81AA0E3DFE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8547A12E-D265-5AC0-8165-15419DF9B2F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>
            <a:extLst>
              <a:ext uri="{FF2B5EF4-FFF2-40B4-BE49-F238E27FC236}">
                <a16:creationId xmlns:a16="http://schemas.microsoft.com/office/drawing/2014/main" id="{0959D82A-6FAB-EA60-C439-1D1DB36543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72F5072-7FCA-9043-9010-E3B94463C6E1}" type="slidenum">
              <a:rPr lang="en-AU" altLang="en-US">
                <a:solidFill>
                  <a:srgbClr val="000000"/>
                </a:solidFill>
              </a:rPr>
              <a:pPr/>
              <a:t>26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7B3DB857-4943-8635-691A-5BA03FFFE4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82B9B205-B1F6-E02B-8D48-1ACFE472F5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>
            <a:extLst>
              <a:ext uri="{FF2B5EF4-FFF2-40B4-BE49-F238E27FC236}">
                <a16:creationId xmlns:a16="http://schemas.microsoft.com/office/drawing/2014/main" id="{395116F4-3387-D7A1-25FF-875CC28107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053AFE4-3718-594F-9672-FF3E56091684}" type="slidenum">
              <a:rPr lang="en-AU" altLang="en-US">
                <a:solidFill>
                  <a:srgbClr val="000000"/>
                </a:solidFill>
              </a:rPr>
              <a:pPr/>
              <a:t>27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70DAD5D2-88C2-9EBC-A593-2213BD0CE1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806D8904-F456-0988-5B10-D234F152500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>
            <a:extLst>
              <a:ext uri="{FF2B5EF4-FFF2-40B4-BE49-F238E27FC236}">
                <a16:creationId xmlns:a16="http://schemas.microsoft.com/office/drawing/2014/main" id="{6EE99FDD-D8A6-8460-AC7C-4B7A43E19E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5305818-AF89-0B47-AFFE-43627A86A10E}" type="slidenum">
              <a:rPr lang="en-AU" altLang="en-US">
                <a:solidFill>
                  <a:srgbClr val="000000"/>
                </a:solidFill>
              </a:rPr>
              <a:pPr/>
              <a:t>28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986F1C18-F9EF-85F5-24EA-79EDE6814A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9EF7E802-2F4D-8222-5354-60C40282D0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>
            <a:extLst>
              <a:ext uri="{FF2B5EF4-FFF2-40B4-BE49-F238E27FC236}">
                <a16:creationId xmlns:a16="http://schemas.microsoft.com/office/drawing/2014/main" id="{E24310E4-8E6E-5928-0359-9F0B1A7B336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D3957FE-7442-994E-AAEF-BAA7E17B1AB0}" type="slidenum">
              <a:rPr lang="en-AU" altLang="en-US">
                <a:solidFill>
                  <a:srgbClr val="000000"/>
                </a:solidFill>
              </a:rPr>
              <a:pPr/>
              <a:t>29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6518BFBC-FDA6-D088-C193-7C55B6E9CA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8CE3ECC7-D9CD-C783-4E94-F94970014A5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>
            <a:extLst>
              <a:ext uri="{FF2B5EF4-FFF2-40B4-BE49-F238E27FC236}">
                <a16:creationId xmlns:a16="http://schemas.microsoft.com/office/drawing/2014/main" id="{560803A5-E666-5739-3647-0E2B181ABC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1199817-4BE5-2545-A5FC-E10259830CDA}" type="slidenum">
              <a:rPr lang="en-AU" altLang="en-US">
                <a:solidFill>
                  <a:srgbClr val="000000"/>
                </a:solidFill>
              </a:rPr>
              <a:pPr/>
              <a:t>30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C3D06EBD-7234-FD25-546D-EC780B739C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37E9668C-34E3-8206-C3D6-EBCBCD8A18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>
            <a:extLst>
              <a:ext uri="{FF2B5EF4-FFF2-40B4-BE49-F238E27FC236}">
                <a16:creationId xmlns:a16="http://schemas.microsoft.com/office/drawing/2014/main" id="{C1BFABD2-A1C6-E182-0782-73901842C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125AF41-5046-5745-A925-385E9E17A9EA}" type="slidenum">
              <a:rPr lang="en-AU" altLang="en-US">
                <a:solidFill>
                  <a:srgbClr val="000000"/>
                </a:solidFill>
              </a:rPr>
              <a:pPr/>
              <a:t>31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F65F06F1-E9A7-AD4F-EA1E-04CEA3480B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BCA724BC-2F69-9E64-2222-8872A17C26D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>
            <a:extLst>
              <a:ext uri="{FF2B5EF4-FFF2-40B4-BE49-F238E27FC236}">
                <a16:creationId xmlns:a16="http://schemas.microsoft.com/office/drawing/2014/main" id="{33B875DB-BF89-F423-B938-DE9454332E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5EC5B37-B4CC-734F-B411-F38D8A16464A}" type="slidenum">
              <a:rPr lang="en-AU" altLang="en-US">
                <a:solidFill>
                  <a:srgbClr val="000000"/>
                </a:solidFill>
              </a:rPr>
              <a:pPr/>
              <a:t>32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E508B483-2C23-96EB-F64A-6283646A66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3FCB0C7F-3744-477D-9879-4721189ABA5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>
            <a:extLst>
              <a:ext uri="{FF2B5EF4-FFF2-40B4-BE49-F238E27FC236}">
                <a16:creationId xmlns:a16="http://schemas.microsoft.com/office/drawing/2014/main" id="{A388668A-E2C8-6CBB-E541-2A706E95F3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5E7C0C-E1B4-3F4D-AC09-0351B7F700FE}" type="slidenum">
              <a:rPr lang="en-AU" altLang="en-US">
                <a:solidFill>
                  <a:srgbClr val="000000"/>
                </a:solidFill>
              </a:rPr>
              <a:pPr/>
              <a:t>33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68B45C47-3403-D7B6-B996-D637EA59A2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FDB2E2C2-521E-5F55-3221-4E312D7414D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>
            <a:extLst>
              <a:ext uri="{FF2B5EF4-FFF2-40B4-BE49-F238E27FC236}">
                <a16:creationId xmlns:a16="http://schemas.microsoft.com/office/drawing/2014/main" id="{AE7AA656-CBC1-F01F-5393-412CDCE929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DB31910-8BF5-5348-99DB-5F91A8E80488}" type="slidenum">
              <a:rPr lang="en-AU" altLang="en-US">
                <a:solidFill>
                  <a:srgbClr val="000000"/>
                </a:solidFill>
              </a:rPr>
              <a:pPr/>
              <a:t>34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CC4902B6-91AF-5925-79AA-DF8F072A10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62C49311-44D8-AEED-94C9-6998FBBCD1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>
            <a:extLst>
              <a:ext uri="{FF2B5EF4-FFF2-40B4-BE49-F238E27FC236}">
                <a16:creationId xmlns:a16="http://schemas.microsoft.com/office/drawing/2014/main" id="{D89F8CBA-7A6B-9094-598D-55AB26B87C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6EEDF2C-490E-0341-AC27-22A2A2D70880}" type="slidenum">
              <a:rPr lang="en-AU" altLang="en-US">
                <a:solidFill>
                  <a:srgbClr val="000000"/>
                </a:solidFill>
              </a:rPr>
              <a:pPr/>
              <a:t>35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1DDF521D-F093-C98D-3D92-C37A349DCA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2860C0F2-783C-019D-9D97-6AF608740AC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46090C4B-4544-51FA-1622-CAE3FB26B0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AB54613-1851-5C4B-AFC9-4D0030903510}" type="slidenum">
              <a:rPr lang="en-AU" altLang="en-US">
                <a:solidFill>
                  <a:srgbClr val="000000"/>
                </a:solidFill>
              </a:rPr>
              <a:pPr/>
              <a:t>5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EAF2AAD6-449B-BD74-7670-F7BD75615D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2910DB5-F61A-C96E-3EAB-B7F5C400F3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>
            <a:extLst>
              <a:ext uri="{FF2B5EF4-FFF2-40B4-BE49-F238E27FC236}">
                <a16:creationId xmlns:a16="http://schemas.microsoft.com/office/drawing/2014/main" id="{1B67A214-AF7A-30DF-C4F5-1B41D1EF0C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2A0E932-59D0-3D4E-AF0D-9C0EC6C9CD61}" type="slidenum">
              <a:rPr lang="en-AU" altLang="en-US">
                <a:solidFill>
                  <a:srgbClr val="000000"/>
                </a:solidFill>
              </a:rPr>
              <a:pPr/>
              <a:t>36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2707" name="Text Box 1">
            <a:extLst>
              <a:ext uri="{FF2B5EF4-FFF2-40B4-BE49-F238E27FC236}">
                <a16:creationId xmlns:a16="http://schemas.microsoft.com/office/drawing/2014/main" id="{D30A3AEE-92A2-4D6D-05B2-4326B4972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820" tIns="46706" rIns="89820" bIns="46706" anchor="b"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100000"/>
            </a:pPr>
            <a:fld id="{F2A3CE94-AF85-EE44-9FD4-20E1E0924E4F}" type="slidenum">
              <a:rPr lang="en-AU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36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EBFFA57C-ADA7-F073-EB96-DA9FEECB49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72EFA331-3EAF-484B-3392-23596FB9CC7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7013" indent="-223838" eaLnBrk="1" hangingPunct="1">
              <a:spcBef>
                <a:spcPts val="450"/>
              </a:spcBef>
              <a:buClrTx/>
              <a:tabLst>
                <a:tab pos="227013" algn="l"/>
                <a:tab pos="674688" algn="l"/>
                <a:tab pos="1122363" algn="l"/>
                <a:tab pos="1571625" algn="l"/>
                <a:tab pos="2019300" algn="l"/>
                <a:tab pos="2466975" algn="l"/>
                <a:tab pos="2916238" algn="l"/>
                <a:tab pos="3363913" algn="l"/>
                <a:tab pos="3813175" algn="l"/>
                <a:tab pos="4260850" algn="l"/>
                <a:tab pos="4710113" algn="l"/>
                <a:tab pos="5157788" algn="l"/>
                <a:tab pos="5605463" algn="l"/>
                <a:tab pos="6054725" algn="l"/>
                <a:tab pos="6502400" algn="l"/>
                <a:tab pos="6951663" algn="l"/>
                <a:tab pos="7399338" algn="l"/>
                <a:tab pos="7848600" algn="l"/>
                <a:tab pos="8296275" algn="l"/>
                <a:tab pos="8743950" algn="l"/>
                <a:tab pos="9193213" algn="l"/>
              </a:tabLst>
            </a:pPr>
            <a:endParaRPr lang="en-US" altLang="en-US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>
            <a:extLst>
              <a:ext uri="{FF2B5EF4-FFF2-40B4-BE49-F238E27FC236}">
                <a16:creationId xmlns:a16="http://schemas.microsoft.com/office/drawing/2014/main" id="{41A49F4B-B2E7-1A6C-D060-342B557A33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3762C45-5567-2D40-8203-E01FE51505CD}" type="slidenum">
              <a:rPr lang="en-AU" altLang="en-US">
                <a:solidFill>
                  <a:srgbClr val="000000"/>
                </a:solidFill>
              </a:rPr>
              <a:pPr/>
              <a:t>37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4755" name="Text Box 1">
            <a:extLst>
              <a:ext uri="{FF2B5EF4-FFF2-40B4-BE49-F238E27FC236}">
                <a16:creationId xmlns:a16="http://schemas.microsoft.com/office/drawing/2014/main" id="{1679A3FA-DA96-C55C-F402-AFBF8CA9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820" tIns="46706" rIns="89820" bIns="46706" anchor="b"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100000"/>
            </a:pPr>
            <a:fld id="{183947A2-5DFC-5C45-95BD-52A6E4199DF3}" type="slidenum">
              <a:rPr lang="en-AU" altLang="en-US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37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DD1915A3-290F-033F-33DA-4510AF7040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715F7F8F-DBE1-DD56-3868-114B5BCD382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7013" indent="-223838" eaLnBrk="1" hangingPunct="1">
              <a:spcBef>
                <a:spcPts val="450"/>
              </a:spcBef>
              <a:buClrTx/>
              <a:tabLst>
                <a:tab pos="227013" algn="l"/>
                <a:tab pos="674688" algn="l"/>
                <a:tab pos="1122363" algn="l"/>
                <a:tab pos="1571625" algn="l"/>
                <a:tab pos="2019300" algn="l"/>
                <a:tab pos="2466975" algn="l"/>
                <a:tab pos="2916238" algn="l"/>
                <a:tab pos="3363913" algn="l"/>
                <a:tab pos="3813175" algn="l"/>
                <a:tab pos="4260850" algn="l"/>
                <a:tab pos="4710113" algn="l"/>
                <a:tab pos="5157788" algn="l"/>
                <a:tab pos="5605463" algn="l"/>
                <a:tab pos="6054725" algn="l"/>
                <a:tab pos="6502400" algn="l"/>
                <a:tab pos="6951663" algn="l"/>
                <a:tab pos="7399338" algn="l"/>
                <a:tab pos="7848600" algn="l"/>
                <a:tab pos="8296275" algn="l"/>
                <a:tab pos="8743950" algn="l"/>
                <a:tab pos="9193213" algn="l"/>
              </a:tabLst>
            </a:pPr>
            <a:endParaRPr lang="en-US" altLang="en-US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>
            <a:extLst>
              <a:ext uri="{FF2B5EF4-FFF2-40B4-BE49-F238E27FC236}">
                <a16:creationId xmlns:a16="http://schemas.microsoft.com/office/drawing/2014/main" id="{8C1EB6F6-567D-F5A2-0C2F-57EB4D8EBD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7B92E5B-C79B-664A-A9EA-392CB404B283}" type="slidenum">
              <a:rPr lang="en-AU" altLang="en-US">
                <a:solidFill>
                  <a:srgbClr val="000000"/>
                </a:solidFill>
              </a:rPr>
              <a:pPr/>
              <a:t>38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6803" name="Rectangle 1">
            <a:extLst>
              <a:ext uri="{FF2B5EF4-FFF2-40B4-BE49-F238E27FC236}">
                <a16:creationId xmlns:a16="http://schemas.microsoft.com/office/drawing/2014/main" id="{71F25C7A-53F7-DC7F-A5B9-5EA5CF28E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BFDD1738-8D2F-441B-4A97-873963BFC70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>
            <a:extLst>
              <a:ext uri="{FF2B5EF4-FFF2-40B4-BE49-F238E27FC236}">
                <a16:creationId xmlns:a16="http://schemas.microsoft.com/office/drawing/2014/main" id="{46037FBE-901C-13FF-46BE-D46B4BE2AB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94C4756-025D-EE40-B2A8-4CEFE8A3A21A}" type="slidenum">
              <a:rPr lang="en-AU" altLang="en-US">
                <a:solidFill>
                  <a:srgbClr val="000000"/>
                </a:solidFill>
              </a:rPr>
              <a:pPr/>
              <a:t>39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8851" name="Rectangle 1">
            <a:extLst>
              <a:ext uri="{FF2B5EF4-FFF2-40B4-BE49-F238E27FC236}">
                <a16:creationId xmlns:a16="http://schemas.microsoft.com/office/drawing/2014/main" id="{928892C1-916B-B94B-1649-C3A487A0AC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8FB7CBB2-2BE6-CB91-0423-C1369072094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>
            <a:extLst>
              <a:ext uri="{FF2B5EF4-FFF2-40B4-BE49-F238E27FC236}">
                <a16:creationId xmlns:a16="http://schemas.microsoft.com/office/drawing/2014/main" id="{430DC2E8-DDA8-DB50-0B11-29266077758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9E5FB53-AD08-B944-BC52-0953623D88B1}" type="slidenum">
              <a:rPr lang="en-AU" altLang="en-US">
                <a:solidFill>
                  <a:srgbClr val="000000"/>
                </a:solidFill>
              </a:rPr>
              <a:pPr/>
              <a:t>40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6D8737AF-2E43-9AA6-F57C-11509A5E0D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6F311754-E687-C835-EC4F-8BA3F1C72DA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>
            <a:extLst>
              <a:ext uri="{FF2B5EF4-FFF2-40B4-BE49-F238E27FC236}">
                <a16:creationId xmlns:a16="http://schemas.microsoft.com/office/drawing/2014/main" id="{93168B0C-0349-DF83-8784-113DC59DEE1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3FDA6A4-8A72-4C47-81F6-B7AA03F3617B}" type="slidenum">
              <a:rPr lang="en-AU" altLang="en-US">
                <a:solidFill>
                  <a:srgbClr val="000000"/>
                </a:solidFill>
              </a:rPr>
              <a:pPr/>
              <a:t>41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CFCFCD84-840B-0E85-EF89-855E6FC298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84E732A1-364B-A318-D378-DCBF45760E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>
            <a:extLst>
              <a:ext uri="{FF2B5EF4-FFF2-40B4-BE49-F238E27FC236}">
                <a16:creationId xmlns:a16="http://schemas.microsoft.com/office/drawing/2014/main" id="{FF94C7BF-5DFB-40FE-DDEE-A47B91CE56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A9D5654-FC3B-C644-BFCA-E4B6A0FA1DB0}" type="slidenum">
              <a:rPr lang="en-AU" altLang="en-US">
                <a:solidFill>
                  <a:srgbClr val="000000"/>
                </a:solidFill>
              </a:rPr>
              <a:pPr/>
              <a:t>42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4765C53A-A3F6-BE15-A0AF-80FF2DC19C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7D8CF9DA-957D-0395-0595-5FD09B7C81B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>
            <a:extLst>
              <a:ext uri="{FF2B5EF4-FFF2-40B4-BE49-F238E27FC236}">
                <a16:creationId xmlns:a16="http://schemas.microsoft.com/office/drawing/2014/main" id="{F9EF455B-5FDD-6BA1-3CA7-9390087664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FEC9872-F230-CC4F-B3CC-B7D82C9B27CE}" type="slidenum">
              <a:rPr lang="en-AU" altLang="en-US">
                <a:solidFill>
                  <a:srgbClr val="000000"/>
                </a:solidFill>
              </a:rPr>
              <a:pPr/>
              <a:t>43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1CBCE729-2BA6-5E94-2C83-F0138B90FF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968BBC4C-A536-BE60-4180-80A70DA562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>
            <a:extLst>
              <a:ext uri="{FF2B5EF4-FFF2-40B4-BE49-F238E27FC236}">
                <a16:creationId xmlns:a16="http://schemas.microsoft.com/office/drawing/2014/main" id="{ABD160D6-EDA1-99D7-006D-A0140C0F2A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C7A1B3C-A331-9F4B-9994-9E72C28D0BBD}" type="slidenum">
              <a:rPr lang="en-AU" altLang="en-US">
                <a:solidFill>
                  <a:srgbClr val="000000"/>
                </a:solidFill>
              </a:rPr>
              <a:pPr/>
              <a:t>44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FE677CC8-7854-8EBF-C047-80F03D76F3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B2F03A92-C9C1-64F9-94CE-6115FD6127C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>
            <a:extLst>
              <a:ext uri="{FF2B5EF4-FFF2-40B4-BE49-F238E27FC236}">
                <a16:creationId xmlns:a16="http://schemas.microsoft.com/office/drawing/2014/main" id="{3631BA26-F132-CD42-5BBF-AA5501FB38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E40B87D-DCE9-C84B-BAC5-644A32C251A5}" type="slidenum">
              <a:rPr lang="en-AU" altLang="en-US">
                <a:solidFill>
                  <a:srgbClr val="000000"/>
                </a:solidFill>
              </a:rPr>
              <a:pPr/>
              <a:t>45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3578F88E-777C-1DB8-8561-4440AACCB6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B18CF900-AE34-F945-0948-7EC01EFA097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45D1115-4CF9-2AA7-FDF5-4996EBE06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E2697FDC-95C3-257F-FCD8-A197C5ED5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>
            <a:extLst>
              <a:ext uri="{FF2B5EF4-FFF2-40B4-BE49-F238E27FC236}">
                <a16:creationId xmlns:a16="http://schemas.microsoft.com/office/drawing/2014/main" id="{CF156C64-018B-C3E0-9105-77ACA64FC5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E29C028-488F-A740-B04D-5C71416DF7B0}" type="slidenum">
              <a:rPr lang="en-AU" altLang="en-US">
                <a:solidFill>
                  <a:srgbClr val="000000"/>
                </a:solidFill>
              </a:rPr>
              <a:pPr/>
              <a:t>46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EF6D6357-C29E-B163-9603-44723DE9A9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364E0DA6-3524-B60A-5CE6-DE8726680DD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>
            <a:extLst>
              <a:ext uri="{FF2B5EF4-FFF2-40B4-BE49-F238E27FC236}">
                <a16:creationId xmlns:a16="http://schemas.microsoft.com/office/drawing/2014/main" id="{8AC48511-F2A2-C5A1-6429-B1AB3E2EE4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8D8BDC7-26F6-7349-A1B2-4F71E7A62C3B}" type="slidenum">
              <a:rPr lang="en-AU" altLang="en-US">
                <a:solidFill>
                  <a:srgbClr val="000000"/>
                </a:solidFill>
              </a:rPr>
              <a:pPr/>
              <a:t>47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148F8740-1816-C08D-7039-588271F6FE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29B9C00C-2CBD-E16D-BE03-B46567F7596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>
            <a:extLst>
              <a:ext uri="{FF2B5EF4-FFF2-40B4-BE49-F238E27FC236}">
                <a16:creationId xmlns:a16="http://schemas.microsoft.com/office/drawing/2014/main" id="{31D7CFC7-B054-C2A1-D938-99A192F3CA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3763" algn="l"/>
                <a:tab pos="1343025" algn="l"/>
                <a:tab pos="1790700" algn="l"/>
                <a:tab pos="2239963" algn="l"/>
                <a:tab pos="2687638" algn="l"/>
                <a:tab pos="3136900" algn="l"/>
                <a:tab pos="3584575" algn="l"/>
                <a:tab pos="4032250" algn="l"/>
                <a:tab pos="4481513" algn="l"/>
                <a:tab pos="4929188" algn="l"/>
                <a:tab pos="5378450" algn="l"/>
                <a:tab pos="5826125" algn="l"/>
                <a:tab pos="6275388" algn="l"/>
                <a:tab pos="6723063" algn="l"/>
                <a:tab pos="7170738" algn="l"/>
                <a:tab pos="7620000" algn="l"/>
                <a:tab pos="8067675" algn="l"/>
                <a:tab pos="8516938" algn="l"/>
                <a:tab pos="89646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FE0221C-23C6-5846-995E-CD2EE37B0321}" type="slidenum">
              <a:rPr lang="en-AU" altLang="en-US">
                <a:solidFill>
                  <a:srgbClr val="000000"/>
                </a:solidFill>
              </a:rPr>
              <a:pPr/>
              <a:t>48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A6754EC1-83CA-C03A-5892-DC5360C8A6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solidFill>
            <a:srgbClr val="FFFFFF"/>
          </a:solidFill>
          <a:ln/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730E048F-CC97-4630-4784-E6A6A86952F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79450" y="4714875"/>
            <a:ext cx="5438775" cy="446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DFDBEE5-4B9F-11C4-86D3-D463D03A3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E308CE0-3754-A7A9-7643-1072BEC4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sz="1000"/>
              <a:t>Inherent in this definition is the concept that the responsibility for the welfare, health and safety of the community shall take precedence over other considerations.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E1BDAAB-8141-F13E-6D5D-D901775C1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54040AB-9E57-6CFC-B375-3ACCEAB7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Culture of practice = how tasks are undertaken and/or stereotypical aspects of the profession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4BB4780-E5A5-BF63-0F7F-AF89C4F87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476E1CBB-3DE6-89E9-8044-7D5D4BAF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6758CF9A-DA13-BD2E-5DEB-500FA098A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E61285F6-5D40-A680-56A8-CEE78D66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4DD9112-5847-5580-F683-D098085B5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62DFC676-37D2-665F-0A4F-27F2D583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3800" y="945680"/>
            <a:ext cx="3073400" cy="681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0A8D6-DD04-4121-AB52-7892764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628775"/>
            <a:ext cx="11129963" cy="2002284"/>
          </a:xfrm>
        </p:spPr>
        <p:txBody>
          <a:bodyPr lIns="152400"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73484"/>
            <a:ext cx="11125200" cy="162098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7711"/>
            <a:ext cx="2285998" cy="365125"/>
          </a:xfrm>
        </p:spPr>
        <p:txBody>
          <a:bodyPr/>
          <a:lstStyle/>
          <a:p>
            <a:fld id="{719CFD8D-4294-499E-818A-AD557040F3FB}" type="datetime4">
              <a:rPr lang="en-AU" smtClean="0"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7712"/>
            <a:ext cx="4114800" cy="365125"/>
          </a:xfrm>
        </p:spPr>
        <p:txBody>
          <a:bodyPr/>
          <a:lstStyle/>
          <a:p>
            <a:endParaRPr lang="en-AU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F7263031-657C-4A58-723E-B940511BAD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98" y="5860625"/>
            <a:ext cx="67221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7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1048" y="5848895"/>
            <a:ext cx="3074400" cy="807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Thank you</a:t>
            </a:r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5762" y="5891315"/>
            <a:ext cx="3074398" cy="807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Thank you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0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4073-121E-4421-BD82-4A12F143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BA97-DA9B-4182-BC9C-E815DF1C7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799" y="1825624"/>
            <a:ext cx="5715001" cy="43402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469F-0306-46A5-B6F3-D59E9FFD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402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7F62-37DF-429B-AE46-9F4C2E6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65850"/>
            <a:ext cx="2743200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AF3AA9BC-A49C-4D67-95E1-D024E3DE84CA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BC4A-F1D7-4C1E-9E6D-8EF537F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F46BB-8C21-48D0-8E87-EE6EFD73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4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8A9-60D8-47E3-9098-2A64F83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863"/>
            <a:ext cx="10107828" cy="13684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AFC4-3CDE-4F38-A828-CA97CF424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90687"/>
            <a:ext cx="5692776" cy="814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05D7-44D3-4AD3-9F33-BFC24D065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505076"/>
            <a:ext cx="5692776" cy="3660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7DB4F-A47D-4042-9DB6-443011144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92776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4325-D6B5-4C45-8F6A-9FFBE35F3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15000" cy="36607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5BF6-A1AD-41AA-9828-C879FF4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5D2BEFBC-ADBC-4103-95A0-200A345074D8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7FC0-1686-4957-B49F-35A544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B37-23DA-416B-AB62-E687651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22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5E95-B565-47B2-B52C-20DF9C76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B70E-C7C3-40D0-AC11-A81C3B6A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0F7B99D4-F4C6-41B2-937A-157F4137B9BB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C4CDC-C983-486B-A57E-26596347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CCAC9-DDEF-4391-8B54-6A69A89E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30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3DDFB-A690-4D44-9056-C67C309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151200" rIns="151200"/>
          <a:lstStyle/>
          <a:p>
            <a:fld id="{E99E47EF-C005-4717-B653-24817D19F7FA}" type="datetime4">
              <a:rPr lang="en-AU" smtClean="0"/>
              <a:t>17 April 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CE635-B779-4573-80A3-7AB6E1F4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A460-FA36-4785-ABC2-C3A0506C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0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CE14-4FA4-4026-93AD-9FF300DC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296863"/>
            <a:ext cx="10129065" cy="1331912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7388-906A-4F19-9B0B-5F279D25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240" y="1808163"/>
            <a:ext cx="7431722" cy="406876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E293-5065-49BF-9AB9-75A3BFC7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038" y="1808163"/>
            <a:ext cx="3932237" cy="4068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9E84-BB3A-4A03-B24E-A0D29A7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151200" rIns="151200"/>
          <a:lstStyle/>
          <a:p>
            <a:fld id="{08C97AA8-AA28-410D-A3CA-FECDA8726715}" type="datetime4">
              <a:rPr lang="en-AU" smtClean="0"/>
              <a:t>17 April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DD9A-3AA9-4FBF-8019-6B381555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169F-F9A5-4203-9AB1-4E66F2D8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188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458F-3DE8-452D-85E2-D4B5B354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281920" cy="132397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49D39-7624-452E-A987-4579B56C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4640" y="2743198"/>
            <a:ext cx="7782560" cy="342265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2CB4-06B5-4BD8-BD50-FB77967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0689-A294-4558-B542-FB0D7E01B742}" type="datetime4">
              <a:rPr lang="en-AU" smtClean="0"/>
              <a:t>17 April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B85F-31A6-4835-8ACF-56FD7C1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41CE-2CBE-44EF-A8C2-02BF3070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4FB687-E016-4BD6-B95E-445C4240717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104639" y="1808163"/>
            <a:ext cx="778256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0BE0E-100F-40A2-A599-C1701B09690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1808163"/>
            <a:ext cx="3932237" cy="504983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</p:spTree>
    <p:extLst>
      <p:ext uri="{BB962C8B-B14F-4D97-AF65-F5344CB8AC3E}">
        <p14:creationId xmlns:p14="http://schemas.microsoft.com/office/powerpoint/2010/main" val="3163108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8A9-60D8-47E3-9098-2A64F83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863"/>
            <a:ext cx="10116066" cy="13684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5BF6-A1AD-41AA-9828-C879FF4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5D2BEFBC-ADBC-4103-95A0-200A345074D8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7FC0-1686-4957-B49F-35A544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B37-23DA-416B-AB62-E687651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D10708-98D8-43B4-96BF-5009DA8ED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99" y="3613192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1CC5447-E180-4840-BEEC-8EFECDBBA68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4797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28D352-B6A2-4342-A1C0-7CB24CEFC8D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4797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1AB91DA-C455-4B38-9EBE-4A3B5C11694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229099" y="3609808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162DDB-5D7A-4EAD-9BFE-140A53F18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9099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FF05D9-F6FE-4539-A991-9DA696352C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234173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67F63FE-61F0-4E63-9FEA-32DB4E88E09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153400" y="3613192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813F9E8-637B-4D65-A286-97ABEA6AE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53398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2B90C37-2732-4363-B6FD-01770BDB37C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153398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</p:spTree>
    <p:extLst>
      <p:ext uri="{BB962C8B-B14F-4D97-AF65-F5344CB8AC3E}">
        <p14:creationId xmlns:p14="http://schemas.microsoft.com/office/powerpoint/2010/main" val="1161209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862-B60D-4DC3-8925-3DA7F8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3C2F-4A05-4178-99AF-C407A1029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4AA8-8C05-44BA-90FA-A3DB61E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E9D89D6D-80C8-465D-98D8-133A9E131798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D72C-E567-41E8-B503-C28100E5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680F-FE1E-4B28-98C7-2662C1AC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4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036" y="5867376"/>
            <a:ext cx="3074400" cy="748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0A8D6-DD04-4121-AB52-7892764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628775"/>
            <a:ext cx="11129963" cy="2002284"/>
          </a:xfrm>
        </p:spPr>
        <p:txBody>
          <a:bodyPr lIns="152400"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73484"/>
            <a:ext cx="11125200" cy="162098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7711"/>
            <a:ext cx="2285998" cy="365125"/>
          </a:xfrm>
        </p:spPr>
        <p:txBody>
          <a:bodyPr/>
          <a:lstStyle/>
          <a:p>
            <a:fld id="{719CFD8D-4294-499E-818A-AD557040F3FB}" type="datetime4">
              <a:rPr lang="en-AU" smtClean="0"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7712"/>
            <a:ext cx="4114800" cy="365125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098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A7B0C-2553-4F8A-876B-7DC12A06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12363"/>
            <a:ext cx="3162300" cy="5064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69C2-1713-4919-AEFE-65D81932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799" y="304800"/>
            <a:ext cx="8267701" cy="58721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8533F-B6D9-4D7C-9373-391A8C2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C95A2CAA-9DC7-4358-BAB8-478FA38B839E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8541-8697-47E0-855B-D4D98164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AFBA-9B89-4466-B4C4-5A546D90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8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0055-909C-4D10-B577-5C357CE7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5D7F-6460-4E63-808F-E203E13C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8AA5-3688-4F8D-ABE7-540EED3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A0798211-CC58-4578-9C03-CE1E607ECC8E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3924-F4D4-4CB2-BA5D-17ADC19D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BF54-D59E-49C9-B322-C7F875EF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3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FE61C156-68AD-46E6-9D9C-629E5FD3B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306" y="5994808"/>
            <a:ext cx="1046356" cy="557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3FD7B-BD5F-4457-94E4-8F71BA3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50441"/>
            <a:ext cx="11120121" cy="2032418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D44D-5F06-4C11-8801-7CB88547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4366475"/>
            <a:ext cx="11120121" cy="15104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9572-BD1A-4948-878B-63C5A403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5850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>
                <a:solidFill>
                  <a:schemeClr val="tx1"/>
                </a:solidFill>
              </a:defRPr>
            </a:lvl1pPr>
          </a:lstStyle>
          <a:p>
            <a:fld id="{1532EEB8-E699-4074-A0D7-399256B5AF63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C118-5B99-4077-9C7D-B73A9C9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74CD-67D6-4D52-BDF8-7E41376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2" y="6188074"/>
            <a:ext cx="1268626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>
                <a:solidFill>
                  <a:schemeClr val="tx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3885AD-7504-4322-8570-7611D90F2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691023"/>
            <a:ext cx="9650627" cy="151629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A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385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FE61C156-68AD-46E6-9D9C-629E5FD3B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306" y="5994808"/>
            <a:ext cx="1046356" cy="557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3FD7B-BD5F-4457-94E4-8F71BA3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50441"/>
            <a:ext cx="11120121" cy="2032418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D44D-5F06-4C11-8801-7CB88547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4366475"/>
            <a:ext cx="11120121" cy="15104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9572-BD1A-4948-878B-63C5A403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5850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>
                <a:solidFill>
                  <a:schemeClr val="bg1"/>
                </a:solidFill>
              </a:defRPr>
            </a:lvl1pPr>
          </a:lstStyle>
          <a:p>
            <a:fld id="{1532EEB8-E699-4074-A0D7-399256B5AF63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C118-5B99-4077-9C7D-B73A9C9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74CD-67D6-4D52-BDF8-7E41376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2" y="6188074"/>
            <a:ext cx="1268626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>
                <a:solidFill>
                  <a:schemeClr val="bg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3885AD-7504-4322-8570-7611D90F2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691023"/>
            <a:ext cx="9650627" cy="151629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A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088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09C8827E-CB30-528D-6422-C8AA96D21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9525"/>
            <a:ext cx="12258675" cy="68955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06C259-19BC-4BF9-908B-4D37FEC7D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52" y="1084371"/>
            <a:ext cx="9318930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F5FAD9C-9714-4956-897B-6246DCFBD90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D355FA-4F04-4A07-B2B3-146860FE71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2481263"/>
            <a:ext cx="7414482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</p:spTree>
    <p:extLst>
      <p:ext uri="{BB962C8B-B14F-4D97-AF65-F5344CB8AC3E}">
        <p14:creationId xmlns:p14="http://schemas.microsoft.com/office/powerpoint/2010/main" val="15244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EBA782-3404-E5AE-6E56-959822342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9525"/>
            <a:ext cx="12258675" cy="68955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DE59EB-3358-4956-85DF-3FF5256DD0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222" y="1084371"/>
            <a:ext cx="9346759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B4F69C-E956-435C-B337-1A25BA1106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2481263"/>
            <a:ext cx="7414482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602783-34FD-4B6D-A82D-F1C47C47E1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8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5DFB8F0-1057-DA06-FA08-835C98443C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9B59021-78A1-4881-BA8C-A9B202C30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223" y="1084371"/>
            <a:ext cx="9346760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532C1BD-B61C-4E43-AC2B-9D9C43BF2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499" y="2481263"/>
            <a:ext cx="7414483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D6722F-111D-4FF1-8F91-5B3CED25AC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31361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6EDC5-473B-500F-FA7A-4C9570FB1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3800" y="945680"/>
            <a:ext cx="3073400" cy="681469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673680E-FA69-4558-CF80-F887A5ED1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98" y="5860625"/>
            <a:ext cx="67221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3F12-1BDB-44C8-9462-34E1E710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800"/>
            <a:ext cx="10124304" cy="1325563"/>
          </a:xfrm>
          <a:prstGeom prst="rect">
            <a:avLst/>
          </a:prstGeom>
        </p:spPr>
        <p:txBody>
          <a:bodyPr vert="horz" lIns="152400" tIns="152400" rIns="152400" bIns="1524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1318-10F0-4DAB-84CB-C299FCEB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808162"/>
            <a:ext cx="11582402" cy="4357687"/>
          </a:xfrm>
          <a:prstGeom prst="rect">
            <a:avLst/>
          </a:prstGeom>
        </p:spPr>
        <p:txBody>
          <a:bodyPr vert="horz" lIns="152400" tIns="152400" rIns="152400" bIns="15240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383C-2BB6-486E-9DDD-1905ACD9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188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C5D2AA0-A82C-4FAD-BB96-9D4617AD3337}" type="datetime4">
              <a:rPr lang="en-AU" smtClean="0"/>
              <a:t>17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0CB2-F37B-41C7-AB8A-F2DAEE5E4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880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8A2E-7A12-4977-8ED8-F11BC455F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188074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AC6D6B-6356-4E6B-8670-A067C89BE26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791297" y="304800"/>
            <a:ext cx="1095904" cy="5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51" r:id="rId4"/>
    <p:sldLayoutId id="2147483676" r:id="rId5"/>
    <p:sldLayoutId id="2147483660" r:id="rId6"/>
    <p:sldLayoutId id="2147483665" r:id="rId7"/>
    <p:sldLayoutId id="2147483666" r:id="rId8"/>
    <p:sldLayoutId id="2147483661" r:id="rId9"/>
    <p:sldLayoutId id="2147483672" r:id="rId10"/>
    <p:sldLayoutId id="2147483673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62" r:id="rId18"/>
    <p:sldLayoutId id="2147483658" r:id="rId19"/>
    <p:sldLayoutId id="2147483659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1139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189" userDrawn="1">
          <p15:clr>
            <a:srgbClr val="F26B43"/>
          </p15:clr>
        </p15:guide>
        <p15:guide id="7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s.org.au/__.../Code-of-Professional-Conduct_v2.1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p.cole@Murdoch.edu.au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essions.com.au/defineprofess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dictionary.com/definition/professiona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aw.cornell.edu/uscode/5/7103.s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s.org.au/about-the-acs/member-conduct-and-discipl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6CD-C3C1-4274-A776-088956EFD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School of Information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63FE7-DF5A-4748-868A-949390F58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 eaLnBrk="1" hangingPunct="1">
              <a:spcBef>
                <a:spcPts val="1600"/>
              </a:spcBef>
              <a:buSzPct val="100000"/>
            </a:pPr>
            <a:r>
              <a:rPr lang="en-US" altLang="en-US" sz="2800" dirty="0">
                <a:solidFill>
                  <a:srgbClr val="000000"/>
                </a:solidFill>
              </a:rPr>
              <a:t>ICT302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Information Technology Professional Practice Project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ITP3 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5100" dirty="0">
                <a:solidFill>
                  <a:schemeClr val="bg1"/>
                </a:solidFill>
                <a:latin typeface="Arial" panose="020B0604020202020204" pitchFamily="34" charset="0"/>
              </a:rPr>
              <a:t>Professional Practice: Ethics and Conflict Resolution</a:t>
            </a:r>
            <a:endParaRPr lang="en-US" altLang="en-US" sz="5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2E7B8488-BD3B-455D-F386-0D87B312C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ACS Code of Professional Conduct </a:t>
            </a:r>
            <a:r>
              <a:rPr lang="en-US" altLang="en-US" sz="1600"/>
              <a:t>(previously called the Code of ETHICS)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0F1E-5C9A-384D-8171-F01B6538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484314"/>
            <a:ext cx="8164512" cy="4664075"/>
          </a:xfrm>
        </p:spPr>
        <p:txBody>
          <a:bodyPr/>
          <a:lstStyle/>
          <a:p>
            <a:pPr>
              <a:defRPr/>
            </a:pPr>
            <a:r>
              <a:rPr lang="en-AU" dirty="0"/>
              <a:t>1.  </a:t>
            </a:r>
            <a:r>
              <a:rPr lang="en-AU" b="1" dirty="0"/>
              <a:t>The Primacy of the Public Interest: </a:t>
            </a:r>
            <a:r>
              <a:rPr lang="en-AU" dirty="0"/>
              <a:t>You will place the interests of the public above those of personal, business or sectional interests.</a:t>
            </a:r>
          </a:p>
          <a:p>
            <a:pPr>
              <a:defRPr/>
            </a:pPr>
            <a:r>
              <a:rPr lang="en-AU" dirty="0"/>
              <a:t>2.  </a:t>
            </a:r>
            <a:r>
              <a:rPr lang="en-AU" b="1" dirty="0"/>
              <a:t>The Enhancement of Quality of Life: </a:t>
            </a:r>
            <a:r>
              <a:rPr lang="en-AU" dirty="0"/>
              <a:t>You will strive to enhance the quality of life of those affected by your work.</a:t>
            </a:r>
          </a:p>
          <a:p>
            <a:pPr marL="514350" indent="-514350">
              <a:buFont typeface="Times New Roman" panose="02020603050405020304" pitchFamily="18" charset="0"/>
              <a:buAutoNum type="arabicPeriod" startAt="3"/>
              <a:defRPr/>
            </a:pPr>
            <a:r>
              <a:rPr lang="en-AU" b="1" dirty="0"/>
              <a:t>Honesty: </a:t>
            </a:r>
            <a:r>
              <a:rPr lang="en-AU" dirty="0"/>
              <a:t>You will be honest in your representation of skills, knowledge, services and products.</a:t>
            </a:r>
          </a:p>
          <a:p>
            <a:pPr marL="514350" indent="-514350">
              <a:defRPr/>
            </a:pPr>
            <a:r>
              <a:rPr lang="en-US" sz="1800" i="1" dirty="0">
                <a:solidFill>
                  <a:srgbClr val="0070C0"/>
                </a:solidFill>
                <a:hlinkClick r:id="rId2"/>
              </a:rPr>
              <a:t>https://www.</a:t>
            </a:r>
            <a:r>
              <a:rPr lang="en-US" sz="1800" b="1" i="1" dirty="0">
                <a:solidFill>
                  <a:srgbClr val="0070C0"/>
                </a:solidFill>
                <a:hlinkClick r:id="rId2"/>
              </a:rPr>
              <a:t>acs</a:t>
            </a:r>
            <a:r>
              <a:rPr lang="en-US" sz="1800" i="1" dirty="0">
                <a:solidFill>
                  <a:srgbClr val="0070C0"/>
                </a:solidFill>
                <a:hlinkClick r:id="rId2"/>
              </a:rPr>
              <a:t>.org.au/__.../</a:t>
            </a:r>
            <a:r>
              <a:rPr lang="en-US" sz="1800" b="1" i="1" dirty="0">
                <a:solidFill>
                  <a:srgbClr val="0070C0"/>
                </a:solidFill>
                <a:hlinkClick r:id="rId2"/>
              </a:rPr>
              <a:t>Code</a:t>
            </a:r>
            <a:r>
              <a:rPr lang="en-US" sz="1800" i="1" dirty="0">
                <a:solidFill>
                  <a:srgbClr val="0070C0"/>
                </a:solidFill>
                <a:hlinkClick r:id="rId2"/>
              </a:rPr>
              <a:t>-of-Professional-</a:t>
            </a:r>
            <a:r>
              <a:rPr lang="en-US" sz="1800" b="1" i="1" dirty="0">
                <a:solidFill>
                  <a:srgbClr val="0070C0"/>
                </a:solidFill>
                <a:hlinkClick r:id="rId2"/>
              </a:rPr>
              <a:t>Conduct</a:t>
            </a:r>
            <a:r>
              <a:rPr lang="en-US" sz="1800" i="1" dirty="0">
                <a:solidFill>
                  <a:srgbClr val="0070C0"/>
                </a:solidFill>
                <a:hlinkClick r:id="rId2"/>
              </a:rPr>
              <a:t>_v2.1.pdf</a:t>
            </a:r>
            <a:endParaRPr lang="en-US" sz="1800" i="1" dirty="0">
              <a:solidFill>
                <a:srgbClr val="0070C0"/>
              </a:solidFill>
            </a:endParaRPr>
          </a:p>
          <a:p>
            <a:pPr marL="514350" indent="-514350">
              <a:buFont typeface="Times New Roman" panose="02020603050405020304" pitchFamily="18" charset="0"/>
              <a:buAutoNum type="arabicPeriod" startAt="3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54C57C9A-DC34-EF89-341C-E4731A24D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717550"/>
            <a:ext cx="7416800" cy="706438"/>
          </a:xfrm>
        </p:spPr>
        <p:txBody>
          <a:bodyPr/>
          <a:lstStyle/>
          <a:p>
            <a:r>
              <a:rPr lang="en-US" altLang="en-US" sz="2400"/>
              <a:t>ACS Code of Professional Conduct </a:t>
            </a:r>
            <a:r>
              <a:rPr lang="en-US" altLang="en-US" sz="1600"/>
              <a:t>cont.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617A1179-8486-F31C-A770-E25B0F0B8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1700" y="1341438"/>
            <a:ext cx="7912100" cy="4806950"/>
          </a:xfrm>
        </p:spPr>
        <p:txBody>
          <a:bodyPr/>
          <a:lstStyle/>
          <a:p>
            <a:r>
              <a:rPr lang="en-AU" altLang="en-US"/>
              <a:t>4.  </a:t>
            </a:r>
            <a:r>
              <a:rPr lang="en-AU" altLang="en-US" b="1"/>
              <a:t>Competence: </a:t>
            </a:r>
            <a:r>
              <a:rPr lang="en-AU" altLang="en-US"/>
              <a:t>You will work competently and diligently for your stakeholders.</a:t>
            </a:r>
          </a:p>
          <a:p>
            <a:r>
              <a:rPr lang="en-AU" altLang="en-US"/>
              <a:t>5.  </a:t>
            </a:r>
            <a:r>
              <a:rPr lang="en-AU" altLang="en-US" b="1"/>
              <a:t>Professional Development: </a:t>
            </a:r>
            <a:r>
              <a:rPr lang="en-AU" altLang="en-US"/>
              <a:t>You will enhance your own professional development, and that of your staff.</a:t>
            </a:r>
          </a:p>
          <a:p>
            <a:r>
              <a:rPr lang="en-AU" altLang="en-US"/>
              <a:t>6.  </a:t>
            </a:r>
            <a:r>
              <a:rPr lang="en-AU" altLang="en-US" b="1"/>
              <a:t>Professionalism: </a:t>
            </a:r>
            <a:r>
              <a:rPr lang="en-AU" altLang="en-US"/>
              <a:t>You will enhance the integrity of the ACS and the respect of its members for each other.</a:t>
            </a:r>
          </a:p>
          <a:p>
            <a:r>
              <a:rPr lang="en-AU" altLang="en-US"/>
              <a:t>   In a situation of conflict between the values, The Primacy of the Public Interest takes precedence over the other value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96C7D932-E5F9-E10A-FCCA-D150A0A25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Morality vs ethics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C244543D-798D-A8ED-70EE-5DD27F230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>
                <a:latin typeface="Calibri" panose="020F0502020204030204" pitchFamily="34" charset="0"/>
              </a:rPr>
              <a:t>People live and work in communities to facilitate the exchange of goods and services</a:t>
            </a:r>
          </a:p>
          <a:p>
            <a:pPr>
              <a:lnSpc>
                <a:spcPct val="90000"/>
              </a:lnSpc>
            </a:pPr>
            <a:r>
              <a:rPr lang="en-AU" altLang="en-US">
                <a:latin typeface="Calibri" panose="020F0502020204030204" pitchFamily="34" charset="0"/>
              </a:rPr>
              <a:t>Every community develops guidelines indicating what people should do in various circumstances - these are </a:t>
            </a:r>
            <a:r>
              <a:rPr lang="en-AU" altLang="en-US" i="1">
                <a:latin typeface="Calibri" panose="020F0502020204030204" pitchFamily="34" charset="0"/>
              </a:rPr>
              <a:t>morality</a:t>
            </a:r>
            <a:r>
              <a:rPr lang="en-AU" altLang="en-US">
                <a:latin typeface="Calibri" panose="020F0502020204030204" pitchFamily="34" charset="0"/>
              </a:rPr>
              <a:t>. Therefore , there is a </a:t>
            </a:r>
            <a:r>
              <a:rPr lang="en-AU" altLang="en-US" sz="2000" b="1">
                <a:latin typeface="Calibri" panose="020F0502020204030204" pitchFamily="34" charset="0"/>
              </a:rPr>
              <a:t>price</a:t>
            </a:r>
            <a:r>
              <a:rPr lang="en-AU" altLang="en-US" sz="2000">
                <a:latin typeface="Calibri" panose="020F0502020204030204" pitchFamily="34" charset="0"/>
              </a:rPr>
              <a:t> </a:t>
            </a:r>
            <a:r>
              <a:rPr lang="en-AU" altLang="en-US">
                <a:latin typeface="Calibri" panose="020F0502020204030204" pitchFamily="34" charset="0"/>
              </a:rPr>
              <a:t>associated with being part of a community: prohibiting some actions and making others obligatory</a:t>
            </a:r>
          </a:p>
          <a:p>
            <a:pPr>
              <a:lnSpc>
                <a:spcPct val="90000"/>
              </a:lnSpc>
            </a:pPr>
            <a:r>
              <a:rPr lang="en-AU" altLang="en-US">
                <a:latin typeface="Calibri" panose="020F0502020204030204" pitchFamily="34" charset="0"/>
              </a:rPr>
              <a:t>This requires a decision that other people in the community are worthy of respect - considering only ones’ own needs and desires is unethical</a:t>
            </a:r>
          </a:p>
          <a:p>
            <a:pPr>
              <a:lnSpc>
                <a:spcPct val="90000"/>
              </a:lnSpc>
            </a:pPr>
            <a:r>
              <a:rPr lang="en-AU" altLang="en-US">
                <a:latin typeface="Calibri" panose="020F0502020204030204" pitchFamily="34" charset="0"/>
              </a:rPr>
              <a:t>Nevertheless, it would seem the advantages of community life outweighs the disadvantages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B8AF6DA-D05E-0109-3CE3-DD3DF579D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Components of a moral system</a:t>
            </a:r>
          </a:p>
        </p:txBody>
      </p:sp>
      <p:sp>
        <p:nvSpPr>
          <p:cNvPr id="26626" name="Line 5">
            <a:extLst>
              <a:ext uri="{FF2B5EF4-FFF2-40B4-BE49-F238E27FC236}">
                <a16:creationId xmlns:a16="http://schemas.microsoft.com/office/drawing/2014/main" id="{41AF4D7A-9CBF-8364-4AA7-33AA07ECB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371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Line 7">
            <a:extLst>
              <a:ext uri="{FF2B5EF4-FFF2-40B4-BE49-F238E27FC236}">
                <a16:creationId xmlns:a16="http://schemas.microsoft.com/office/drawing/2014/main" id="{629AADE6-1A09-93AB-4AB1-72F9A68CA673}"/>
              </a:ext>
            </a:extLst>
          </p:cNvPr>
          <p:cNvSpPr>
            <a:spLocks noChangeShapeType="1"/>
          </p:cNvSpPr>
          <p:nvPr/>
        </p:nvSpPr>
        <p:spPr bwMode="auto">
          <a:xfrm rot="14826728" flipH="1">
            <a:off x="4419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8">
            <a:extLst>
              <a:ext uri="{FF2B5EF4-FFF2-40B4-BE49-F238E27FC236}">
                <a16:creationId xmlns:a16="http://schemas.microsoft.com/office/drawing/2014/main" id="{2B9579A8-E62E-7819-3B47-E94B0B6E3F5A}"/>
              </a:ext>
            </a:extLst>
          </p:cNvPr>
          <p:cNvSpPr>
            <a:spLocks noChangeShapeType="1"/>
          </p:cNvSpPr>
          <p:nvPr/>
        </p:nvSpPr>
        <p:spPr bwMode="auto">
          <a:xfrm rot="14826728" flipH="1">
            <a:off x="5995988" y="1482725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9">
            <a:extLst>
              <a:ext uri="{FF2B5EF4-FFF2-40B4-BE49-F238E27FC236}">
                <a16:creationId xmlns:a16="http://schemas.microsoft.com/office/drawing/2014/main" id="{48858C03-5E22-D93C-7586-312A1B22A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581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10">
            <a:extLst>
              <a:ext uri="{FF2B5EF4-FFF2-40B4-BE49-F238E27FC236}">
                <a16:creationId xmlns:a16="http://schemas.microsoft.com/office/drawing/2014/main" id="{F1E5131D-60DC-A414-1473-9AB6AF78B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33601"/>
            <a:ext cx="1885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AU" altLang="en-US">
                <a:solidFill>
                  <a:srgbClr val="00B050"/>
                </a:solidFill>
              </a:rPr>
              <a:t>Rules of conduct</a:t>
            </a:r>
          </a:p>
          <a:p>
            <a:pPr algn="ctr"/>
            <a:r>
              <a:rPr lang="en-AU" altLang="en-US" sz="1400"/>
              <a:t>action-guiding rules</a:t>
            </a:r>
            <a:r>
              <a:rPr lang="en-AU" altLang="en-US"/>
              <a:t> </a:t>
            </a:r>
          </a:p>
          <a:p>
            <a:pPr algn="ctr"/>
            <a:endParaRPr lang="en-AU" altLang="en-US"/>
          </a:p>
          <a:p>
            <a:pPr algn="ctr"/>
            <a:r>
              <a:rPr lang="en-AU" altLang="en-US"/>
              <a:t>2 types</a:t>
            </a:r>
          </a:p>
        </p:txBody>
      </p:sp>
      <p:sp>
        <p:nvSpPr>
          <p:cNvPr id="26631" name="Text Box 11">
            <a:extLst>
              <a:ext uri="{FF2B5EF4-FFF2-40B4-BE49-F238E27FC236}">
                <a16:creationId xmlns:a16="http://schemas.microsoft.com/office/drawing/2014/main" id="{4608193A-9D98-CC64-7CF5-38C2B279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2133601"/>
            <a:ext cx="3941763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>
                <a:solidFill>
                  <a:srgbClr val="00B050"/>
                </a:solidFill>
              </a:rPr>
              <a:t>Principles of evaluation</a:t>
            </a:r>
          </a:p>
          <a:p>
            <a:r>
              <a:rPr lang="en-AU" altLang="en-US" sz="1400"/>
              <a:t>standards used to justify Rules of conduct</a:t>
            </a:r>
          </a:p>
          <a:p>
            <a:endParaRPr lang="en-AU" altLang="en-US" sz="1400"/>
          </a:p>
          <a:p>
            <a:r>
              <a:rPr lang="en-AU" altLang="en-US" sz="1400"/>
              <a:t>Examples include principles such as:</a:t>
            </a:r>
          </a:p>
          <a:p>
            <a:r>
              <a:rPr lang="en-AU" altLang="en-US" sz="1400" i="1"/>
              <a:t>social utility (greater good for greatest number);</a:t>
            </a:r>
          </a:p>
          <a:p>
            <a:r>
              <a:rPr lang="en-AU" altLang="en-US" sz="1400" i="1"/>
              <a:t>justice as fairness</a:t>
            </a:r>
          </a:p>
          <a:p>
            <a:endParaRPr lang="en-AU" altLang="en-US" sz="1400" i="1"/>
          </a:p>
          <a:p>
            <a:r>
              <a:rPr lang="en-AU" altLang="en-US" sz="1400"/>
              <a:t>Grounded in either</a:t>
            </a:r>
          </a:p>
          <a:p>
            <a:pPr lvl="1"/>
            <a:r>
              <a:rPr lang="en-AU" altLang="en-US" sz="1400" i="1"/>
              <a:t>religion</a:t>
            </a:r>
          </a:p>
          <a:p>
            <a:pPr lvl="1"/>
            <a:r>
              <a:rPr lang="en-AU" altLang="en-US" sz="1400" i="1"/>
              <a:t>law</a:t>
            </a:r>
            <a:endParaRPr lang="en-AU" altLang="en-US" i="1"/>
          </a:p>
          <a:p>
            <a:pPr lvl="1"/>
            <a:r>
              <a:rPr lang="en-AU" altLang="en-US" sz="1400" i="1"/>
              <a:t>ethics</a:t>
            </a:r>
          </a:p>
        </p:txBody>
      </p:sp>
      <p:sp>
        <p:nvSpPr>
          <p:cNvPr id="26632" name="Text Box 14">
            <a:extLst>
              <a:ext uri="{FF2B5EF4-FFF2-40B4-BE49-F238E27FC236}">
                <a16:creationId xmlns:a16="http://schemas.microsoft.com/office/drawing/2014/main" id="{BC57F6A4-9EA2-9582-EC68-84997D87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4254500"/>
            <a:ext cx="18367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400">
                <a:solidFill>
                  <a:srgbClr val="92D050"/>
                </a:solidFill>
              </a:rPr>
              <a:t>Rules for guiding the</a:t>
            </a:r>
          </a:p>
          <a:p>
            <a:r>
              <a:rPr lang="en-AU" altLang="en-US" sz="1400">
                <a:solidFill>
                  <a:srgbClr val="92D050"/>
                </a:solidFill>
              </a:rPr>
              <a:t>actions of individuals</a:t>
            </a:r>
          </a:p>
          <a:p>
            <a:endParaRPr lang="en-AU" altLang="en-US" sz="1400"/>
          </a:p>
          <a:p>
            <a:r>
              <a:rPr lang="en-AU" altLang="en-US" sz="1400"/>
              <a:t>Examples include </a:t>
            </a:r>
          </a:p>
          <a:p>
            <a:r>
              <a:rPr lang="en-AU" altLang="en-US" sz="1400"/>
              <a:t>directives such as:</a:t>
            </a:r>
          </a:p>
          <a:p>
            <a:r>
              <a:rPr lang="en-AU" altLang="en-US" sz="1400" i="1"/>
              <a:t>Do not steal</a:t>
            </a:r>
            <a:r>
              <a:rPr lang="en-AU" altLang="en-US" sz="1400"/>
              <a:t>; </a:t>
            </a:r>
          </a:p>
          <a:p>
            <a:r>
              <a:rPr lang="en-AU" altLang="en-US" sz="1400" i="1"/>
              <a:t>Do not harm others</a:t>
            </a:r>
            <a:endParaRPr lang="en-AU" altLang="en-US" i="1"/>
          </a:p>
        </p:txBody>
      </p:sp>
      <p:sp>
        <p:nvSpPr>
          <p:cNvPr id="26633" name="Text Box 15">
            <a:extLst>
              <a:ext uri="{FF2B5EF4-FFF2-40B4-BE49-F238E27FC236}">
                <a16:creationId xmlns:a16="http://schemas.microsoft.com/office/drawing/2014/main" id="{48AACB78-BB66-B690-4302-73613667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267200"/>
            <a:ext cx="25622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400">
                <a:solidFill>
                  <a:srgbClr val="92D050"/>
                </a:solidFill>
              </a:rPr>
              <a:t>Rules for establishing</a:t>
            </a:r>
          </a:p>
          <a:p>
            <a:r>
              <a:rPr lang="en-AU" altLang="en-US" sz="1400">
                <a:solidFill>
                  <a:srgbClr val="92D050"/>
                </a:solidFill>
              </a:rPr>
              <a:t>social policies</a:t>
            </a:r>
          </a:p>
          <a:p>
            <a:endParaRPr lang="en-AU" altLang="en-US" sz="1400"/>
          </a:p>
          <a:p>
            <a:r>
              <a:rPr lang="en-AU" altLang="en-US" sz="1400"/>
              <a:t>Examples include </a:t>
            </a:r>
          </a:p>
          <a:p>
            <a:r>
              <a:rPr lang="en-AU" altLang="en-US" sz="1400"/>
              <a:t>policies such as:</a:t>
            </a:r>
          </a:p>
          <a:p>
            <a:r>
              <a:rPr lang="en-AU" altLang="en-US" sz="1400" i="1"/>
              <a:t>Software should be protected;</a:t>
            </a:r>
          </a:p>
          <a:p>
            <a:r>
              <a:rPr lang="en-AU" altLang="en-US" sz="1400" i="1"/>
              <a:t>Privacy should be respected</a:t>
            </a:r>
          </a:p>
        </p:txBody>
      </p:sp>
      <p:sp>
        <p:nvSpPr>
          <p:cNvPr id="26634" name="Text Box 16">
            <a:extLst>
              <a:ext uri="{FF2B5EF4-FFF2-40B4-BE49-F238E27FC236}">
                <a16:creationId xmlns:a16="http://schemas.microsoft.com/office/drawing/2014/main" id="{BEF60D98-FA2A-4D44-1620-8BD7DB767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6172201"/>
            <a:ext cx="2100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400">
                <a:latin typeface="Calibri" panose="020F0502020204030204" pitchFamily="34" charset="0"/>
              </a:rPr>
              <a:t>Source :Tavani (2011) p 37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20D3EB5F-DC84-0935-AFEF-D5E1BD8B5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Ethics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48617E66-3F68-0A9B-A1FA-90C0DE5B3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800">
                <a:latin typeface="Calibri" panose="020F0502020204030204" pitchFamily="34" charset="0"/>
              </a:rPr>
              <a:t>Ethics (or moral philosophy) is the rational, systematic analysis of conduct that can cause benefit or harm to others.</a:t>
            </a:r>
          </a:p>
          <a:p>
            <a:pPr>
              <a:lnSpc>
                <a:spcPct val="90000"/>
              </a:lnSpc>
            </a:pPr>
            <a:r>
              <a:rPr lang="en-AU" altLang="en-US" sz="2800">
                <a:latin typeface="Calibri" panose="020F0502020204030204" pitchFamily="34" charset="0"/>
              </a:rPr>
              <a:t>Because it is based on reason, people are required to explain </a:t>
            </a:r>
            <a:r>
              <a:rPr lang="en-AU" altLang="en-US" sz="2800" i="1">
                <a:latin typeface="Calibri" panose="020F0502020204030204" pitchFamily="34" charset="0"/>
              </a:rPr>
              <a:t>why</a:t>
            </a:r>
            <a:r>
              <a:rPr lang="en-AU" altLang="en-US" sz="2800">
                <a:latin typeface="Calibri" panose="020F0502020204030204" pitchFamily="34" charset="0"/>
              </a:rPr>
              <a:t> they hold the opinions they do</a:t>
            </a:r>
          </a:p>
          <a:p>
            <a:pPr>
              <a:lnSpc>
                <a:spcPct val="90000"/>
              </a:lnSpc>
            </a:pPr>
            <a:r>
              <a:rPr lang="en-AU" altLang="en-US" sz="2800">
                <a:latin typeface="Calibri" panose="020F0502020204030204" pitchFamily="34" charset="0"/>
              </a:rPr>
              <a:t>Ethics is focussed on </a:t>
            </a:r>
            <a:r>
              <a:rPr lang="en-AU" altLang="en-US" sz="2800" i="1">
                <a:latin typeface="Calibri" panose="020F0502020204030204" pitchFamily="34" charset="0"/>
              </a:rPr>
              <a:t>voluntary moral choice</a:t>
            </a:r>
            <a:r>
              <a:rPr lang="en-AU" altLang="en-US" sz="2800">
                <a:latin typeface="Calibri" panose="020F0502020204030204" pitchFamily="34" charset="0"/>
              </a:rPr>
              <a:t> - a decision is made to take one course of action rather than another</a:t>
            </a:r>
          </a:p>
          <a:p>
            <a:pPr>
              <a:lnSpc>
                <a:spcPct val="90000"/>
              </a:lnSpc>
            </a:pPr>
            <a:r>
              <a:rPr lang="en-AU" altLang="en-US" sz="2800">
                <a:latin typeface="Calibri" panose="020F0502020204030204" pitchFamily="34" charset="0"/>
              </a:rPr>
              <a:t>The </a:t>
            </a:r>
            <a:r>
              <a:rPr lang="en-AU" altLang="en-US" sz="2800" i="1">
                <a:latin typeface="Calibri" panose="020F0502020204030204" pitchFamily="34" charset="0"/>
              </a:rPr>
              <a:t>moral stance</a:t>
            </a:r>
            <a:r>
              <a:rPr lang="en-AU" altLang="en-US" sz="2800">
                <a:latin typeface="Calibri" panose="020F0502020204030204" pitchFamily="34" charset="0"/>
              </a:rPr>
              <a:t> we take determine the ethical decisions we make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E374245E-7327-42A1-14B3-5101DBA4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5943601"/>
            <a:ext cx="2085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400">
                <a:latin typeface="Calibri" panose="020F0502020204030204" pitchFamily="34" charset="0"/>
              </a:rPr>
              <a:t>Source: Quinn (2011) p 79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2A5D9E4-1612-4444-8503-547A6797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AU">
                <a:latin typeface="Calibri" pitchFamily="34" charset="0"/>
              </a:rPr>
              <a:t>Frameworks for moral</a:t>
            </a:r>
            <a:br>
              <a:rPr lang="en-AU">
                <a:latin typeface="Calibri" pitchFamily="34" charset="0"/>
              </a:rPr>
            </a:br>
            <a:r>
              <a:rPr lang="en-AU">
                <a:latin typeface="Calibri" pitchFamily="34" charset="0"/>
              </a:rPr>
              <a:t>decision-making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DB0E8F1-DA4E-6548-950A-2FB9D86DC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sz="2800" dirty="0">
                <a:latin typeface="Calibri" pitchFamily="34" charset="0"/>
              </a:rPr>
              <a:t>Ethical theories under consideration:</a:t>
            </a:r>
          </a:p>
          <a:p>
            <a:pPr lvl="1">
              <a:buFont typeface="Arial" charset="0"/>
              <a:buChar char="•"/>
              <a:defRPr/>
            </a:pPr>
            <a:r>
              <a:rPr lang="en-AU" dirty="0">
                <a:latin typeface="Calibri" pitchFamily="34" charset="0"/>
              </a:rPr>
              <a:t>Relativism - subjective or cultural </a:t>
            </a:r>
          </a:p>
          <a:p>
            <a:pPr lvl="1">
              <a:buFont typeface="Arial" charset="0"/>
              <a:buChar char="•"/>
              <a:defRPr/>
            </a:pPr>
            <a:r>
              <a:rPr lang="en-AU" dirty="0">
                <a:latin typeface="Calibri" pitchFamily="34" charset="0"/>
              </a:rPr>
              <a:t>Divine command</a:t>
            </a:r>
          </a:p>
          <a:p>
            <a:pPr lvl="1">
              <a:buFont typeface="Arial" charset="0"/>
              <a:buChar char="•"/>
              <a:defRPr/>
            </a:pPr>
            <a:r>
              <a:rPr lang="en-AU" dirty="0">
                <a:latin typeface="Calibri" pitchFamily="34" charset="0"/>
              </a:rPr>
              <a:t>Egoism/Altruism</a:t>
            </a:r>
          </a:p>
          <a:p>
            <a:pPr lvl="1">
              <a:buFont typeface="Arial" charset="0"/>
              <a:buChar char="•"/>
              <a:defRPr/>
            </a:pPr>
            <a:r>
              <a:rPr lang="en-AU" dirty="0">
                <a:latin typeface="Calibri" pitchFamily="34" charset="0"/>
              </a:rPr>
              <a:t>Kantianism (Deontology)</a:t>
            </a:r>
          </a:p>
          <a:p>
            <a:pPr lvl="1">
              <a:buFont typeface="Arial" charset="0"/>
              <a:buChar char="•"/>
              <a:defRPr/>
            </a:pPr>
            <a:r>
              <a:rPr lang="en-AU" dirty="0">
                <a:latin typeface="Calibri" pitchFamily="34" charset="0"/>
              </a:rPr>
              <a:t>Utilitarianism - act or rule</a:t>
            </a:r>
          </a:p>
          <a:p>
            <a:pPr lvl="1">
              <a:buFont typeface="Arial" charset="0"/>
              <a:buChar char="•"/>
              <a:defRPr/>
            </a:pPr>
            <a:r>
              <a:rPr lang="en-AU" dirty="0">
                <a:latin typeface="Calibri" pitchFamily="34" charset="0"/>
              </a:rPr>
              <a:t>Social contract</a:t>
            </a:r>
          </a:p>
          <a:p>
            <a:pPr lvl="1">
              <a:buFont typeface="Arial" charset="0"/>
              <a:buChar char="•"/>
              <a:defRPr/>
            </a:pPr>
            <a:r>
              <a:rPr lang="en-AU" dirty="0">
                <a:latin typeface="Calibri" pitchFamily="34" charset="0"/>
              </a:rPr>
              <a:t>Ethics of care</a:t>
            </a:r>
          </a:p>
          <a:p>
            <a:pPr lvl="1">
              <a:buFont typeface="Arial" charset="0"/>
              <a:buChar char="•"/>
              <a:defRPr/>
            </a:pPr>
            <a:endParaRPr lang="en-AU" dirty="0">
              <a:latin typeface="Calibri" pitchFamily="34" charset="0"/>
            </a:endParaRPr>
          </a:p>
          <a:p>
            <a:pPr marL="457200" lvl="1" indent="0">
              <a:defRPr/>
            </a:pPr>
            <a:r>
              <a:rPr lang="en-AU" dirty="0">
                <a:latin typeface="Calibri" pitchFamily="34" charset="0"/>
              </a:rPr>
              <a:t>There are others…</a:t>
            </a:r>
            <a:endParaRPr lang="en-AU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26">
            <a:extLst>
              <a:ext uri="{FF2B5EF4-FFF2-40B4-BE49-F238E27FC236}">
                <a16:creationId xmlns:a16="http://schemas.microsoft.com/office/drawing/2014/main" id="{7433D8C3-A90F-18E7-9FD6-291CC600B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Ethical theories in a nutshell</a:t>
            </a:r>
          </a:p>
        </p:txBody>
      </p:sp>
      <p:sp>
        <p:nvSpPr>
          <p:cNvPr id="32770" name="Rectangle 1027">
            <a:extLst>
              <a:ext uri="{FF2B5EF4-FFF2-40B4-BE49-F238E27FC236}">
                <a16:creationId xmlns:a16="http://schemas.microsoft.com/office/drawing/2014/main" id="{8EDFF113-5289-AC1F-FF23-1ED559279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>
                <a:latin typeface="Calibri" panose="020F0502020204030204" pitchFamily="34" charset="0"/>
              </a:rPr>
              <a:t>Relativism</a:t>
            </a:r>
            <a:r>
              <a:rPr lang="en-AU" altLang="en-US" dirty="0">
                <a:latin typeface="Calibri" panose="020F0502020204030204" pitchFamily="34" charset="0"/>
              </a:rPr>
              <a:t> - subjective or cultural - </a:t>
            </a:r>
            <a:r>
              <a:rPr lang="en-AU" altLang="en-US" sz="2000" dirty="0">
                <a:latin typeface="Calibri" panose="020F0502020204030204" pitchFamily="34" charset="0"/>
              </a:rPr>
              <a:t>each person or culture decides what is right or wrong for themselves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>
                <a:latin typeface="Calibri" panose="020F0502020204030204" pitchFamily="34" charset="0"/>
              </a:rPr>
              <a:t>Divine command </a:t>
            </a:r>
            <a:r>
              <a:rPr lang="en-AU" altLang="en-US" dirty="0">
                <a:latin typeface="Calibri" panose="020F0502020204030204" pitchFamily="34" charset="0"/>
              </a:rPr>
              <a:t>- </a:t>
            </a:r>
            <a:r>
              <a:rPr lang="en-AU" altLang="en-US" sz="2000" dirty="0">
                <a:latin typeface="Calibri" panose="020F0502020204030204" pitchFamily="34" charset="0"/>
              </a:rPr>
              <a:t>good actions are aligned with the will of God or other supreme being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>
                <a:latin typeface="Calibri" panose="020F0502020204030204" pitchFamily="34" charset="0"/>
              </a:rPr>
              <a:t>Egoism/Altruism</a:t>
            </a:r>
            <a:r>
              <a:rPr lang="en-AU" altLang="en-US" dirty="0">
                <a:latin typeface="Calibri" panose="020F0502020204030204" pitchFamily="34" charset="0"/>
              </a:rPr>
              <a:t> - </a:t>
            </a:r>
            <a:r>
              <a:rPr lang="en-AU" altLang="en-US" sz="2000" dirty="0">
                <a:latin typeface="Calibri" panose="020F0502020204030204" pitchFamily="34" charset="0"/>
              </a:rPr>
              <a:t>focus on self-interest, as opposed to serving the interests of others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>
                <a:latin typeface="Calibri" panose="020F0502020204030204" pitchFamily="34" charset="0"/>
              </a:rPr>
              <a:t>Kantianism</a:t>
            </a:r>
            <a:r>
              <a:rPr lang="en-AU" altLang="en-US" dirty="0">
                <a:latin typeface="Calibri" panose="020F0502020204030204" pitchFamily="34" charset="0"/>
              </a:rPr>
              <a:t> (Deontology) - </a:t>
            </a:r>
            <a:r>
              <a:rPr lang="en-AU" altLang="en-US" sz="2000" dirty="0">
                <a:latin typeface="Calibri" panose="020F0502020204030204" pitchFamily="34" charset="0"/>
              </a:rPr>
              <a:t>act from moral rules which we agree will to be universal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>
                <a:latin typeface="Calibri" panose="020F0502020204030204" pitchFamily="34" charset="0"/>
              </a:rPr>
              <a:t>Utilitarianism</a:t>
            </a:r>
            <a:r>
              <a:rPr lang="en-AU" altLang="en-US" dirty="0">
                <a:latin typeface="Calibri" panose="020F0502020204030204" pitchFamily="34" charset="0"/>
              </a:rPr>
              <a:t> - act or rule - </a:t>
            </a:r>
            <a:r>
              <a:rPr lang="en-AU" altLang="en-US" sz="2000" dirty="0">
                <a:latin typeface="Calibri" panose="020F0502020204030204" pitchFamily="34" charset="0"/>
              </a:rPr>
              <a:t>an action or moral rule is good if the net effect is greater happiness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>
                <a:latin typeface="Calibri" panose="020F0502020204030204" pitchFamily="34" charset="0"/>
              </a:rPr>
              <a:t>Social contract </a:t>
            </a:r>
            <a:r>
              <a:rPr lang="en-AU" altLang="en-US" dirty="0">
                <a:latin typeface="Calibri" panose="020F0502020204030204" pitchFamily="34" charset="0"/>
              </a:rPr>
              <a:t>- </a:t>
            </a:r>
            <a:r>
              <a:rPr lang="en-AU" altLang="en-US" sz="2000" dirty="0">
                <a:latin typeface="Calibri" panose="020F0502020204030204" pitchFamily="34" charset="0"/>
              </a:rPr>
              <a:t>everyone in society should bear burdens to receive benefits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>
                <a:latin typeface="Calibri" panose="020F0502020204030204" pitchFamily="34" charset="0"/>
              </a:rPr>
              <a:t>Ethics of care </a:t>
            </a:r>
            <a:r>
              <a:rPr lang="en-AU" altLang="en-US" dirty="0">
                <a:latin typeface="Calibri" panose="020F0502020204030204" pitchFamily="34" charset="0"/>
              </a:rPr>
              <a:t>- </a:t>
            </a:r>
            <a:r>
              <a:rPr lang="en-AU" altLang="en-US" sz="2000" dirty="0">
                <a:latin typeface="Calibri" panose="020F0502020204030204" pitchFamily="34" charset="0"/>
              </a:rPr>
              <a:t>mutual nurturing (as in families or close friendships)</a:t>
            </a:r>
          </a:p>
          <a:p>
            <a:pPr>
              <a:lnSpc>
                <a:spcPct val="90000"/>
              </a:lnSpc>
            </a:pPr>
            <a:endParaRPr lang="en-AU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DDD55B72-D41F-EBC4-B009-6DADD31D2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How do these impact on IT?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E72CB74-50BF-A497-BA3E-00F5F5D3E6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dirty="0">
                <a:latin typeface="Calibri" panose="020F0502020204030204" pitchFamily="34" charset="0"/>
              </a:rPr>
              <a:t>With the development of computers and IT, the use of such resources raises a number of issues that transcend political, linguistic and geographic boundaries</a:t>
            </a:r>
          </a:p>
          <a:p>
            <a:pPr>
              <a:lnSpc>
                <a:spcPct val="90000"/>
              </a:lnSpc>
            </a:pPr>
            <a:endParaRPr lang="en-AU" altLang="en-US" sz="10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>
                <a:latin typeface="Calibri" panose="020F0502020204030204" pitchFamily="34" charset="0"/>
              </a:rPr>
              <a:t>While the Internet expands its world-wide links, questions of standards to regulate its use as a global information structure are emerging</a:t>
            </a:r>
          </a:p>
          <a:p>
            <a:pPr>
              <a:lnSpc>
                <a:spcPct val="90000"/>
              </a:lnSpc>
            </a:pPr>
            <a:endParaRPr lang="en-AU" altLang="en-US" sz="10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>
                <a:latin typeface="Calibri" panose="020F0502020204030204" pitchFamily="34" charset="0"/>
              </a:rPr>
              <a:t>While technology, law and ethics each have a role to play, </a:t>
            </a:r>
            <a:r>
              <a:rPr lang="en-AU" altLang="en-US" i="1" dirty="0">
                <a:latin typeface="Calibri" panose="020F0502020204030204" pitchFamily="34" charset="0"/>
              </a:rPr>
              <a:t>ethics</a:t>
            </a:r>
            <a:r>
              <a:rPr lang="en-AU" altLang="en-US" dirty="0">
                <a:latin typeface="Calibri" panose="020F0502020204030204" pitchFamily="34" charset="0"/>
              </a:rPr>
              <a:t> may well ultimately dictate the extent to which a global infrastructure succeeds or fails</a:t>
            </a:r>
          </a:p>
          <a:p>
            <a:pPr>
              <a:lnSpc>
                <a:spcPct val="90000"/>
              </a:lnSpc>
            </a:pPr>
            <a:endParaRPr lang="en-AU" altLang="en-US" sz="10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>
                <a:latin typeface="Calibri" panose="020F0502020204030204" pitchFamily="34" charset="0"/>
              </a:rPr>
              <a:t>The ethical use of computer and IT will loom larger as major societal issues as we move further into the 21</a:t>
            </a:r>
            <a:r>
              <a:rPr lang="en-AU" altLang="en-US" baseline="30000" dirty="0">
                <a:latin typeface="Calibri" panose="020F0502020204030204" pitchFamily="34" charset="0"/>
              </a:rPr>
              <a:t>st</a:t>
            </a:r>
            <a:r>
              <a:rPr lang="en-AU" altLang="en-US" dirty="0">
                <a:latin typeface="Calibri" panose="020F0502020204030204" pitchFamily="34" charset="0"/>
              </a:rPr>
              <a:t> century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2AF25CF0-35D7-A5E4-C028-CBC73BB8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5875339"/>
            <a:ext cx="263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AU" altLang="en-US" sz="1600">
                <a:latin typeface="Calibri" panose="020F0502020204030204" pitchFamily="34" charset="0"/>
              </a:rPr>
              <a:t>Source: Pourciau, (1999) p ix</a:t>
            </a:r>
            <a:r>
              <a:rPr lang="en-AU" altLang="en-US" sz="24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137717D-288B-FF0F-C0D8-653C88697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Ethical conduct in IT</a:t>
            </a:r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B2B7A51-0248-424E-B915-BE8A9E5C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1" y="1835150"/>
            <a:ext cx="7916863" cy="47942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Will you implement systems that you do not approve of?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Do you wash you hands of this responsibility and claim that you were only doing what you were ordered to do?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Nuclear Bomb scenario: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Who is responsible?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Person who orders its deployment?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Person who invented it?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Person who develops the guidance system?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Person who maintains the networks that such an order for deployment could be transmitted over?</a:t>
            </a:r>
          </a:p>
          <a:p>
            <a:pPr lvl="2">
              <a:lnSpc>
                <a:spcPct val="80000"/>
              </a:lnSpc>
              <a:defRPr/>
            </a:pPr>
            <a:endParaRPr lang="en-US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Calibri" pitchFamily="34" charset="0"/>
              </a:rPr>
              <a:t>Silly questions? But where does responsibility end?</a:t>
            </a:r>
          </a:p>
          <a:p>
            <a:pPr lvl="1">
              <a:lnSpc>
                <a:spcPct val="80000"/>
              </a:lnSpc>
              <a:defRPr/>
            </a:pPr>
            <a:endParaRPr lang="en-US" sz="1400" dirty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sz="2000" dirty="0">
                <a:latin typeface="Calibri" pitchFamily="34" charset="0"/>
              </a:rPr>
              <a:t>What can you do when you feel an injustice is occurring?</a:t>
            </a:r>
            <a:endParaRPr lang="en-AU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415-825C-0069-7ABD-6E54E7C7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2C23-8BBE-4272-A10C-8847AD72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ACS </a:t>
            </a:r>
            <a:r>
              <a:rPr lang="en-US" dirty="0" err="1"/>
              <a:t>abnd</a:t>
            </a:r>
            <a:r>
              <a:rPr lang="en-US" dirty="0"/>
              <a:t> other computing societies require holders of professional </a:t>
            </a:r>
            <a:r>
              <a:rPr lang="en-US" dirty="0" err="1"/>
              <a:t>staus</a:t>
            </a:r>
            <a:r>
              <a:rPr lang="en-US" dirty="0"/>
              <a:t> to practice continual professional development</a:t>
            </a:r>
          </a:p>
          <a:p>
            <a:r>
              <a:rPr lang="en-US" dirty="0"/>
              <a:t>IP3 international accreditation</a:t>
            </a:r>
          </a:p>
          <a:p>
            <a:r>
              <a:rPr lang="en-US" dirty="0"/>
              <a:t>Career development – moving through your career is not set in stone. </a:t>
            </a:r>
          </a:p>
          <a:p>
            <a:r>
              <a:rPr lang="en-US" dirty="0"/>
              <a:t>Many opportunities to take branches in your career path</a:t>
            </a:r>
          </a:p>
        </p:txBody>
      </p:sp>
    </p:spTree>
    <p:extLst>
      <p:ext uri="{BB962C8B-B14F-4D97-AF65-F5344CB8AC3E}">
        <p14:creationId xmlns:p14="http://schemas.microsoft.com/office/powerpoint/2010/main" val="582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1A7122-1F73-4B70-8E19-D4EB534A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022DDB-521A-4759-B78C-7D1C110C1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4539" y="3876346"/>
            <a:ext cx="8717424" cy="22220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AU" dirty="0"/>
              <a:t>We acknowledge that Murdoch University is situated on the lands of the </a:t>
            </a:r>
            <a:r>
              <a:rPr lang="en-AU" dirty="0" err="1"/>
              <a:t>Whadjuk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and </a:t>
            </a:r>
            <a:r>
              <a:rPr lang="en-AU" dirty="0" err="1"/>
              <a:t>Binjareb</a:t>
            </a:r>
            <a:r>
              <a:rPr lang="en-AU" dirty="0"/>
              <a:t> Noongar people.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We pay our respect to their enduring and dynamic culture and the leadership of Noongar elders past and present.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The </a:t>
            </a:r>
            <a:r>
              <a:rPr lang="en-AU" dirty="0" err="1"/>
              <a:t>boodjar</a:t>
            </a:r>
            <a:r>
              <a:rPr lang="en-AU" dirty="0"/>
              <a:t> (country) on which Murdoch University is located has for thousands of years, been a place of learning. We at Murdoch University are proud to continue this long tradition.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9C3C-0D26-44E4-8622-325504860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of Country</a:t>
            </a:r>
          </a:p>
        </p:txBody>
      </p:sp>
    </p:spTree>
    <p:extLst>
      <p:ext uri="{BB962C8B-B14F-4D97-AF65-F5344CB8AC3E}">
        <p14:creationId xmlns:p14="http://schemas.microsoft.com/office/powerpoint/2010/main" val="109223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59366B37-165B-7336-FC96-F9D43EB05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References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0EFEEAE9-3E33-556A-D4D4-BD240233B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Johnson, D. G., &amp; Miller, K. W. (2009). </a:t>
            </a:r>
            <a:r>
              <a:rPr lang="en-US" altLang="en-US" sz="2000" i="1">
                <a:latin typeface="Calibri" panose="020F0502020204030204" pitchFamily="34" charset="0"/>
              </a:rPr>
              <a:t>Computer Ethics: analyzing Information Technology</a:t>
            </a:r>
            <a:r>
              <a:rPr lang="en-US" altLang="en-US" sz="2000">
                <a:latin typeface="Calibri" panose="020F0502020204030204" pitchFamily="34" charset="0"/>
              </a:rPr>
              <a:t>. Upper Saddle River (NJ): Pearson Education.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McDermid, D. (Ed.). (2008). </a:t>
            </a:r>
            <a:r>
              <a:rPr lang="en-US" altLang="en-US" sz="2000" i="1">
                <a:latin typeface="Calibri" panose="020F0502020204030204" pitchFamily="34" charset="0"/>
              </a:rPr>
              <a:t>Ethics in ICT: an Australian perspective</a:t>
            </a:r>
            <a:r>
              <a:rPr lang="en-US" altLang="en-US" sz="2000">
                <a:latin typeface="Calibri" panose="020F0502020204030204" pitchFamily="34" charset="0"/>
              </a:rPr>
              <a:t>. Frenchs Forest (NSW): Pearson Education Australia.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Martin, C. (2010). A brief introduction to morality. In G. W. Reynolds (Ed.), </a:t>
            </a:r>
            <a:r>
              <a:rPr lang="en-US" altLang="en-US" sz="2000" i="1">
                <a:latin typeface="Calibri" panose="020F0502020204030204" pitchFamily="34" charset="0"/>
              </a:rPr>
              <a:t>Ethics in Information Technology</a:t>
            </a:r>
            <a:r>
              <a:rPr lang="en-US" altLang="en-US" sz="2000">
                <a:latin typeface="Calibri" panose="020F0502020204030204" pitchFamily="34" charset="0"/>
              </a:rPr>
              <a:t> (2rd ed. Appendix A). Boston: Course Technology, Cengage Learning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Pourciau, L. J. (Ed.). (1999). </a:t>
            </a:r>
            <a:r>
              <a:rPr lang="en-US" altLang="en-US" sz="2000" i="1">
                <a:latin typeface="Calibri" panose="020F0502020204030204" pitchFamily="34" charset="0"/>
              </a:rPr>
              <a:t>Ethics and Electronic information in the 21st Century</a:t>
            </a:r>
            <a:r>
              <a:rPr lang="en-US" altLang="en-US" sz="2000">
                <a:latin typeface="Calibri" panose="020F0502020204030204" pitchFamily="34" charset="0"/>
              </a:rPr>
              <a:t>. West Lafayette: Purdue University Press.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Quinn, M. J. (2011). </a:t>
            </a:r>
            <a:r>
              <a:rPr lang="en-US" altLang="en-US" sz="2000" i="1">
                <a:latin typeface="Calibri" panose="020F0502020204030204" pitchFamily="34" charset="0"/>
              </a:rPr>
              <a:t>Ethics for the Information Age</a:t>
            </a:r>
            <a:r>
              <a:rPr lang="en-US" altLang="en-US" sz="2000">
                <a:latin typeface="Calibri" panose="020F0502020204030204" pitchFamily="34" charset="0"/>
              </a:rPr>
              <a:t> (4th ed.). Boston: Pearson Education.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Reynolds, G. W. (2012). </a:t>
            </a:r>
            <a:r>
              <a:rPr lang="en-US" altLang="en-US" sz="2000" i="1">
                <a:latin typeface="Calibri" panose="020F0502020204030204" pitchFamily="34" charset="0"/>
              </a:rPr>
              <a:t>Ethics in Information Technology</a:t>
            </a:r>
            <a:r>
              <a:rPr lang="en-US" altLang="en-US" sz="2000">
                <a:latin typeface="Calibri" panose="020F0502020204030204" pitchFamily="34" charset="0"/>
              </a:rPr>
              <a:t> (4</a:t>
            </a:r>
            <a:r>
              <a:rPr lang="en-US" altLang="en-US" sz="2000" baseline="30000">
                <a:latin typeface="Calibri" panose="020F0502020204030204" pitchFamily="34" charset="0"/>
              </a:rPr>
              <a:t>th</a:t>
            </a:r>
            <a:r>
              <a:rPr lang="en-US" altLang="en-US" sz="2000">
                <a:latin typeface="Calibri" panose="020F0502020204030204" pitchFamily="34" charset="0"/>
              </a:rPr>
              <a:t> ed.). Boston: Thompson Course Technology.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Tavani, H. T. (2011). </a:t>
            </a:r>
            <a:r>
              <a:rPr lang="en-US" altLang="en-US" sz="2000" i="1">
                <a:latin typeface="Calibri" panose="020F0502020204030204" pitchFamily="34" charset="0"/>
              </a:rPr>
              <a:t>Ethics and Technology: controversies, questions, and strategies for ethical computing</a:t>
            </a:r>
            <a:r>
              <a:rPr lang="en-US" altLang="en-US" sz="2000">
                <a:latin typeface="Calibri" panose="020F0502020204030204" pitchFamily="34" charset="0"/>
              </a:rPr>
              <a:t>. Hoboken (NJ): John Wiley &amp; Sons.</a:t>
            </a:r>
            <a:endParaRPr lang="en-AU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F3DB3C-993F-EBD5-B6D6-36D3DD8A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800"/>
            <a:ext cx="10124304" cy="1325563"/>
          </a:xfrm>
        </p:spPr>
        <p:txBody>
          <a:bodyPr/>
          <a:lstStyle/>
          <a:p>
            <a:r>
              <a:rPr lang="en-AU" altLang="en-US" sz="3600" dirty="0">
                <a:solidFill>
                  <a:srgbClr val="FF0000"/>
                </a:solidFill>
              </a:rPr>
              <a:t>What is conflict?</a:t>
            </a:r>
            <a:br>
              <a:rPr lang="en-AU" altLang="en-US" sz="36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EF02D653-1DAB-6F1B-F94B-DBAD3C9B4B1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808163"/>
            <a:ext cx="115824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86063" indent="-2781300"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39738" indent="-260350"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47725"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786063" algn="l"/>
                <a:tab pos="3233738" algn="l"/>
                <a:tab pos="3683000" algn="l"/>
                <a:tab pos="4132263" algn="l"/>
                <a:tab pos="4581525" algn="l"/>
                <a:tab pos="5030788" algn="l"/>
                <a:tab pos="5480050" algn="l"/>
                <a:tab pos="5929313" algn="l"/>
                <a:tab pos="6378575" algn="l"/>
                <a:tab pos="6827838" algn="l"/>
                <a:tab pos="7277100" algn="l"/>
                <a:tab pos="7726363" algn="l"/>
                <a:tab pos="8175625" algn="l"/>
                <a:tab pos="8624888" algn="l"/>
                <a:tab pos="9074150" algn="l"/>
                <a:tab pos="9523413" algn="l"/>
                <a:tab pos="9972675" algn="l"/>
                <a:tab pos="10421938" algn="l"/>
                <a:tab pos="10871200" algn="l"/>
                <a:tab pos="11320463" algn="l"/>
                <a:tab pos="117697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4763" indent="0">
              <a:spcBef>
                <a:spcPts val="650"/>
              </a:spcBef>
              <a:buSzPct val="100000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For conflict to occur:</a:t>
            </a:r>
            <a:br>
              <a:rPr lang="en-AU" altLang="en-US" sz="2800" dirty="0">
                <a:solidFill>
                  <a:srgbClr val="000000"/>
                </a:solidFill>
              </a:rPr>
            </a:br>
            <a:endParaRPr lang="en-AU" altLang="en-US" sz="28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 dirty="0">
                <a:solidFill>
                  <a:srgbClr val="000000"/>
                </a:solidFill>
              </a:rPr>
              <a:t>A number of interdependent parties exist</a:t>
            </a:r>
          </a:p>
          <a:p>
            <a:pPr lvl="1">
              <a:spcBef>
                <a:spcPts val="5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 dirty="0">
                <a:solidFill>
                  <a:srgbClr val="000000"/>
                </a:solidFill>
              </a:rPr>
              <a:t>Each party has incompatible outcomes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 dirty="0">
                <a:solidFill>
                  <a:srgbClr val="000000"/>
                </a:solidFill>
              </a:rPr>
              <a:t>Each party has strong </a:t>
            </a:r>
            <a:r>
              <a:rPr lang="en-US" altLang="en-US" sz="2400" dirty="0">
                <a:solidFill>
                  <a:srgbClr val="000000"/>
                </a:solidFill>
              </a:rPr>
              <a:t>beliefs/</a:t>
            </a:r>
            <a:r>
              <a:rPr lang="en-AU" altLang="en-US" sz="2400" dirty="0">
                <a:solidFill>
                  <a:srgbClr val="000000"/>
                </a:solidFill>
              </a:rPr>
              <a:t>emotions:</a:t>
            </a:r>
          </a:p>
          <a:p>
            <a:pPr lvl="2">
              <a:spcBef>
                <a:spcPts val="5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 dirty="0">
                <a:solidFill>
                  <a:srgbClr val="000000"/>
                </a:solidFill>
              </a:rPr>
              <a:t>Dictated by need or belief</a:t>
            </a: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 dirty="0">
                <a:solidFill>
                  <a:srgbClr val="000000"/>
                </a:solidFill>
              </a:rPr>
              <a:t>There is a perception of incompatibility by at least one party</a:t>
            </a:r>
          </a:p>
        </p:txBody>
      </p:sp>
    </p:spTree>
    <p:extLst>
      <p:ext uri="{BB962C8B-B14F-4D97-AF65-F5344CB8AC3E}">
        <p14:creationId xmlns:p14="http://schemas.microsoft.com/office/powerpoint/2010/main" val="27098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E6D71CD7-3BA7-41B8-AA9B-A506BC831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Conflict?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5D9E0F63-5026-8ABB-FCD9-2429235B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60363" indent="-360363"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1363" indent="-284163"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808038" algn="l"/>
                <a:tab pos="1257300" algn="l"/>
                <a:tab pos="1706563" algn="l"/>
                <a:tab pos="2155825" algn="l"/>
                <a:tab pos="2605088" algn="l"/>
                <a:tab pos="3054350" algn="l"/>
                <a:tab pos="3503613" algn="l"/>
                <a:tab pos="3952875" algn="l"/>
                <a:tab pos="4402138" algn="l"/>
                <a:tab pos="4851400" algn="l"/>
                <a:tab pos="5300663" algn="l"/>
                <a:tab pos="5749925" algn="l"/>
                <a:tab pos="6199188" algn="l"/>
                <a:tab pos="6648450" algn="l"/>
                <a:tab pos="7097713" algn="l"/>
                <a:tab pos="7546975" algn="l"/>
                <a:tab pos="7996238" algn="l"/>
                <a:tab pos="8445500" algn="l"/>
                <a:tab pos="8894763" algn="l"/>
                <a:tab pos="93440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 is inevitable!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Need to agree on a method for conflict resolution/collaborative problem solving: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Aim for a win/win situation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AU" altLang="en-US" sz="240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C0A1AA5-357F-5A02-412B-640A8514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Conflict: </a:t>
            </a: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pportunity?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019F8485-D6F2-D23E-F97B-3A6E57D0D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39738" indent="-2603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 provides an opportunity to: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Increase motivation and energy of the team members to perform the required tasks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Stimulate innovation due to greater diversity of viewpoints and sense of necessity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C4F2CB2B-1882-9976-1EA3-56093F7B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Conflict: can be positive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9EB451B-2732-5F94-F72C-2EA982E33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39738" indent="-2603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 provides an opportunity to: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Increase your own knowledge of self by analysing your motivation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Increase your own understanding of your position by articulating and defending your stance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Clarif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y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real problem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 is “one of the engines of evolution” that allow us as human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being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s to learn, progress and grow!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271F4B02-DC50-B6AE-B392-A13E5CE2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Conflict: can be negative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AFA8C9E0-53D5-F031-8FF7-6CA880324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39738" indent="-26035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47725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Minor differences can escalate to major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conflicts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The number of issues can increase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Resulting in greater complexity and more difficulty in managing the situation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People can become uncooperative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Attention can shift from the specific issue to beating other parties (become more about egos than the issue at hand)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BD417CA4-2E4C-829F-8BA6-BBE7FBE46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 Prevention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F5EACCAE-13E8-6FF3-D864-E8048D83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6637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1209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5781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0353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4925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10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Group/organizational conflict prevention:</a:t>
            </a:r>
          </a:p>
          <a:p>
            <a:pPr lvl="2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Structure</a:t>
            </a:r>
          </a:p>
          <a:p>
            <a:pPr lvl="4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More centralized control less able to handle conflict</a:t>
            </a:r>
          </a:p>
          <a:p>
            <a:pPr lvl="2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Leader skills</a:t>
            </a:r>
          </a:p>
          <a:p>
            <a:pPr lvl="4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Low levels of defensiveness and support for members results in better management of conflict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CA903518-CA6D-BE19-3FC8-2BED5DD3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 Prevention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CEFC9BD-1A3C-F079-B2C1-3CE3DBC1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5571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6637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1209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5781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0353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4925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Group/organizational conflict prevention</a:t>
            </a:r>
          </a:p>
          <a:p>
            <a:pPr lvl="3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Cooperative as opposed to a competitive philosophy</a:t>
            </a:r>
          </a:p>
          <a:p>
            <a:pPr lvl="4" indent="-2286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Clear and supported policies and procedures</a:t>
            </a:r>
          </a:p>
          <a:p>
            <a:pPr lvl="3" indent="-228600">
              <a:lnSpc>
                <a:spcPct val="90000"/>
              </a:lnSpc>
              <a:spcBef>
                <a:spcPts val="65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Low levels of change</a:t>
            </a:r>
          </a:p>
          <a:p>
            <a:pPr lvl="3"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Mechanisms for handling resolution of conflict and training in place to teach people these skills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0FFBF794-BEC1-EEAC-22A2-8D22AE8C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 Strategies</a:t>
            </a: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3788579A-84E2-5047-B252-DDCCDCE76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Which are you?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Identify your conflict style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Which style is the best?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Which style should be avoided?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08400A12-3A28-9E9F-DC46-BCD8BBBB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192" y="1059656"/>
            <a:ext cx="62118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AU" altLang="en-US" sz="3200" dirty="0">
                <a:solidFill>
                  <a:srgbClr val="000000"/>
                </a:solidFill>
              </a:rPr>
              <a:t>Conflict Strategies</a:t>
            </a:r>
          </a:p>
        </p:txBody>
      </p:sp>
      <p:graphicFrame>
        <p:nvGraphicFramePr>
          <p:cNvPr id="13314" name="Group 2">
            <a:extLst>
              <a:ext uri="{FF2B5EF4-FFF2-40B4-BE49-F238E27FC236}">
                <a16:creationId xmlns:a16="http://schemas.microsoft.com/office/drawing/2014/main" id="{0B253C87-D7A6-4044-A111-1B0C63F7CBA8}"/>
              </a:ext>
            </a:extLst>
          </p:cNvPr>
          <p:cNvGraphicFramePr>
            <a:graphicFrameLocks noGrp="1"/>
          </p:cNvGraphicFramePr>
          <p:nvPr/>
        </p:nvGraphicFramePr>
        <p:xfrm>
          <a:off x="3287714" y="1714500"/>
          <a:ext cx="6453187" cy="4286250"/>
        </p:xfrm>
        <a:graphic>
          <a:graphicData uri="http://schemas.openxmlformats.org/drawingml/2006/table">
            <a:tbl>
              <a:tblPr/>
              <a:tblGrid>
                <a:gridCol w="32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6450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Accommodator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(deer)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lose/win</a:t>
                      </a:r>
                    </a:p>
                  </a:txBody>
                  <a:tcPr marL="90000" marR="90000" marT="588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Collaborator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(owl)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Win/win</a:t>
                      </a:r>
                    </a:p>
                  </a:txBody>
                  <a:tcPr marL="90000" marR="90000" marT="588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Avoider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(turtle)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lose/win</a:t>
                      </a:r>
                    </a:p>
                  </a:txBody>
                  <a:tcPr marL="90000" marR="90000" marT="588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Controller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(shark)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Win/lose</a:t>
                      </a:r>
                    </a:p>
                  </a:txBody>
                  <a:tcPr marL="90000" marR="90000" marT="588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52" name="Line 7">
            <a:extLst>
              <a:ext uri="{FF2B5EF4-FFF2-40B4-BE49-F238E27FC236}">
                <a16:creationId xmlns:a16="http://schemas.microsoft.com/office/drawing/2014/main" id="{848CF172-DB2C-4F98-BD07-117BC2669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2200275"/>
            <a:ext cx="1588" cy="375443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Text Box 8">
            <a:extLst>
              <a:ext uri="{FF2B5EF4-FFF2-40B4-BE49-F238E27FC236}">
                <a16:creationId xmlns:a16="http://schemas.microsoft.com/office/drawing/2014/main" id="{894FB70C-B6EC-8974-18F4-F2347F3BE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2200275"/>
            <a:ext cx="2889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250"/>
              </a:spcBef>
              <a:buSzPct val="100000"/>
            </a:pPr>
            <a:r>
              <a:rPr lang="en-AU" altLang="en-US" sz="2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57354" name="Line 9">
            <a:extLst>
              <a:ext uri="{FF2B5EF4-FFF2-40B4-BE49-F238E27FC236}">
                <a16:creationId xmlns:a16="http://schemas.microsoft.com/office/drawing/2014/main" id="{35E431C3-9B75-136B-CC10-8C5DF13C2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477000"/>
            <a:ext cx="63246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Text Box 10">
            <a:extLst>
              <a:ext uri="{FF2B5EF4-FFF2-40B4-BE49-F238E27FC236}">
                <a16:creationId xmlns:a16="http://schemas.microsoft.com/office/drawing/2014/main" id="{2EBF6EF6-13CC-CAAC-C1EB-DE2A9B11A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6021388"/>
            <a:ext cx="31686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250"/>
              </a:spcBef>
              <a:buSzPct val="100000"/>
            </a:pPr>
            <a:r>
              <a:rPr lang="en-AU" altLang="en-US" sz="2000" b="1">
                <a:solidFill>
                  <a:srgbClr val="000000"/>
                </a:solidFill>
              </a:rPr>
              <a:t>Goals/outcomes</a:t>
            </a:r>
          </a:p>
        </p:txBody>
      </p:sp>
      <p:sp>
        <p:nvSpPr>
          <p:cNvPr id="57356" name="Text Box 11">
            <a:extLst>
              <a:ext uri="{FF2B5EF4-FFF2-40B4-BE49-F238E27FC236}">
                <a16:creationId xmlns:a16="http://schemas.microsoft.com/office/drawing/2014/main" id="{3684CEF8-4F7E-1A6E-BB33-133DD78EF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6" y="3500439"/>
            <a:ext cx="2879725" cy="876779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250"/>
              </a:spcBef>
              <a:buSzPct val="100000"/>
            </a:pPr>
            <a:r>
              <a:rPr lang="en-AU" altLang="en-US" sz="2000" b="1" dirty="0">
                <a:solidFill>
                  <a:srgbClr val="000000"/>
                </a:solidFill>
              </a:rPr>
              <a:t>Compromising</a:t>
            </a:r>
          </a:p>
          <a:p>
            <a:pPr algn="ctr">
              <a:spcBef>
                <a:spcPts val="1250"/>
              </a:spcBef>
              <a:buSzPct val="100000"/>
            </a:pPr>
            <a:r>
              <a:rPr lang="en-AU" altLang="en-US" sz="2000" b="1" dirty="0">
                <a:solidFill>
                  <a:srgbClr val="000000"/>
                </a:solidFill>
              </a:rPr>
              <a:t>Mini win/mini win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19A0784D-1791-06A8-B02C-75E4D911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CE9EE-AFC3-C74B-991E-67C7DDA514C5}"/>
              </a:ext>
            </a:extLst>
          </p:cNvPr>
          <p:cNvSpPr txBox="1">
            <a:spLocks/>
          </p:cNvSpPr>
          <p:nvPr/>
        </p:nvSpPr>
        <p:spPr>
          <a:xfrm>
            <a:off x="304800" y="1808162"/>
            <a:ext cx="11582402" cy="4357687"/>
          </a:xfrm>
          <a:prstGeom prst="rect">
            <a:avLst/>
          </a:prstGeom>
        </p:spPr>
        <p:txBody>
          <a:bodyPr vert="horz" lIns="152400" tIns="152400" rIns="152400" bIns="152400" rtlCol="0">
            <a:normAutofit/>
          </a:bodyPr>
          <a:lstStyle/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/>
              <a:t>Conflict resolution has many aspects. 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/>
              <a:t>This lecture deals with professionalism and how your adherence to professional codes of ethics and codes of practice can avoid the need for conflict in a moral and professional context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/>
              <a:t>And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/>
              <a:t>How, by dealing fairly and professionally in dealings with your team members and your other co-workers conflict can be avoided and if necessary contained and resolved.</a:t>
            </a:r>
          </a:p>
          <a:p>
            <a:pPr marL="342900"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  <a:p>
            <a:pPr marL="342900"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  <a:p>
            <a:pPr marL="342900"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86AF8FFC-6AF9-F17D-EC73-ADE406D4F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 Strategies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D9F7F8AA-37D8-FB46-B8FC-50819497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30225" indent="-530225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157288" indent="-444500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Avoiding (turtle: lose/win):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Outcome is trivial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No possibility of resolution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One party has little power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When damage of confrontation outweighs benefits of resolution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F9EAC860-F4A2-5DA6-0867-D1ACDDD4C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 Strategies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E4E56AF0-E05A-B4C6-143C-60332A25D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30225" indent="-530225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157288" indent="-444500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Controlling (shark: win/lose):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Quick decisive action is vital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Outcome is important and course of action is unpopular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When needs of other party are unimportant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Outcome vital for long term success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AC3BBAEB-E3EC-A9BA-3087-135D4431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 Strategies</a:t>
            </a:r>
          </a:p>
        </p:txBody>
      </p:sp>
      <p:sp>
        <p:nvSpPr>
          <p:cNvPr id="63491" name="Text Box 2">
            <a:extLst>
              <a:ext uri="{FF2B5EF4-FFF2-40B4-BE49-F238E27FC236}">
                <a16:creationId xmlns:a16="http://schemas.microsoft.com/office/drawing/2014/main" id="{99FDCE84-926E-0704-6863-DC6EB90A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2900" indent="-3429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257300" indent="-3429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Accommodating (deer: lose/win):</a:t>
            </a:r>
          </a:p>
          <a:p>
            <a:pPr lvl="2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One party has a decidedly better solution/position</a:t>
            </a:r>
          </a:p>
          <a:p>
            <a:pPr lvl="2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Outcome more important to one party</a:t>
            </a:r>
          </a:p>
          <a:p>
            <a:pPr lvl="2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Continued conflict would result in damage to the relationship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345F4492-294B-3A77-5B2B-D2BA810C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 Strategies</a:t>
            </a: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785B8E8F-E977-A2BF-3433-066594B0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30225" indent="-530225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157288" indent="-444500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565275" indent="-444500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Collaborating (owl: win/win):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Outcomes are too important for comprise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No one good solution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Merging insights offer possibilities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Complete solution needed with no leftover negative feelings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58EEE6C3-958C-B1BB-87F4-52860F53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Conflict Strategies</a:t>
            </a: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07CAE2F9-0FF2-4DED-B1C1-0BC8F04A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30225" indent="-530225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157288" indent="-444500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Compromising: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Outcomes not worth time and energy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Quick and expedient settlement acceptable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Collaboration not possible and conflict cannot be resolved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E691EA4E-50AF-EA7C-A191-2EA3C705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296863"/>
            <a:ext cx="10129065" cy="1331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 anchorCtr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Problem Solving</a:t>
            </a:r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3C52CD0F-6DF2-A094-2B90-E4A47DC11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76" y="1808163"/>
            <a:ext cx="10869986" cy="4068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611188" indent="-5111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Thomas Gordon (as cited in Bolton*) developed a 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6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 step collaborative problem solving method: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Define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 the problem in terms of </a:t>
            </a: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needs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, not solutions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Brainstorm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 possible solutions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Select 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the solution(s)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Plan 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what needs to be done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Implement 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the plan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Evaluate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 the problem solving process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121D9CE-293A-E513-D406-9912C021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03" y="5698845"/>
            <a:ext cx="3932237" cy="4068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54013" indent="3175"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801688" algn="l"/>
                <a:tab pos="1250950" algn="l"/>
                <a:tab pos="1700213" algn="l"/>
                <a:tab pos="2149475" algn="l"/>
                <a:tab pos="2598738" algn="l"/>
                <a:tab pos="3048000" algn="l"/>
                <a:tab pos="3497263" algn="l"/>
                <a:tab pos="3946525" algn="l"/>
                <a:tab pos="4395788" algn="l"/>
                <a:tab pos="4845050" algn="l"/>
                <a:tab pos="5294313" algn="l"/>
                <a:tab pos="5743575" algn="l"/>
                <a:tab pos="6192838" algn="l"/>
                <a:tab pos="6642100" algn="l"/>
                <a:tab pos="7091363" algn="l"/>
                <a:tab pos="7540625" algn="l"/>
                <a:tab pos="7989888" algn="l"/>
                <a:tab pos="8439150" algn="l"/>
                <a:tab pos="8888413" algn="l"/>
                <a:tab pos="933767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GB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Bolton, Robert, (1987). </a:t>
            </a:r>
            <a:r>
              <a:rPr lang="en-GB" altLang="en-US" sz="1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Skills.</a:t>
            </a:r>
            <a:r>
              <a:rPr lang="en-GB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Prentice Hall.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09C3DC7B-2AE8-5673-58C8-BB00C1C7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Problem Solving</a:t>
            </a:r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31001CE9-1408-0D59-74D8-D46EE7202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indent="538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549400" indent="-5683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i="1" dirty="0">
                <a:solidFill>
                  <a:schemeClr val="tx1"/>
                </a:solidFill>
                <a:latin typeface="+mn-lt"/>
                <a:cs typeface="+mn-cs"/>
              </a:rPr>
              <a:t>Define</a:t>
            </a: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 the problem in terms of </a:t>
            </a:r>
            <a:r>
              <a:rPr lang="en-AU" altLang="en-US" sz="2000" i="1" dirty="0">
                <a:solidFill>
                  <a:schemeClr val="tx1"/>
                </a:solidFill>
                <a:latin typeface="+mn-lt"/>
                <a:cs typeface="+mn-cs"/>
              </a:rPr>
              <a:t>need,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n</a:t>
            </a:r>
            <a:r>
              <a:rPr lang="en-AU" altLang="en-US" sz="2000" dirty="0" err="1">
                <a:solidFill>
                  <a:schemeClr val="tx1"/>
                </a:solidFill>
                <a:latin typeface="+mn-lt"/>
                <a:cs typeface="+mn-cs"/>
              </a:rPr>
              <a:t>ot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AU" altLang="en-US" sz="2000" i="1" dirty="0">
                <a:solidFill>
                  <a:schemeClr val="tx1"/>
                </a:solidFill>
                <a:latin typeface="+mn-lt"/>
                <a:cs typeface="+mn-cs"/>
              </a:rPr>
              <a:t>solutions</a:t>
            </a:r>
            <a:endParaRPr lang="en-AU" altLang="en-US" sz="20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Focus on the diffusion of emotions first 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Treat the other person with respect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Listen until you ‘experience the other side’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State your views, needs and feelings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To reveal the </a:t>
            </a:r>
            <a:r>
              <a:rPr lang="en-AU" altLang="en-US" sz="2000" i="1" dirty="0">
                <a:solidFill>
                  <a:schemeClr val="tx1"/>
                </a:solidFill>
                <a:latin typeface="+mn-lt"/>
                <a:cs typeface="+mn-cs"/>
              </a:rPr>
              <a:t>need </a:t>
            </a: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find out </a:t>
            </a:r>
            <a:r>
              <a:rPr lang="en-AU" altLang="en-US" sz="2000" i="1" dirty="0">
                <a:solidFill>
                  <a:schemeClr val="tx1"/>
                </a:solidFill>
                <a:latin typeface="+mn-lt"/>
                <a:cs typeface="+mn-cs"/>
              </a:rPr>
              <a:t>why </a:t>
            </a: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the person wants the solution initially proposed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?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State the problem in such a way that does not communicate blame or judgement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Test problem statement and gain acceptance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000" dirty="0">
                <a:solidFill>
                  <a:schemeClr val="tx1"/>
                </a:solidFill>
                <a:latin typeface="+mn-lt"/>
                <a:cs typeface="+mn-cs"/>
              </a:rPr>
              <a:t>Allow the necessary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85471F19-3711-7487-007D-BAFDA397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Problem Solving</a:t>
            </a:r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958CA7CC-4B5B-EB08-D1DD-679D9E6F1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indent="538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549400" indent="-5683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>
                <a:solidFill>
                  <a:schemeClr val="tx1"/>
                </a:solidFill>
                <a:latin typeface="+mn-lt"/>
                <a:cs typeface="+mn-cs"/>
              </a:rPr>
              <a:t>Brainstorm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possible solutions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Aim for quantity, forget quality: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Do not evaluate or judge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Do not seek clarification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Go for zany ideas: wild and crazy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Build on each other’s ideas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List every idea – use the speaker’s key words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Do not attach people’s names to ideas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33D9D0F3-B785-7367-F5A6-D2315CC0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Problem Solving</a:t>
            </a: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C0D32192-9889-38D2-0860-CED56F9A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indent="538163"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Select 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the solution(s) that will best meet all parties’ needs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Ask each party to state which solution(s) suits them best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See which options coincide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Discourage evaluation until a number of possible options have been proposed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Jointly decide on one or more alternatives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Discard any ‘impossible’ options by either party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Combine similar options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0436B7EB-057D-7311-C09E-BFEAC8867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Problem Solving</a:t>
            </a:r>
          </a:p>
        </p:txBody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9459AD6B-E0DD-00F3-5966-C791A8D2C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indent="538163"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Prioritise the options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Discuss consequences of chosen solution(s)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Be open to new options that may arise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Decide on an acceptable solution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Do not push or impose solutions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Be open to new options that may arise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Discuss any consequences of the chosen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F9F7D5AF-6EC2-AB38-222D-B5CFDF61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46C8953-7CAA-EADA-BEB3-7842DE2D4C1C}"/>
              </a:ext>
            </a:extLst>
          </p:cNvPr>
          <p:cNvSpPr txBox="1">
            <a:spLocks/>
          </p:cNvSpPr>
          <p:nvPr/>
        </p:nvSpPr>
        <p:spPr>
          <a:xfrm>
            <a:off x="304800" y="1808162"/>
            <a:ext cx="11582402" cy="4357687"/>
          </a:xfrm>
          <a:prstGeom prst="rect">
            <a:avLst/>
          </a:prstGeom>
        </p:spPr>
        <p:txBody>
          <a:bodyPr vert="horz" lIns="152400" tIns="152400" rIns="152400" bIns="152400" rtlCol="0">
            <a:normAutofit/>
          </a:bodyPr>
          <a:lstStyle/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/>
              <a:t>to describe the key characteristics of professionalism and apply these to an occupation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/>
              <a:t>Explain the characteristics of a moral system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/>
              <a:t>Evaluate an ethical case study by applying a variety of ethical theories to it</a:t>
            </a:r>
          </a:p>
          <a:p>
            <a:pPr marL="342900"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  <a:p>
            <a:pPr marL="342900"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  <a:p>
            <a:pPr marL="342900"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12903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3808D1FC-4021-7FDF-21B8-E7033B3C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Problem Solving</a:t>
            </a:r>
          </a:p>
        </p:txBody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0755174F-F5D4-FB3B-3596-AD7A337D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indent="984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100138" indent="-6191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AU" altLang="en-US" sz="2400" i="1" dirty="0">
                <a:solidFill>
                  <a:schemeClr val="tx1"/>
                </a:solidFill>
                <a:latin typeface="+mn-lt"/>
                <a:cs typeface="+mn-cs"/>
              </a:rPr>
              <a:t>Plan </a:t>
            </a: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what needs to be done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 Be specific: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Who will do what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By when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And where</a:t>
            </a:r>
          </a:p>
          <a:p>
            <a:pPr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Actually write the details of these aspects – very important!!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D6371F19-F68D-58ED-E7D7-4AB3ADC8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Problem Solving</a:t>
            </a:r>
          </a:p>
        </p:txBody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EF52D40F-A52B-4164-9A9B-C0A7E9F12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09588" indent="-509588"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611188" indent="-511175"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>
                <a:solidFill>
                  <a:schemeClr val="tx1"/>
                </a:solidFill>
                <a:latin typeface="+mn-lt"/>
                <a:cs typeface="+mn-cs"/>
              </a:rPr>
              <a:t>Implement 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the plan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After all the talk, action takes place at another time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Keeping agreements is vital in maintaining ‘good faith’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When agreements are not keep, use assertion messages and reflective listening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C7DFEDFF-3224-CF39-3F3C-0B39EA86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Collaborative Problem Solving</a:t>
            </a:r>
          </a:p>
        </p:txBody>
      </p:sp>
      <p:sp>
        <p:nvSpPr>
          <p:cNvPr id="83971" name="Text Box 2">
            <a:extLst>
              <a:ext uri="{FF2B5EF4-FFF2-40B4-BE49-F238E27FC236}">
                <a16:creationId xmlns:a16="http://schemas.microsoft.com/office/drawing/2014/main" id="{848B5143-166E-48EA-5B63-695F393DE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indent="5381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549400" indent="-5683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i="1">
                <a:solidFill>
                  <a:schemeClr val="tx1"/>
                </a:solidFill>
                <a:latin typeface="+mn-lt"/>
                <a:cs typeface="+mn-cs"/>
              </a:rPr>
              <a:t>Evaluate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the problem solving process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At a later date discuss the following 	points: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How the parties felt with the process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What was most liked/most disliked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Regrets about what was done/said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What can be improved next time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>
            <a:extLst>
              <a:ext uri="{FF2B5EF4-FFF2-40B4-BE49-F238E27FC236}">
                <a16:creationId xmlns:a16="http://schemas.microsoft.com/office/drawing/2014/main" id="{D6906B44-FE04-815F-EA43-991167F5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Failure with problem solving?</a:t>
            </a:r>
          </a:p>
        </p:txBody>
      </p:sp>
      <p:sp>
        <p:nvSpPr>
          <p:cNvPr id="86019" name="Text Box 2">
            <a:extLst>
              <a:ext uri="{FF2B5EF4-FFF2-40B4-BE49-F238E27FC236}">
                <a16:creationId xmlns:a16="http://schemas.microsoft.com/office/drawing/2014/main" id="{1CEE976A-A53F-1AD1-67DA-FA206552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477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Common traps: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Not handling the emotions first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Not defining the problem properly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Assuming it is ‘the other persons problem’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Evaluating or clarifying during brainstorming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Not working out the nitty-gritty details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Not following with agreed action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Not following up to ensure action steps are executed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Not dealing with hidden agendas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>
            <a:extLst>
              <a:ext uri="{FF2B5EF4-FFF2-40B4-BE49-F238E27FC236}">
                <a16:creationId xmlns:a16="http://schemas.microsoft.com/office/drawing/2014/main" id="{55AB91DC-B566-AD49-A1FB-D1B18AC97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Guidelines</a:t>
            </a:r>
          </a:p>
        </p:txBody>
      </p:sp>
      <p:sp>
        <p:nvSpPr>
          <p:cNvPr id="88067" name="Text Box 2">
            <a:extLst>
              <a:ext uri="{FF2B5EF4-FFF2-40B4-BE49-F238E27FC236}">
                <a16:creationId xmlns:a16="http://schemas.microsoft.com/office/drawing/2014/main" id="{58782913-1CDE-E3FB-112F-4F73A943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604838" indent="-604838"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14425" indent="-490538"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Never assume that the other person will be reasonable (that they do what you would do under the circumstances)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2. 	Do not assume that your adversary’s values are the same as your values would be if you were in their position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3.  Do research</a:t>
            </a:r>
          </a:p>
          <a:p>
            <a:pPr lvl="2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Information is power</a:t>
            </a:r>
          </a:p>
          <a:p>
            <a:pPr lvl="2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People will assume ‘they know it all’ but in fact may not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>
            <a:extLst>
              <a:ext uri="{FF2B5EF4-FFF2-40B4-BE49-F238E27FC236}">
                <a16:creationId xmlns:a16="http://schemas.microsoft.com/office/drawing/2014/main" id="{1DD3F262-68B5-5BCC-D4C2-71918F32A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Guidelines</a:t>
            </a:r>
          </a:p>
        </p:txBody>
      </p:sp>
      <p:sp>
        <p:nvSpPr>
          <p:cNvPr id="90115" name="Text Box 2">
            <a:extLst>
              <a:ext uri="{FF2B5EF4-FFF2-40B4-BE49-F238E27FC236}">
                <a16:creationId xmlns:a16="http://schemas.microsoft.com/office/drawing/2014/main" id="{96A76FB2-7D48-C8F9-5490-1BC20464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477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5571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4.  Ask questions of your adversary</a:t>
            </a:r>
          </a:p>
          <a:p>
            <a:pPr lvl="2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I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t’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s amazing how people attempt to negotiate simply by stating their position and never bothering to inquire into their opponent’s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viewpoint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5.  Use silence</a:t>
            </a:r>
          </a:p>
          <a:p>
            <a:pPr lvl="2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The human ear cannot stand silence </a:t>
            </a:r>
          </a:p>
          <a:p>
            <a:pPr lvl="3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In using it well you will find out a lot about what they want and will offer</a:t>
            </a:r>
          </a:p>
          <a:p>
            <a:pPr lvl="3" indent="-2286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You only get good at this with practice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>
            <a:extLst>
              <a:ext uri="{FF2B5EF4-FFF2-40B4-BE49-F238E27FC236}">
                <a16:creationId xmlns:a16="http://schemas.microsoft.com/office/drawing/2014/main" id="{DAB2E0F1-6E2C-2635-E865-895B89BD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Guidelines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B1F75148-C3C4-DA4E-A6BB-D94E861CA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</p:spPr>
        <p:txBody>
          <a:bodyPr vert="horz" lIns="152400" tIns="152400" rIns="152400" bIns="152400" rtlCol="0">
            <a:normAutofit/>
          </a:bodyPr>
          <a:lstStyle>
            <a:lvl1pPr marL="509588" indent="-509588"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244600" indent="-457200"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09588" algn="l"/>
                <a:tab pos="957263" algn="l"/>
                <a:tab pos="1406525" algn="l"/>
                <a:tab pos="1855788" algn="l"/>
                <a:tab pos="2305050" algn="l"/>
                <a:tab pos="2754313" algn="l"/>
                <a:tab pos="3203575" algn="l"/>
                <a:tab pos="3652838" algn="l"/>
                <a:tab pos="4102100" algn="l"/>
                <a:tab pos="4551363" algn="l"/>
                <a:tab pos="5000625" algn="l"/>
                <a:tab pos="5449888" algn="l"/>
                <a:tab pos="5899150" algn="l"/>
                <a:tab pos="6348413" algn="l"/>
                <a:tab pos="6797675" algn="l"/>
                <a:tab pos="7246938" algn="l"/>
                <a:tab pos="7696200" algn="l"/>
                <a:tab pos="8145463" algn="l"/>
                <a:tab pos="8594725" algn="l"/>
                <a:tab pos="9043988" algn="l"/>
                <a:tab pos="949325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defRPr/>
            </a:pPr>
            <a:r>
              <a:rPr lang="en-AU" sz="2400" dirty="0">
                <a:solidFill>
                  <a:schemeClr val="tx1"/>
                </a:solidFill>
                <a:latin typeface="+mn-lt"/>
                <a:cs typeface="+mn-cs"/>
              </a:rPr>
              <a:t>6 Mirror back tentative understandings</a:t>
            </a:r>
          </a:p>
          <a:p>
            <a:pPr lvl="1" indent="-228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 dirty="0">
                <a:solidFill>
                  <a:schemeClr val="tx1"/>
                </a:solidFill>
                <a:latin typeface="+mn-lt"/>
                <a:cs typeface="+mn-cs"/>
              </a:rPr>
              <a:t>Do not twist what someone has said to get your point across or add what you want to have added</a:t>
            </a:r>
          </a:p>
          <a:p>
            <a:pPr lvl="1" indent="-228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AU" sz="2400" dirty="0">
                <a:solidFill>
                  <a:schemeClr val="tx1"/>
                </a:solidFill>
                <a:latin typeface="+mn-lt"/>
                <a:cs typeface="+mn-cs"/>
              </a:rPr>
              <a:t>Repeat it exactly - it shows attention and understanding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AU" sz="24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>
            <a:extLst>
              <a:ext uri="{FF2B5EF4-FFF2-40B4-BE49-F238E27FC236}">
                <a16:creationId xmlns:a16="http://schemas.microsoft.com/office/drawing/2014/main" id="{3E94FD62-C6EF-CC85-E2DE-01B37F6B5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Guidelines</a:t>
            </a:r>
          </a:p>
        </p:txBody>
      </p:sp>
      <p:sp>
        <p:nvSpPr>
          <p:cNvPr id="94211" name="Text Box 2">
            <a:extLst>
              <a:ext uri="{FF2B5EF4-FFF2-40B4-BE49-F238E27FC236}">
                <a16:creationId xmlns:a16="http://schemas.microsoft.com/office/drawing/2014/main" id="{E2E3F86E-64AE-F503-2D0D-F9C12CE2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14350" indent="-51435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423988" indent="-442913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7 Of all the above rules, the most important is to ask questions:</a:t>
            </a:r>
          </a:p>
          <a:p>
            <a:pPr lvl="2" indent="-228600">
              <a:lnSpc>
                <a:spcPct val="90000"/>
              </a:lnSpc>
              <a:spcBef>
                <a:spcPts val="2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Begin with open-ended questions</a:t>
            </a:r>
          </a:p>
          <a:p>
            <a:pPr lvl="2" indent="-228600">
              <a:lnSpc>
                <a:spcPct val="90000"/>
              </a:lnSpc>
              <a:spcBef>
                <a:spcPts val="2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Then probe with follow-up questions</a:t>
            </a:r>
          </a:p>
          <a:p>
            <a:pPr lvl="2" indent="-228600">
              <a:lnSpc>
                <a:spcPct val="90000"/>
              </a:lnSpc>
              <a:spcBef>
                <a:spcPts val="2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Keep asking until you learn everything that you want to know</a:t>
            </a:r>
          </a:p>
          <a:p>
            <a:pPr lvl="2" indent="-228600">
              <a:lnSpc>
                <a:spcPct val="90000"/>
              </a:lnSpc>
              <a:spcBef>
                <a:spcPts val="2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The purpose is to determine your opponent’s min-max. What is the least they will accept and what is the most they will offer?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>
            <a:extLst>
              <a:ext uri="{FF2B5EF4-FFF2-40B4-BE49-F238E27FC236}">
                <a16:creationId xmlns:a16="http://schemas.microsoft.com/office/drawing/2014/main" id="{39321F3A-E3EE-F789-C763-63723674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96259" name="Text Box 2">
            <a:extLst>
              <a:ext uri="{FF2B5EF4-FFF2-40B4-BE49-F238E27FC236}">
                <a16:creationId xmlns:a16="http://schemas.microsoft.com/office/drawing/2014/main" id="{C55B6C66-90F0-A1B9-678D-535110B7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604838" indent="-604838"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 in teams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 as an opportunity not a problem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How to prevent conflict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 strategies and when to use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Developed a collaborative problem solving approach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Common pitfalls if collaborative solving does not appear to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540A64A-73AE-4C40-9A56-FBE29F09F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Peter Cole</a:t>
            </a:r>
          </a:p>
          <a:p>
            <a:r>
              <a:rPr lang="en-AU" dirty="0">
                <a:hlinkClick r:id="rId2"/>
              </a:rPr>
              <a:t>p.cole@Murdoch.edu.au</a:t>
            </a:r>
            <a:endParaRPr lang="en-AU" dirty="0"/>
          </a:p>
          <a:p>
            <a:r>
              <a:rPr lang="en-AU" dirty="0"/>
              <a:t>0417 097 914</a:t>
            </a:r>
          </a:p>
        </p:txBody>
      </p:sp>
    </p:spTree>
    <p:extLst>
      <p:ext uri="{BB962C8B-B14F-4D97-AF65-F5344CB8AC3E}">
        <p14:creationId xmlns:p14="http://schemas.microsoft.com/office/powerpoint/2010/main" val="283669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1012F5E6-E063-483E-E115-C32E4444A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 cont.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1D984419-C106-8F3E-5A8A-25308559C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604838" indent="-604838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To help you develop ways to: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Deal with conflict in teams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Develop conflict prevention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Be aware of conflict strategies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Develop a collaborative problem solving approach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What to do if the above do not work</a:t>
            </a:r>
          </a:p>
          <a:p>
            <a:pPr indent="-228600">
              <a:lnSpc>
                <a:spcPct val="9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Understand and follow constructive guidelines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D44E857-07EC-DF71-2FA1-97BDEB005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/>
              <a:t>Is IT a Profession?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CAB57B9-ECD6-5A4A-B7C6-5DDDDE33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AU" sz="2800" dirty="0">
                <a:latin typeface="Calibri" pitchFamily="34" charset="0"/>
              </a:rPr>
              <a:t>Topic overview: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800" dirty="0">
                <a:latin typeface="Calibri" pitchFamily="34" charset="0"/>
              </a:rPr>
              <a:t>what is professionalism?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AU" sz="2000" dirty="0">
                <a:latin typeface="Calibri" pitchFamily="34" charset="0"/>
              </a:rPr>
              <a:t>A key feature of all information societies is their dependence on individuals with IT expertise - the operation &amp; use of IT would not be possible without a huge workforce of computing experts. But what are the responsibilities of these experts? What should we expect of them? Should IT employees be held (or hold themselves) to a higher standard of behaviour because their knowledge gives them so much power?</a:t>
            </a:r>
          </a:p>
          <a:p>
            <a:pPr>
              <a:lnSpc>
                <a:spcPct val="90000"/>
              </a:lnSpc>
              <a:defRPr/>
            </a:pPr>
            <a:endParaRPr lang="en-AU" sz="20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800" dirty="0">
                <a:latin typeface="Calibri" pitchFamily="34" charset="0"/>
              </a:rPr>
              <a:t>The organisation of a group of occupations into professions can be considered a social mechanism to manage expertise and deploy it to benefit society</a:t>
            </a:r>
          </a:p>
          <a:p>
            <a:pPr marL="0" indent="0" algn="r">
              <a:defRPr/>
            </a:pPr>
            <a:r>
              <a:rPr lang="en-AU" sz="1400" dirty="0">
                <a:latin typeface="Calibri" pitchFamily="34" charset="0"/>
              </a:rPr>
              <a:t>Source: Johnson &amp; Miller (2009) p 167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47BDCA8-E22B-7456-8928-CA5CA5428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What is a professional?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63A1799-DDC6-3E18-F355-33D85A19E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AU" altLang="en-US">
                <a:latin typeface="Calibri" panose="020F0502020204030204" pitchFamily="34" charset="0"/>
              </a:rPr>
              <a:t>While there is no agreed definition of a profession, the</a:t>
            </a:r>
          </a:p>
          <a:p>
            <a:pPr>
              <a:lnSpc>
                <a:spcPct val="70000"/>
              </a:lnSpc>
            </a:pPr>
            <a:r>
              <a:rPr lang="en-AU" altLang="en-US">
                <a:latin typeface="Calibri" panose="020F0502020204030204" pitchFamily="34" charset="0"/>
              </a:rPr>
              <a:t>Australian Council of Professions (Professions Australia) define</a:t>
            </a:r>
          </a:p>
          <a:p>
            <a:pPr>
              <a:lnSpc>
                <a:spcPct val="70000"/>
              </a:lnSpc>
            </a:pPr>
            <a:r>
              <a:rPr lang="en-AU" altLang="en-US">
                <a:latin typeface="Calibri" panose="020F0502020204030204" pitchFamily="34" charset="0"/>
              </a:rPr>
              <a:t>a profession as:</a:t>
            </a:r>
          </a:p>
          <a:p>
            <a:pPr>
              <a:lnSpc>
                <a:spcPct val="90000"/>
              </a:lnSpc>
            </a:pPr>
            <a:r>
              <a:rPr lang="en-AU" altLang="en-US" sz="2000" i="1">
                <a:latin typeface="Calibri" panose="020F0502020204030204" pitchFamily="34" charset="0"/>
              </a:rPr>
              <a:t>a disciplined group of individuals who adhere to </a:t>
            </a:r>
            <a:r>
              <a:rPr lang="en-AU" altLang="en-US" sz="2000" b="1" i="1">
                <a:latin typeface="Calibri" panose="020F0502020204030204" pitchFamily="34" charset="0"/>
              </a:rPr>
              <a:t>ethical standards</a:t>
            </a:r>
            <a:r>
              <a:rPr lang="en-AU" altLang="en-US" sz="2000" i="1">
                <a:latin typeface="Calibri" panose="020F0502020204030204" pitchFamily="34" charset="0"/>
              </a:rPr>
              <a:t> and who hold themselves out as, and are accepted by the public as possessing </a:t>
            </a:r>
            <a:r>
              <a:rPr lang="en-AU" altLang="en-US" sz="2000" b="1" i="1">
                <a:latin typeface="Calibri" panose="020F0502020204030204" pitchFamily="34" charset="0"/>
              </a:rPr>
              <a:t>special knowledge</a:t>
            </a:r>
            <a:r>
              <a:rPr lang="en-AU" altLang="en-US" sz="2000" i="1">
                <a:latin typeface="Calibri" panose="020F0502020204030204" pitchFamily="34" charset="0"/>
              </a:rPr>
              <a:t> and </a:t>
            </a:r>
            <a:r>
              <a:rPr lang="en-AU" altLang="en-US" sz="2000" b="1" i="1">
                <a:latin typeface="Calibri" panose="020F0502020204030204" pitchFamily="34" charset="0"/>
              </a:rPr>
              <a:t>skills</a:t>
            </a:r>
            <a:r>
              <a:rPr lang="en-AU" altLang="en-US" sz="2000" i="1">
                <a:latin typeface="Calibri" panose="020F0502020204030204" pitchFamily="34" charset="0"/>
              </a:rPr>
              <a:t> in a widely recognised body of learning derived from research, education and training at a high level, and who are prepared to apply this knowledge and exercise these skills in the interest of others.</a:t>
            </a:r>
          </a:p>
          <a:p>
            <a:pPr>
              <a:lnSpc>
                <a:spcPct val="90000"/>
              </a:lnSpc>
            </a:pPr>
            <a:r>
              <a:rPr lang="en-AU" altLang="en-US" sz="2000" i="1">
                <a:latin typeface="Calibri" panose="020F0502020204030204" pitchFamily="34" charset="0"/>
              </a:rPr>
              <a:t>It is inherent in the definition of a profession that a </a:t>
            </a:r>
            <a:r>
              <a:rPr lang="en-AU" altLang="en-US" sz="2000" b="1" i="1">
                <a:latin typeface="Calibri" panose="020F0502020204030204" pitchFamily="34" charset="0"/>
              </a:rPr>
              <a:t>code of ethics</a:t>
            </a:r>
            <a:r>
              <a:rPr lang="en-AU" altLang="en-US" sz="2000" i="1">
                <a:latin typeface="Calibri" panose="020F0502020204030204" pitchFamily="34" charset="0"/>
              </a:rPr>
              <a:t> governs the activities of each profession. Such codes require behaviour and practice beyond the personal </a:t>
            </a:r>
            <a:r>
              <a:rPr lang="en-AU" altLang="en-US" sz="2000" b="1" i="1">
                <a:latin typeface="Calibri" panose="020F0502020204030204" pitchFamily="34" charset="0"/>
              </a:rPr>
              <a:t>moral obligations</a:t>
            </a:r>
            <a:r>
              <a:rPr lang="en-AU" altLang="en-US" sz="2000" i="1">
                <a:latin typeface="Calibri" panose="020F0502020204030204" pitchFamily="34" charset="0"/>
              </a:rPr>
              <a:t> of an individual. They define and demand high standards of behaviour in respect to the services provided to the public and in dealing with professional colleagues. Further, these codes are </a:t>
            </a:r>
            <a:r>
              <a:rPr lang="en-AU" altLang="en-US" sz="2000" b="1" i="1">
                <a:latin typeface="Calibri" panose="020F0502020204030204" pitchFamily="34" charset="0"/>
              </a:rPr>
              <a:t>enforced by the profession</a:t>
            </a:r>
            <a:r>
              <a:rPr lang="en-AU" altLang="en-US" sz="2000" i="1">
                <a:latin typeface="Calibri" panose="020F0502020204030204" pitchFamily="34" charset="0"/>
              </a:rPr>
              <a:t> and are acknowledged and accepted by the community.”</a:t>
            </a:r>
          </a:p>
          <a:p>
            <a:pPr algn="r">
              <a:lnSpc>
                <a:spcPct val="90000"/>
              </a:lnSpc>
            </a:pPr>
            <a:r>
              <a:rPr lang="en-AU" altLang="en-US" sz="1600">
                <a:latin typeface="Calibri" panose="020F0502020204030204" pitchFamily="34" charset="0"/>
              </a:rPr>
              <a:t>Source </a:t>
            </a:r>
            <a:r>
              <a:rPr lang="en-AU" altLang="en-US" sz="1600">
                <a:latin typeface="Calibri" panose="020F0502020204030204" pitchFamily="34" charset="0"/>
                <a:hlinkClick r:id="rId3"/>
              </a:rPr>
              <a:t>http://www.professions.com.au/defineprofession.html</a:t>
            </a:r>
            <a:endParaRPr lang="en-AU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C47010D-40F0-6EEA-9E62-404731D42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What is a professional?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9361FB3-2D5B-DD48-9CCE-885BA00C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AU" dirty="0">
                <a:latin typeface="Calibri" pitchFamily="34" charset="0"/>
              </a:rPr>
              <a:t>Other definitions highlight: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000" dirty="0">
                <a:latin typeface="Calibri" pitchFamily="34" charset="0"/>
              </a:rPr>
              <a:t>level of proficiency or competency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AU" dirty="0">
                <a:latin typeface="Calibri" pitchFamily="34" charset="0"/>
              </a:rPr>
              <a:t>achieved through completion of a required course of study and/or practice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AU" dirty="0">
                <a:latin typeface="Calibri" pitchFamily="34" charset="0"/>
              </a:rPr>
              <a:t>measured against an established set of standards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000" dirty="0">
                <a:latin typeface="Calibri" pitchFamily="34" charset="0"/>
              </a:rPr>
              <a:t>certification by a professional body</a:t>
            </a:r>
          </a:p>
          <a:p>
            <a:pPr marL="0" indent="0" algn="r">
              <a:defRPr/>
            </a:pPr>
            <a:r>
              <a:rPr lang="en-AU" sz="1400" dirty="0">
                <a:latin typeface="Calibri" pitchFamily="34" charset="0"/>
              </a:rPr>
              <a:t>Source: </a:t>
            </a:r>
            <a:r>
              <a:rPr lang="en-AU" sz="1400" dirty="0">
                <a:solidFill>
                  <a:srgbClr val="003399"/>
                </a:solidFill>
                <a:latin typeface="Calibri" pitchFamily="34" charset="0"/>
                <a:hlinkClick r:id="rId3"/>
              </a:rPr>
              <a:t>http://www.businessdictionary.com/definition/professional.html#ixzz17U7PonSQ</a:t>
            </a:r>
            <a:endParaRPr lang="en-AU" sz="1400" dirty="0">
              <a:solidFill>
                <a:srgbClr val="003399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000" dirty="0">
                <a:latin typeface="Calibri" pitchFamily="34" charset="0"/>
              </a:rPr>
              <a:t>consistent exercise of discretion and judgement in performance of work (a high level of autonomy)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000" dirty="0">
                <a:latin typeface="Calibri" pitchFamily="34" charset="0"/>
              </a:rPr>
              <a:t>work is predominantly intellectual and varied; the output cannot be standardised in relation to a given period of time</a:t>
            </a:r>
          </a:p>
          <a:p>
            <a:pPr marL="0" indent="0" algn="r">
              <a:defRPr/>
            </a:pPr>
            <a:r>
              <a:rPr lang="en-AU" sz="1400" dirty="0">
                <a:latin typeface="Calibri" pitchFamily="34" charset="0"/>
              </a:rPr>
              <a:t>Source: </a:t>
            </a:r>
            <a:r>
              <a:rPr lang="en-AU" sz="1400" dirty="0">
                <a:solidFill>
                  <a:srgbClr val="003399"/>
                </a:solidFill>
                <a:latin typeface="Calibri" pitchFamily="34" charset="0"/>
                <a:hlinkClick r:id="rId4"/>
              </a:rPr>
              <a:t>http://www.law.cornell.edu/uscode/5/7103.shtml</a:t>
            </a:r>
            <a:r>
              <a:rPr lang="en-AU" sz="1400" dirty="0">
                <a:solidFill>
                  <a:srgbClr val="003399"/>
                </a:solidFill>
                <a:latin typeface="Calibri" pitchFamily="34" charset="0"/>
              </a:rPr>
              <a:t> paragraph 15</a:t>
            </a:r>
            <a:endParaRPr lang="en-AU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000" dirty="0">
                <a:latin typeface="Calibri" pitchFamily="34" charset="0"/>
              </a:rPr>
              <a:t>a culture of practice</a:t>
            </a:r>
          </a:p>
          <a:p>
            <a:pPr marL="0" indent="0" algn="r">
              <a:defRPr/>
            </a:pPr>
            <a:r>
              <a:rPr lang="en-AU" sz="1400" dirty="0">
                <a:latin typeface="Calibri" pitchFamily="34" charset="0"/>
              </a:rPr>
              <a:t>Source: Johnson &amp; Miller (2009) p 167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1800" dirty="0">
                <a:latin typeface="Calibri" pitchFamily="34" charset="0"/>
              </a:rPr>
              <a:t>Licensing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1800" dirty="0">
                <a:latin typeface="Calibri" pitchFamily="34" charset="0"/>
              </a:rPr>
              <a:t>Continuing professional development</a:t>
            </a:r>
          </a:p>
          <a:p>
            <a:pPr marL="0" indent="0" algn="r">
              <a:defRPr/>
            </a:pPr>
            <a:r>
              <a:rPr lang="en-AU" sz="1400" dirty="0">
                <a:latin typeface="Calibri" pitchFamily="34" charset="0"/>
              </a:rPr>
              <a:t>Source: </a:t>
            </a:r>
            <a:r>
              <a:rPr lang="en-AU" sz="1400" dirty="0" err="1">
                <a:latin typeface="Calibri" pitchFamily="34" charset="0"/>
              </a:rPr>
              <a:t>McDermid</a:t>
            </a:r>
            <a:r>
              <a:rPr lang="en-AU" sz="1400" dirty="0">
                <a:latin typeface="Calibri" pitchFamily="34" charset="0"/>
              </a:rPr>
              <a:t> (2008) p 280-282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D3A15AE-6F4B-21A8-379C-2D15E09D3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>
                <a:latin typeface="Calibri" panose="020F0502020204030204" pitchFamily="34" charset="0"/>
              </a:rPr>
              <a:t>IT Professionalism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1EB88AC-DEEA-F4F5-4F61-03B5C7F4C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1700" y="1835151"/>
            <a:ext cx="7912100" cy="4689475"/>
          </a:xfrm>
        </p:spPr>
        <p:txBody>
          <a:bodyPr/>
          <a:lstStyle/>
          <a:p>
            <a:r>
              <a:rPr lang="en-AU" altLang="en-US" sz="2800">
                <a:latin typeface="Calibri" panose="020F0502020204030204" pitchFamily="34" charset="0"/>
              </a:rPr>
              <a:t>In an Australian context, is IT a profession?</a:t>
            </a:r>
          </a:p>
          <a:p>
            <a:r>
              <a:rPr lang="en-AU" altLang="en-US" sz="2800">
                <a:latin typeface="Calibri" panose="020F0502020204030204" pitchFamily="34" charset="0"/>
              </a:rPr>
              <a:t>To answer this, determine: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n-US">
                <a:latin typeface="Calibri" panose="020F0502020204030204" pitchFamily="34" charset="0"/>
              </a:rPr>
              <a:t>what professional accreditation exists - Australian Computer Society (ACS) – Certified Professional (CP)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n-US">
                <a:latin typeface="Calibri" panose="020F0502020204030204" pitchFamily="34" charset="0"/>
              </a:rPr>
              <a:t>what body of learning (or knowledge) is required - ACS CBOK – SFIA?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n-US">
                <a:latin typeface="Calibri" panose="020F0502020204030204" pitchFamily="34" charset="0"/>
              </a:rPr>
              <a:t>what code(s) of ethics apply - ACS – Check out this link for the Code of Professional Conduct and case studies to assist your understanding of Professional conduct.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n-US">
                <a:latin typeface="Calibri" panose="020F0502020204030204" pitchFamily="34" charset="0"/>
                <a:hlinkClick r:id="rId3"/>
              </a:rPr>
              <a:t>https://www.acs.org.au/about-the-acs/member-conduct-and-discipline</a:t>
            </a:r>
            <a:endParaRPr lang="en-AU" altLang="en-US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AU" altLang="en-US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AU" altLang="en-US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AU" altLang="en-US" sz="1600">
              <a:latin typeface="Calibri" panose="020F0502020204030204" pitchFamily="34" charset="0"/>
            </a:endParaRPr>
          </a:p>
          <a:p>
            <a:endParaRPr lang="en-AU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urdoch University">
      <a:dk1>
        <a:srgbClr val="0B1213"/>
      </a:dk1>
      <a:lt1>
        <a:srgbClr val="FFFFFF"/>
      </a:lt1>
      <a:dk2>
        <a:srgbClr val="E12744"/>
      </a:dk2>
      <a:lt2>
        <a:srgbClr val="E12744"/>
      </a:lt2>
      <a:accent1>
        <a:srgbClr val="F7A8AE"/>
      </a:accent1>
      <a:accent2>
        <a:srgbClr val="F3744A"/>
      </a:accent2>
      <a:accent3>
        <a:srgbClr val="AC1D43"/>
      </a:accent3>
      <a:accent4>
        <a:srgbClr val="EC008B"/>
      </a:accent4>
      <a:accent5>
        <a:srgbClr val="4ABD98"/>
      </a:accent5>
      <a:accent6>
        <a:srgbClr val="006472"/>
      </a:accent6>
      <a:hlink>
        <a:srgbClr val="006472"/>
      </a:hlink>
      <a:folHlink>
        <a:srgbClr val="AC1D43"/>
      </a:folHlink>
    </a:clrScheme>
    <a:fontScheme name="Murdoch Univers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FFD1B91-E6C5-784C-90AB-4A8D6AC5DC08}" vid="{03CB9206-81C5-3146-A623-F95FBB173E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324FD755ED74C82073F86230DBEDB" ma:contentTypeVersion="2" ma:contentTypeDescription="Create a new document." ma:contentTypeScope="" ma:versionID="394edd83a3496f27d8d325a879b55867">
  <xsd:schema xmlns:xsd="http://www.w3.org/2001/XMLSchema" xmlns:xs="http://www.w3.org/2001/XMLSchema" xmlns:p="http://schemas.microsoft.com/office/2006/metadata/properties" xmlns:ns2="a7ddd883-43c7-4615-ab75-c9ff0fb11fdb" targetNamespace="http://schemas.microsoft.com/office/2006/metadata/properties" ma:root="true" ma:fieldsID="4d9d4dbc657ca5eeda82acfcaac76288" ns2:_="">
    <xsd:import namespace="a7ddd883-43c7-4615-ab75-c9ff0fb11f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dd883-43c7-4615-ab75-c9ff0fb11f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CA5B8C-643B-4F1E-ADD6-8EC24B3EE718}">
  <ds:schemaRefs>
    <ds:schemaRef ds:uri="25443a19-9cc1-40af-b2ba-d23b359788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A1BD61-BBBA-410E-8640-085831E66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ddd883-43c7-4615-ab75-c9ff0fb11f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A2C56C-EF6D-4CC5-97D6-6426C281B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3289</Words>
  <Application>Microsoft Macintosh PowerPoint</Application>
  <PresentationFormat>Widescreen</PresentationFormat>
  <Paragraphs>422</Paragraphs>
  <Slides>49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Times New Roman</vt:lpstr>
      <vt:lpstr>Verdana</vt:lpstr>
      <vt:lpstr>Office Theme</vt:lpstr>
      <vt:lpstr>School of Information Technology</vt:lpstr>
      <vt:lpstr>Acknowledgement</vt:lpstr>
      <vt:lpstr>PowerPoint Presentation</vt:lpstr>
      <vt:lpstr>PowerPoint Presentation</vt:lpstr>
      <vt:lpstr>PowerPoint Presentation</vt:lpstr>
      <vt:lpstr>Is IT a Profession? </vt:lpstr>
      <vt:lpstr>What is a professional?</vt:lpstr>
      <vt:lpstr>What is a professional?</vt:lpstr>
      <vt:lpstr>IT Professionalism</vt:lpstr>
      <vt:lpstr>ACS Code of Professional Conduct (previously called the Code of ETHICS)</vt:lpstr>
      <vt:lpstr>ACS Code of Professional Conduct cont.</vt:lpstr>
      <vt:lpstr>Morality vs ethics</vt:lpstr>
      <vt:lpstr>Components of a moral system</vt:lpstr>
      <vt:lpstr>Ethics</vt:lpstr>
      <vt:lpstr>Frameworks for moral decision-making</vt:lpstr>
      <vt:lpstr>Ethical theories in a nutshell</vt:lpstr>
      <vt:lpstr>How do these impact on IT?</vt:lpstr>
      <vt:lpstr>Ethical conduct in IT</vt:lpstr>
      <vt:lpstr>Professional Development</vt:lpstr>
      <vt:lpstr>References</vt:lpstr>
      <vt:lpstr>What is conflict?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Cole</dc:creator>
  <cp:lastModifiedBy>Peter Cole</cp:lastModifiedBy>
  <cp:revision>4</cp:revision>
  <dcterms:created xsi:type="dcterms:W3CDTF">2023-03-06T02:32:01Z</dcterms:created>
  <dcterms:modified xsi:type="dcterms:W3CDTF">2023-04-17T03:04:13Z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0x0101002F8324FD755ED74C82073F86230DBEDB</vt:lpwstr>
  </property>
</Properties>
</file>