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57" r:id="rId4"/>
    <p:sldId id="258" r:id="rId5"/>
    <p:sldId id="270" r:id="rId6"/>
    <p:sldId id="261" r:id="rId7"/>
    <p:sldId id="262" r:id="rId8"/>
    <p:sldId id="263" r:id="rId9"/>
    <p:sldId id="264" r:id="rId10"/>
    <p:sldId id="269"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atan olivar soto" initials="jos" lastIdx="4" clrIdx="0">
    <p:extLst>
      <p:ext uri="{19B8F6BF-5375-455C-9EA6-DF929625EA0E}">
        <p15:presenceInfo xmlns:p15="http://schemas.microsoft.com/office/powerpoint/2012/main" userId="b74601d8bfcc1f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7A43A28-8E51-42B4-9414-4B300479FB65}" type="datetimeFigureOut">
              <a:rPr lang="es-MX" smtClean="0"/>
              <a:t>22/03/2023</a:t>
            </a:fld>
            <a:endParaRPr lang="es-MX"/>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MX"/>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A9E6A87-238D-4C74-B149-CB82BC9AD884}" type="slidenum">
              <a:rPr lang="es-MX" smtClean="0"/>
              <a:t>‹Nº›</a:t>
            </a:fld>
            <a:endParaRPr lang="es-MX"/>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022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70213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142210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0909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38743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27A43A28-8E51-42B4-9414-4B300479FB65}"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729367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27A43A28-8E51-42B4-9414-4B300479FB65}"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5460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A43A28-8E51-42B4-9414-4B300479FB65}"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2671639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A43A28-8E51-42B4-9414-4B300479FB65}"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76712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7A43A28-8E51-42B4-9414-4B300479FB65}"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186926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7A43A28-8E51-42B4-9414-4B300479FB65}" type="datetimeFigureOut">
              <a:rPr lang="es-MX" smtClean="0"/>
              <a:t>22/03/2023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2811335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26564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7A43A28-8E51-42B4-9414-4B300479FB65}" type="datetimeFigureOut">
              <a:rPr lang="es-MX" smtClean="0"/>
              <a:t>22/03/2023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09034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7A43A28-8E51-42B4-9414-4B300479FB65}" type="datetimeFigureOut">
              <a:rPr lang="es-MX" smtClean="0"/>
              <a:t>22/03/2023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935881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43A28-8E51-42B4-9414-4B300479FB65}" type="datetimeFigureOut">
              <a:rPr lang="es-MX" smtClean="0"/>
              <a:t>22/03/2023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19368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3160248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7A43A28-8E51-42B4-9414-4B300479FB65}" type="datetimeFigureOut">
              <a:rPr lang="es-MX" smtClean="0"/>
              <a:t>22/03/2023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A9E6A87-238D-4C74-B149-CB82BC9AD884}" type="slidenum">
              <a:rPr lang="es-MX" smtClean="0"/>
              <a:t>‹Nº›</a:t>
            </a:fld>
            <a:endParaRPr lang="es-MX"/>
          </a:p>
        </p:txBody>
      </p:sp>
    </p:spTree>
    <p:extLst>
      <p:ext uri="{BB962C8B-B14F-4D97-AF65-F5344CB8AC3E}">
        <p14:creationId xmlns:p14="http://schemas.microsoft.com/office/powerpoint/2010/main" val="666997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27A43A28-8E51-42B4-9414-4B300479FB65}" type="datetimeFigureOut">
              <a:rPr lang="es-MX" smtClean="0"/>
              <a:t>22/03/2023</a:t>
            </a:fld>
            <a:endParaRPr lang="es-MX"/>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MX"/>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A9E6A87-238D-4C74-B149-CB82BC9AD884}" type="slidenum">
              <a:rPr lang="es-MX" smtClean="0"/>
              <a:t>‹Nº›</a:t>
            </a:fld>
            <a:endParaRPr lang="es-MX"/>
          </a:p>
        </p:txBody>
      </p:sp>
    </p:spTree>
    <p:extLst>
      <p:ext uri="{BB962C8B-B14F-4D97-AF65-F5344CB8AC3E}">
        <p14:creationId xmlns:p14="http://schemas.microsoft.com/office/powerpoint/2010/main" val="4180007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893066" y="378125"/>
            <a:ext cx="8251962" cy="1754326"/>
          </a:xfrm>
          <a:prstGeom prst="rect">
            <a:avLst/>
          </a:prstGeom>
          <a:noFill/>
        </p:spPr>
        <p:txBody>
          <a:bodyPr wrap="square" lIns="91440" tIns="45720" rIns="91440" bIns="45720">
            <a:spAutoFit/>
          </a:bodyPr>
          <a:lstStyle/>
          <a:p>
            <a:pPr algn="ctr"/>
            <a:r>
              <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Técnicas de persuasión en una presentación oral</a:t>
            </a:r>
            <a:endParaRPr lang="es-E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ángulo 2"/>
          <p:cNvSpPr/>
          <p:nvPr/>
        </p:nvSpPr>
        <p:spPr>
          <a:xfrm>
            <a:off x="4018384" y="4034133"/>
            <a:ext cx="3206326" cy="1323439"/>
          </a:xfrm>
          <a:prstGeom prst="rect">
            <a:avLst/>
          </a:prstGeom>
          <a:noFill/>
        </p:spPr>
        <p:txBody>
          <a:bodyPr wrap="none" lIns="91440" tIns="45720" rIns="91440" bIns="45720">
            <a:spAutoFit/>
          </a:bodyPr>
          <a:lstStyle/>
          <a:p>
            <a:pPr algn="ctr"/>
            <a:r>
              <a:rPr lang="es-E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Saúl Vega Robles</a:t>
            </a:r>
          </a:p>
          <a:p>
            <a:pPr algn="ctr"/>
            <a:r>
              <a:rPr lang="es-ES" sz="2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Gerardo Salas Merino</a:t>
            </a:r>
          </a:p>
          <a:p>
            <a:pPr algn="ctr"/>
            <a:r>
              <a:rPr lang="es-E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Jhonatan Osvaldo Olivar Soto</a:t>
            </a:r>
          </a:p>
          <a:p>
            <a:pPr algn="ctr"/>
            <a:r>
              <a:rPr lang="es-ES" sz="20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Fruebel</a:t>
            </a:r>
            <a:r>
              <a:rPr lang="es-E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s-ES" sz="20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Yael</a:t>
            </a:r>
            <a:r>
              <a:rPr lang="es-E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Navarro Valerdi</a:t>
            </a:r>
          </a:p>
        </p:txBody>
      </p:sp>
      <p:sp>
        <p:nvSpPr>
          <p:cNvPr id="4" name="Rectángulo 3"/>
          <p:cNvSpPr/>
          <p:nvPr/>
        </p:nvSpPr>
        <p:spPr>
          <a:xfrm>
            <a:off x="2433077" y="2243125"/>
            <a:ext cx="6376939" cy="1569660"/>
          </a:xfrm>
          <a:prstGeom prst="rect">
            <a:avLst/>
          </a:prstGeom>
          <a:noFill/>
        </p:spPr>
        <p:txBody>
          <a:bodyPr wrap="none" lIns="91440" tIns="45720" rIns="91440" bIns="45720">
            <a:spAutoFit/>
          </a:bodyPr>
          <a:lstStyle/>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Universidad Tecnológica de </a:t>
            </a:r>
            <a:r>
              <a:rPr lang="es-ES" sz="2400"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Izúcar</a:t>
            </a: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de Matamoros</a:t>
            </a:r>
          </a:p>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Expresión Oral y Escrita ll</a:t>
            </a:r>
          </a:p>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5° “B”  DSM</a:t>
            </a:r>
          </a:p>
          <a:p>
            <a:pPr algn="ctr"/>
            <a:r>
              <a:rPr lang="es-ES"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Ángela Hernández Ríos</a:t>
            </a:r>
          </a:p>
        </p:txBody>
      </p:sp>
      <p:pic>
        <p:nvPicPr>
          <p:cNvPr id="5" name="Imagen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649" y="262184"/>
            <a:ext cx="1759594" cy="1759594"/>
          </a:xfrm>
          <a:prstGeom prst="rect">
            <a:avLst/>
          </a:prstGeom>
        </p:spPr>
      </p:pic>
    </p:spTree>
    <p:extLst>
      <p:ext uri="{BB962C8B-B14F-4D97-AF65-F5344CB8AC3E}">
        <p14:creationId xmlns:p14="http://schemas.microsoft.com/office/powerpoint/2010/main" val="19208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00332" y="276045"/>
            <a:ext cx="9798700" cy="3293209"/>
          </a:xfrm>
          <a:prstGeom prst="rect">
            <a:avLst/>
          </a:prstGeom>
          <a:noFill/>
        </p:spPr>
        <p:txBody>
          <a:bodyPr wrap="square" rtlCol="0">
            <a:spAutoFit/>
          </a:bodyPr>
          <a:lstStyle/>
          <a:p>
            <a:r>
              <a:rPr lang="es-ES" sz="2800" b="1" dirty="0">
                <a:latin typeface="Arial" panose="020B0604020202020204" pitchFamily="34" charset="0"/>
                <a:cs typeface="Arial" panose="020B0604020202020204" pitchFamily="34" charset="0"/>
              </a:rPr>
              <a:t>Referencias:</a:t>
            </a:r>
          </a:p>
          <a:p>
            <a:endParaRPr lang="es-ES" sz="2000" b="1"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Peiró R.(2021). Técnicas de Persuasión. Recuperado el 21 de marzo de 2023 de: https://economipedia.com/definiciones/tecnicas-de-persuasion.html</a:t>
            </a:r>
          </a:p>
          <a:p>
            <a:endParaRPr lang="es-ES" sz="2000" dirty="0">
              <a:latin typeface="Arial" panose="020B0604020202020204" pitchFamily="34" charset="0"/>
              <a:cs typeface="Arial" panose="020B0604020202020204" pitchFamily="34" charset="0"/>
            </a:endParaRPr>
          </a:p>
          <a:p>
            <a:r>
              <a:rPr lang="es-ES" sz="2000" dirty="0">
                <a:latin typeface="Arial" panose="020B0604020202020204" pitchFamily="34" charset="0"/>
                <a:cs typeface="Arial" panose="020B0604020202020204" pitchFamily="34" charset="0"/>
              </a:rPr>
              <a:t>Molas F.(2022). Las técnicas de Persuasión de Cialdini. Recuperado el 21 de febrero de 2023 de: https://lamenteesmaravillosa.com/las-tecnicas-de-persuasion-cialdini/</a:t>
            </a:r>
          </a:p>
          <a:p>
            <a:endParaRPr lang="es-ES" sz="2000" dirty="0">
              <a:latin typeface="Arial" panose="020B0604020202020204" pitchFamily="34" charset="0"/>
              <a:cs typeface="Arial" panose="020B0604020202020204" pitchFamily="34" charset="0"/>
            </a:endParaRPr>
          </a:p>
          <a:p>
            <a:endParaRPr lang="es-ES" sz="2000" dirty="0">
              <a:latin typeface="Arial" panose="020B0604020202020204" pitchFamily="34" charset="0"/>
              <a:cs typeface="Arial" panose="020B0604020202020204" pitchFamily="34" charset="0"/>
            </a:endParaRPr>
          </a:p>
          <a:p>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71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983411" y="1708030"/>
            <a:ext cx="6553170" cy="3416320"/>
          </a:xfrm>
          <a:prstGeom prst="rect">
            <a:avLst/>
          </a:prstGeom>
          <a:noFill/>
        </p:spPr>
        <p:txBody>
          <a:bodyPr wrap="square" rtlCol="0">
            <a:spAutoFit/>
          </a:bodyPr>
          <a:lstStyle/>
          <a:p>
            <a:r>
              <a:rPr lang="es-MX" sz="2400" b="1" i="0" dirty="0">
                <a:solidFill>
                  <a:srgbClr val="212529"/>
                </a:solidFill>
                <a:effectLst/>
                <a:latin typeface="system-ui"/>
              </a:rPr>
              <a:t>Las técnicas de persuasión son un conjunto de acciones o procedimientos que se llevan a cabo con el objetivo de convencer a alguien sobre algo.</a:t>
            </a:r>
          </a:p>
          <a:p>
            <a:endParaRPr lang="es-MX" sz="2400" dirty="0">
              <a:solidFill>
                <a:srgbClr val="212529"/>
              </a:solidFill>
              <a:latin typeface="system-ui"/>
            </a:endParaRPr>
          </a:p>
          <a:p>
            <a:r>
              <a:rPr lang="es-MX" sz="2400" b="0" i="0" dirty="0">
                <a:solidFill>
                  <a:srgbClr val="212529"/>
                </a:solidFill>
                <a:effectLst/>
                <a:latin typeface="system-ui"/>
              </a:rPr>
              <a:t>Con la implementación de las técnicas de persuasión se pretende conseguir que un individuo lleve a cabo algo que en principio no tenía pensado, o bien, cambie de opinión sobre alguna cuestión determinada.</a:t>
            </a:r>
            <a:endParaRPr lang="es-MX" sz="2400" b="1" dirty="0">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33631" y="1708030"/>
            <a:ext cx="2952906" cy="3189825"/>
          </a:xfrm>
          <a:prstGeom prst="rect">
            <a:avLst/>
          </a:prstGeom>
          <a:ln>
            <a:noFill/>
          </a:ln>
          <a:effectLst>
            <a:outerShdw blurRad="292100" dist="139700" dir="2700000" algn="tl" rotWithShape="0">
              <a:srgbClr val="333333">
                <a:alpha val="65000"/>
              </a:srgbClr>
            </a:outerShdw>
          </a:effectLst>
        </p:spPr>
      </p:pic>
      <p:sp>
        <p:nvSpPr>
          <p:cNvPr id="2" name="CuadroTexto 1">
            <a:extLst>
              <a:ext uri="{FF2B5EF4-FFF2-40B4-BE49-F238E27FC236}">
                <a16:creationId xmlns:a16="http://schemas.microsoft.com/office/drawing/2014/main" id="{B5A04278-82B9-4AC4-8E7F-981EC3DC079E}"/>
              </a:ext>
            </a:extLst>
          </p:cNvPr>
          <p:cNvSpPr txBox="1"/>
          <p:nvPr/>
        </p:nvSpPr>
        <p:spPr>
          <a:xfrm>
            <a:off x="1347536" y="250256"/>
            <a:ext cx="8239226" cy="707886"/>
          </a:xfrm>
          <a:prstGeom prst="rect">
            <a:avLst/>
          </a:prstGeom>
          <a:noFill/>
        </p:spPr>
        <p:txBody>
          <a:bodyPr wrap="square" rtlCol="0">
            <a:spAutoFit/>
          </a:bodyPr>
          <a:lstStyle/>
          <a:p>
            <a:pPr algn="ctr"/>
            <a:r>
              <a:rPr lang="es-MX" sz="4000" dirty="0"/>
              <a:t>¿Qué son las técnicas de persuasión?</a:t>
            </a:r>
          </a:p>
        </p:txBody>
      </p:sp>
    </p:spTree>
    <p:extLst>
      <p:ext uri="{BB962C8B-B14F-4D97-AF65-F5344CB8AC3E}">
        <p14:creationId xmlns:p14="http://schemas.microsoft.com/office/powerpoint/2010/main" val="80177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8BD9630-35AB-4198-8C90-DC2CCA072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0946" y="2543476"/>
            <a:ext cx="3357613" cy="251821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6A93DC9-CCEB-4394-9E31-7B94698304B7}"/>
              </a:ext>
            </a:extLst>
          </p:cNvPr>
          <p:cNvSpPr txBox="1"/>
          <p:nvPr/>
        </p:nvSpPr>
        <p:spPr>
          <a:xfrm>
            <a:off x="2717532" y="233799"/>
            <a:ext cx="6756935" cy="769441"/>
          </a:xfrm>
          <a:prstGeom prst="rect">
            <a:avLst/>
          </a:prstGeom>
          <a:noFill/>
        </p:spPr>
        <p:txBody>
          <a:bodyPr wrap="square" rtlCol="0">
            <a:spAutoFit/>
          </a:bodyPr>
          <a:lstStyle/>
          <a:p>
            <a:pPr algn="ctr"/>
            <a:r>
              <a:rPr lang="es-MX" sz="4400" dirty="0"/>
              <a:t>Reciprocidad</a:t>
            </a:r>
          </a:p>
        </p:txBody>
      </p:sp>
      <p:sp>
        <p:nvSpPr>
          <p:cNvPr id="6" name="CuadroTexto 5">
            <a:extLst>
              <a:ext uri="{FF2B5EF4-FFF2-40B4-BE49-F238E27FC236}">
                <a16:creationId xmlns:a16="http://schemas.microsoft.com/office/drawing/2014/main" id="{6F3440F3-7980-44EC-A5A5-242C610D1686}"/>
              </a:ext>
            </a:extLst>
          </p:cNvPr>
          <p:cNvSpPr txBox="1"/>
          <p:nvPr/>
        </p:nvSpPr>
        <p:spPr>
          <a:xfrm>
            <a:off x="413886" y="1083384"/>
            <a:ext cx="10924673" cy="830997"/>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Si tú haces algo primero, sin que nadie te lo haya pedido antes, de alguna forma está en la naturaleza humana que la gente se sienta en deuda contigo.</a:t>
            </a:r>
          </a:p>
        </p:txBody>
      </p:sp>
      <p:sp>
        <p:nvSpPr>
          <p:cNvPr id="7" name="CuadroTexto 6">
            <a:extLst>
              <a:ext uri="{FF2B5EF4-FFF2-40B4-BE49-F238E27FC236}">
                <a16:creationId xmlns:a16="http://schemas.microsoft.com/office/drawing/2014/main" id="{639F4968-31A2-4337-BDB9-440516547C93}"/>
              </a:ext>
            </a:extLst>
          </p:cNvPr>
          <p:cNvSpPr txBox="1"/>
          <p:nvPr/>
        </p:nvSpPr>
        <p:spPr>
          <a:xfrm>
            <a:off x="327258" y="2379245"/>
            <a:ext cx="7478830" cy="2585323"/>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Táctica de esto no es todo (</a:t>
            </a:r>
            <a:r>
              <a:rPr lang="es-MX" b="1" dirty="0" err="1">
                <a:latin typeface="Arial" panose="020B0604020202020204" pitchFamily="34" charset="0"/>
                <a:cs typeface="Arial" panose="020B0604020202020204" pitchFamily="34" charset="0"/>
              </a:rPr>
              <a:t>that´s-not-all</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technique</a:t>
            </a:r>
            <a:r>
              <a:rPr lang="es-MX" b="1" dirty="0">
                <a:latin typeface="Arial" panose="020B0604020202020204" pitchFamily="34" charset="0"/>
                <a:cs typeface="Arial" panose="020B0604020202020204" pitchFamily="34" charset="0"/>
              </a:rPr>
              <a:t>).</a:t>
            </a:r>
          </a:p>
          <a:p>
            <a:r>
              <a:rPr lang="es-MX" dirty="0">
                <a:latin typeface="Arial" panose="020B0604020202020204" pitchFamily="34" charset="0"/>
                <a:cs typeface="Arial" panose="020B0604020202020204" pitchFamily="34" charset="0"/>
              </a:rPr>
              <a:t>Cuando se nos da un obsequio nos sentimos más atraídos hacia él, y se establece un vínculo que nos hace proclives a corresponderlo accediendo a sus peticiones</a:t>
            </a:r>
          </a:p>
          <a:p>
            <a:endParaRPr lang="es-MX"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Táctica del portazo en la cara (</a:t>
            </a:r>
            <a:r>
              <a:rPr lang="es-MX" b="1" dirty="0" err="1">
                <a:latin typeface="Arial" panose="020B0604020202020204" pitchFamily="34" charset="0"/>
                <a:cs typeface="Arial" panose="020B0604020202020204" pitchFamily="34" charset="0"/>
              </a:rPr>
              <a:t>door</a:t>
            </a:r>
            <a:r>
              <a:rPr lang="es-MX" b="1" dirty="0">
                <a:latin typeface="Arial" panose="020B0604020202020204" pitchFamily="34" charset="0"/>
                <a:cs typeface="Arial" panose="020B0604020202020204" pitchFamily="34" charset="0"/>
              </a:rPr>
              <a:t>-</a:t>
            </a:r>
            <a:r>
              <a:rPr lang="es-MX" b="1" dirty="0" err="1">
                <a:latin typeface="Arial" panose="020B0604020202020204" pitchFamily="34" charset="0"/>
                <a:cs typeface="Arial" panose="020B0604020202020204" pitchFamily="34" charset="0"/>
              </a:rPr>
              <a:t>in-the-face</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technique</a:t>
            </a:r>
            <a:r>
              <a:rPr lang="es-MX" b="1" dirty="0">
                <a:latin typeface="Arial" panose="020B0604020202020204" pitchFamily="34" charset="0"/>
                <a:cs typeface="Arial" panose="020B0604020202020204" pitchFamily="34" charset="0"/>
              </a:rPr>
              <a:t>).</a:t>
            </a:r>
          </a:p>
          <a:p>
            <a:r>
              <a:rPr lang="es-MX" dirty="0">
                <a:latin typeface="Arial" panose="020B0604020202020204" pitchFamily="34" charset="0"/>
                <a:cs typeface="Arial" panose="020B0604020202020204" pitchFamily="34" charset="0"/>
              </a:rPr>
              <a:t>La táctica consiste en comenzar la petición con un gran favor, para luego solicitar uno menor que era el que realmente nos interesaba.</a:t>
            </a:r>
          </a:p>
          <a:p>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91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F5F478-AC66-4C1D-8C14-891560967015}"/>
              </a:ext>
            </a:extLst>
          </p:cNvPr>
          <p:cNvSpPr txBox="1"/>
          <p:nvPr/>
        </p:nvSpPr>
        <p:spPr>
          <a:xfrm>
            <a:off x="3039979" y="115503"/>
            <a:ext cx="6112042" cy="769441"/>
          </a:xfrm>
          <a:prstGeom prst="rect">
            <a:avLst/>
          </a:prstGeom>
          <a:noFill/>
        </p:spPr>
        <p:txBody>
          <a:bodyPr wrap="square" rtlCol="0">
            <a:spAutoFit/>
          </a:bodyPr>
          <a:lstStyle/>
          <a:p>
            <a:pPr algn="ctr"/>
            <a:r>
              <a:rPr lang="es-MX" sz="4400" dirty="0"/>
              <a:t>Coherencia</a:t>
            </a:r>
          </a:p>
        </p:txBody>
      </p:sp>
      <p:sp>
        <p:nvSpPr>
          <p:cNvPr id="6" name="CuadroTexto 5">
            <a:extLst>
              <a:ext uri="{FF2B5EF4-FFF2-40B4-BE49-F238E27FC236}">
                <a16:creationId xmlns:a16="http://schemas.microsoft.com/office/drawing/2014/main" id="{30567D8E-8B2F-4682-9917-80E843359AC4}"/>
              </a:ext>
            </a:extLst>
          </p:cNvPr>
          <p:cNvSpPr txBox="1"/>
          <p:nvPr/>
        </p:nvSpPr>
        <p:spPr>
          <a:xfrm>
            <a:off x="731518" y="1096119"/>
            <a:ext cx="10722543" cy="1569660"/>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La influencia del principio de coherencia se basa en el deseo de ser y parecer una persona de actitudes y comportamientos consecuentes a lo largo del tiempo. </a:t>
            </a:r>
            <a:r>
              <a:rPr lang="es-MX" sz="2400" b="1" dirty="0">
                <a:latin typeface="Arial" panose="020B0604020202020204" pitchFamily="34" charset="0"/>
                <a:cs typeface="Arial" panose="020B0604020202020204" pitchFamily="34" charset="0"/>
              </a:rPr>
              <a:t>la gente va a estar más dispuesta a aceptar un requerimiento si este se corresponde con sus compromisos. </a:t>
            </a:r>
          </a:p>
        </p:txBody>
      </p:sp>
      <p:pic>
        <p:nvPicPr>
          <p:cNvPr id="7" name="Imagen 6">
            <a:extLst>
              <a:ext uri="{FF2B5EF4-FFF2-40B4-BE49-F238E27FC236}">
                <a16:creationId xmlns:a16="http://schemas.microsoft.com/office/drawing/2014/main" id="{153D2230-FCC2-4F05-B9F7-8BE7A39F5C3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9125" r="93875">
                        <a14:foregroundMark x1="20250" y1="25750" x2="20250" y2="25750"/>
                        <a14:foregroundMark x1="19500" y1="29625" x2="19500" y2="29625"/>
                        <a14:foregroundMark x1="9125" y1="45750" x2="9125" y2="45750"/>
                        <a14:foregroundMark x1="91375" y1="49375" x2="91375" y2="49375"/>
                        <a14:foregroundMark x1="90000" y1="83625" x2="90000" y2="83625"/>
                        <a14:foregroundMark x1="93875" y1="88375" x2="93875" y2="88375"/>
                        <a14:foregroundMark x1="78500" y1="25375" x2="78500" y2="25375"/>
                      </a14:backgroundRemoval>
                    </a14:imgEffect>
                  </a14:imgLayer>
                </a14:imgProps>
              </a:ext>
            </a:extLst>
          </a:blip>
          <a:stretch>
            <a:fillRect/>
          </a:stretch>
        </p:blipFill>
        <p:spPr>
          <a:xfrm>
            <a:off x="9003631" y="3167091"/>
            <a:ext cx="2691063" cy="2691063"/>
          </a:xfrm>
          <a:prstGeom prst="rect">
            <a:avLst/>
          </a:prstGeom>
        </p:spPr>
      </p:pic>
      <p:sp>
        <p:nvSpPr>
          <p:cNvPr id="8" name="CuadroTexto 7">
            <a:extLst>
              <a:ext uri="{FF2B5EF4-FFF2-40B4-BE49-F238E27FC236}">
                <a16:creationId xmlns:a16="http://schemas.microsoft.com/office/drawing/2014/main" id="{04D74B37-EFCB-4DE8-BC39-0118E3F79F90}"/>
              </a:ext>
            </a:extLst>
          </p:cNvPr>
          <p:cNvSpPr txBox="1"/>
          <p:nvPr/>
        </p:nvSpPr>
        <p:spPr>
          <a:xfrm>
            <a:off x="731518" y="3167091"/>
            <a:ext cx="8075597" cy="1569660"/>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Táctica del pie de puerta (</a:t>
            </a:r>
            <a:r>
              <a:rPr lang="es-MX" b="1" dirty="0" err="1">
                <a:latin typeface="Arial" panose="020B0604020202020204" pitchFamily="34" charset="0"/>
                <a:cs typeface="Arial" panose="020B0604020202020204" pitchFamily="34" charset="0"/>
              </a:rPr>
              <a:t>foot</a:t>
            </a:r>
            <a:r>
              <a:rPr lang="es-MX" b="1" dirty="0">
                <a:latin typeface="Arial" panose="020B0604020202020204" pitchFamily="34" charset="0"/>
                <a:cs typeface="Arial" panose="020B0604020202020204" pitchFamily="34" charset="0"/>
              </a:rPr>
              <a:t>-</a:t>
            </a:r>
            <a:r>
              <a:rPr lang="es-MX" b="1" dirty="0" err="1">
                <a:latin typeface="Arial" panose="020B0604020202020204" pitchFamily="34" charset="0"/>
                <a:cs typeface="Arial" panose="020B0604020202020204" pitchFamily="34" charset="0"/>
              </a:rPr>
              <a:t>in-the-door</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technique</a:t>
            </a:r>
            <a:r>
              <a:rPr lang="es-MX" b="1" dirty="0">
                <a:latin typeface="Arial" panose="020B0604020202020204" pitchFamily="34" charset="0"/>
                <a:cs typeface="Arial" panose="020B0604020202020204" pitchFamily="34" charset="0"/>
              </a:rPr>
              <a:t>).</a:t>
            </a:r>
          </a:p>
          <a:p>
            <a:r>
              <a:rPr lang="es-MX" sz="2000" b="0" i="0" dirty="0">
                <a:solidFill>
                  <a:srgbClr val="333333"/>
                </a:solidFill>
                <a:effectLst/>
                <a:latin typeface="Catamaran"/>
              </a:rPr>
              <a:t>Consiste en pedir a la persona un pequeño compromiso, relacionado con nuestro objetivo. Una vez que lo acepta, se le pide un compromiso de mayor importancia (el que realmente queremos conseguir). </a:t>
            </a:r>
            <a:endParaRPr lang="es-MX" sz="2000" b="1" dirty="0">
              <a:latin typeface="Arial" panose="020B0604020202020204" pitchFamily="34" charset="0"/>
              <a:cs typeface="Arial" panose="020B0604020202020204" pitchFamily="34" charset="0"/>
            </a:endParaRPr>
          </a:p>
          <a:p>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367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F5F478-AC66-4C1D-8C14-891560967015}"/>
              </a:ext>
            </a:extLst>
          </p:cNvPr>
          <p:cNvSpPr txBox="1"/>
          <p:nvPr/>
        </p:nvSpPr>
        <p:spPr>
          <a:xfrm>
            <a:off x="3039979" y="115503"/>
            <a:ext cx="6112042" cy="769441"/>
          </a:xfrm>
          <a:prstGeom prst="rect">
            <a:avLst/>
          </a:prstGeom>
          <a:noFill/>
        </p:spPr>
        <p:txBody>
          <a:bodyPr wrap="square" rtlCol="0">
            <a:spAutoFit/>
          </a:bodyPr>
          <a:lstStyle/>
          <a:p>
            <a:pPr algn="ctr"/>
            <a:r>
              <a:rPr lang="es-MX" sz="4400" dirty="0"/>
              <a:t>Coherencia</a:t>
            </a:r>
          </a:p>
        </p:txBody>
      </p:sp>
      <p:pic>
        <p:nvPicPr>
          <p:cNvPr id="7" name="Imagen 6">
            <a:extLst>
              <a:ext uri="{FF2B5EF4-FFF2-40B4-BE49-F238E27FC236}">
                <a16:creationId xmlns:a16="http://schemas.microsoft.com/office/drawing/2014/main" id="{153D2230-FCC2-4F05-B9F7-8BE7A39F5C3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9125" r="93875">
                        <a14:foregroundMark x1="20250" y1="25750" x2="20250" y2="25750"/>
                        <a14:foregroundMark x1="19500" y1="29625" x2="19500" y2="29625"/>
                        <a14:foregroundMark x1="9125" y1="45750" x2="9125" y2="45750"/>
                        <a14:foregroundMark x1="91375" y1="49375" x2="91375" y2="49375"/>
                        <a14:foregroundMark x1="90000" y1="83625" x2="90000" y2="83625"/>
                        <a14:foregroundMark x1="93875" y1="88375" x2="93875" y2="88375"/>
                        <a14:foregroundMark x1="78500" y1="25375" x2="78500" y2="25375"/>
                      </a14:backgroundRemoval>
                    </a14:imgEffect>
                  </a14:imgLayer>
                </a14:imgProps>
              </a:ext>
            </a:extLst>
          </a:blip>
          <a:stretch>
            <a:fillRect/>
          </a:stretch>
        </p:blipFill>
        <p:spPr>
          <a:xfrm>
            <a:off x="9003631" y="3167091"/>
            <a:ext cx="2691063" cy="2691063"/>
          </a:xfrm>
          <a:prstGeom prst="rect">
            <a:avLst/>
          </a:prstGeom>
        </p:spPr>
      </p:pic>
      <p:sp>
        <p:nvSpPr>
          <p:cNvPr id="8" name="CuadroTexto 7">
            <a:extLst>
              <a:ext uri="{FF2B5EF4-FFF2-40B4-BE49-F238E27FC236}">
                <a16:creationId xmlns:a16="http://schemas.microsoft.com/office/drawing/2014/main" id="{04D74B37-EFCB-4DE8-BC39-0118E3F79F90}"/>
              </a:ext>
            </a:extLst>
          </p:cNvPr>
          <p:cNvSpPr txBox="1"/>
          <p:nvPr/>
        </p:nvSpPr>
        <p:spPr>
          <a:xfrm>
            <a:off x="928033" y="1043433"/>
            <a:ext cx="8075597" cy="2031325"/>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Táctica de incluso un penique es suficiente (</a:t>
            </a:r>
            <a:r>
              <a:rPr lang="es-MX" b="1" dirty="0" err="1">
                <a:latin typeface="Arial" panose="020B0604020202020204" pitchFamily="34" charset="0"/>
                <a:cs typeface="Arial" panose="020B0604020202020204" pitchFamily="34" charset="0"/>
              </a:rPr>
              <a:t>even</a:t>
            </a:r>
            <a:r>
              <a:rPr lang="es-MX" b="1" dirty="0">
                <a:latin typeface="Arial" panose="020B0604020202020204" pitchFamily="34" charset="0"/>
                <a:cs typeface="Arial" panose="020B0604020202020204" pitchFamily="34" charset="0"/>
              </a:rPr>
              <a:t> a </a:t>
            </a:r>
            <a:r>
              <a:rPr lang="es-MX" b="1" dirty="0" err="1">
                <a:latin typeface="Arial" panose="020B0604020202020204" pitchFamily="34" charset="0"/>
                <a:cs typeface="Arial" panose="020B0604020202020204" pitchFamily="34" charset="0"/>
              </a:rPr>
              <a:t>penny</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helps</a:t>
            </a:r>
            <a:r>
              <a:rPr lang="es-MX" b="1" dirty="0">
                <a:latin typeface="Arial" panose="020B0604020202020204" pitchFamily="34" charset="0"/>
                <a:cs typeface="Arial" panose="020B0604020202020204" pitchFamily="34" charset="0"/>
              </a:rPr>
              <a:t> </a:t>
            </a:r>
            <a:r>
              <a:rPr lang="es-MX" b="1" dirty="0" err="1">
                <a:latin typeface="Arial" panose="020B0604020202020204" pitchFamily="34" charset="0"/>
                <a:cs typeface="Arial" panose="020B0604020202020204" pitchFamily="34" charset="0"/>
              </a:rPr>
              <a:t>technique</a:t>
            </a:r>
            <a:r>
              <a:rPr lang="es-MX" b="1" dirty="0">
                <a:latin typeface="Arial" panose="020B0604020202020204" pitchFamily="34" charset="0"/>
                <a:cs typeface="Arial" panose="020B0604020202020204" pitchFamily="34" charset="0"/>
              </a:rPr>
              <a:t>).</a:t>
            </a:r>
          </a:p>
          <a:p>
            <a:endParaRPr lang="es-MX" b="1"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Consiste en llamar la atención de las personas sobre valores que son importantes, e inducir una situación de influencia que evoque esos valores de forma que la persona no pueda rechazar la petición por muy pequeña que sea sin dejar de ser coherente con los valores que sostiene</a:t>
            </a:r>
          </a:p>
        </p:txBody>
      </p:sp>
      <p:sp>
        <p:nvSpPr>
          <p:cNvPr id="9" name="CuadroTexto 8">
            <a:extLst>
              <a:ext uri="{FF2B5EF4-FFF2-40B4-BE49-F238E27FC236}">
                <a16:creationId xmlns:a16="http://schemas.microsoft.com/office/drawing/2014/main" id="{62B151F3-6D39-45BB-8F84-12A42CA7C4EC}"/>
              </a:ext>
            </a:extLst>
          </p:cNvPr>
          <p:cNvSpPr txBox="1"/>
          <p:nvPr/>
        </p:nvSpPr>
        <p:spPr>
          <a:xfrm>
            <a:off x="812529" y="3522878"/>
            <a:ext cx="8075597" cy="1815882"/>
          </a:xfrm>
          <a:prstGeom prst="rect">
            <a:avLst/>
          </a:prstGeom>
          <a:noFill/>
        </p:spPr>
        <p:txBody>
          <a:bodyPr wrap="square" rtlCol="0">
            <a:spAutoFit/>
          </a:bodyPr>
          <a:lstStyle/>
          <a:p>
            <a:r>
              <a:rPr lang="es-MX" b="1" i="0" dirty="0">
                <a:solidFill>
                  <a:srgbClr val="333333"/>
                </a:solidFill>
                <a:effectLst/>
                <a:latin typeface="Arial" panose="020B0604020202020204" pitchFamily="34" charset="0"/>
                <a:cs typeface="Arial" panose="020B0604020202020204" pitchFamily="34" charset="0"/>
              </a:rPr>
              <a:t>Táctica de la bola baja (</a:t>
            </a:r>
            <a:r>
              <a:rPr lang="es-MX" b="1" i="0" dirty="0" err="1">
                <a:solidFill>
                  <a:srgbClr val="333333"/>
                </a:solidFill>
                <a:effectLst/>
                <a:latin typeface="Arial" panose="020B0604020202020204" pitchFamily="34" charset="0"/>
                <a:cs typeface="Arial" panose="020B0604020202020204" pitchFamily="34" charset="0"/>
              </a:rPr>
              <a:t>low</a:t>
            </a:r>
            <a:r>
              <a:rPr lang="es-MX" b="1" i="0" dirty="0">
                <a:solidFill>
                  <a:srgbClr val="333333"/>
                </a:solidFill>
                <a:effectLst/>
                <a:latin typeface="Arial" panose="020B0604020202020204" pitchFamily="34" charset="0"/>
                <a:cs typeface="Arial" panose="020B0604020202020204" pitchFamily="34" charset="0"/>
              </a:rPr>
              <a:t> </a:t>
            </a:r>
            <a:r>
              <a:rPr lang="es-MX" b="1" i="0" dirty="0" err="1">
                <a:solidFill>
                  <a:srgbClr val="333333"/>
                </a:solidFill>
                <a:effectLst/>
                <a:latin typeface="Arial" panose="020B0604020202020204" pitchFamily="34" charset="0"/>
                <a:cs typeface="Arial" panose="020B0604020202020204" pitchFamily="34" charset="0"/>
              </a:rPr>
              <a:t>ball</a:t>
            </a:r>
            <a:r>
              <a:rPr lang="es-MX" b="1" i="0" dirty="0">
                <a:solidFill>
                  <a:srgbClr val="333333"/>
                </a:solidFill>
                <a:effectLst/>
                <a:latin typeface="Arial" panose="020B0604020202020204" pitchFamily="34" charset="0"/>
                <a:cs typeface="Arial" panose="020B0604020202020204" pitchFamily="34" charset="0"/>
              </a:rPr>
              <a:t> </a:t>
            </a:r>
            <a:r>
              <a:rPr lang="es-MX" b="1" i="0" dirty="0" err="1">
                <a:solidFill>
                  <a:srgbClr val="333333"/>
                </a:solidFill>
                <a:effectLst/>
                <a:latin typeface="Arial" panose="020B0604020202020204" pitchFamily="34" charset="0"/>
                <a:cs typeface="Arial" panose="020B0604020202020204" pitchFamily="34" charset="0"/>
              </a:rPr>
              <a:t>technique</a:t>
            </a:r>
            <a:r>
              <a:rPr lang="es-MX" b="1" i="0" dirty="0">
                <a:solidFill>
                  <a:srgbClr val="333333"/>
                </a:solidFill>
                <a:effectLst/>
                <a:latin typeface="Arial" panose="020B0604020202020204" pitchFamily="34" charset="0"/>
                <a:cs typeface="Arial" panose="020B0604020202020204" pitchFamily="34" charset="0"/>
              </a:rPr>
              <a:t>).</a:t>
            </a:r>
          </a:p>
          <a:p>
            <a:r>
              <a:rPr lang="es-MX" sz="2000" b="1" i="0" dirty="0">
                <a:solidFill>
                  <a:srgbClr val="333333"/>
                </a:solidFill>
                <a:effectLst/>
                <a:latin typeface="Catamaran"/>
              </a:rPr>
              <a:t> </a:t>
            </a:r>
          </a:p>
          <a:p>
            <a:r>
              <a:rPr lang="es-MX" dirty="0">
                <a:latin typeface="Arial" panose="020B0604020202020204" pitchFamily="34" charset="0"/>
                <a:cs typeface="Arial" panose="020B0604020202020204" pitchFamily="34" charset="0"/>
              </a:rPr>
              <a:t>La táctica consiste en convencer a la gente para que se decida por una determinada conducta, y, una vez que ha tomado la decisión y se ha llegado a un compromiso, se empeoran las condiciones iniciales: "no tenemos éste producto pero tenemos éste otro". Los sujetos no se suelen echar para atrás.</a:t>
            </a:r>
          </a:p>
        </p:txBody>
      </p:sp>
    </p:spTree>
    <p:extLst>
      <p:ext uri="{BB962C8B-B14F-4D97-AF65-F5344CB8AC3E}">
        <p14:creationId xmlns:p14="http://schemas.microsoft.com/office/powerpoint/2010/main" val="411119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2BF6B96-B463-4775-9619-FFEC72E58D37}"/>
              </a:ext>
            </a:extLst>
          </p:cNvPr>
          <p:cNvSpPr txBox="1"/>
          <p:nvPr/>
        </p:nvSpPr>
        <p:spPr>
          <a:xfrm>
            <a:off x="2082265" y="134754"/>
            <a:ext cx="8027469" cy="769441"/>
          </a:xfrm>
          <a:prstGeom prst="rect">
            <a:avLst/>
          </a:prstGeom>
          <a:noFill/>
        </p:spPr>
        <p:txBody>
          <a:bodyPr wrap="square" rtlCol="0">
            <a:spAutoFit/>
          </a:bodyPr>
          <a:lstStyle/>
          <a:p>
            <a:pPr algn="ctr"/>
            <a:r>
              <a:rPr lang="es-MX" sz="4400" dirty="0"/>
              <a:t>Escasez  </a:t>
            </a:r>
          </a:p>
        </p:txBody>
      </p:sp>
      <p:sp>
        <p:nvSpPr>
          <p:cNvPr id="7" name="CuadroTexto 6">
            <a:extLst>
              <a:ext uri="{FF2B5EF4-FFF2-40B4-BE49-F238E27FC236}">
                <a16:creationId xmlns:a16="http://schemas.microsoft.com/office/drawing/2014/main" id="{CC880694-64D8-4202-BCA2-4CF7E806FC28}"/>
              </a:ext>
            </a:extLst>
          </p:cNvPr>
          <p:cNvSpPr txBox="1"/>
          <p:nvPr/>
        </p:nvSpPr>
        <p:spPr>
          <a:xfrm>
            <a:off x="1010653" y="1001027"/>
            <a:ext cx="9750391" cy="830997"/>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Se sustenta en la tendencia a </a:t>
            </a:r>
            <a:r>
              <a:rPr lang="es-MX" sz="2400" b="1" dirty="0">
                <a:latin typeface="Arial" panose="020B0604020202020204" pitchFamily="34" charset="0"/>
                <a:cs typeface="Arial" panose="020B0604020202020204" pitchFamily="34" charset="0"/>
              </a:rPr>
              <a:t>valorar más las cosas que están fuera de nuestro alcance o que son difíciles de conseguir.</a:t>
            </a:r>
            <a:r>
              <a:rPr lang="es-MX" sz="2400" dirty="0">
                <a:latin typeface="Arial" panose="020B0604020202020204" pitchFamily="34" charset="0"/>
                <a:cs typeface="Arial" panose="020B0604020202020204" pitchFamily="34" charset="0"/>
              </a:rPr>
              <a:t> </a:t>
            </a:r>
          </a:p>
        </p:txBody>
      </p:sp>
      <p:sp>
        <p:nvSpPr>
          <p:cNvPr id="8" name="CuadroTexto 7">
            <a:extLst>
              <a:ext uri="{FF2B5EF4-FFF2-40B4-BE49-F238E27FC236}">
                <a16:creationId xmlns:a16="http://schemas.microsoft.com/office/drawing/2014/main" id="{D9C894B1-DCF7-46FF-B1F8-592DF2D87431}"/>
              </a:ext>
            </a:extLst>
          </p:cNvPr>
          <p:cNvSpPr txBox="1"/>
          <p:nvPr/>
        </p:nvSpPr>
        <p:spPr>
          <a:xfrm>
            <a:off x="741145" y="2163655"/>
            <a:ext cx="9009246" cy="2862322"/>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Táctica de lanzar series limitadas de productos </a:t>
            </a:r>
          </a:p>
          <a:p>
            <a:r>
              <a:rPr lang="es-MX" dirty="0">
                <a:latin typeface="Arial" panose="020B0604020202020204" pitchFamily="34" charset="0"/>
                <a:cs typeface="Arial" panose="020B0604020202020204" pitchFamily="34" charset="0"/>
              </a:rPr>
              <a:t>Cuanto menor es el número de ejemplares mayor es el valor que se les concede.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Táctica de plazos limitados de tiempo de compra </a:t>
            </a:r>
          </a:p>
          <a:p>
            <a:r>
              <a:rPr lang="es-MX" dirty="0">
                <a:latin typeface="Arial" panose="020B0604020202020204" pitchFamily="34" charset="0"/>
                <a:cs typeface="Arial" panose="020B0604020202020204" pitchFamily="34" charset="0"/>
              </a:rPr>
              <a:t>Cuando la posibilidad de adquisición de un producto se limita en el tiempo, el heurístico que funciona es ahora o nunca.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Convencer de que el producto escasea y puede llevárselo otro </a:t>
            </a:r>
          </a:p>
          <a:p>
            <a:r>
              <a:rPr lang="es-MX" dirty="0">
                <a:latin typeface="Arial" panose="020B0604020202020204" pitchFamily="34" charset="0"/>
                <a:cs typeface="Arial" panose="020B0604020202020204" pitchFamily="34" charset="0"/>
              </a:rPr>
              <a:t>La competencia por un producto aumenta el interés hacia él y el deseo de poseerlo. Ej.: en las relaciones íntimas, la aparición de un rival aumenta el interés hacia la pareja</a:t>
            </a:r>
          </a:p>
        </p:txBody>
      </p:sp>
      <p:pic>
        <p:nvPicPr>
          <p:cNvPr id="2050" name="Picture 2" descr="Principio de escasez archivos - Tipventas">
            <a:extLst>
              <a:ext uri="{FF2B5EF4-FFF2-40B4-BE49-F238E27FC236}">
                <a16:creationId xmlns:a16="http://schemas.microsoft.com/office/drawing/2014/main" id="{63451693-F440-4BA7-BFA6-E862D75D92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27" b="93092" l="8429" r="91714">
                        <a14:foregroundMark x1="50143" y1="47496" x2="50143" y2="47496"/>
                        <a14:foregroundMark x1="52714" y1="48359" x2="52714" y2="48359"/>
                        <a14:foregroundMark x1="48857" y1="49914" x2="48857" y2="49914"/>
                        <a14:foregroundMark x1="34857" y1="65630" x2="34857" y2="65630"/>
                        <a14:foregroundMark x1="19857" y1="78584" x2="19857" y2="78584"/>
                        <a14:foregroundMark x1="43000" y1="61313" x2="43000" y2="61313"/>
                        <a14:foregroundMark x1="41714" y1="60104" x2="41714" y2="60104"/>
                        <a14:foregroundMark x1="8429" y1="63385" x2="8429" y2="63385"/>
                        <a14:foregroundMark x1="14571" y1="88774" x2="14571" y2="88774"/>
                        <a14:foregroundMark x1="14000" y1="93264" x2="14000" y2="93264"/>
                        <a14:foregroundMark x1="17000" y1="58204" x2="17000" y2="58204"/>
                        <a14:foregroundMark x1="74429" y1="18480" x2="74429" y2="18480"/>
                        <a14:foregroundMark x1="65714" y1="5527" x2="65714" y2="5527"/>
                        <a14:foregroundMark x1="69714" y1="9845" x2="69714" y2="9845"/>
                        <a14:foregroundMark x1="69714" y1="9845" x2="69714" y2="9845"/>
                        <a14:foregroundMark x1="72000" y1="14162" x2="63857" y2="6390"/>
                        <a14:foregroundMark x1="91714" y1="53541" x2="91714" y2="53541"/>
                        <a14:foregroundMark x1="39429" y1="60622" x2="39429" y2="60622"/>
                        <a14:foregroundMark x1="40714" y1="60622" x2="40714" y2="60622"/>
                        <a14:foregroundMark x1="40714" y1="60622" x2="40714" y2="60622"/>
                        <a14:foregroundMark x1="41000" y1="57513" x2="38143" y2="74266"/>
                        <a14:foregroundMark x1="27000" y1="73921" x2="27000" y2="73921"/>
                        <a14:foregroundMark x1="27000" y1="73921" x2="35143" y2="63212"/>
                        <a14:foregroundMark x1="71857" y1="17271" x2="71857" y2="17271"/>
                        <a14:foregroundMark x1="68714" y1="15717" x2="68714" y2="15717"/>
                        <a14:foregroundMark x1="73286" y1="37651" x2="73286" y2="37651"/>
                        <a14:foregroundMark x1="73143" y1="52677" x2="73143" y2="52677"/>
                        <a14:foregroundMark x1="14286" y1="88774" x2="14286" y2="88774"/>
                        <a14:foregroundMark x1="14286" y1="92055" x2="14286" y2="92055"/>
                      </a14:backgroundRemoval>
                    </a14:imgEffect>
                  </a14:imgLayer>
                </a14:imgProps>
              </a:ext>
              <a:ext uri="{28A0092B-C50C-407E-A947-70E740481C1C}">
                <a14:useLocalDpi xmlns:a14="http://schemas.microsoft.com/office/drawing/2010/main" val="0"/>
              </a:ext>
            </a:extLst>
          </a:blip>
          <a:srcRect/>
          <a:stretch>
            <a:fillRect/>
          </a:stretch>
        </p:blipFill>
        <p:spPr bwMode="auto">
          <a:xfrm>
            <a:off x="8499108" y="1965972"/>
            <a:ext cx="3067248" cy="2537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6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5291272-E008-4CB2-A2A1-BB6B677252A4}"/>
              </a:ext>
            </a:extLst>
          </p:cNvPr>
          <p:cNvSpPr txBox="1"/>
          <p:nvPr/>
        </p:nvSpPr>
        <p:spPr>
          <a:xfrm>
            <a:off x="1711343" y="298382"/>
            <a:ext cx="8383605" cy="769441"/>
          </a:xfrm>
          <a:prstGeom prst="rect">
            <a:avLst/>
          </a:prstGeom>
          <a:noFill/>
        </p:spPr>
        <p:txBody>
          <a:bodyPr wrap="square" rtlCol="0">
            <a:spAutoFit/>
          </a:bodyPr>
          <a:lstStyle/>
          <a:p>
            <a:pPr algn="ctr"/>
            <a:r>
              <a:rPr lang="es-MX" sz="4400" dirty="0"/>
              <a:t>Autoridad</a:t>
            </a:r>
          </a:p>
        </p:txBody>
      </p:sp>
      <p:sp>
        <p:nvSpPr>
          <p:cNvPr id="6" name="CuadroTexto 5">
            <a:extLst>
              <a:ext uri="{FF2B5EF4-FFF2-40B4-BE49-F238E27FC236}">
                <a16:creationId xmlns:a16="http://schemas.microsoft.com/office/drawing/2014/main" id="{15043783-5DED-471E-81D1-C9C045426C80}"/>
              </a:ext>
            </a:extLst>
          </p:cNvPr>
          <p:cNvSpPr txBox="1"/>
          <p:nvPr/>
        </p:nvSpPr>
        <p:spPr>
          <a:xfrm>
            <a:off x="655982" y="1067823"/>
            <a:ext cx="10653092" cy="1815882"/>
          </a:xfrm>
          <a:prstGeom prst="rect">
            <a:avLst/>
          </a:prstGeom>
          <a:noFill/>
        </p:spPr>
        <p:txBody>
          <a:bodyPr wrap="square" rtlCol="0">
            <a:spAutoFit/>
          </a:bodyPr>
          <a:lstStyle/>
          <a:p>
            <a:r>
              <a:rPr lang="es-MX" sz="2800" dirty="0">
                <a:latin typeface="Arial" panose="020B0604020202020204" pitchFamily="34" charset="0"/>
                <a:cs typeface="Arial" panose="020B0604020202020204" pitchFamily="34" charset="0"/>
              </a:rPr>
              <a:t>Estamos más predispuestos a dejarnos influenciar cuando somos interpelados por una autoridad. </a:t>
            </a:r>
            <a:r>
              <a:rPr lang="es-MX" sz="2800" b="1" dirty="0">
                <a:latin typeface="Arial" panose="020B0604020202020204" pitchFamily="34" charset="0"/>
                <a:cs typeface="Arial" panose="020B0604020202020204" pitchFamily="34" charset="0"/>
              </a:rPr>
              <a:t>Tendemos a creer que quienes están en posiciones de liderazgo tienen más conocimiento, más experiencia o más derecho a opinar.</a:t>
            </a:r>
          </a:p>
        </p:txBody>
      </p:sp>
      <p:sp>
        <p:nvSpPr>
          <p:cNvPr id="7" name="CuadroTexto 6">
            <a:extLst>
              <a:ext uri="{FF2B5EF4-FFF2-40B4-BE49-F238E27FC236}">
                <a16:creationId xmlns:a16="http://schemas.microsoft.com/office/drawing/2014/main" id="{DB2701B5-9245-4CEA-B97D-B520B3192638}"/>
              </a:ext>
            </a:extLst>
          </p:cNvPr>
          <p:cNvSpPr txBox="1"/>
          <p:nvPr/>
        </p:nvSpPr>
        <p:spPr>
          <a:xfrm>
            <a:off x="655982" y="3170582"/>
            <a:ext cx="7871792" cy="2031325"/>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Poder coercitivo</a:t>
            </a:r>
          </a:p>
          <a:p>
            <a:r>
              <a:rPr lang="es-MX" dirty="0">
                <a:latin typeface="Arial" panose="020B0604020202020204" pitchFamily="34" charset="0"/>
                <a:cs typeface="Arial" panose="020B0604020202020204" pitchFamily="34" charset="0"/>
              </a:rPr>
              <a:t>que se basa en la posibilidad de poder repartir premios o castigos (agente de trafico)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poder de experto</a:t>
            </a:r>
          </a:p>
          <a:p>
            <a:r>
              <a:rPr lang="es-MX" dirty="0">
                <a:latin typeface="Arial" panose="020B0604020202020204" pitchFamily="34" charset="0"/>
                <a:cs typeface="Arial" panose="020B0604020202020204" pitchFamily="34" charset="0"/>
              </a:rPr>
              <a:t>que se asienta en el reconocimiento de su competencia en determinadas materias por parte de los otros (un premio Nobel en física).</a:t>
            </a:r>
          </a:p>
        </p:txBody>
      </p:sp>
      <p:pic>
        <p:nvPicPr>
          <p:cNvPr id="3074" name="Picture 2" descr="7 Técnicas de Persuasión: La Psicología de la Persuasión en el ...">
            <a:extLst>
              <a:ext uri="{FF2B5EF4-FFF2-40B4-BE49-F238E27FC236}">
                <a16:creationId xmlns:a16="http://schemas.microsoft.com/office/drawing/2014/main" id="{1C0EBE6C-E098-465D-869C-481E5BCDC28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5572" b="96481" l="1200" r="94000">
                        <a14:foregroundMark x1="42800" y1="6745" x2="42800" y2="6745"/>
                        <a14:foregroundMark x1="54800" y1="81525" x2="54800" y2="81525"/>
                        <a14:foregroundMark x1="54400" y1="71554" x2="54400" y2="71554"/>
                        <a14:foregroundMark x1="38200" y1="26100" x2="38200" y2="26100"/>
                        <a14:foregroundMark x1="38000" y1="26393" x2="40200" y2="27566"/>
                        <a14:foregroundMark x1="49200" y1="26979" x2="40400" y2="27859"/>
                        <a14:foregroundMark x1="38000" y1="6158" x2="38000" y2="6158"/>
                        <a14:foregroundMark x1="58400" y1="85044" x2="58400" y2="85044"/>
                        <a14:foregroundMark x1="57000" y1="84164" x2="57000" y2="84164"/>
                        <a14:foregroundMark x1="56400" y1="81525" x2="56400" y2="81525"/>
                        <a14:foregroundMark x1="53200" y1="92962" x2="53200" y2="92962"/>
                        <a14:foregroundMark x1="54400" y1="93548" x2="54400" y2="93548"/>
                        <a14:foregroundMark x1="94000" y1="40176" x2="94000" y2="40176"/>
                        <a14:foregroundMark x1="62400" y1="63050" x2="62400" y2="63050"/>
                        <a14:foregroundMark x1="65400" y1="67449" x2="65400" y2="67449"/>
                        <a14:foregroundMark x1="6400" y1="58065" x2="6400" y2="58065"/>
                        <a14:foregroundMark x1="1200" y1="58065" x2="1200" y2="58065"/>
                        <a14:foregroundMark x1="62600" y1="93548" x2="62600" y2="93548"/>
                        <a14:foregroundMark x1="59600" y1="93548" x2="59600" y2="93548"/>
                        <a14:foregroundMark x1="56400" y1="93548" x2="56400" y2="93548"/>
                        <a14:foregroundMark x1="42400" y1="92962" x2="42400" y2="92962"/>
                        <a14:foregroundMark x1="36000" y1="96481" x2="36000" y2="96481"/>
                      </a14:backgroundRemoval>
                    </a14:imgEffect>
                  </a14:imgLayer>
                </a14:imgProps>
              </a:ext>
              <a:ext uri="{28A0092B-C50C-407E-A947-70E740481C1C}">
                <a14:useLocalDpi xmlns:a14="http://schemas.microsoft.com/office/drawing/2010/main" val="0"/>
              </a:ext>
            </a:extLst>
          </a:blip>
          <a:srcRect/>
          <a:stretch>
            <a:fillRect/>
          </a:stretch>
        </p:blipFill>
        <p:spPr bwMode="auto">
          <a:xfrm>
            <a:off x="8050695" y="2633134"/>
            <a:ext cx="3933025" cy="268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68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013D680-C3E9-4922-A0F8-A73D7C9EC159}"/>
              </a:ext>
            </a:extLst>
          </p:cNvPr>
          <p:cNvSpPr txBox="1"/>
          <p:nvPr/>
        </p:nvSpPr>
        <p:spPr>
          <a:xfrm>
            <a:off x="1315278" y="178903"/>
            <a:ext cx="9561443" cy="769441"/>
          </a:xfrm>
          <a:prstGeom prst="rect">
            <a:avLst/>
          </a:prstGeom>
          <a:noFill/>
        </p:spPr>
        <p:txBody>
          <a:bodyPr wrap="square" rtlCol="0">
            <a:spAutoFit/>
          </a:bodyPr>
          <a:lstStyle/>
          <a:p>
            <a:pPr algn="ctr"/>
            <a:r>
              <a:rPr lang="es-MX" sz="4400" dirty="0"/>
              <a:t>Simpatía</a:t>
            </a:r>
          </a:p>
        </p:txBody>
      </p:sp>
      <p:sp>
        <p:nvSpPr>
          <p:cNvPr id="6" name="CuadroTexto 5">
            <a:extLst>
              <a:ext uri="{FF2B5EF4-FFF2-40B4-BE49-F238E27FC236}">
                <a16:creationId xmlns:a16="http://schemas.microsoft.com/office/drawing/2014/main" id="{1FD8EF4E-5DA9-4D47-A4CB-D9779A98E6C5}"/>
              </a:ext>
            </a:extLst>
          </p:cNvPr>
          <p:cNvSpPr txBox="1"/>
          <p:nvPr/>
        </p:nvSpPr>
        <p:spPr>
          <a:xfrm>
            <a:off x="359575" y="875446"/>
            <a:ext cx="11181522" cy="830997"/>
          </a:xfrm>
          <a:prstGeom prst="rect">
            <a:avLst/>
          </a:prstGeom>
          <a:noFill/>
        </p:spPr>
        <p:txBody>
          <a:bodyPr wrap="square" rtlCol="0">
            <a:spAutoFit/>
          </a:bodyPr>
          <a:lstStyle/>
          <a:p>
            <a:r>
              <a:rPr lang="es-MX" sz="2400" dirty="0">
                <a:latin typeface="Arial" panose="020B0604020202020204" pitchFamily="34" charset="0"/>
                <a:cs typeface="Arial" panose="020B0604020202020204" pitchFamily="34" charset="0"/>
              </a:rPr>
              <a:t>La estrategia consiste en provocar un estado de ánimo positivo, y asociarlo al producto que se desea vender. </a:t>
            </a:r>
          </a:p>
        </p:txBody>
      </p:sp>
      <p:sp>
        <p:nvSpPr>
          <p:cNvPr id="7" name="CuadroTexto 6">
            <a:extLst>
              <a:ext uri="{FF2B5EF4-FFF2-40B4-BE49-F238E27FC236}">
                <a16:creationId xmlns:a16="http://schemas.microsoft.com/office/drawing/2014/main" id="{F4588504-2168-44D2-BC60-50377B3C2FAB}"/>
              </a:ext>
            </a:extLst>
          </p:cNvPr>
          <p:cNvSpPr txBox="1"/>
          <p:nvPr/>
        </p:nvSpPr>
        <p:spPr>
          <a:xfrm>
            <a:off x="170510" y="1706443"/>
            <a:ext cx="9390050" cy="3970318"/>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Atractivo físico</a:t>
            </a:r>
            <a:r>
              <a:rPr lang="es-MX" dirty="0">
                <a:latin typeface="Arial" panose="020B0604020202020204" pitchFamily="34" charset="0"/>
                <a:cs typeface="Arial" panose="020B0604020202020204" pitchFamily="34" charset="0"/>
              </a:rPr>
              <a:t> </a:t>
            </a:r>
          </a:p>
          <a:p>
            <a:r>
              <a:rPr lang="es-MX" dirty="0">
                <a:latin typeface="Arial" panose="020B0604020202020204" pitchFamily="34" charset="0"/>
                <a:cs typeface="Arial" panose="020B0604020202020204" pitchFamily="34" charset="0"/>
              </a:rPr>
              <a:t>Se utiliza en publicidad y se vincula al efecto halo que acompaña a la belleza.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Semejanza</a:t>
            </a:r>
            <a:r>
              <a:rPr lang="es-MX" dirty="0">
                <a:latin typeface="Arial" panose="020B0604020202020204" pitchFamily="34" charset="0"/>
                <a:cs typeface="Arial" panose="020B0604020202020204" pitchFamily="34" charset="0"/>
              </a:rPr>
              <a:t> </a:t>
            </a:r>
          </a:p>
          <a:p>
            <a:r>
              <a:rPr lang="es-MX" dirty="0">
                <a:latin typeface="Arial" panose="020B0604020202020204" pitchFamily="34" charset="0"/>
                <a:cs typeface="Arial" panose="020B0604020202020204" pitchFamily="34" charset="0"/>
              </a:rPr>
              <a:t>El agente hace notar que existen semejanzas con su blanco de influencia en opiniones, aficiones, estilos de vida o características de personalidad.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Cooperar </a:t>
            </a:r>
          </a:p>
          <a:p>
            <a:r>
              <a:rPr lang="es-MX" dirty="0">
                <a:latin typeface="Arial" panose="020B0604020202020204" pitchFamily="34" charset="0"/>
                <a:cs typeface="Arial" panose="020B0604020202020204" pitchFamily="34" charset="0"/>
              </a:rPr>
              <a:t>La cooperación favorece la mutua simpatía porque fomenta el contacto positivo con otras personas y tendemos a confiar más en las personas con las que estamos familiarizadas</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Halagos </a:t>
            </a:r>
          </a:p>
          <a:p>
            <a:r>
              <a:rPr lang="es-MX" dirty="0">
                <a:latin typeface="Arial" panose="020B0604020202020204" pitchFamily="34" charset="0"/>
                <a:cs typeface="Arial" panose="020B0604020202020204" pitchFamily="34" charset="0"/>
              </a:rPr>
              <a:t>El elogio es otra estrategia extraordinariamente eficaz para crear una corriente de Simpatía.</a:t>
            </a:r>
          </a:p>
        </p:txBody>
      </p:sp>
      <p:pic>
        <p:nvPicPr>
          <p:cNvPr id="8" name="Imagen 7">
            <a:extLst>
              <a:ext uri="{FF2B5EF4-FFF2-40B4-BE49-F238E27FC236}">
                <a16:creationId xmlns:a16="http://schemas.microsoft.com/office/drawing/2014/main" id="{4EE6C704-D5E1-42FD-9008-71B41C7EE221}"/>
              </a:ext>
            </a:extLst>
          </p:cNvPr>
          <p:cNvPicPr>
            <a:picLocks noChangeAspect="1"/>
          </p:cNvPicPr>
          <p:nvPr/>
        </p:nvPicPr>
        <p:blipFill>
          <a:blip r:embed="rId2"/>
          <a:stretch>
            <a:fillRect/>
          </a:stretch>
        </p:blipFill>
        <p:spPr>
          <a:xfrm>
            <a:off x="9371624" y="2068858"/>
            <a:ext cx="2358410" cy="3607903"/>
          </a:xfrm>
          <a:prstGeom prst="rect">
            <a:avLst/>
          </a:prstGeom>
        </p:spPr>
      </p:pic>
    </p:spTree>
    <p:extLst>
      <p:ext uri="{BB962C8B-B14F-4D97-AF65-F5344CB8AC3E}">
        <p14:creationId xmlns:p14="http://schemas.microsoft.com/office/powerpoint/2010/main" val="3047331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37A7E9F-BD0F-4FAA-91B5-D65E5578110F}"/>
              </a:ext>
            </a:extLst>
          </p:cNvPr>
          <p:cNvSpPr txBox="1"/>
          <p:nvPr/>
        </p:nvSpPr>
        <p:spPr>
          <a:xfrm>
            <a:off x="1463040" y="394636"/>
            <a:ext cx="8672362" cy="769441"/>
          </a:xfrm>
          <a:prstGeom prst="rect">
            <a:avLst/>
          </a:prstGeom>
          <a:noFill/>
        </p:spPr>
        <p:txBody>
          <a:bodyPr wrap="square" rtlCol="0">
            <a:spAutoFit/>
          </a:bodyPr>
          <a:lstStyle/>
          <a:p>
            <a:pPr algn="ctr"/>
            <a:r>
              <a:rPr lang="es-MX" sz="4400" dirty="0"/>
              <a:t>Validación Social</a:t>
            </a:r>
          </a:p>
        </p:txBody>
      </p:sp>
      <p:sp>
        <p:nvSpPr>
          <p:cNvPr id="6" name="CuadroTexto 5">
            <a:extLst>
              <a:ext uri="{FF2B5EF4-FFF2-40B4-BE49-F238E27FC236}">
                <a16:creationId xmlns:a16="http://schemas.microsoft.com/office/drawing/2014/main" id="{6E8F9249-D1E7-48CA-9B1C-017E8EC6ED98}"/>
              </a:ext>
            </a:extLst>
          </p:cNvPr>
          <p:cNvSpPr txBox="1"/>
          <p:nvPr/>
        </p:nvSpPr>
        <p:spPr>
          <a:xfrm>
            <a:off x="404262" y="1078029"/>
            <a:ext cx="11030552" cy="1200329"/>
          </a:xfrm>
          <a:prstGeom prst="rect">
            <a:avLst/>
          </a:prstGeom>
          <a:noFill/>
        </p:spPr>
        <p:txBody>
          <a:bodyPr wrap="square" rtlCol="0">
            <a:spAutoFit/>
          </a:bodyPr>
          <a:lstStyle/>
          <a:p>
            <a:r>
              <a:rPr lang="es-MX" sz="2400" b="1" i="0" dirty="0">
                <a:solidFill>
                  <a:srgbClr val="414141"/>
                </a:solidFill>
                <a:effectLst/>
                <a:latin typeface="Arial" panose="020B0604020202020204" pitchFamily="34" charset="0"/>
                <a:cs typeface="Arial" panose="020B0604020202020204" pitchFamily="34" charset="0"/>
              </a:rPr>
              <a:t>Las personas, por general, tienden a creer como válido aquel comportamiento que están realizando un elevado número de personas.</a:t>
            </a:r>
            <a:r>
              <a:rPr lang="es-MX" sz="2400" b="0" i="0" dirty="0">
                <a:solidFill>
                  <a:srgbClr val="414141"/>
                </a:solidFill>
                <a:effectLst/>
                <a:latin typeface="Arial" panose="020B0604020202020204" pitchFamily="34" charset="0"/>
                <a:cs typeface="Arial" panose="020B0604020202020204" pitchFamily="34" charset="0"/>
              </a:rPr>
              <a:t> “Si todos lo hacen por algo será, no voy a ser el único que no lo haga”.</a:t>
            </a:r>
            <a:endParaRPr lang="es-MX" sz="2400"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5C5AE4F3-9FE1-4F0A-93D2-910B0EB8BFDD}"/>
              </a:ext>
            </a:extLst>
          </p:cNvPr>
          <p:cNvSpPr txBox="1"/>
          <p:nvPr/>
        </p:nvSpPr>
        <p:spPr>
          <a:xfrm>
            <a:off x="404262" y="2473692"/>
            <a:ext cx="11030552" cy="2862322"/>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Lo que hace la mayoría.</a:t>
            </a:r>
          </a:p>
          <a:p>
            <a:r>
              <a:rPr lang="es-MX" b="1" dirty="0">
                <a:latin typeface="Arial" panose="020B0604020202020204" pitchFamily="34" charset="0"/>
                <a:cs typeface="Arial" panose="020B0604020202020204" pitchFamily="34" charset="0"/>
              </a:rPr>
              <a:t>Se presenta una acción como lógica porque la hace la mayoría. </a:t>
            </a:r>
            <a:r>
              <a:rPr lang="es-MX" dirty="0">
                <a:latin typeface="Arial" panose="020B0604020202020204" pitchFamily="34" charset="0"/>
                <a:cs typeface="Arial" panose="020B0604020202020204" pitchFamily="34" charset="0"/>
              </a:rPr>
              <a:t>Se dirige especialmente a un </a:t>
            </a:r>
          </a:p>
          <a:p>
            <a:r>
              <a:rPr lang="es-MX" dirty="0">
                <a:latin typeface="Arial" panose="020B0604020202020204" pitchFamily="34" charset="0"/>
                <a:cs typeface="Arial" panose="020B0604020202020204" pitchFamily="34" charset="0"/>
              </a:rPr>
              <a:t>grupo que se toma como blanco de influencia (incrementa la influencia debido a que se </a:t>
            </a:r>
          </a:p>
          <a:p>
            <a:r>
              <a:rPr lang="es-MX" dirty="0">
                <a:latin typeface="Arial" panose="020B0604020202020204" pitchFamily="34" charset="0"/>
                <a:cs typeface="Arial" panose="020B0604020202020204" pitchFamily="34" charset="0"/>
              </a:rPr>
              <a:t>suscita un sentimiento de identidad y tendencia a imitar a los similares). </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Lista de personas semejantes </a:t>
            </a:r>
          </a:p>
          <a:p>
            <a:r>
              <a:rPr lang="es-MX" b="1" dirty="0">
                <a:latin typeface="Arial" panose="020B0604020202020204" pitchFamily="34" charset="0"/>
                <a:cs typeface="Arial" panose="020B0604020202020204" pitchFamily="34" charset="0"/>
              </a:rPr>
              <a:t>Es una táctica basada en la imitación, </a:t>
            </a:r>
            <a:r>
              <a:rPr lang="es-MX" dirty="0">
                <a:latin typeface="Arial" panose="020B0604020202020204" pitchFamily="34" charset="0"/>
                <a:cs typeface="Arial" panose="020B0604020202020204" pitchFamily="34" charset="0"/>
              </a:rPr>
              <a:t>por ejemplo, al pedir firmas para apoyar una causa, </a:t>
            </a:r>
          </a:p>
          <a:p>
            <a:r>
              <a:rPr lang="es-MX" dirty="0">
                <a:latin typeface="Arial" panose="020B0604020202020204" pitchFamily="34" charset="0"/>
                <a:cs typeface="Arial" panose="020B0604020202020204" pitchFamily="34" charset="0"/>
              </a:rPr>
              <a:t>al acompañar la petición con una larga lista de personas similares que ya lo han hecho, </a:t>
            </a:r>
          </a:p>
          <a:p>
            <a:r>
              <a:rPr lang="es-MX" dirty="0">
                <a:latin typeface="Arial" panose="020B0604020202020204" pitchFamily="34" charset="0"/>
                <a:cs typeface="Arial" panose="020B0604020202020204" pitchFamily="34" charset="0"/>
              </a:rPr>
              <a:t>favorece la aceptación a firmar. Cuanto mayor es la lista más probable es que se acceda a la </a:t>
            </a:r>
          </a:p>
          <a:p>
            <a:r>
              <a:rPr lang="es-MX" dirty="0">
                <a:latin typeface="Arial" panose="020B0604020202020204" pitchFamily="34" charset="0"/>
                <a:cs typeface="Arial" panose="020B0604020202020204" pitchFamily="34" charset="0"/>
              </a:rPr>
              <a:t>petición.</a:t>
            </a:r>
          </a:p>
        </p:txBody>
      </p:sp>
    </p:spTree>
    <p:extLst>
      <p:ext uri="{BB962C8B-B14F-4D97-AF65-F5344CB8AC3E}">
        <p14:creationId xmlns:p14="http://schemas.microsoft.com/office/powerpoint/2010/main" val="11883606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668</TotalTime>
  <Words>975</Words>
  <Application>Microsoft Office PowerPoint</Application>
  <PresentationFormat>Panorámica</PresentationFormat>
  <Paragraphs>79</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Catamaran</vt:lpstr>
      <vt:lpstr>Impact</vt:lpstr>
      <vt:lpstr>system-ui</vt:lpstr>
      <vt:lpstr>Evento principal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Saúl Vega</dc:creator>
  <cp:lastModifiedBy>jhonatan olivar soto</cp:lastModifiedBy>
  <cp:revision>34</cp:revision>
  <dcterms:created xsi:type="dcterms:W3CDTF">2023-02-17T01:02:50Z</dcterms:created>
  <dcterms:modified xsi:type="dcterms:W3CDTF">2023-03-22T15:42:27Z</dcterms:modified>
</cp:coreProperties>
</file>