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57" r:id="rId4"/>
    <p:sldId id="258" r:id="rId5"/>
    <p:sldId id="259" r:id="rId6"/>
    <p:sldId id="267" r:id="rId7"/>
  </p:sldIdLst>
  <p:sldSz cx="12192000" cy="6858000"/>
  <p:notesSz cx="6858000" cy="9144000"/>
  <p:defaultTextStyle>
    <a:defPPr lvl="0">
      <a:defRPr lang="es-EC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6194C8"/>
    <a:srgbClr val="0F3D72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D4BBE-CE86-6B49-AC2E-27AA863BA074}" type="datetimeFigureOut">
              <a:rPr lang="es-EC" smtClean="0"/>
              <a:t>8/8/2024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578A4-7E9F-C242-AAAF-C8A3C9831E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781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401694C-DF5E-CF40-A072-E42A763FDA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D04D135-6A91-B14F-AADA-F6A21868AA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9488" y="1653670"/>
            <a:ext cx="6376748" cy="185441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400" b="1">
                <a:solidFill>
                  <a:srgbClr val="646E78"/>
                </a:solidFill>
              </a:defRPr>
            </a:lvl1pPr>
          </a:lstStyle>
          <a:p>
            <a:r>
              <a:rPr lang="es-EC" dirty="0"/>
              <a:t>Título de la</a:t>
            </a:r>
            <a:br>
              <a:rPr lang="es-EC" dirty="0"/>
            </a:br>
            <a:r>
              <a:rPr lang="es-EC" dirty="0"/>
              <a:t>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CC0002B-CB7D-FA4D-B9DD-6A7C5A2F77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6132" y="3621368"/>
            <a:ext cx="4626345" cy="57524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rgbClr val="646E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Agregar subtítulo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FCC0CD9F-F166-EF4A-A66C-481F939CCD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9488" y="4463689"/>
            <a:ext cx="2285238" cy="43728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96FF"/>
              </a:gs>
              <a:gs pos="100000">
                <a:srgbClr val="4A3FA3"/>
              </a:gs>
            </a:gsLst>
            <a:lin ang="2700000" scaled="0"/>
          </a:gradFill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419" dirty="0"/>
              <a:t>Mes, año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372D4A1F-3AE4-F945-8FC8-58E4E93F42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488" y="3622239"/>
            <a:ext cx="573505" cy="5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67587F1A-3C8D-0640-981D-DAC840BFCA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97BE1BF-79F0-1B44-AE84-19BDF2273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7153" y="2819431"/>
            <a:ext cx="7077694" cy="829703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Modificar título</a:t>
            </a:r>
            <a:endParaRPr lang="es-EC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36DA108-CC64-8041-9CE8-6611CB1CF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57463" y="3649134"/>
            <a:ext cx="7077075" cy="62865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Modificar subtítulo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3113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9B6347D3-1B44-DB40-9A5D-DF538A513A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E9B1DB-9A94-3A40-9F4B-28F59CED0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488" y="730185"/>
            <a:ext cx="3690256" cy="853082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646E78"/>
                </a:solidFill>
              </a:defRPr>
            </a:lvl1pPr>
          </a:lstStyle>
          <a:p>
            <a:r>
              <a:rPr lang="es-ES" dirty="0"/>
              <a:t>Contenido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32316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E9DE6FB3-6D8A-A847-ABFF-135A8D48CD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CD6AF7B-4823-A647-B98C-1B8371BC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32" y="432878"/>
            <a:ext cx="7227771" cy="53002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646E78"/>
                </a:solidFill>
              </a:defRPr>
            </a:lvl1pPr>
          </a:lstStyle>
          <a:p>
            <a:r>
              <a:rPr lang="es-ES" dirty="0"/>
              <a:t>Haga clic para modificar</a:t>
            </a:r>
            <a:endParaRPr lang="es-EC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1C2C26F9-496F-4C4E-8339-48DE417244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17832" y="998527"/>
            <a:ext cx="7227614" cy="49915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646E78"/>
                </a:solidFill>
              </a:defRPr>
            </a:lvl1pPr>
          </a:lstStyle>
          <a:p>
            <a:r>
              <a:rPr lang="es-ES" dirty="0"/>
              <a:t>Haga clic para modificar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6135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BDD29F2-EF0B-4347-9278-8857A52A5B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7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5AFFA344-97B1-2E42-9322-C455A09C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249D5DD-1BDF-D242-9FCC-33931EADF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38C3082-503C-2949-9FE2-4BE9395DF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9197-C62B-E041-B7A6-078879F8728D}" type="datetimeFigureOut">
              <a:rPr lang="es-EC" smtClean="0"/>
              <a:t>8/8/2024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19FE301-8AFC-C744-B8C1-DE8A5B747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0F974DB-B6FD-6D46-8745-1BB4CB07D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FF70-6B49-2041-A5E1-3A534BD2F8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575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0AD59A6-C0AA-6E41-9AA1-F41E83DB0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Presupuestos Referenciales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898C615-19C8-BF4C-8FAC-BFA2B153C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smtClean="0"/>
              <a:t>ACTI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BAD6D518-2FC4-4041-B436-F34350D6A2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419" dirty="0" smtClean="0"/>
              <a:t>Agosto, 2024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5627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contenido 2"/>
          <p:cNvSpPr txBox="1">
            <a:spLocks/>
          </p:cNvSpPr>
          <p:nvPr/>
        </p:nvSpPr>
        <p:spPr>
          <a:xfrm>
            <a:off x="1021992" y="1046575"/>
            <a:ext cx="10067544" cy="740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646E78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1400" b="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Century Gothic (Cuerpo)"/>
              </a:rPr>
              <a:t>Las empresas </a:t>
            </a:r>
            <a:r>
              <a:rPr lang="es-MX" sz="1400" b="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Century Gothic (Cuerpo)"/>
              </a:rPr>
              <a:t>registradas para el año </a:t>
            </a:r>
            <a:r>
              <a:rPr lang="es-MX" sz="1400" b="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Century Gothic (Cuerpo)"/>
              </a:rPr>
              <a:t>2022 son 1’242.483 </a:t>
            </a:r>
            <a:r>
              <a:rPr lang="es-MX" sz="1400" b="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Century Gothic (Cuerpo)"/>
              </a:rPr>
              <a:t>empresas.</a:t>
            </a:r>
            <a:endParaRPr lang="es-EC" sz="1400" b="0" dirty="0">
              <a:solidFill>
                <a:schemeClr val="dk1"/>
              </a:solidFill>
              <a:latin typeface="+mn-lt"/>
              <a:ea typeface="Roboto"/>
              <a:cs typeface="Roboto"/>
              <a:sym typeface="Century Gothic (Cuerpo)"/>
            </a:endParaRPr>
          </a:p>
        </p:txBody>
      </p:sp>
      <p:pic>
        <p:nvPicPr>
          <p:cNvPr id="33" name="Marcador de contenido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864" y="2286000"/>
            <a:ext cx="630936" cy="630936"/>
          </a:xfrm>
          <a:prstGeom prst="rect">
            <a:avLst/>
          </a:prstGeom>
        </p:spPr>
      </p:pic>
      <p:pic>
        <p:nvPicPr>
          <p:cNvPr id="34" name="Marcador de contenido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864" y="3218688"/>
            <a:ext cx="630936" cy="630936"/>
          </a:xfrm>
          <a:prstGeom prst="rect">
            <a:avLst/>
          </a:prstGeom>
        </p:spPr>
      </p:pic>
      <p:pic>
        <p:nvPicPr>
          <p:cNvPr id="36" name="Marcador de contenido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864" y="5047488"/>
            <a:ext cx="630936" cy="630936"/>
          </a:xfrm>
          <a:prstGeom prst="rect">
            <a:avLst/>
          </a:prstGeom>
        </p:spPr>
      </p:pic>
      <p:pic>
        <p:nvPicPr>
          <p:cNvPr id="37" name="Marcador de contenido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54921" y="2286000"/>
            <a:ext cx="630936" cy="630936"/>
          </a:xfrm>
          <a:prstGeom prst="rect">
            <a:avLst/>
          </a:prstGeom>
        </p:spPr>
      </p:pic>
      <p:pic>
        <p:nvPicPr>
          <p:cNvPr id="38" name="Marcador de contenido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54921" y="3218688"/>
            <a:ext cx="630936" cy="630936"/>
          </a:xfrm>
          <a:prstGeom prst="rect">
            <a:avLst/>
          </a:prstGeom>
        </p:spPr>
      </p:pic>
      <p:pic>
        <p:nvPicPr>
          <p:cNvPr id="41" name="Marcador de contenido 1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8876" y="2286000"/>
            <a:ext cx="630936" cy="630936"/>
          </a:xfrm>
          <a:prstGeom prst="rect">
            <a:avLst/>
          </a:prstGeom>
        </p:spPr>
      </p:pic>
      <p:pic>
        <p:nvPicPr>
          <p:cNvPr id="42" name="Marcador de contenido 1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8876" y="3234377"/>
            <a:ext cx="630936" cy="630936"/>
          </a:xfrm>
          <a:prstGeom prst="rect">
            <a:avLst/>
          </a:prstGeom>
        </p:spPr>
      </p:pic>
      <p:pic>
        <p:nvPicPr>
          <p:cNvPr id="43" name="Marcador de contenido 1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1591" y="4639286"/>
            <a:ext cx="630936" cy="630936"/>
          </a:xfrm>
          <a:prstGeom prst="rect">
            <a:avLst/>
          </a:prstGeom>
        </p:spPr>
      </p:pic>
      <p:pic>
        <p:nvPicPr>
          <p:cNvPr id="44" name="Marcador de contenido 14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864" y="2286000"/>
            <a:ext cx="658368" cy="649224"/>
          </a:xfrm>
          <a:prstGeom prst="rect">
            <a:avLst/>
          </a:prstGeom>
        </p:spPr>
      </p:pic>
      <p:pic>
        <p:nvPicPr>
          <p:cNvPr id="45" name="Marcador de contenido 15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6016" y="3291840"/>
            <a:ext cx="484632" cy="502920"/>
          </a:xfrm>
          <a:prstGeom prst="rect">
            <a:avLst/>
          </a:prstGeom>
        </p:spPr>
      </p:pic>
      <p:pic>
        <p:nvPicPr>
          <p:cNvPr id="47" name="Marcador de contenido 17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1736" y="5175504"/>
            <a:ext cx="365760" cy="365760"/>
          </a:xfrm>
          <a:prstGeom prst="rect">
            <a:avLst/>
          </a:prstGeom>
        </p:spPr>
      </p:pic>
      <p:pic>
        <p:nvPicPr>
          <p:cNvPr id="48" name="Marcador de contenido 18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18929" y="2322576"/>
            <a:ext cx="484632" cy="502920"/>
          </a:xfrm>
          <a:prstGeom prst="rect">
            <a:avLst/>
          </a:prstGeom>
        </p:spPr>
      </p:pic>
      <p:pic>
        <p:nvPicPr>
          <p:cNvPr id="49" name="Marcador de contenido 19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46361" y="3291840"/>
            <a:ext cx="448056" cy="466344"/>
          </a:xfrm>
          <a:prstGeom prst="rect">
            <a:avLst/>
          </a:prstGeom>
        </p:spPr>
      </p:pic>
      <p:pic>
        <p:nvPicPr>
          <p:cNvPr id="52" name="Marcador de contenido 22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48604" y="2404872"/>
            <a:ext cx="402336" cy="411480"/>
          </a:xfrm>
          <a:prstGeom prst="rect">
            <a:avLst/>
          </a:prstGeom>
        </p:spPr>
      </p:pic>
      <p:pic>
        <p:nvPicPr>
          <p:cNvPr id="53" name="Marcador de contenido 23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12028" y="3389289"/>
            <a:ext cx="466344" cy="365760"/>
          </a:xfrm>
          <a:prstGeom prst="rect">
            <a:avLst/>
          </a:prstGeom>
        </p:spPr>
      </p:pic>
      <p:pic>
        <p:nvPicPr>
          <p:cNvPr id="54" name="Marcador de contenido 24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01225" y="4749014"/>
            <a:ext cx="411480" cy="411480"/>
          </a:xfrm>
          <a:prstGeom prst="rect">
            <a:avLst/>
          </a:prstGeom>
        </p:spPr>
      </p:pic>
      <p:pic>
        <p:nvPicPr>
          <p:cNvPr id="55" name="Marcador de contenido 28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89939" y="2180677"/>
            <a:ext cx="2121408" cy="831807"/>
          </a:xfrm>
          <a:prstGeom prst="rect">
            <a:avLst/>
          </a:prstGeom>
        </p:spPr>
      </p:pic>
      <p:pic>
        <p:nvPicPr>
          <p:cNvPr id="56" name="Marcador de contenido 29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89939" y="3191255"/>
            <a:ext cx="2121408" cy="1736419"/>
          </a:xfrm>
          <a:prstGeom prst="rect">
            <a:avLst/>
          </a:prstGeom>
        </p:spPr>
      </p:pic>
      <p:pic>
        <p:nvPicPr>
          <p:cNvPr id="58" name="Marcador de contenido 31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89939" y="5047488"/>
            <a:ext cx="2121408" cy="676656"/>
          </a:xfrm>
          <a:prstGeom prst="rect">
            <a:avLst/>
          </a:prstGeom>
        </p:spPr>
      </p:pic>
      <p:pic>
        <p:nvPicPr>
          <p:cNvPr id="59" name="Marcador de contenido 32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66676" y="2286000"/>
            <a:ext cx="2286000" cy="676656"/>
          </a:xfrm>
          <a:prstGeom prst="rect">
            <a:avLst/>
          </a:prstGeom>
        </p:spPr>
      </p:pic>
      <p:pic>
        <p:nvPicPr>
          <p:cNvPr id="60" name="Marcador de contenido 33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66676" y="3209544"/>
            <a:ext cx="2286000" cy="676656"/>
          </a:xfrm>
          <a:prstGeom prst="rect">
            <a:avLst/>
          </a:prstGeom>
        </p:spPr>
      </p:pic>
      <p:pic>
        <p:nvPicPr>
          <p:cNvPr id="63" name="Marcador de contenido 36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32284" y="2286000"/>
            <a:ext cx="2231185" cy="676656"/>
          </a:xfrm>
          <a:prstGeom prst="rect">
            <a:avLst/>
          </a:prstGeom>
        </p:spPr>
      </p:pic>
      <p:pic>
        <p:nvPicPr>
          <p:cNvPr id="64" name="Marcador de contenido 37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22126" y="3189732"/>
            <a:ext cx="2241343" cy="676656"/>
          </a:xfrm>
          <a:prstGeom prst="rect">
            <a:avLst/>
          </a:prstGeom>
        </p:spPr>
      </p:pic>
      <p:pic>
        <p:nvPicPr>
          <p:cNvPr id="65" name="Marcador de contenido 38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62697" y="4059980"/>
            <a:ext cx="2315250" cy="1801176"/>
          </a:xfrm>
          <a:prstGeom prst="rect">
            <a:avLst/>
          </a:prstGeom>
        </p:spPr>
      </p:pic>
      <p:sp>
        <p:nvSpPr>
          <p:cNvPr id="66" name="Marcador de contenido 50"/>
          <p:cNvSpPr txBox="1">
            <a:spLocks/>
          </p:cNvSpPr>
          <p:nvPr/>
        </p:nvSpPr>
        <p:spPr>
          <a:xfrm>
            <a:off x="1906027" y="2269775"/>
            <a:ext cx="2121408" cy="658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646E7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C" sz="1050" dirty="0" smtClean="0">
                <a:solidFill>
                  <a:srgbClr val="181717">
                    <a:alpha val="100000"/>
                  </a:srgbClr>
                </a:solidFill>
                <a:cs typeface="Century Gothic (Cuerpo)"/>
                <a:sym typeface="Century Gothic (Cuerpo)"/>
              </a:rPr>
              <a:t>Población objetivo (PEOC):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C" sz="1050" b="0" dirty="0" smtClean="0">
                <a:solidFill>
                  <a:srgbClr val="474747"/>
                </a:solidFill>
                <a:cs typeface="Century Gothic (Cuerpo)"/>
                <a:sym typeface="Century Gothic (Cuerpo)"/>
              </a:rPr>
              <a:t>10 a 49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C" sz="1050" b="0" dirty="0" smtClean="0">
                <a:solidFill>
                  <a:srgbClr val="474747"/>
                </a:solidFill>
                <a:cs typeface="Century Gothic (Cuerpo)"/>
                <a:sym typeface="Century Gothic (Cuerpo)"/>
              </a:rPr>
              <a:t>50 a 499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C" sz="1050" b="0" dirty="0" smtClean="0">
                <a:solidFill>
                  <a:srgbClr val="474747"/>
                </a:solidFill>
                <a:cs typeface="Century Gothic (Cuerpo)"/>
                <a:sym typeface="Century Gothic (Cuerpo)"/>
              </a:rPr>
              <a:t>Más de </a:t>
            </a:r>
            <a:r>
              <a:rPr lang="es-EC" sz="1050" b="0" dirty="0" smtClean="0">
                <a:solidFill>
                  <a:srgbClr val="474747"/>
                </a:solidFill>
                <a:cs typeface="Century Gothic (Cuerpo)"/>
                <a:sym typeface="Century Gothic (Cuerpo)"/>
              </a:rPr>
              <a:t>500 o ventas mayores a 5’000.000</a:t>
            </a:r>
            <a:endParaRPr lang="es-EC" sz="1050" b="0" dirty="0">
              <a:solidFill>
                <a:srgbClr val="474747"/>
              </a:solidFill>
              <a:cs typeface="Century Gothic (Cuerpo)"/>
              <a:sym typeface="Century Gothic (Cuerpo)"/>
            </a:endParaRPr>
          </a:p>
        </p:txBody>
      </p:sp>
      <p:sp>
        <p:nvSpPr>
          <p:cNvPr id="67" name="Marcador de contenido 51"/>
          <p:cNvSpPr txBox="1">
            <a:spLocks/>
          </p:cNvSpPr>
          <p:nvPr/>
        </p:nvSpPr>
        <p:spPr>
          <a:xfrm>
            <a:off x="1876223" y="3228567"/>
            <a:ext cx="2121408" cy="2769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646E7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C" sz="1050" dirty="0" smtClean="0">
                <a:solidFill>
                  <a:srgbClr val="181717">
                    <a:alpha val="100000"/>
                  </a:srgbClr>
                </a:solidFill>
                <a:cs typeface="Century Gothic (Cuerpo)"/>
                <a:sym typeface="Century Gothic (Cuerpo)"/>
              </a:rPr>
              <a:t>Sectores solicitados:</a:t>
            </a:r>
          </a:p>
        </p:txBody>
      </p:sp>
      <p:sp>
        <p:nvSpPr>
          <p:cNvPr id="69" name="Marcador de contenido 53"/>
          <p:cNvSpPr txBox="1">
            <a:spLocks/>
          </p:cNvSpPr>
          <p:nvPr/>
        </p:nvSpPr>
        <p:spPr>
          <a:xfrm>
            <a:off x="1880379" y="5047488"/>
            <a:ext cx="2121408" cy="40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646E7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C" sz="1050" dirty="0" smtClean="0">
                <a:solidFill>
                  <a:srgbClr val="181717">
                    <a:alpha val="100000"/>
                  </a:srgbClr>
                </a:solidFill>
                <a:cs typeface="Century Gothic (Cuerpo)"/>
                <a:sym typeface="Century Gothic (Cuerpo)"/>
              </a:rPr>
              <a:t>Consideraciones 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C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Activas y ubicables</a:t>
            </a:r>
            <a:endParaRPr lang="es-EC" sz="1050" b="0" dirty="0">
              <a:solidFill>
                <a:schemeClr val="tx1"/>
              </a:solidFill>
              <a:cs typeface="Century Gothic (Cuerpo)"/>
              <a:sym typeface="Century Gothic (Cuerpo)"/>
            </a:endParaRPr>
          </a:p>
        </p:txBody>
      </p:sp>
      <p:sp>
        <p:nvSpPr>
          <p:cNvPr id="70" name="Marcador de contenido 54"/>
          <p:cNvSpPr txBox="1">
            <a:spLocks/>
          </p:cNvSpPr>
          <p:nvPr/>
        </p:nvSpPr>
        <p:spPr>
          <a:xfrm>
            <a:off x="5456913" y="2388428"/>
            <a:ext cx="2344342" cy="437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646E7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C" sz="1050" dirty="0" smtClean="0">
                <a:solidFill>
                  <a:srgbClr val="181717">
                    <a:alpha val="100000"/>
                  </a:srgbClr>
                </a:solidFill>
                <a:cs typeface="Century Gothic (Cuerpo)"/>
                <a:sym typeface="Century Gothic (Cuerpo)"/>
              </a:rPr>
              <a:t>Marco </a:t>
            </a:r>
            <a:r>
              <a:rPr lang="es-EC" sz="1050" dirty="0" err="1" smtClean="0">
                <a:solidFill>
                  <a:srgbClr val="181717">
                    <a:alpha val="100000"/>
                  </a:srgbClr>
                </a:solidFill>
                <a:cs typeface="Century Gothic (Cuerpo)"/>
                <a:sym typeface="Century Gothic (Cuerpo)"/>
              </a:rPr>
              <a:t>muestral</a:t>
            </a:r>
            <a:r>
              <a:rPr lang="es-EC" sz="1050" dirty="0" smtClean="0">
                <a:solidFill>
                  <a:srgbClr val="181717">
                    <a:alpha val="100000"/>
                  </a:srgbClr>
                </a:solidFill>
                <a:cs typeface="Century Gothic (Cuerpo)"/>
                <a:sym typeface="Century Gothic (Cuerpo)"/>
              </a:rPr>
              <a:t>: </a:t>
            </a:r>
            <a:r>
              <a:rPr lang="es-EC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30.595 </a:t>
            </a:r>
            <a:r>
              <a:rPr lang="es-EC" sz="1050" b="0" dirty="0">
                <a:solidFill>
                  <a:schemeClr val="tx1"/>
                </a:solidFill>
                <a:cs typeface="Century Gothic (Cuerpo)"/>
                <a:sym typeface="Century Gothic (Cuerpo)"/>
              </a:rPr>
              <a:t>empresas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C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Inclusión forzosa: 4.666 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Muestreo probabilístico: </a:t>
            </a:r>
            <a:r>
              <a:rPr lang="es-ES" sz="90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25.929</a:t>
            </a:r>
            <a:endParaRPr lang="es-ES" sz="900" b="0" dirty="0">
              <a:solidFill>
                <a:schemeClr val="tx1"/>
              </a:solidFill>
              <a:cs typeface="Century Gothic (Cuerpo)"/>
              <a:sym typeface="Century Gothic (Cuerpo)"/>
            </a:endParaRPr>
          </a:p>
        </p:txBody>
      </p:sp>
      <p:sp>
        <p:nvSpPr>
          <p:cNvPr id="71" name="Marcador de contenido 55"/>
          <p:cNvSpPr txBox="1">
            <a:spLocks/>
          </p:cNvSpPr>
          <p:nvPr/>
        </p:nvSpPr>
        <p:spPr>
          <a:xfrm>
            <a:off x="5456913" y="3091040"/>
            <a:ext cx="2139696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646E7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C" sz="1050" dirty="0" smtClean="0">
                <a:solidFill>
                  <a:srgbClr val="181717">
                    <a:alpha val="100000"/>
                  </a:srgbClr>
                </a:solidFill>
                <a:cs typeface="Century Gothic (Cuerpo)"/>
                <a:sym typeface="Century Gothic (Cuerpo)"/>
              </a:rPr>
              <a:t>Año de referencia: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C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2022</a:t>
            </a:r>
            <a:endParaRPr lang="es-EC" sz="1050" dirty="0">
              <a:solidFill>
                <a:schemeClr val="tx1"/>
              </a:solidFill>
              <a:cs typeface="Century Gothic (Cuerpo)"/>
              <a:sym typeface="Century Gothic (Cuerpo)"/>
            </a:endParaRPr>
          </a:p>
        </p:txBody>
      </p:sp>
      <p:sp>
        <p:nvSpPr>
          <p:cNvPr id="74" name="Marcador de contenido 59"/>
          <p:cNvSpPr txBox="1">
            <a:spLocks/>
          </p:cNvSpPr>
          <p:nvPr/>
        </p:nvSpPr>
        <p:spPr>
          <a:xfrm>
            <a:off x="9160657" y="3177512"/>
            <a:ext cx="2202812" cy="57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646E7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C" sz="1050" dirty="0" smtClean="0">
                <a:solidFill>
                  <a:srgbClr val="181717">
                    <a:alpha val="100000"/>
                  </a:srgbClr>
                </a:solidFill>
                <a:cs typeface="Century Gothic (Cuerpo)"/>
                <a:sym typeface="Century Gothic (Cuerpo)"/>
              </a:rPr>
              <a:t>Variables de diseño: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050" b="0" dirty="0" smtClean="0">
                <a:solidFill>
                  <a:schemeClr val="tx1"/>
                </a:solidFill>
                <a:cs typeface="Century Gothic (Cuerpo)"/>
              </a:rPr>
              <a:t>Número </a:t>
            </a:r>
            <a:r>
              <a:rPr lang="es-ES" sz="1050" b="0" dirty="0">
                <a:solidFill>
                  <a:schemeClr val="tx1"/>
                </a:solidFill>
                <a:cs typeface="Century Gothic (Cuerpo)"/>
              </a:rPr>
              <a:t>de </a:t>
            </a:r>
            <a:r>
              <a:rPr lang="es-ES" sz="1050" b="0" dirty="0" smtClean="0">
                <a:solidFill>
                  <a:schemeClr val="tx1"/>
                </a:solidFill>
                <a:cs typeface="Century Gothic (Cuerpo)"/>
              </a:rPr>
              <a:t>empleados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050" b="0" dirty="0">
                <a:solidFill>
                  <a:schemeClr val="tx1"/>
                </a:solidFill>
                <a:cs typeface="Century Gothic (Cuerpo)"/>
              </a:rPr>
              <a:t>V</a:t>
            </a:r>
            <a:r>
              <a:rPr lang="es-ES" sz="1050" b="0" dirty="0" smtClean="0">
                <a:solidFill>
                  <a:schemeClr val="tx1"/>
                </a:solidFill>
                <a:cs typeface="Century Gothic (Cuerpo)"/>
              </a:rPr>
              <a:t>entas </a:t>
            </a:r>
            <a:r>
              <a:rPr lang="es-ES" sz="1050" b="0" dirty="0">
                <a:solidFill>
                  <a:schemeClr val="tx1"/>
                </a:solidFill>
                <a:cs typeface="Century Gothic (Cuerpo)"/>
              </a:rPr>
              <a:t>totales </a:t>
            </a:r>
            <a:endParaRPr lang="es-EC" sz="1050" b="0" dirty="0">
              <a:solidFill>
                <a:schemeClr val="tx1"/>
              </a:solidFill>
              <a:cs typeface="Century Gothic (Cuerpo)"/>
              <a:sym typeface="Century Gothic (Cuerpo)"/>
            </a:endParaRPr>
          </a:p>
        </p:txBody>
      </p:sp>
      <p:sp>
        <p:nvSpPr>
          <p:cNvPr id="75" name="Marcador de contenido 60"/>
          <p:cNvSpPr txBox="1">
            <a:spLocks/>
          </p:cNvSpPr>
          <p:nvPr/>
        </p:nvSpPr>
        <p:spPr>
          <a:xfrm>
            <a:off x="5244692" y="4068593"/>
            <a:ext cx="2157984" cy="246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646E78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C" sz="1050" dirty="0" smtClean="0">
                <a:solidFill>
                  <a:srgbClr val="181717">
                    <a:alpha val="100000"/>
                  </a:srgbClr>
                </a:solidFill>
                <a:cs typeface="Century Gothic (Cuerpo)"/>
                <a:sym typeface="Century Gothic (Cuerpo)"/>
              </a:rPr>
              <a:t>Dominios de estudio:</a:t>
            </a:r>
            <a:endParaRPr lang="es-EC" sz="1050" dirty="0">
              <a:solidFill>
                <a:srgbClr val="181717">
                  <a:alpha val="100000"/>
                </a:srgbClr>
              </a:solidFill>
              <a:cs typeface="Century Gothic (Cuerpo)"/>
              <a:sym typeface="Century Gothic (Cuerpo)"/>
            </a:endParaRPr>
          </a:p>
        </p:txBody>
      </p:sp>
      <p:sp>
        <p:nvSpPr>
          <p:cNvPr id="77" name="object 17"/>
          <p:cNvSpPr/>
          <p:nvPr/>
        </p:nvSpPr>
        <p:spPr>
          <a:xfrm>
            <a:off x="1700697" y="2730953"/>
            <a:ext cx="0" cy="717059"/>
          </a:xfrm>
          <a:custGeom>
            <a:avLst/>
            <a:gdLst/>
            <a:ahLst/>
            <a:cxnLst/>
            <a:rect l="l" t="t" r="r" b="b"/>
            <a:pathLst>
              <a:path h="954405">
                <a:moveTo>
                  <a:pt x="0" y="0"/>
                </a:moveTo>
                <a:lnTo>
                  <a:pt x="0" y="954024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lang="es-EC">
              <a:latin typeface="+mj-lt"/>
            </a:endParaRPr>
          </a:p>
        </p:txBody>
      </p:sp>
      <p:sp>
        <p:nvSpPr>
          <p:cNvPr id="78" name="object 19"/>
          <p:cNvSpPr/>
          <p:nvPr/>
        </p:nvSpPr>
        <p:spPr>
          <a:xfrm>
            <a:off x="1711583" y="3688418"/>
            <a:ext cx="0" cy="864000"/>
          </a:xfrm>
          <a:custGeom>
            <a:avLst/>
            <a:gdLst/>
            <a:ahLst/>
            <a:cxnLst/>
            <a:rect l="l" t="t" r="r" b="b"/>
            <a:pathLst>
              <a:path h="954404">
                <a:moveTo>
                  <a:pt x="0" y="0"/>
                </a:moveTo>
                <a:lnTo>
                  <a:pt x="0" y="954087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lang="es-EC">
              <a:latin typeface="+mj-lt"/>
            </a:endParaRPr>
          </a:p>
        </p:txBody>
      </p:sp>
      <p:sp>
        <p:nvSpPr>
          <p:cNvPr id="79" name="object 19"/>
          <p:cNvSpPr/>
          <p:nvPr/>
        </p:nvSpPr>
        <p:spPr>
          <a:xfrm>
            <a:off x="1711583" y="4521126"/>
            <a:ext cx="0" cy="717059"/>
          </a:xfrm>
          <a:custGeom>
            <a:avLst/>
            <a:gdLst/>
            <a:ahLst/>
            <a:cxnLst/>
            <a:rect l="l" t="t" r="r" b="b"/>
            <a:pathLst>
              <a:path h="954404">
                <a:moveTo>
                  <a:pt x="0" y="0"/>
                </a:moveTo>
                <a:lnTo>
                  <a:pt x="0" y="954087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lang="es-EC">
              <a:latin typeface="+mj-lt"/>
            </a:endParaRPr>
          </a:p>
        </p:txBody>
      </p:sp>
      <p:sp>
        <p:nvSpPr>
          <p:cNvPr id="80" name="Elipse 79"/>
          <p:cNvSpPr/>
          <p:nvPr/>
        </p:nvSpPr>
        <p:spPr>
          <a:xfrm>
            <a:off x="1581686" y="2491458"/>
            <a:ext cx="213360" cy="213049"/>
          </a:xfrm>
          <a:prstGeom prst="ellipse">
            <a:avLst/>
          </a:prstGeom>
          <a:solidFill>
            <a:srgbClr val="062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latin typeface="+mj-lt"/>
            </a:endParaRPr>
          </a:p>
        </p:txBody>
      </p:sp>
      <p:sp>
        <p:nvSpPr>
          <p:cNvPr id="81" name="Elipse 80"/>
          <p:cNvSpPr/>
          <p:nvPr/>
        </p:nvSpPr>
        <p:spPr>
          <a:xfrm>
            <a:off x="1599347" y="3469756"/>
            <a:ext cx="213360" cy="213049"/>
          </a:xfrm>
          <a:prstGeom prst="ellipse">
            <a:avLst/>
          </a:prstGeom>
          <a:solidFill>
            <a:srgbClr val="105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latin typeface="+mj-lt"/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1590203" y="5242715"/>
            <a:ext cx="213360" cy="213049"/>
          </a:xfrm>
          <a:prstGeom prst="ellipse">
            <a:avLst/>
          </a:prstGeom>
          <a:solidFill>
            <a:srgbClr val="1E9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latin typeface="+mj-lt"/>
            </a:endParaRPr>
          </a:p>
        </p:txBody>
      </p:sp>
      <p:sp>
        <p:nvSpPr>
          <p:cNvPr id="84" name="object 17"/>
          <p:cNvSpPr/>
          <p:nvPr/>
        </p:nvSpPr>
        <p:spPr>
          <a:xfrm>
            <a:off x="5276616" y="2733899"/>
            <a:ext cx="0" cy="717059"/>
          </a:xfrm>
          <a:custGeom>
            <a:avLst/>
            <a:gdLst/>
            <a:ahLst/>
            <a:cxnLst/>
            <a:rect l="l" t="t" r="r" b="b"/>
            <a:pathLst>
              <a:path h="954405">
                <a:moveTo>
                  <a:pt x="0" y="0"/>
                </a:moveTo>
                <a:lnTo>
                  <a:pt x="0" y="954024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lang="es-EC">
              <a:latin typeface="+mj-lt"/>
            </a:endParaRPr>
          </a:p>
        </p:txBody>
      </p:sp>
      <p:sp>
        <p:nvSpPr>
          <p:cNvPr id="85" name="object 19"/>
          <p:cNvSpPr/>
          <p:nvPr/>
        </p:nvSpPr>
        <p:spPr>
          <a:xfrm>
            <a:off x="5287502" y="3691364"/>
            <a:ext cx="0" cy="1188000"/>
          </a:xfrm>
          <a:custGeom>
            <a:avLst/>
            <a:gdLst/>
            <a:ahLst/>
            <a:cxnLst/>
            <a:rect l="l" t="t" r="r" b="b"/>
            <a:pathLst>
              <a:path h="954404">
                <a:moveTo>
                  <a:pt x="0" y="0"/>
                </a:moveTo>
                <a:lnTo>
                  <a:pt x="0" y="954087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lang="es-EC">
              <a:latin typeface="+mj-lt"/>
            </a:endParaRPr>
          </a:p>
        </p:txBody>
      </p:sp>
      <p:sp>
        <p:nvSpPr>
          <p:cNvPr id="87" name="Elipse 86"/>
          <p:cNvSpPr/>
          <p:nvPr/>
        </p:nvSpPr>
        <p:spPr>
          <a:xfrm>
            <a:off x="5157605" y="2494404"/>
            <a:ext cx="213360" cy="213049"/>
          </a:xfrm>
          <a:prstGeom prst="ellipse">
            <a:avLst/>
          </a:prstGeom>
          <a:solidFill>
            <a:srgbClr val="062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latin typeface="+mj-lt"/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5175266" y="3472702"/>
            <a:ext cx="213360" cy="213049"/>
          </a:xfrm>
          <a:prstGeom prst="ellipse">
            <a:avLst/>
          </a:prstGeom>
          <a:solidFill>
            <a:srgbClr val="105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latin typeface="+mj-lt"/>
            </a:endParaRPr>
          </a:p>
        </p:txBody>
      </p:sp>
      <p:sp>
        <p:nvSpPr>
          <p:cNvPr id="91" name="object 17"/>
          <p:cNvSpPr/>
          <p:nvPr/>
        </p:nvSpPr>
        <p:spPr>
          <a:xfrm>
            <a:off x="8933714" y="2737099"/>
            <a:ext cx="0" cy="717059"/>
          </a:xfrm>
          <a:custGeom>
            <a:avLst/>
            <a:gdLst/>
            <a:ahLst/>
            <a:cxnLst/>
            <a:rect l="l" t="t" r="r" b="b"/>
            <a:pathLst>
              <a:path h="954405">
                <a:moveTo>
                  <a:pt x="0" y="0"/>
                </a:moveTo>
                <a:lnTo>
                  <a:pt x="0" y="954024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lang="es-EC">
              <a:latin typeface="+mj-lt"/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8841598" y="2497604"/>
            <a:ext cx="213360" cy="213049"/>
          </a:xfrm>
          <a:prstGeom prst="ellipse">
            <a:avLst/>
          </a:prstGeom>
          <a:solidFill>
            <a:srgbClr val="062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latin typeface="+mj-lt"/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8832364" y="3475902"/>
            <a:ext cx="213360" cy="213049"/>
          </a:xfrm>
          <a:prstGeom prst="ellipse">
            <a:avLst/>
          </a:prstGeom>
          <a:solidFill>
            <a:srgbClr val="105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latin typeface="+mj-lt"/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5165444" y="4840114"/>
            <a:ext cx="213360" cy="213049"/>
          </a:xfrm>
          <a:prstGeom prst="ellipse">
            <a:avLst/>
          </a:prstGeom>
          <a:solidFill>
            <a:srgbClr val="197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latin typeface="+mj-lt"/>
            </a:endParaRPr>
          </a:p>
        </p:txBody>
      </p:sp>
      <p:sp>
        <p:nvSpPr>
          <p:cNvPr id="96" name="Marcador de contenido 58"/>
          <p:cNvSpPr txBox="1">
            <a:spLocks/>
          </p:cNvSpPr>
          <p:nvPr/>
        </p:nvSpPr>
        <p:spPr>
          <a:xfrm>
            <a:off x="9148687" y="2272654"/>
            <a:ext cx="2262126" cy="661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C" sz="1050" dirty="0" smtClean="0">
                <a:solidFill>
                  <a:srgbClr val="181717">
                    <a:alpha val="100000"/>
                  </a:srgbClr>
                </a:solidFill>
                <a:cs typeface="Century Gothic (Cuerpo)"/>
                <a:sym typeface="Century Gothic (Cuerpo)"/>
              </a:rPr>
              <a:t>Parámetros </a:t>
            </a:r>
            <a:r>
              <a:rPr lang="es-EC" sz="1050" dirty="0" err="1" smtClean="0">
                <a:solidFill>
                  <a:srgbClr val="181717">
                    <a:alpha val="100000"/>
                  </a:srgbClr>
                </a:solidFill>
                <a:cs typeface="Century Gothic (Cuerpo)"/>
                <a:sym typeface="Century Gothic (Cuerpo)"/>
              </a:rPr>
              <a:t>muestrales</a:t>
            </a:r>
            <a:r>
              <a:rPr lang="es-EC" sz="1050" dirty="0" smtClean="0">
                <a:solidFill>
                  <a:srgbClr val="181717">
                    <a:alpha val="100000"/>
                  </a:srgbClr>
                </a:solidFill>
                <a:cs typeface="Century Gothic (Cuerpo)"/>
                <a:sym typeface="Century Gothic (Cuerpo)"/>
              </a:rPr>
              <a:t>:</a:t>
            </a:r>
            <a:endParaRPr lang="es-EC" sz="1050" dirty="0">
              <a:solidFill>
                <a:srgbClr val="181717">
                  <a:alpha val="100000"/>
                </a:srgbClr>
              </a:solidFill>
              <a:cs typeface="Century Gothic (Cuerpo)"/>
              <a:sym typeface="Century Gothic (Cuerpo)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C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Nivel de confianza: 95%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C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Error: 5%</a:t>
            </a:r>
            <a:endParaRPr lang="es-EC" sz="1050" dirty="0">
              <a:solidFill>
                <a:schemeClr val="tx1"/>
              </a:solidFill>
              <a:cs typeface="Century Gothic (Cuerpo)"/>
              <a:sym typeface="Century Gothic (Cuerpo)"/>
            </a:endParaRPr>
          </a:p>
        </p:txBody>
      </p:sp>
      <p:grpSp>
        <p:nvGrpSpPr>
          <p:cNvPr id="101" name="Grupo 100"/>
          <p:cNvGrpSpPr/>
          <p:nvPr/>
        </p:nvGrpSpPr>
        <p:grpSpPr>
          <a:xfrm>
            <a:off x="1889109" y="3444854"/>
            <a:ext cx="2004016" cy="1437101"/>
            <a:chOff x="1889109" y="3444854"/>
            <a:chExt cx="2004016" cy="1437101"/>
          </a:xfrm>
        </p:grpSpPr>
        <p:pic>
          <p:nvPicPr>
            <p:cNvPr id="97" name="Imagen 96"/>
            <p:cNvPicPr>
              <a:picLocks noChangeAspect="1"/>
            </p:cNvPicPr>
            <p:nvPr/>
          </p:nvPicPr>
          <p:blipFill rotWithShape="1">
            <a:blip r:embed="rId12"/>
            <a:srcRect l="3250" t="2100" r="52094" b="3271"/>
            <a:stretch/>
          </p:blipFill>
          <p:spPr>
            <a:xfrm>
              <a:off x="1940723" y="3607579"/>
              <a:ext cx="939637" cy="1274376"/>
            </a:xfrm>
            <a:prstGeom prst="rect">
              <a:avLst/>
            </a:prstGeom>
          </p:spPr>
        </p:pic>
        <p:sp>
          <p:nvSpPr>
            <p:cNvPr id="99" name="Marcador de contenido 55"/>
            <p:cNvSpPr txBox="1">
              <a:spLocks/>
            </p:cNvSpPr>
            <p:nvPr/>
          </p:nvSpPr>
          <p:spPr>
            <a:xfrm>
              <a:off x="1889109" y="3444854"/>
              <a:ext cx="933498" cy="2331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000" b="1" kern="1200">
                  <a:solidFill>
                    <a:srgbClr val="646E78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s-EC" sz="650" b="0" dirty="0">
                  <a:solidFill>
                    <a:srgbClr val="585858"/>
                  </a:solidFill>
                  <a:cs typeface="Century Gothic (Cuerpo)"/>
                  <a:sym typeface="Century Gothic (Cuerpo)"/>
                </a:rPr>
                <a:t>A </a:t>
              </a:r>
              <a:r>
                <a:rPr lang="es-EC" sz="650" b="0" dirty="0" smtClean="0">
                  <a:solidFill>
                    <a:srgbClr val="585858"/>
                  </a:solidFill>
                  <a:cs typeface="Century Gothic (Cuerpo)"/>
                  <a:sym typeface="Century Gothic (Cuerpo)"/>
                </a:rPr>
                <a:t>    Agricultura</a:t>
              </a:r>
              <a:endParaRPr lang="es-EC" sz="650" b="0" dirty="0">
                <a:solidFill>
                  <a:srgbClr val="585858"/>
                </a:solidFill>
                <a:cs typeface="Century Gothic (Cuerpo)"/>
                <a:sym typeface="Century Gothic (Cuerpo)"/>
              </a:endParaRPr>
            </a:p>
          </p:txBody>
        </p:sp>
        <p:pic>
          <p:nvPicPr>
            <p:cNvPr id="100" name="Imagen 99"/>
            <p:cNvPicPr>
              <a:picLocks noChangeAspect="1"/>
            </p:cNvPicPr>
            <p:nvPr/>
          </p:nvPicPr>
          <p:blipFill rotWithShape="1">
            <a:blip r:embed="rId12"/>
            <a:srcRect l="50376" t="2100" r="1493" b="3271"/>
            <a:stretch/>
          </p:blipFill>
          <p:spPr>
            <a:xfrm>
              <a:off x="2880360" y="3520224"/>
              <a:ext cx="1012765" cy="1274376"/>
            </a:xfrm>
            <a:prstGeom prst="rect">
              <a:avLst/>
            </a:prstGeom>
          </p:spPr>
        </p:pic>
      </p:grpSp>
      <p:sp>
        <p:nvSpPr>
          <p:cNvPr id="102" name="Marcador de contenido 59"/>
          <p:cNvSpPr txBox="1">
            <a:spLocks/>
          </p:cNvSpPr>
          <p:nvPr/>
        </p:nvSpPr>
        <p:spPr>
          <a:xfrm>
            <a:off x="5534450" y="4274711"/>
            <a:ext cx="2202812" cy="1595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646E7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a. Nacional</a:t>
            </a:r>
            <a:endParaRPr lang="es-MX" sz="1050" b="0" dirty="0">
              <a:solidFill>
                <a:schemeClr val="tx1"/>
              </a:solidFill>
              <a:cs typeface="Century Gothic (Cuerpo)"/>
              <a:sym typeface="Century Gothic (Cuerpo)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050" b="0" dirty="0">
                <a:solidFill>
                  <a:schemeClr val="tx1"/>
                </a:solidFill>
                <a:cs typeface="Century Gothic (Cuerpo)"/>
                <a:sym typeface="Century Gothic (Cuerpo)"/>
              </a:rPr>
              <a:t>b</a:t>
            </a:r>
            <a:r>
              <a:rPr lang="es-MX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. Provincial</a:t>
            </a:r>
            <a:endParaRPr lang="es-MX" sz="1050" b="0" dirty="0">
              <a:solidFill>
                <a:schemeClr val="tx1"/>
              </a:solidFill>
              <a:cs typeface="Century Gothic (Cuerpo)"/>
              <a:sym typeface="Century Gothic (Cuerpo)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050" b="0" dirty="0">
                <a:solidFill>
                  <a:schemeClr val="tx1"/>
                </a:solidFill>
                <a:cs typeface="Century Gothic (Cuerpo)"/>
                <a:sym typeface="Century Gothic (Cuerpo)"/>
              </a:rPr>
              <a:t>c</a:t>
            </a:r>
            <a:r>
              <a:rPr lang="es-MX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. Letra </a:t>
            </a:r>
            <a:r>
              <a:rPr lang="es-MX" sz="1050" b="0" dirty="0">
                <a:solidFill>
                  <a:schemeClr val="tx1"/>
                </a:solidFill>
                <a:cs typeface="Century Gothic (Cuerpo)"/>
                <a:sym typeface="Century Gothic (Cuerpo)"/>
              </a:rPr>
              <a:t>de la </a:t>
            </a:r>
            <a:r>
              <a:rPr lang="es-MX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CIIU.</a:t>
            </a:r>
            <a:endParaRPr lang="es-MX" sz="1050" b="0" dirty="0">
              <a:solidFill>
                <a:schemeClr val="tx1"/>
              </a:solidFill>
              <a:cs typeface="Century Gothic (Cuerpo)"/>
              <a:sym typeface="Century Gothic (Cuerpo)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050" b="0" dirty="0">
                <a:solidFill>
                  <a:schemeClr val="tx1"/>
                </a:solidFill>
                <a:cs typeface="Century Gothic (Cuerpo)"/>
                <a:sym typeface="Century Gothic (Cuerpo)"/>
              </a:rPr>
              <a:t>d</a:t>
            </a:r>
            <a:r>
              <a:rPr lang="es-MX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. Tamaño </a:t>
            </a:r>
            <a:r>
              <a:rPr lang="es-MX" sz="1050" b="0" dirty="0">
                <a:solidFill>
                  <a:schemeClr val="tx1"/>
                </a:solidFill>
                <a:cs typeface="Century Gothic (Cuerpo)"/>
                <a:sym typeface="Century Gothic (Cuerpo)"/>
              </a:rPr>
              <a:t>de </a:t>
            </a:r>
            <a:r>
              <a:rPr lang="es-MX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empresa</a:t>
            </a:r>
            <a:endParaRPr lang="es-MX" sz="1050" b="0" dirty="0">
              <a:solidFill>
                <a:schemeClr val="tx1"/>
              </a:solidFill>
              <a:cs typeface="Century Gothic (Cuerpo)"/>
              <a:sym typeface="Century Gothic (Cuerpo)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050" b="0" dirty="0">
                <a:solidFill>
                  <a:schemeClr val="tx1"/>
                </a:solidFill>
                <a:cs typeface="Century Gothic (Cuerpo)"/>
                <a:sym typeface="Century Gothic (Cuerpo)"/>
              </a:rPr>
              <a:t>e</a:t>
            </a:r>
            <a:r>
              <a:rPr lang="es-MX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. Sector económico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050" b="0" dirty="0">
                <a:solidFill>
                  <a:schemeClr val="tx1"/>
                </a:solidFill>
                <a:cs typeface="Century Gothic (Cuerpo)"/>
                <a:sym typeface="Century Gothic (Cuerpo)"/>
              </a:rPr>
              <a:t>f</a:t>
            </a:r>
            <a:r>
              <a:rPr lang="es-MX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. Provincial</a:t>
            </a:r>
            <a:r>
              <a:rPr lang="es-MX" sz="1050" b="0" dirty="0">
                <a:solidFill>
                  <a:schemeClr val="tx1"/>
                </a:solidFill>
                <a:cs typeface="Century Gothic (Cuerpo)"/>
                <a:sym typeface="Century Gothic (Cuerpo)"/>
              </a:rPr>
              <a:t>, Tamaño de empresa </a:t>
            </a:r>
            <a:r>
              <a:rPr lang="es-MX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y una letra </a:t>
            </a:r>
            <a:r>
              <a:rPr lang="es-MX" sz="1050" b="0" dirty="0">
                <a:solidFill>
                  <a:schemeClr val="tx1"/>
                </a:solidFill>
                <a:cs typeface="Century Gothic (Cuerpo)"/>
                <a:sym typeface="Century Gothic (Cuerpo)"/>
              </a:rPr>
              <a:t>de la </a:t>
            </a:r>
            <a:r>
              <a:rPr lang="es-MX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CIIU.</a:t>
            </a:r>
            <a:endParaRPr lang="es-MX" sz="1050" b="0" dirty="0">
              <a:solidFill>
                <a:schemeClr val="tx1"/>
              </a:solidFill>
              <a:cs typeface="Century Gothic (Cuerpo)"/>
              <a:sym typeface="Century Gothic (Cuerpo)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050" b="0" dirty="0">
                <a:solidFill>
                  <a:schemeClr val="tx1"/>
                </a:solidFill>
                <a:cs typeface="Century Gothic (Cuerpo)"/>
                <a:sym typeface="Century Gothic (Cuerpo)"/>
              </a:rPr>
              <a:t>g</a:t>
            </a:r>
            <a:r>
              <a:rPr lang="es-MX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. Provincia</a:t>
            </a:r>
            <a:r>
              <a:rPr lang="es-MX" sz="1050" b="0" dirty="0">
                <a:solidFill>
                  <a:schemeClr val="tx1"/>
                </a:solidFill>
                <a:cs typeface="Century Gothic (Cuerpo)"/>
                <a:sym typeface="Century Gothic (Cuerpo)"/>
              </a:rPr>
              <a:t>, sector </a:t>
            </a:r>
            <a:r>
              <a:rPr lang="es-MX" sz="1050" b="0" dirty="0" smtClean="0">
                <a:solidFill>
                  <a:schemeClr val="tx1"/>
                </a:solidFill>
                <a:cs typeface="Century Gothic (Cuerpo)"/>
                <a:sym typeface="Century Gothic (Cuerpo)"/>
              </a:rPr>
              <a:t>económico</a:t>
            </a:r>
            <a:endParaRPr lang="es-MX" sz="1050" b="0" dirty="0">
              <a:solidFill>
                <a:schemeClr val="tx1"/>
              </a:solidFill>
              <a:cs typeface="Century Gothic (Cuerpo)"/>
              <a:sym typeface="Century Gothic (Cuerpo)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MX" sz="1050" b="0" dirty="0">
              <a:solidFill>
                <a:srgbClr val="585858">
                  <a:alpha val="100000"/>
                </a:srgbClr>
              </a:solidFill>
              <a:cs typeface="Century Gothic (Cuerpo)"/>
              <a:sym typeface="Century Gothic (Cuerpo)"/>
            </a:endParaRPr>
          </a:p>
        </p:txBody>
      </p:sp>
      <p:sp>
        <p:nvSpPr>
          <p:cNvPr id="104" name="Título 1"/>
          <p:cNvSpPr>
            <a:spLocks noGrp="1"/>
          </p:cNvSpPr>
          <p:nvPr>
            <p:ph type="title"/>
          </p:nvPr>
        </p:nvSpPr>
        <p:spPr>
          <a:xfrm>
            <a:off x="1117832" y="432878"/>
            <a:ext cx="7227771" cy="530024"/>
          </a:xfrm>
        </p:spPr>
        <p:txBody>
          <a:bodyPr/>
          <a:lstStyle/>
          <a:p>
            <a:r>
              <a:rPr lang="es-ES" dirty="0" smtClean="0"/>
              <a:t>Ficha técnica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982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Cronograma</a:t>
            </a:r>
            <a:endParaRPr lang="es-EC" dirty="0"/>
          </a:p>
        </p:txBody>
      </p:sp>
      <p:grpSp>
        <p:nvGrpSpPr>
          <p:cNvPr id="4" name="Google Shape;1003;p35"/>
          <p:cNvGrpSpPr/>
          <p:nvPr/>
        </p:nvGrpSpPr>
        <p:grpSpPr>
          <a:xfrm>
            <a:off x="1289695" y="4284508"/>
            <a:ext cx="2674464" cy="1439577"/>
            <a:chOff x="548703" y="3657900"/>
            <a:chExt cx="1623935" cy="975628"/>
          </a:xfrm>
        </p:grpSpPr>
        <p:sp>
          <p:nvSpPr>
            <p:cNvPr id="54" name="Google Shape;1004;p35"/>
            <p:cNvSpPr txBox="1"/>
            <p:nvPr/>
          </p:nvSpPr>
          <p:spPr>
            <a:xfrm>
              <a:off x="548703" y="4109128"/>
              <a:ext cx="16239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Proceso de obtención de recursos para la ejecución del proyecto</a:t>
              </a:r>
              <a:endParaRPr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" name="Google Shape;1005;p35"/>
            <p:cNvSpPr txBox="1"/>
            <p:nvPr/>
          </p:nvSpPr>
          <p:spPr>
            <a:xfrm>
              <a:off x="548738" y="3657900"/>
              <a:ext cx="1623900" cy="3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 b="1" dirty="0" smtClean="0">
                  <a:solidFill>
                    <a:srgbClr val="1D548B"/>
                  </a:solidFill>
                  <a:latin typeface="+mn-lt"/>
                  <a:ea typeface="Fira Sans Extra Condensed Medium"/>
                  <a:cs typeface="Fira Sans Extra Condensed Medium"/>
                  <a:sym typeface="Fira Sans Extra Condensed Medium"/>
                </a:rPr>
                <a:t>Planificación</a:t>
              </a:r>
              <a:endParaRPr sz="2800" b="1" dirty="0">
                <a:solidFill>
                  <a:srgbClr val="1D548B"/>
                </a:solidFill>
                <a:latin typeface="+mn-lt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grpSp>
        <p:nvGrpSpPr>
          <p:cNvPr id="5" name="Google Shape;1006;p35"/>
          <p:cNvGrpSpPr/>
          <p:nvPr/>
        </p:nvGrpSpPr>
        <p:grpSpPr>
          <a:xfrm>
            <a:off x="4546825" y="4358186"/>
            <a:ext cx="2674448" cy="1427703"/>
            <a:chOff x="2172585" y="914250"/>
            <a:chExt cx="1623925" cy="967581"/>
          </a:xfrm>
        </p:grpSpPr>
        <p:sp>
          <p:nvSpPr>
            <p:cNvPr id="52" name="Google Shape;1007;p35"/>
            <p:cNvSpPr txBox="1"/>
            <p:nvPr/>
          </p:nvSpPr>
          <p:spPr>
            <a:xfrm>
              <a:off x="2172585" y="1357431"/>
              <a:ext cx="16239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dirty="0" smtClean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Aplicación del modelo de producción estadística para </a:t>
              </a:r>
              <a:r>
                <a:rPr lang="en" dirty="0" smtClean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ejecución </a:t>
              </a:r>
              <a:r>
                <a:rPr lang="en" dirty="0" smtClean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de las operaciones estadísticas</a:t>
              </a:r>
              <a:endParaRPr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" name="Google Shape;1008;p35"/>
            <p:cNvSpPr txBox="1"/>
            <p:nvPr/>
          </p:nvSpPr>
          <p:spPr>
            <a:xfrm>
              <a:off x="2172610" y="914250"/>
              <a:ext cx="1623900" cy="3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 b="1" dirty="0" smtClean="0">
                  <a:solidFill>
                    <a:srgbClr val="206CA8"/>
                  </a:solidFill>
                  <a:latin typeface="+mn-lt"/>
                  <a:ea typeface="Fira Sans Condensed Medium"/>
                  <a:cs typeface="Fira Sans Condensed Medium"/>
                  <a:sym typeface="Fira Sans Extra Condensed Medium"/>
                </a:rPr>
                <a:t>Operativo de campo </a:t>
              </a:r>
              <a:endParaRPr sz="2800" b="1" dirty="0">
                <a:solidFill>
                  <a:srgbClr val="206CA8"/>
                </a:solidFill>
                <a:latin typeface="+mn-lt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grpSp>
        <p:nvGrpSpPr>
          <p:cNvPr id="6" name="Google Shape;1009;p35"/>
          <p:cNvGrpSpPr/>
          <p:nvPr/>
        </p:nvGrpSpPr>
        <p:grpSpPr>
          <a:xfrm>
            <a:off x="8004020" y="4422566"/>
            <a:ext cx="2674437" cy="1434815"/>
            <a:chOff x="3662635" y="3657900"/>
            <a:chExt cx="1623919" cy="972401"/>
          </a:xfrm>
        </p:grpSpPr>
        <p:sp>
          <p:nvSpPr>
            <p:cNvPr id="50" name="Google Shape;1010;p35"/>
            <p:cNvSpPr txBox="1"/>
            <p:nvPr/>
          </p:nvSpPr>
          <p:spPr>
            <a:xfrm>
              <a:off x="3662654" y="4105901"/>
              <a:ext cx="16239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dirty="0" smtClean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Entrega de resultados y cierre del proyecto</a:t>
              </a:r>
              <a:endParaRPr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" name="Google Shape;1011;p35"/>
            <p:cNvSpPr txBox="1"/>
            <p:nvPr/>
          </p:nvSpPr>
          <p:spPr>
            <a:xfrm>
              <a:off x="3662635" y="3657900"/>
              <a:ext cx="1623900" cy="3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 b="1" dirty="0" smtClean="0">
                  <a:solidFill>
                    <a:srgbClr val="4997D6"/>
                  </a:solidFill>
                  <a:latin typeface="+mn-lt"/>
                  <a:ea typeface="Fira Sans Extra Condensed Medium"/>
                  <a:cs typeface="Fira Sans Extra Condensed Medium"/>
                  <a:sym typeface="Fira Sans Extra Condensed Medium"/>
                </a:rPr>
                <a:t>Resultados/Cierre</a:t>
              </a:r>
              <a:endParaRPr sz="2800" b="1" dirty="0">
                <a:solidFill>
                  <a:srgbClr val="4997D6"/>
                </a:solidFill>
                <a:latin typeface="+mn-lt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grpSp>
        <p:nvGrpSpPr>
          <p:cNvPr id="8" name="Google Shape;1015;p35"/>
          <p:cNvGrpSpPr/>
          <p:nvPr/>
        </p:nvGrpSpPr>
        <p:grpSpPr>
          <a:xfrm>
            <a:off x="1230096" y="2769314"/>
            <a:ext cx="11173788" cy="1425481"/>
            <a:chOff x="709199" y="2135850"/>
            <a:chExt cx="6784726" cy="966075"/>
          </a:xfrm>
        </p:grpSpPr>
        <p:sp>
          <p:nvSpPr>
            <p:cNvPr id="46" name="Google Shape;1020;p35"/>
            <p:cNvSpPr/>
            <p:nvPr/>
          </p:nvSpPr>
          <p:spPr>
            <a:xfrm>
              <a:off x="6414311" y="2617094"/>
              <a:ext cx="110866" cy="323725"/>
            </a:xfrm>
            <a:custGeom>
              <a:avLst/>
              <a:gdLst/>
              <a:ahLst/>
              <a:cxnLst/>
              <a:rect l="l" t="t" r="r" b="b"/>
              <a:pathLst>
                <a:path w="4956" h="12949" extrusionOk="0">
                  <a:moveTo>
                    <a:pt x="1" y="0"/>
                  </a:moveTo>
                  <a:lnTo>
                    <a:pt x="1" y="12949"/>
                  </a:lnTo>
                  <a:lnTo>
                    <a:pt x="4955" y="64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3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grpSp>
          <p:nvGrpSpPr>
            <p:cNvPr id="21" name="Google Shape;1022;p35"/>
            <p:cNvGrpSpPr/>
            <p:nvPr/>
          </p:nvGrpSpPr>
          <p:grpSpPr>
            <a:xfrm>
              <a:off x="4518677" y="2462945"/>
              <a:ext cx="2020145" cy="570700"/>
              <a:chOff x="2076850" y="2835800"/>
              <a:chExt cx="2257650" cy="570700"/>
            </a:xfrm>
          </p:grpSpPr>
          <p:sp>
            <p:nvSpPr>
              <p:cNvPr id="38" name="Google Shape;1023;p35"/>
              <p:cNvSpPr/>
              <p:nvPr/>
            </p:nvSpPr>
            <p:spPr>
              <a:xfrm>
                <a:off x="2934750" y="2997650"/>
                <a:ext cx="1208275" cy="322975"/>
              </a:xfrm>
              <a:custGeom>
                <a:avLst/>
                <a:gdLst/>
                <a:ahLst/>
                <a:cxnLst/>
                <a:rect l="l" t="t" r="r" b="b"/>
                <a:pathLst>
                  <a:path w="48331" h="12919" extrusionOk="0">
                    <a:moveTo>
                      <a:pt x="1" y="1"/>
                    </a:moveTo>
                    <a:lnTo>
                      <a:pt x="1" y="12919"/>
                    </a:lnTo>
                    <a:lnTo>
                      <a:pt x="48330" y="12919"/>
                    </a:lnTo>
                    <a:lnTo>
                      <a:pt x="48330" y="1"/>
                    </a:lnTo>
                    <a:close/>
                  </a:path>
                </a:pathLst>
              </a:custGeom>
              <a:solidFill>
                <a:srgbClr val="49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39" name="Google Shape;1024;p35"/>
              <p:cNvSpPr/>
              <p:nvPr/>
            </p:nvSpPr>
            <p:spPr>
              <a:xfrm>
                <a:off x="2076850" y="2835800"/>
                <a:ext cx="1208250" cy="322975"/>
              </a:xfrm>
              <a:custGeom>
                <a:avLst/>
                <a:gdLst/>
                <a:ahLst/>
                <a:cxnLst/>
                <a:rect l="l" t="t" r="r" b="b"/>
                <a:pathLst>
                  <a:path w="48330" h="12919" extrusionOk="0">
                    <a:moveTo>
                      <a:pt x="0" y="0"/>
                    </a:moveTo>
                    <a:lnTo>
                      <a:pt x="0" y="12918"/>
                    </a:lnTo>
                    <a:lnTo>
                      <a:pt x="48329" y="12918"/>
                    </a:lnTo>
                    <a:lnTo>
                      <a:pt x="48329" y="0"/>
                    </a:lnTo>
                    <a:close/>
                  </a:path>
                </a:pathLst>
              </a:custGeom>
              <a:solidFill>
                <a:srgbClr val="49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lt1"/>
                    </a:solidFill>
                    <a:latin typeface="+mn-lt"/>
                    <a:ea typeface="Fira Sans Extra Condensed Medium"/>
                    <a:cs typeface="Fira Sans Extra Condensed Medium"/>
                    <a:sym typeface="Fira Sans Extra Condensed Medium"/>
                  </a:rPr>
                  <a:t>Año 3</a:t>
                </a:r>
                <a:endParaRPr sz="2000" dirty="0">
                  <a:solidFill>
                    <a:schemeClr val="lt1"/>
                  </a:solidFill>
                  <a:latin typeface="+mn-lt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0" name="Google Shape;1025;p35"/>
              <p:cNvSpPr/>
              <p:nvPr/>
            </p:nvSpPr>
            <p:spPr>
              <a:xfrm>
                <a:off x="2934750" y="3159500"/>
                <a:ext cx="351100" cy="161125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6445" extrusionOk="0">
                    <a:moveTo>
                      <a:pt x="1" y="1"/>
                    </a:moveTo>
                    <a:lnTo>
                      <a:pt x="1" y="6445"/>
                    </a:lnTo>
                    <a:lnTo>
                      <a:pt x="140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41" name="Google Shape;1026;p35"/>
              <p:cNvSpPr/>
              <p:nvPr/>
            </p:nvSpPr>
            <p:spPr>
              <a:xfrm>
                <a:off x="2077600" y="2835800"/>
                <a:ext cx="123900" cy="323725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12949" extrusionOk="0">
                    <a:moveTo>
                      <a:pt x="1" y="0"/>
                    </a:moveTo>
                    <a:lnTo>
                      <a:pt x="1" y="12949"/>
                    </a:lnTo>
                    <a:lnTo>
                      <a:pt x="4955" y="64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3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42" name="Google Shape;1027;p35"/>
              <p:cNvSpPr/>
              <p:nvPr/>
            </p:nvSpPr>
            <p:spPr>
              <a:xfrm>
                <a:off x="4142225" y="2912550"/>
                <a:ext cx="192275" cy="493950"/>
              </a:xfrm>
              <a:custGeom>
                <a:avLst/>
                <a:gdLst/>
                <a:ahLst/>
                <a:cxnLst/>
                <a:rect l="l" t="t" r="r" b="b"/>
                <a:pathLst>
                  <a:path w="7691" h="19758" extrusionOk="0">
                    <a:moveTo>
                      <a:pt x="1" y="0"/>
                    </a:moveTo>
                    <a:lnTo>
                      <a:pt x="1" y="19757"/>
                    </a:lnTo>
                    <a:lnTo>
                      <a:pt x="7691" y="98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99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  <p:grpSp>
          <p:nvGrpSpPr>
            <p:cNvPr id="22" name="Google Shape;1028;p35"/>
            <p:cNvGrpSpPr/>
            <p:nvPr/>
          </p:nvGrpSpPr>
          <p:grpSpPr>
            <a:xfrm>
              <a:off x="2616018" y="2299688"/>
              <a:ext cx="2020145" cy="570700"/>
              <a:chOff x="2076850" y="2286400"/>
              <a:chExt cx="2257650" cy="570700"/>
            </a:xfrm>
          </p:grpSpPr>
          <p:sp>
            <p:nvSpPr>
              <p:cNvPr id="33" name="Google Shape;1029;p35"/>
              <p:cNvSpPr/>
              <p:nvPr/>
            </p:nvSpPr>
            <p:spPr>
              <a:xfrm>
                <a:off x="2934750" y="2449025"/>
                <a:ext cx="1208275" cy="322975"/>
              </a:xfrm>
              <a:custGeom>
                <a:avLst/>
                <a:gdLst/>
                <a:ahLst/>
                <a:cxnLst/>
                <a:rect l="l" t="t" r="r" b="b"/>
                <a:pathLst>
                  <a:path w="48331" h="12919" extrusionOk="0">
                    <a:moveTo>
                      <a:pt x="1" y="0"/>
                    </a:moveTo>
                    <a:lnTo>
                      <a:pt x="1" y="12918"/>
                    </a:lnTo>
                    <a:lnTo>
                      <a:pt x="48330" y="12918"/>
                    </a:lnTo>
                    <a:lnTo>
                      <a:pt x="48330" y="0"/>
                    </a:lnTo>
                    <a:close/>
                  </a:path>
                </a:pathLst>
              </a:custGeom>
              <a:solidFill>
                <a:srgbClr val="206C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34" name="Google Shape;1030;p35"/>
              <p:cNvSpPr/>
              <p:nvPr/>
            </p:nvSpPr>
            <p:spPr>
              <a:xfrm>
                <a:off x="2076850" y="2286400"/>
                <a:ext cx="1208250" cy="322975"/>
              </a:xfrm>
              <a:custGeom>
                <a:avLst/>
                <a:gdLst/>
                <a:ahLst/>
                <a:cxnLst/>
                <a:rect l="l" t="t" r="r" b="b"/>
                <a:pathLst>
                  <a:path w="48330" h="12919" extrusionOk="0">
                    <a:moveTo>
                      <a:pt x="0" y="0"/>
                    </a:moveTo>
                    <a:lnTo>
                      <a:pt x="0" y="12918"/>
                    </a:lnTo>
                    <a:lnTo>
                      <a:pt x="48329" y="12918"/>
                    </a:lnTo>
                    <a:lnTo>
                      <a:pt x="48329" y="0"/>
                    </a:lnTo>
                    <a:close/>
                  </a:path>
                </a:pathLst>
              </a:custGeom>
              <a:solidFill>
                <a:srgbClr val="206C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lt1"/>
                    </a:solidFill>
                    <a:latin typeface="+mn-lt"/>
                    <a:ea typeface="Fira Sans Extra Condensed Medium"/>
                    <a:cs typeface="Fira Sans Extra Condensed Medium"/>
                    <a:sym typeface="Fira Sans Extra Condensed Medium"/>
                  </a:rPr>
                  <a:t>Año 2</a:t>
                </a:r>
                <a:endParaRPr sz="2000" dirty="0">
                  <a:solidFill>
                    <a:schemeClr val="lt1"/>
                  </a:solidFill>
                  <a:latin typeface="+mn-lt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5" name="Google Shape;1031;p35"/>
              <p:cNvSpPr/>
              <p:nvPr/>
            </p:nvSpPr>
            <p:spPr>
              <a:xfrm>
                <a:off x="2934750" y="2610100"/>
                <a:ext cx="3511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6476" extrusionOk="0">
                    <a:moveTo>
                      <a:pt x="1" y="1"/>
                    </a:moveTo>
                    <a:lnTo>
                      <a:pt x="1" y="6475"/>
                    </a:lnTo>
                    <a:lnTo>
                      <a:pt x="140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36" name="Google Shape;1032;p35"/>
              <p:cNvSpPr/>
              <p:nvPr/>
            </p:nvSpPr>
            <p:spPr>
              <a:xfrm>
                <a:off x="2077600" y="2286400"/>
                <a:ext cx="123900" cy="323725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12949" extrusionOk="0">
                    <a:moveTo>
                      <a:pt x="1" y="0"/>
                    </a:moveTo>
                    <a:lnTo>
                      <a:pt x="1" y="12949"/>
                    </a:lnTo>
                    <a:lnTo>
                      <a:pt x="4955" y="65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3BE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37" name="Google Shape;1033;p35"/>
              <p:cNvSpPr/>
              <p:nvPr/>
            </p:nvSpPr>
            <p:spPr>
              <a:xfrm>
                <a:off x="4142225" y="2363150"/>
                <a:ext cx="192275" cy="493950"/>
              </a:xfrm>
              <a:custGeom>
                <a:avLst/>
                <a:gdLst/>
                <a:ahLst/>
                <a:cxnLst/>
                <a:rect l="l" t="t" r="r" b="b"/>
                <a:pathLst>
                  <a:path w="7691" h="19758" extrusionOk="0">
                    <a:moveTo>
                      <a:pt x="1" y="0"/>
                    </a:moveTo>
                    <a:lnTo>
                      <a:pt x="1" y="19757"/>
                    </a:lnTo>
                    <a:lnTo>
                      <a:pt x="7691" y="98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06C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  <p:grpSp>
          <p:nvGrpSpPr>
            <p:cNvPr id="23" name="Google Shape;1034;p35"/>
            <p:cNvGrpSpPr/>
            <p:nvPr/>
          </p:nvGrpSpPr>
          <p:grpSpPr>
            <a:xfrm>
              <a:off x="709199" y="2136075"/>
              <a:ext cx="2021187" cy="571460"/>
              <a:chOff x="2075687" y="1736990"/>
              <a:chExt cx="2258813" cy="571460"/>
            </a:xfrm>
          </p:grpSpPr>
          <p:sp>
            <p:nvSpPr>
              <p:cNvPr id="28" name="Google Shape;1035;p35"/>
              <p:cNvSpPr/>
              <p:nvPr/>
            </p:nvSpPr>
            <p:spPr>
              <a:xfrm>
                <a:off x="2934736" y="1899615"/>
                <a:ext cx="1208275" cy="322975"/>
              </a:xfrm>
              <a:custGeom>
                <a:avLst/>
                <a:gdLst/>
                <a:ahLst/>
                <a:cxnLst/>
                <a:rect l="l" t="t" r="r" b="b"/>
                <a:pathLst>
                  <a:path w="48331" h="12919" extrusionOk="0">
                    <a:moveTo>
                      <a:pt x="1" y="0"/>
                    </a:moveTo>
                    <a:lnTo>
                      <a:pt x="1" y="12918"/>
                    </a:lnTo>
                    <a:lnTo>
                      <a:pt x="48330" y="12918"/>
                    </a:lnTo>
                    <a:lnTo>
                      <a:pt x="48330" y="0"/>
                    </a:lnTo>
                    <a:close/>
                  </a:path>
                </a:pathLst>
              </a:custGeom>
              <a:solidFill>
                <a:srgbClr val="1D54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29" name="Google Shape;1036;p35"/>
              <p:cNvSpPr/>
              <p:nvPr/>
            </p:nvSpPr>
            <p:spPr>
              <a:xfrm>
                <a:off x="2076850" y="1737000"/>
                <a:ext cx="1208250" cy="322975"/>
              </a:xfrm>
              <a:custGeom>
                <a:avLst/>
                <a:gdLst/>
                <a:ahLst/>
                <a:cxnLst/>
                <a:rect l="l" t="t" r="r" b="b"/>
                <a:pathLst>
                  <a:path w="48330" h="12919" extrusionOk="0">
                    <a:moveTo>
                      <a:pt x="0" y="0"/>
                    </a:moveTo>
                    <a:lnTo>
                      <a:pt x="0" y="12918"/>
                    </a:lnTo>
                    <a:lnTo>
                      <a:pt x="48329" y="12918"/>
                    </a:lnTo>
                    <a:lnTo>
                      <a:pt x="48329" y="0"/>
                    </a:lnTo>
                    <a:close/>
                  </a:path>
                </a:pathLst>
              </a:custGeom>
              <a:solidFill>
                <a:srgbClr val="1D54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lt1"/>
                    </a:solidFill>
                    <a:latin typeface="+mn-lt"/>
                    <a:ea typeface="Fira Sans Extra Condensed Medium"/>
                    <a:cs typeface="Fira Sans Extra Condensed Medium"/>
                    <a:sym typeface="Fira Sans Extra Condensed Medium"/>
                  </a:rPr>
                  <a:t>Año 1</a:t>
                </a:r>
                <a:endParaRPr sz="2000" dirty="0">
                  <a:solidFill>
                    <a:schemeClr val="lt1"/>
                  </a:solidFill>
                  <a:latin typeface="+mn-lt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0" name="Google Shape;1037;p35"/>
              <p:cNvSpPr/>
              <p:nvPr/>
            </p:nvSpPr>
            <p:spPr>
              <a:xfrm>
                <a:off x="2934750" y="2061475"/>
                <a:ext cx="351100" cy="161125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6445" extrusionOk="0">
                    <a:moveTo>
                      <a:pt x="1" y="0"/>
                    </a:moveTo>
                    <a:lnTo>
                      <a:pt x="1" y="6444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31" name="Google Shape;1038;p35"/>
              <p:cNvSpPr/>
              <p:nvPr/>
            </p:nvSpPr>
            <p:spPr>
              <a:xfrm>
                <a:off x="2075687" y="1736990"/>
                <a:ext cx="146375" cy="3245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12980" extrusionOk="0">
                    <a:moveTo>
                      <a:pt x="1" y="0"/>
                    </a:moveTo>
                    <a:lnTo>
                      <a:pt x="1" y="12979"/>
                    </a:lnTo>
                    <a:lnTo>
                      <a:pt x="4955" y="65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32" name="Google Shape;1039;p35"/>
              <p:cNvSpPr/>
              <p:nvPr/>
            </p:nvSpPr>
            <p:spPr>
              <a:xfrm>
                <a:off x="4142225" y="1814500"/>
                <a:ext cx="192275" cy="493950"/>
              </a:xfrm>
              <a:custGeom>
                <a:avLst/>
                <a:gdLst/>
                <a:ahLst/>
                <a:cxnLst/>
                <a:rect l="l" t="t" r="r" b="b"/>
                <a:pathLst>
                  <a:path w="7691" h="19758" extrusionOk="0">
                    <a:moveTo>
                      <a:pt x="1" y="1"/>
                    </a:moveTo>
                    <a:lnTo>
                      <a:pt x="1" y="19758"/>
                    </a:lnTo>
                    <a:lnTo>
                      <a:pt x="7691" y="98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D54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  <p:sp>
          <p:nvSpPr>
            <p:cNvPr id="24" name="Google Shape;1040;p35"/>
            <p:cNvSpPr/>
            <p:nvPr/>
          </p:nvSpPr>
          <p:spPr>
            <a:xfrm>
              <a:off x="1478600" y="2135850"/>
              <a:ext cx="313200" cy="484825"/>
            </a:xfrm>
            <a:custGeom>
              <a:avLst/>
              <a:gdLst/>
              <a:ahLst/>
              <a:cxnLst/>
              <a:rect l="l" t="t" r="r" b="b"/>
              <a:pathLst>
                <a:path w="12528" h="19393" extrusionOk="0">
                  <a:moveTo>
                    <a:pt x="12528" y="0"/>
                  </a:moveTo>
                  <a:lnTo>
                    <a:pt x="12528" y="12949"/>
                  </a:lnTo>
                  <a:lnTo>
                    <a:pt x="0" y="193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25" name="Google Shape;1041;p35"/>
            <p:cNvSpPr/>
            <p:nvPr/>
          </p:nvSpPr>
          <p:spPr>
            <a:xfrm>
              <a:off x="3381825" y="2299700"/>
              <a:ext cx="313200" cy="484825"/>
            </a:xfrm>
            <a:custGeom>
              <a:avLst/>
              <a:gdLst/>
              <a:ahLst/>
              <a:cxnLst/>
              <a:rect l="l" t="t" r="r" b="b"/>
              <a:pathLst>
                <a:path w="12528" h="19393" extrusionOk="0">
                  <a:moveTo>
                    <a:pt x="12528" y="0"/>
                  </a:moveTo>
                  <a:lnTo>
                    <a:pt x="12528" y="12949"/>
                  </a:lnTo>
                  <a:lnTo>
                    <a:pt x="0" y="193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26" name="Google Shape;1042;p35"/>
            <p:cNvSpPr/>
            <p:nvPr/>
          </p:nvSpPr>
          <p:spPr>
            <a:xfrm>
              <a:off x="5285050" y="2462950"/>
              <a:ext cx="313200" cy="484825"/>
            </a:xfrm>
            <a:custGeom>
              <a:avLst/>
              <a:gdLst/>
              <a:ahLst/>
              <a:cxnLst/>
              <a:rect l="l" t="t" r="r" b="b"/>
              <a:pathLst>
                <a:path w="12528" h="19393" extrusionOk="0">
                  <a:moveTo>
                    <a:pt x="12528" y="0"/>
                  </a:moveTo>
                  <a:lnTo>
                    <a:pt x="12528" y="12949"/>
                  </a:lnTo>
                  <a:lnTo>
                    <a:pt x="0" y="193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27" name="Google Shape;1043;p35"/>
            <p:cNvSpPr/>
            <p:nvPr/>
          </p:nvSpPr>
          <p:spPr>
            <a:xfrm>
              <a:off x="7180725" y="2617100"/>
              <a:ext cx="313200" cy="484825"/>
            </a:xfrm>
            <a:custGeom>
              <a:avLst/>
              <a:gdLst/>
              <a:ahLst/>
              <a:cxnLst/>
              <a:rect l="l" t="t" r="r" b="b"/>
              <a:pathLst>
                <a:path w="12528" h="19393" extrusionOk="0">
                  <a:moveTo>
                    <a:pt x="12528" y="0"/>
                  </a:moveTo>
                  <a:lnTo>
                    <a:pt x="12528" y="12949"/>
                  </a:lnTo>
                  <a:lnTo>
                    <a:pt x="0" y="193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EC"/>
            </a:p>
          </p:txBody>
        </p:sp>
      </p:grpSp>
      <p:grpSp>
        <p:nvGrpSpPr>
          <p:cNvPr id="9" name="Google Shape;1044;p35"/>
          <p:cNvGrpSpPr/>
          <p:nvPr/>
        </p:nvGrpSpPr>
        <p:grpSpPr>
          <a:xfrm>
            <a:off x="8086725" y="2352307"/>
            <a:ext cx="744690" cy="653929"/>
            <a:chOff x="-60988625" y="3740800"/>
            <a:chExt cx="316650" cy="310350"/>
          </a:xfrm>
          <a:solidFill>
            <a:srgbClr val="4997D6"/>
          </a:solidFill>
        </p:grpSpPr>
        <p:sp>
          <p:nvSpPr>
            <p:cNvPr id="17" name="Google Shape;1045;p35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8" name="Google Shape;1046;p35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9" name="Google Shape;1047;p35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grpSp>
        <p:nvGrpSpPr>
          <p:cNvPr id="11" name="Google Shape;1049;p35"/>
          <p:cNvGrpSpPr/>
          <p:nvPr/>
        </p:nvGrpSpPr>
        <p:grpSpPr>
          <a:xfrm>
            <a:off x="4964971" y="2058930"/>
            <a:ext cx="537263" cy="668886"/>
            <a:chOff x="-64001300" y="4093650"/>
            <a:chExt cx="228450" cy="317450"/>
          </a:xfrm>
          <a:solidFill>
            <a:srgbClr val="206CA8"/>
          </a:solidFill>
        </p:grpSpPr>
        <p:sp>
          <p:nvSpPr>
            <p:cNvPr id="13" name="Google Shape;1050;p35"/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" name="Google Shape;1051;p35"/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5" name="Google Shape;1052;p35"/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" name="Google Shape;1053;p35"/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12" name="Google Shape;1054;p35"/>
          <p:cNvSpPr/>
          <p:nvPr/>
        </p:nvSpPr>
        <p:spPr>
          <a:xfrm>
            <a:off x="1627259" y="1712777"/>
            <a:ext cx="928747" cy="860908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1D54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59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8774E8C-AF5C-BA44-B263-0035EA65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153" y="3087445"/>
            <a:ext cx="7077694" cy="829703"/>
          </a:xfrm>
        </p:spPr>
        <p:txBody>
          <a:bodyPr/>
          <a:lstStyle/>
          <a:p>
            <a:r>
              <a:rPr lang="es-419" dirty="0" smtClean="0"/>
              <a:t>ESCENARIO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695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400FA55-AC3A-4D45-9DC2-DFFD79A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Muestra</a:t>
            </a:r>
            <a:endParaRPr lang="es-419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92636"/>
              </p:ext>
            </p:extLst>
          </p:nvPr>
        </p:nvGraphicFramePr>
        <p:xfrm>
          <a:off x="1921435" y="1200718"/>
          <a:ext cx="8128000" cy="49052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s-ES" dirty="0" smtClean="0"/>
                        <a:t>Marco de muestreo</a:t>
                      </a:r>
                      <a:endParaRPr lang="es-EC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30.595 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endParaRPr lang="es-ES" dirty="0" smtClean="0"/>
                    </a:p>
                    <a:p>
                      <a:pPr algn="ctr"/>
                      <a:r>
                        <a:rPr lang="es-ES" b="1" dirty="0" smtClean="0"/>
                        <a:t>Muestra empresas</a:t>
                      </a:r>
                      <a:endParaRPr lang="es-EC" b="1" dirty="0"/>
                    </a:p>
                  </a:txBody>
                  <a:tcPr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Cabin"/>
                          <a:cs typeface="Cabin"/>
                          <a:sym typeface="Cabin"/>
                        </a:rPr>
                        <a:t>Total</a:t>
                      </a:r>
                      <a:endParaRPr sz="1600" b="1" kern="1200" dirty="0">
                        <a:solidFill>
                          <a:schemeClr val="dk1"/>
                        </a:solidFill>
                        <a:latin typeface="+mn-lt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30.595 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Cabin"/>
                          <a:cs typeface="Cabin"/>
                          <a:sym typeface="Cabin"/>
                        </a:rPr>
                        <a:t>Inclusión forzosa</a:t>
                      </a:r>
                      <a:endParaRPr sz="1600" b="0" kern="1200" dirty="0">
                        <a:solidFill>
                          <a:schemeClr val="dk1"/>
                        </a:solidFill>
                        <a:latin typeface="+mn-lt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4.666 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Cabin"/>
                          <a:cs typeface="Cabin"/>
                          <a:sym typeface="Cabin"/>
                        </a:rPr>
                        <a:t>Muestreo</a:t>
                      </a:r>
                      <a:endParaRPr sz="1600" b="0" kern="1200" dirty="0">
                        <a:solidFill>
                          <a:schemeClr val="dk1"/>
                        </a:solidFill>
                        <a:latin typeface="+mn-lt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25.929 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endParaRPr lang="es-ES" b="1" dirty="0" smtClean="0"/>
                    </a:p>
                    <a:p>
                      <a:r>
                        <a:rPr lang="es-ES" b="1" dirty="0" smtClean="0"/>
                        <a:t>Representatividad</a:t>
                      </a:r>
                      <a:endParaRPr lang="es-EC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Provincial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EC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Tamaño de empresa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EC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Sector económico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smtClean="0"/>
                        <a:t>Tiempo de levantamiento</a:t>
                      </a:r>
                      <a:endParaRPr lang="es-EC" b="1" dirty="0" smtClean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+mn-lt"/>
                          <a:ea typeface="Lexend Light"/>
                          <a:cs typeface="Lexend Light"/>
                          <a:sym typeface="Lexend Light"/>
                        </a:rPr>
                        <a:t>5</a:t>
                      </a:r>
                      <a:r>
                        <a:rPr lang="en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Lexend Light"/>
                          <a:cs typeface="Lexend Light"/>
                          <a:sym typeface="Lexend Light"/>
                        </a:rPr>
                        <a:t> meses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s-ES" b="1" dirty="0" smtClean="0"/>
                        <a:t>Margen de error</a:t>
                      </a:r>
                      <a:endParaRPr lang="es-EC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dirty="0" smtClean="0"/>
                        <a:t>5%</a:t>
                      </a:r>
                      <a:endParaRPr lang="es-EC" sz="1600" dirty="0"/>
                    </a:p>
                  </a:txBody>
                  <a:tcPr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s-ES" b="1" dirty="0" smtClean="0"/>
                        <a:t>Nivel de confianza</a:t>
                      </a:r>
                      <a:endParaRPr lang="es-EC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/>
                        <a:t>95%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Presupuesto</a:t>
                      </a:r>
                    </a:p>
                    <a:p>
                      <a:pPr algn="ctr"/>
                      <a:r>
                        <a:rPr lang="es-ES" b="1" dirty="0" smtClean="0"/>
                        <a:t>Referencial</a:t>
                      </a:r>
                      <a:endParaRPr lang="es-EC" b="1" dirty="0"/>
                    </a:p>
                  </a:txBody>
                  <a:tcPr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sz="1600" b="1" dirty="0" smtClean="0"/>
                        <a:t>Total</a:t>
                      </a:r>
                      <a:endParaRPr lang="es-EC" sz="1600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/>
                        <a:t>$ 3.350.106,22</a:t>
                      </a:r>
                      <a:endParaRPr lang="es-EC" sz="1600" b="1" dirty="0"/>
                    </a:p>
                  </a:txBody>
                  <a:tcPr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s-EC" sz="1600" b="0" dirty="0" smtClean="0"/>
                        <a:t>Año 1</a:t>
                      </a:r>
                      <a:endParaRPr lang="es-EC" sz="1600" b="0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fontAlgn="b"/>
                      <a:r>
                        <a:rPr lang="es-EC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C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344.731,32 </a:t>
                      </a:r>
                      <a:endParaRPr lang="es-EC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s-EC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s-EC" sz="1600" b="0" dirty="0" smtClean="0"/>
                        <a:t>Año 2</a:t>
                      </a:r>
                      <a:endParaRPr lang="es-EC" sz="1600" b="0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fontAlgn="b"/>
                      <a:r>
                        <a:rPr lang="es-EC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$ 2.597.720,80 </a:t>
                      </a:r>
                      <a:endParaRPr lang="es-EC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s-EC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s-EC" sz="1600" b="0" dirty="0" smtClean="0"/>
                        <a:t>Año 3</a:t>
                      </a:r>
                      <a:endParaRPr lang="es-EC" sz="1600" b="0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fontAlgn="b"/>
                      <a:r>
                        <a:rPr lang="es-EC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C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407.654,10 </a:t>
                      </a:r>
                      <a:endParaRPr lang="es-EC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5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3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233</Words>
  <Application>Microsoft Office PowerPoint</Application>
  <PresentationFormat>Panorámica</PresentationFormat>
  <Paragraphs>75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Arial</vt:lpstr>
      <vt:lpstr>Cabin</vt:lpstr>
      <vt:lpstr>Calibri</vt:lpstr>
      <vt:lpstr>Century Gothic</vt:lpstr>
      <vt:lpstr>Century Gothic (Cuerpo)</vt:lpstr>
      <vt:lpstr>Fira Sans Condensed Medium</vt:lpstr>
      <vt:lpstr>Fira Sans Extra Condensed Medium</vt:lpstr>
      <vt:lpstr>Lexend Light</vt:lpstr>
      <vt:lpstr>Roboto</vt:lpstr>
      <vt:lpstr>Tema de Office</vt:lpstr>
      <vt:lpstr>Presupuestos Referenciales</vt:lpstr>
      <vt:lpstr>Ficha técnica</vt:lpstr>
      <vt:lpstr>Cronograma</vt:lpstr>
      <vt:lpstr>ESCENARIO</vt:lpstr>
      <vt:lpstr>Muestra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Presupuestos Referenciales</dc:title>
  <dc:creator>INEC Maria Fernanda Cordova</dc:creator>
  <cp:lastModifiedBy>INEC Jordan Ayala</cp:lastModifiedBy>
  <cp:revision>18</cp:revision>
  <dcterms:modified xsi:type="dcterms:W3CDTF">2024-08-08T16:01:00Z</dcterms:modified>
</cp:coreProperties>
</file>