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69" r:id="rId3"/>
    <p:sldId id="273" r:id="rId4"/>
    <p:sldId id="271" r:id="rId5"/>
    <p:sldId id="272" r:id="rId6"/>
    <p:sldId id="268" r:id="rId7"/>
    <p:sldId id="257" r:id="rId8"/>
    <p:sldId id="258" r:id="rId9"/>
    <p:sldId id="259" r:id="rId10"/>
    <p:sldId id="267" r:id="rId11"/>
  </p:sldIdLst>
  <p:sldSz cx="12192000" cy="6858000"/>
  <p:notesSz cx="6858000" cy="9144000"/>
  <p:defaultTextStyle>
    <a:defPPr lvl="0">
      <a:defRPr lang="es-EC"/>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C7E7"/>
    <a:srgbClr val="6194C8"/>
    <a:srgbClr val="0F3D72"/>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434" autoAdjust="0"/>
  </p:normalViewPr>
  <p:slideViewPr>
    <p:cSldViewPr snapToGrid="0" showGuides="1">
      <p:cViewPr varScale="1">
        <p:scale>
          <a:sx n="110" d="100"/>
          <a:sy n="110" d="100"/>
        </p:scale>
        <p:origin x="558"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ED4BBE-CE86-6B49-AC2E-27AA863BA074}" type="datetimeFigureOut">
              <a:rPr lang="es-EC" smtClean="0"/>
              <a:t>8/8/2024</a:t>
            </a:fld>
            <a:endParaRPr lang="es-EC"/>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C"/>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es-ES"/>
              <a:t>Editar los estilos de texto del patrón
Segundo nivel
Tercer nivel
Cuarto nivel
Quinto nivel</a:t>
            </a:r>
            <a:endParaRPr lang="es-EC"/>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C578A4-7E9F-C242-AAAF-C8A3C9831E10}" type="slidenum">
              <a:rPr lang="es-EC" smtClean="0"/>
              <a:t>‹Nº›</a:t>
            </a:fld>
            <a:endParaRPr lang="es-EC"/>
          </a:p>
        </p:txBody>
      </p:sp>
    </p:spTree>
    <p:extLst>
      <p:ext uri="{BB962C8B-B14F-4D97-AF65-F5344CB8AC3E}">
        <p14:creationId xmlns:p14="http://schemas.microsoft.com/office/powerpoint/2010/main" val="447814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xmlns="" id="{F401694C-DF5E-CF40-A072-E42A763FDAC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xmlns="" id="{2D04D135-6A91-B14F-AADA-F6A21868AAE9}"/>
              </a:ext>
            </a:extLst>
          </p:cNvPr>
          <p:cNvSpPr>
            <a:spLocks noGrp="1"/>
          </p:cNvSpPr>
          <p:nvPr>
            <p:ph type="ctrTitle" hasCustomPrompt="1"/>
          </p:nvPr>
        </p:nvSpPr>
        <p:spPr>
          <a:xfrm>
            <a:off x="549488" y="1653670"/>
            <a:ext cx="6376748" cy="1854417"/>
          </a:xfrm>
          <a:prstGeom prst="rect">
            <a:avLst/>
          </a:prstGeom>
        </p:spPr>
        <p:txBody>
          <a:bodyPr anchor="ctr">
            <a:normAutofit/>
          </a:bodyPr>
          <a:lstStyle>
            <a:lvl1pPr algn="l">
              <a:defRPr sz="5400" b="1">
                <a:solidFill>
                  <a:srgbClr val="646E78"/>
                </a:solidFill>
              </a:defRPr>
            </a:lvl1pPr>
          </a:lstStyle>
          <a:p>
            <a:r>
              <a:rPr lang="es-EC" dirty="0"/>
              <a:t>Título de la</a:t>
            </a:r>
            <a:br>
              <a:rPr lang="es-EC" dirty="0"/>
            </a:br>
            <a:r>
              <a:rPr lang="es-EC" dirty="0"/>
              <a:t>presentación</a:t>
            </a:r>
          </a:p>
        </p:txBody>
      </p:sp>
      <p:sp>
        <p:nvSpPr>
          <p:cNvPr id="3" name="Subtítulo 2">
            <a:extLst>
              <a:ext uri="{FF2B5EF4-FFF2-40B4-BE49-F238E27FC236}">
                <a16:creationId xmlns:a16="http://schemas.microsoft.com/office/drawing/2014/main" xmlns="" id="{ECC0002B-CB7D-FA4D-B9DD-6A7C5A2F7717}"/>
              </a:ext>
            </a:extLst>
          </p:cNvPr>
          <p:cNvSpPr>
            <a:spLocks noGrp="1"/>
          </p:cNvSpPr>
          <p:nvPr>
            <p:ph type="subTitle" idx="1" hasCustomPrompt="1"/>
          </p:nvPr>
        </p:nvSpPr>
        <p:spPr>
          <a:xfrm>
            <a:off x="1236132" y="3621368"/>
            <a:ext cx="4626345" cy="575247"/>
          </a:xfrm>
        </p:spPr>
        <p:txBody>
          <a:bodyPr anchor="ctr">
            <a:normAutofit/>
          </a:bodyPr>
          <a:lstStyle>
            <a:lvl1pPr marL="0" indent="0" algn="l">
              <a:buNone/>
              <a:defRPr sz="2800">
                <a:solidFill>
                  <a:srgbClr val="646E78"/>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Agregar subtítulo</a:t>
            </a:r>
            <a:endParaRPr lang="es-EC" dirty="0"/>
          </a:p>
        </p:txBody>
      </p:sp>
      <p:sp>
        <p:nvSpPr>
          <p:cNvPr id="5" name="Marcador de texto 4">
            <a:extLst>
              <a:ext uri="{FF2B5EF4-FFF2-40B4-BE49-F238E27FC236}">
                <a16:creationId xmlns:a16="http://schemas.microsoft.com/office/drawing/2014/main" xmlns="" id="{FCC0CD9F-F166-EF4A-A66C-481F939CCD7A}"/>
              </a:ext>
            </a:extLst>
          </p:cNvPr>
          <p:cNvSpPr>
            <a:spLocks noGrp="1"/>
          </p:cNvSpPr>
          <p:nvPr>
            <p:ph type="body" sz="quarter" idx="12" hasCustomPrompt="1"/>
          </p:nvPr>
        </p:nvSpPr>
        <p:spPr>
          <a:xfrm>
            <a:off x="549488" y="4463689"/>
            <a:ext cx="2285238" cy="437285"/>
          </a:xfrm>
          <a:prstGeom prst="roundRect">
            <a:avLst>
              <a:gd name="adj" fmla="val 50000"/>
            </a:avLst>
          </a:prstGeom>
          <a:gradFill>
            <a:gsLst>
              <a:gs pos="0">
                <a:srgbClr val="0096FF"/>
              </a:gs>
              <a:gs pos="100000">
                <a:srgbClr val="4A3FA3"/>
              </a:gs>
            </a:gsLst>
            <a:lin ang="2700000" scaled="0"/>
          </a:gradFill>
        </p:spPr>
        <p:txBody>
          <a:bodyPr anchor="ctr">
            <a:noAutofit/>
          </a:bodyPr>
          <a:lstStyle>
            <a:lvl1pPr marL="0" indent="0" algn="ctr">
              <a:buNone/>
              <a:defRPr sz="2400">
                <a:solidFill>
                  <a:schemeClr val="bg1"/>
                </a:solidFill>
              </a:defRPr>
            </a:lvl1pPr>
          </a:lstStyle>
          <a:p>
            <a:r>
              <a:rPr lang="es-419" dirty="0"/>
              <a:t>Mes, año</a:t>
            </a:r>
          </a:p>
        </p:txBody>
      </p:sp>
      <p:pic>
        <p:nvPicPr>
          <p:cNvPr id="6" name="Imagen 5">
            <a:extLst>
              <a:ext uri="{FF2B5EF4-FFF2-40B4-BE49-F238E27FC236}">
                <a16:creationId xmlns:a16="http://schemas.microsoft.com/office/drawing/2014/main" xmlns="" id="{372D4A1F-3AE4-F945-8FC8-58E4E93F42CB}"/>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49488" y="3622239"/>
            <a:ext cx="573505" cy="573505"/>
          </a:xfrm>
          <a:prstGeom prst="rect">
            <a:avLst/>
          </a:prstGeom>
        </p:spPr>
      </p:pic>
    </p:spTree>
    <p:extLst>
      <p:ext uri="{BB962C8B-B14F-4D97-AF65-F5344CB8AC3E}">
        <p14:creationId xmlns:p14="http://schemas.microsoft.com/office/powerpoint/2010/main" val="1423692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paradores">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xmlns="" id="{67587F1A-3C8D-0640-981D-DAC840BFCAB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xmlns="" id="{F97BE1BF-79F0-1B44-AE84-19BDF2273437}"/>
              </a:ext>
            </a:extLst>
          </p:cNvPr>
          <p:cNvSpPr>
            <a:spLocks noGrp="1"/>
          </p:cNvSpPr>
          <p:nvPr>
            <p:ph type="title" hasCustomPrompt="1"/>
          </p:nvPr>
        </p:nvSpPr>
        <p:spPr>
          <a:xfrm>
            <a:off x="2557153" y="2819431"/>
            <a:ext cx="7077694" cy="829703"/>
          </a:xfrm>
        </p:spPr>
        <p:txBody>
          <a:bodyPr anchor="ctr">
            <a:normAutofit/>
          </a:bodyPr>
          <a:lstStyle>
            <a:lvl1pPr algn="ctr">
              <a:defRPr sz="5000" b="1">
                <a:solidFill>
                  <a:schemeClr val="bg1"/>
                </a:solidFill>
              </a:defRPr>
            </a:lvl1pPr>
          </a:lstStyle>
          <a:p>
            <a:r>
              <a:rPr lang="es-ES" dirty="0"/>
              <a:t>Modificar título</a:t>
            </a:r>
            <a:endParaRPr lang="es-EC" dirty="0"/>
          </a:p>
        </p:txBody>
      </p:sp>
      <p:sp>
        <p:nvSpPr>
          <p:cNvPr id="4" name="Marcador de texto 3">
            <a:extLst>
              <a:ext uri="{FF2B5EF4-FFF2-40B4-BE49-F238E27FC236}">
                <a16:creationId xmlns:a16="http://schemas.microsoft.com/office/drawing/2014/main" xmlns="" id="{036DA108-CC64-8041-9CE8-6611CB1CF76D}"/>
              </a:ext>
            </a:extLst>
          </p:cNvPr>
          <p:cNvSpPr>
            <a:spLocks noGrp="1"/>
          </p:cNvSpPr>
          <p:nvPr>
            <p:ph type="body" sz="quarter" idx="11" hasCustomPrompt="1"/>
          </p:nvPr>
        </p:nvSpPr>
        <p:spPr>
          <a:xfrm>
            <a:off x="2557463" y="3649134"/>
            <a:ext cx="7077075" cy="628650"/>
          </a:xfrm>
        </p:spPr>
        <p:txBody>
          <a:bodyPr anchor="ctr"/>
          <a:lstStyle>
            <a:lvl1pPr marL="0" indent="0" algn="ctr">
              <a:buNone/>
              <a:defRPr>
                <a:solidFill>
                  <a:schemeClr val="bg1"/>
                </a:solidFill>
              </a:defRPr>
            </a:lvl1pPr>
          </a:lstStyle>
          <a:p>
            <a:r>
              <a:rPr lang="es-ES" dirty="0"/>
              <a:t>Modificar subtítulo</a:t>
            </a:r>
            <a:endParaRPr lang="es-419" dirty="0"/>
          </a:p>
        </p:txBody>
      </p:sp>
    </p:spTree>
    <p:extLst>
      <p:ext uri="{BB962C8B-B14F-4D97-AF65-F5344CB8AC3E}">
        <p14:creationId xmlns:p14="http://schemas.microsoft.com/office/powerpoint/2010/main" val="3531139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xmlns="" id="{9B6347D3-1B44-DB40-9A5D-DF538A513AC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xmlns="" id="{A2E9B1DB-9A94-3A40-9F4B-28F59CED0E54}"/>
              </a:ext>
            </a:extLst>
          </p:cNvPr>
          <p:cNvSpPr>
            <a:spLocks noGrp="1"/>
          </p:cNvSpPr>
          <p:nvPr>
            <p:ph type="title" hasCustomPrompt="1"/>
          </p:nvPr>
        </p:nvSpPr>
        <p:spPr>
          <a:xfrm>
            <a:off x="549488" y="730185"/>
            <a:ext cx="3690256" cy="853082"/>
          </a:xfrm>
        </p:spPr>
        <p:txBody>
          <a:bodyPr>
            <a:normAutofit/>
          </a:bodyPr>
          <a:lstStyle>
            <a:lvl1pPr>
              <a:defRPr sz="4800" b="1">
                <a:solidFill>
                  <a:srgbClr val="646E78"/>
                </a:solidFill>
              </a:defRPr>
            </a:lvl1pPr>
          </a:lstStyle>
          <a:p>
            <a:r>
              <a:rPr lang="es-ES" dirty="0"/>
              <a:t>Contenido</a:t>
            </a:r>
            <a:endParaRPr lang="es-419" dirty="0"/>
          </a:p>
        </p:txBody>
      </p:sp>
    </p:spTree>
    <p:extLst>
      <p:ext uri="{BB962C8B-B14F-4D97-AF65-F5344CB8AC3E}">
        <p14:creationId xmlns:p14="http://schemas.microsoft.com/office/powerpoint/2010/main" val="1323168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id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xmlns="" id="{E9DE6FB3-6D8A-A847-ABFF-135A8D48CD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xmlns="" id="{ACD6AF7B-4823-A647-B98C-1B8371BC9000}"/>
              </a:ext>
            </a:extLst>
          </p:cNvPr>
          <p:cNvSpPr>
            <a:spLocks noGrp="1"/>
          </p:cNvSpPr>
          <p:nvPr>
            <p:ph type="title"/>
          </p:nvPr>
        </p:nvSpPr>
        <p:spPr>
          <a:xfrm>
            <a:off x="1117832" y="432878"/>
            <a:ext cx="7227771" cy="530024"/>
          </a:xfrm>
        </p:spPr>
        <p:txBody>
          <a:bodyPr>
            <a:normAutofit/>
          </a:bodyPr>
          <a:lstStyle>
            <a:lvl1pPr>
              <a:defRPr sz="3000" b="1">
                <a:solidFill>
                  <a:srgbClr val="646E78"/>
                </a:solidFill>
              </a:defRPr>
            </a:lvl1pPr>
          </a:lstStyle>
          <a:p>
            <a:r>
              <a:rPr lang="es-ES" dirty="0"/>
              <a:t>Haga clic para modificar</a:t>
            </a:r>
            <a:endParaRPr lang="es-EC" dirty="0"/>
          </a:p>
        </p:txBody>
      </p:sp>
      <p:sp>
        <p:nvSpPr>
          <p:cNvPr id="4" name="Marcador de texto 3">
            <a:extLst>
              <a:ext uri="{FF2B5EF4-FFF2-40B4-BE49-F238E27FC236}">
                <a16:creationId xmlns:a16="http://schemas.microsoft.com/office/drawing/2014/main" xmlns="" id="{1C2C26F9-496F-4C4E-8339-48DE41724409}"/>
              </a:ext>
            </a:extLst>
          </p:cNvPr>
          <p:cNvSpPr>
            <a:spLocks noGrp="1"/>
          </p:cNvSpPr>
          <p:nvPr>
            <p:ph type="body" sz="quarter" idx="10" hasCustomPrompt="1"/>
          </p:nvPr>
        </p:nvSpPr>
        <p:spPr>
          <a:xfrm>
            <a:off x="1117832" y="998527"/>
            <a:ext cx="7227614" cy="499155"/>
          </a:xfrm>
        </p:spPr>
        <p:txBody>
          <a:bodyPr anchor="ctr">
            <a:normAutofit/>
          </a:bodyPr>
          <a:lstStyle>
            <a:lvl1pPr marL="0" indent="0">
              <a:buNone/>
              <a:defRPr sz="2400">
                <a:solidFill>
                  <a:srgbClr val="646E78"/>
                </a:solidFill>
              </a:defRPr>
            </a:lvl1pPr>
          </a:lstStyle>
          <a:p>
            <a:r>
              <a:rPr lang="es-ES" dirty="0"/>
              <a:t>Haga clic para modificar</a:t>
            </a:r>
            <a:endParaRPr lang="es-419" dirty="0"/>
          </a:p>
        </p:txBody>
      </p:sp>
    </p:spTree>
    <p:extLst>
      <p:ext uri="{BB962C8B-B14F-4D97-AF65-F5344CB8AC3E}">
        <p14:creationId xmlns:p14="http://schemas.microsoft.com/office/powerpoint/2010/main" val="861351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xmlns="" id="{7BDD29F2-EF0B-4347-9278-8857A52A5BE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097762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5AFFA344-97B1-2E42-9322-C455A09CB1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xmlns="" id="{7249D5DD-1BDF-D242-9FCC-33931EADFD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es-ES"/>
              <a:t>Editar los estilos de texto del patrón
Segundo nivel
Tercer nivel
Cuarto nivel
Quinto nivel</a:t>
            </a:r>
            <a:endParaRPr lang="es-EC"/>
          </a:p>
        </p:txBody>
      </p:sp>
      <p:sp>
        <p:nvSpPr>
          <p:cNvPr id="4" name="Marcador de fecha 3">
            <a:extLst>
              <a:ext uri="{FF2B5EF4-FFF2-40B4-BE49-F238E27FC236}">
                <a16:creationId xmlns:a16="http://schemas.microsoft.com/office/drawing/2014/main" xmlns="" id="{138C3082-503C-2949-9FE2-4BE9395DFC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09197-C62B-E041-B7A6-078879F8728D}" type="datetimeFigureOut">
              <a:rPr lang="es-EC" smtClean="0"/>
              <a:t>8/8/2024</a:t>
            </a:fld>
            <a:endParaRPr lang="es-EC"/>
          </a:p>
        </p:txBody>
      </p:sp>
      <p:sp>
        <p:nvSpPr>
          <p:cNvPr id="5" name="Marcador de pie de página 4">
            <a:extLst>
              <a:ext uri="{FF2B5EF4-FFF2-40B4-BE49-F238E27FC236}">
                <a16:creationId xmlns:a16="http://schemas.microsoft.com/office/drawing/2014/main" xmlns="" id="{C19FE301-8AFC-C744-B8C1-DE8A5B747F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a:extLst>
              <a:ext uri="{FF2B5EF4-FFF2-40B4-BE49-F238E27FC236}">
                <a16:creationId xmlns:a16="http://schemas.microsoft.com/office/drawing/2014/main" xmlns="" id="{B0F974DB-B6FD-6D46-8745-1BB4CB07D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9FF70-6B49-2041-A5E1-3A534BD2F87D}" type="slidenum">
              <a:rPr lang="es-EC" smtClean="0"/>
              <a:t>‹Nº›</a:t>
            </a:fld>
            <a:endParaRPr lang="es-EC"/>
          </a:p>
        </p:txBody>
      </p:sp>
    </p:spTree>
    <p:extLst>
      <p:ext uri="{BB962C8B-B14F-4D97-AF65-F5344CB8AC3E}">
        <p14:creationId xmlns:p14="http://schemas.microsoft.com/office/powerpoint/2010/main" val="415575497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5" r:id="rId3"/>
    <p:sldLayoutId id="2147483650" r:id="rId4"/>
    <p:sldLayoutId id="214748365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0AD59A6-C0AA-6E41-9AA1-F41E83DB0BE4}"/>
              </a:ext>
            </a:extLst>
          </p:cNvPr>
          <p:cNvSpPr>
            <a:spLocks noGrp="1"/>
          </p:cNvSpPr>
          <p:nvPr>
            <p:ph type="ctrTitle"/>
          </p:nvPr>
        </p:nvSpPr>
        <p:spPr/>
        <p:txBody>
          <a:bodyPr/>
          <a:lstStyle/>
          <a:p>
            <a:r>
              <a:rPr lang="es-419" dirty="0" smtClean="0"/>
              <a:t>Presupuestos Referenciales</a:t>
            </a:r>
            <a:endParaRPr lang="es-419" dirty="0"/>
          </a:p>
        </p:txBody>
      </p:sp>
      <p:sp>
        <p:nvSpPr>
          <p:cNvPr id="3" name="Subtítulo 2">
            <a:extLst>
              <a:ext uri="{FF2B5EF4-FFF2-40B4-BE49-F238E27FC236}">
                <a16:creationId xmlns:a16="http://schemas.microsoft.com/office/drawing/2014/main" xmlns="" id="{0898C615-19C8-BF4C-8FAC-BFA2B153C794}"/>
              </a:ext>
            </a:extLst>
          </p:cNvPr>
          <p:cNvSpPr>
            <a:spLocks noGrp="1"/>
          </p:cNvSpPr>
          <p:nvPr>
            <p:ph type="subTitle" idx="1"/>
          </p:nvPr>
        </p:nvSpPr>
        <p:spPr/>
        <p:txBody>
          <a:bodyPr/>
          <a:lstStyle/>
          <a:p>
            <a:r>
              <a:rPr lang="es-419" dirty="0" smtClean="0"/>
              <a:t>ACTI</a:t>
            </a:r>
            <a:endParaRPr lang="es-419" dirty="0"/>
          </a:p>
        </p:txBody>
      </p:sp>
      <p:sp>
        <p:nvSpPr>
          <p:cNvPr id="4" name="Marcador de texto 3">
            <a:extLst>
              <a:ext uri="{FF2B5EF4-FFF2-40B4-BE49-F238E27FC236}">
                <a16:creationId xmlns:a16="http://schemas.microsoft.com/office/drawing/2014/main" xmlns="" id="{BAD6D518-2FC4-4041-B436-F34350D6A25F}"/>
              </a:ext>
            </a:extLst>
          </p:cNvPr>
          <p:cNvSpPr>
            <a:spLocks noGrp="1"/>
          </p:cNvSpPr>
          <p:nvPr>
            <p:ph type="body" sz="quarter" idx="12"/>
          </p:nvPr>
        </p:nvSpPr>
        <p:spPr/>
        <p:txBody>
          <a:bodyPr/>
          <a:lstStyle/>
          <a:p>
            <a:r>
              <a:rPr lang="es-419" dirty="0" smtClean="0"/>
              <a:t>Agosto, 2024</a:t>
            </a:r>
            <a:endParaRPr lang="es-419" dirty="0"/>
          </a:p>
        </p:txBody>
      </p:sp>
    </p:spTree>
    <p:extLst>
      <p:ext uri="{BB962C8B-B14F-4D97-AF65-F5344CB8AC3E}">
        <p14:creationId xmlns:p14="http://schemas.microsoft.com/office/powerpoint/2010/main" val="33562733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63322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8774E8C-AF5C-BA44-B263-0035EA65EA14}"/>
              </a:ext>
            </a:extLst>
          </p:cNvPr>
          <p:cNvSpPr>
            <a:spLocks noGrp="1"/>
          </p:cNvSpPr>
          <p:nvPr>
            <p:ph type="title"/>
          </p:nvPr>
        </p:nvSpPr>
        <p:spPr>
          <a:xfrm>
            <a:off x="2557153" y="3087445"/>
            <a:ext cx="7077694" cy="829703"/>
          </a:xfrm>
        </p:spPr>
        <p:txBody>
          <a:bodyPr/>
          <a:lstStyle/>
          <a:p>
            <a:r>
              <a:rPr lang="es-419" dirty="0" smtClean="0"/>
              <a:t>Diseño muestral</a:t>
            </a:r>
            <a:endParaRPr lang="es-419" dirty="0"/>
          </a:p>
        </p:txBody>
      </p:sp>
    </p:spTree>
    <p:extLst>
      <p:ext uri="{BB962C8B-B14F-4D97-AF65-F5344CB8AC3E}">
        <p14:creationId xmlns:p14="http://schemas.microsoft.com/office/powerpoint/2010/main" val="3217075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Marco de muestreo</a:t>
            </a:r>
            <a:endParaRPr lang="es-EC" dirty="0"/>
          </a:p>
        </p:txBody>
      </p:sp>
      <p:sp>
        <p:nvSpPr>
          <p:cNvPr id="3" name="Marcador de texto 2"/>
          <p:cNvSpPr>
            <a:spLocks noGrp="1"/>
          </p:cNvSpPr>
          <p:nvPr>
            <p:ph type="body" sz="quarter" idx="10"/>
          </p:nvPr>
        </p:nvSpPr>
        <p:spPr/>
        <p:txBody>
          <a:bodyPr/>
          <a:lstStyle/>
          <a:p>
            <a:endParaRPr lang="es-EC" dirty="0"/>
          </a:p>
        </p:txBody>
      </p:sp>
      <p:sp>
        <p:nvSpPr>
          <p:cNvPr id="12" name="Rectángulo 11">
            <a:extLst>
              <a:ext uri="{FF2B5EF4-FFF2-40B4-BE49-F238E27FC236}">
                <a16:creationId xmlns:a16="http://schemas.microsoft.com/office/drawing/2014/main" xmlns="" id="{29DD8D6C-0798-C05A-F350-553BAE5EAA7C}"/>
              </a:ext>
            </a:extLst>
          </p:cNvPr>
          <p:cNvSpPr/>
          <p:nvPr/>
        </p:nvSpPr>
        <p:spPr>
          <a:xfrm>
            <a:off x="2947094" y="1905130"/>
            <a:ext cx="6141529" cy="4526837"/>
          </a:xfrm>
          <a:prstGeom prst="rect">
            <a:avLst/>
          </a:prstGeom>
          <a:solidFill>
            <a:schemeClr val="bg1">
              <a:lumMod val="95000"/>
            </a:schemeClr>
          </a:solidFill>
          <a:ln w="222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Rectángulo 12">
            <a:extLst>
              <a:ext uri="{FF2B5EF4-FFF2-40B4-BE49-F238E27FC236}">
                <a16:creationId xmlns:a16="http://schemas.microsoft.com/office/drawing/2014/main" xmlns="" id="{FED6D71A-B4DF-EC8B-1436-FAD57A4E2688}"/>
              </a:ext>
            </a:extLst>
          </p:cNvPr>
          <p:cNvSpPr/>
          <p:nvPr/>
        </p:nvSpPr>
        <p:spPr>
          <a:xfrm>
            <a:off x="4280650" y="2921850"/>
            <a:ext cx="4812891" cy="3515037"/>
          </a:xfrm>
          <a:prstGeom prst="rect">
            <a:avLst/>
          </a:prstGeom>
          <a:solidFill>
            <a:schemeClr val="accent4">
              <a:lumMod val="20000"/>
              <a:lumOff val="80000"/>
            </a:schemeClr>
          </a:solidFill>
          <a:ln w="22225">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4" name="CuadroTexto 13">
            <a:extLst>
              <a:ext uri="{FF2B5EF4-FFF2-40B4-BE49-F238E27FC236}">
                <a16:creationId xmlns:a16="http://schemas.microsoft.com/office/drawing/2014/main" xmlns="" id="{12BD7AC5-89F2-040E-227B-6019B238AC4F}"/>
              </a:ext>
            </a:extLst>
          </p:cNvPr>
          <p:cNvSpPr txBox="1"/>
          <p:nvPr/>
        </p:nvSpPr>
        <p:spPr>
          <a:xfrm rot="16200000">
            <a:off x="3156003" y="4458165"/>
            <a:ext cx="2867388" cy="523220"/>
          </a:xfrm>
          <a:prstGeom prst="rect">
            <a:avLst/>
          </a:prstGeom>
          <a:noFill/>
        </p:spPr>
        <p:txBody>
          <a:bodyPr wrap="square" rtlCol="0">
            <a:spAutoFit/>
          </a:bodyPr>
          <a:lstStyle/>
          <a:p>
            <a:r>
              <a:rPr lang="es-ES" sz="2800" b="1" dirty="0" smtClean="0"/>
              <a:t>Marco ACTI</a:t>
            </a:r>
            <a:endParaRPr lang="es-EC" sz="2800" b="1" dirty="0"/>
          </a:p>
        </p:txBody>
      </p:sp>
      <p:sp>
        <p:nvSpPr>
          <p:cNvPr id="15" name="CuadroTexto 14">
            <a:extLst>
              <a:ext uri="{FF2B5EF4-FFF2-40B4-BE49-F238E27FC236}">
                <a16:creationId xmlns:a16="http://schemas.microsoft.com/office/drawing/2014/main" xmlns="" id="{4B34260B-0C88-5813-B442-34BEB2A91EED}"/>
              </a:ext>
            </a:extLst>
          </p:cNvPr>
          <p:cNvSpPr txBox="1"/>
          <p:nvPr/>
        </p:nvSpPr>
        <p:spPr>
          <a:xfrm rot="16200000">
            <a:off x="1759411" y="4417758"/>
            <a:ext cx="2964999" cy="523220"/>
          </a:xfrm>
          <a:prstGeom prst="rect">
            <a:avLst/>
          </a:prstGeom>
          <a:noFill/>
        </p:spPr>
        <p:txBody>
          <a:bodyPr wrap="square" rtlCol="0">
            <a:spAutoFit/>
          </a:bodyPr>
          <a:lstStyle/>
          <a:p>
            <a:r>
              <a:rPr lang="es-EC" sz="2800" b="1" dirty="0" smtClean="0"/>
              <a:t>REEM </a:t>
            </a:r>
            <a:r>
              <a:rPr lang="es-EC" sz="2800" b="1" dirty="0"/>
              <a:t>2022</a:t>
            </a:r>
          </a:p>
        </p:txBody>
      </p:sp>
      <p:sp>
        <p:nvSpPr>
          <p:cNvPr id="17" name="CuadroTexto 16">
            <a:extLst>
              <a:ext uri="{FF2B5EF4-FFF2-40B4-BE49-F238E27FC236}">
                <a16:creationId xmlns:a16="http://schemas.microsoft.com/office/drawing/2014/main" xmlns="" id="{0350E801-CB4A-11DD-B1C6-660186E34FF1}"/>
              </a:ext>
            </a:extLst>
          </p:cNvPr>
          <p:cNvSpPr txBox="1"/>
          <p:nvPr/>
        </p:nvSpPr>
        <p:spPr>
          <a:xfrm>
            <a:off x="4254902" y="2972308"/>
            <a:ext cx="2439196" cy="830997"/>
          </a:xfrm>
          <a:prstGeom prst="rect">
            <a:avLst/>
          </a:prstGeom>
          <a:noFill/>
        </p:spPr>
        <p:txBody>
          <a:bodyPr wrap="square" rtlCol="0">
            <a:spAutoFit/>
          </a:bodyPr>
          <a:lstStyle/>
          <a:p>
            <a:pPr lvl="0"/>
            <a:r>
              <a:rPr lang="es-ES" sz="1600" dirty="0" smtClean="0"/>
              <a:t>30.955 empresas (4.666 de inclusión forzosa)</a:t>
            </a:r>
            <a:endParaRPr lang="es-EC" sz="1600" dirty="0"/>
          </a:p>
        </p:txBody>
      </p:sp>
      <p:sp>
        <p:nvSpPr>
          <p:cNvPr id="18" name="CuadroTexto 17">
            <a:extLst>
              <a:ext uri="{FF2B5EF4-FFF2-40B4-BE49-F238E27FC236}">
                <a16:creationId xmlns:a16="http://schemas.microsoft.com/office/drawing/2014/main" xmlns="" id="{ED79F956-D51B-471C-C0F4-0F2DEA24A31A}"/>
              </a:ext>
            </a:extLst>
          </p:cNvPr>
          <p:cNvSpPr txBox="1"/>
          <p:nvPr/>
        </p:nvSpPr>
        <p:spPr>
          <a:xfrm>
            <a:off x="2902179" y="1935140"/>
            <a:ext cx="1758687" cy="646331"/>
          </a:xfrm>
          <a:prstGeom prst="rect">
            <a:avLst/>
          </a:prstGeom>
          <a:noFill/>
        </p:spPr>
        <p:txBody>
          <a:bodyPr wrap="square" rtlCol="0">
            <a:spAutoFit/>
          </a:bodyPr>
          <a:lstStyle/>
          <a:p>
            <a:pPr lvl="0"/>
            <a:r>
              <a:rPr lang="es-EC" dirty="0" smtClean="0"/>
              <a:t>1’242.483 empresas</a:t>
            </a:r>
            <a:endParaRPr lang="es-EC" dirty="0"/>
          </a:p>
        </p:txBody>
      </p:sp>
      <p:sp>
        <p:nvSpPr>
          <p:cNvPr id="19" name="Rectángulo 18">
            <a:extLst>
              <a:ext uri="{FF2B5EF4-FFF2-40B4-BE49-F238E27FC236}">
                <a16:creationId xmlns:a16="http://schemas.microsoft.com/office/drawing/2014/main" xmlns="" id="{903BACC3-5E62-3178-7595-5986181796AB}"/>
              </a:ext>
            </a:extLst>
          </p:cNvPr>
          <p:cNvSpPr/>
          <p:nvPr/>
        </p:nvSpPr>
        <p:spPr>
          <a:xfrm>
            <a:off x="7156586" y="2926770"/>
            <a:ext cx="1927121" cy="3510000"/>
          </a:xfrm>
          <a:prstGeom prst="rect">
            <a:avLst/>
          </a:prstGeom>
          <a:pattFill prst="dkUpDiag">
            <a:fgClr>
              <a:schemeClr val="accent4">
                <a:lumMod val="20000"/>
                <a:lumOff val="80000"/>
              </a:schemeClr>
            </a:fgClr>
            <a:bgClr>
              <a:schemeClr val="bg1"/>
            </a:bgClr>
          </a:pattFill>
          <a:ln w="22225">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cxnSp>
        <p:nvCxnSpPr>
          <p:cNvPr id="6" name="Conector recto 5"/>
          <p:cNvCxnSpPr/>
          <p:nvPr/>
        </p:nvCxnSpPr>
        <p:spPr>
          <a:xfrm>
            <a:off x="7479102" y="1905130"/>
            <a:ext cx="8626" cy="1021523"/>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7" name="CuadroTexto 26">
            <a:extLst>
              <a:ext uri="{FF2B5EF4-FFF2-40B4-BE49-F238E27FC236}">
                <a16:creationId xmlns:a16="http://schemas.microsoft.com/office/drawing/2014/main" xmlns="" id="{4B34260B-0C88-5813-B442-34BEB2A91EED}"/>
              </a:ext>
            </a:extLst>
          </p:cNvPr>
          <p:cNvSpPr txBox="1"/>
          <p:nvPr/>
        </p:nvSpPr>
        <p:spPr>
          <a:xfrm>
            <a:off x="7461849" y="1962856"/>
            <a:ext cx="1621858" cy="646331"/>
          </a:xfrm>
          <a:prstGeom prst="rect">
            <a:avLst/>
          </a:prstGeom>
          <a:noFill/>
        </p:spPr>
        <p:txBody>
          <a:bodyPr wrap="square" rtlCol="0">
            <a:spAutoFit/>
          </a:bodyPr>
          <a:lstStyle/>
          <a:p>
            <a:r>
              <a:rPr lang="es-EC" sz="1200" dirty="0" smtClean="0"/>
              <a:t>EMPRESAS </a:t>
            </a:r>
          </a:p>
          <a:p>
            <a:r>
              <a:rPr lang="es-EC" sz="1200" dirty="0" smtClean="0"/>
              <a:t>NO UBICADAS E INACTIVAS</a:t>
            </a:r>
            <a:endParaRPr lang="es-EC" sz="1200" dirty="0"/>
          </a:p>
        </p:txBody>
      </p:sp>
      <p:sp>
        <p:nvSpPr>
          <p:cNvPr id="28" name="CuadroTexto 27">
            <a:extLst>
              <a:ext uri="{FF2B5EF4-FFF2-40B4-BE49-F238E27FC236}">
                <a16:creationId xmlns:a16="http://schemas.microsoft.com/office/drawing/2014/main" xmlns="" id="{12BD7AC5-89F2-040E-227B-6019B238AC4F}"/>
              </a:ext>
            </a:extLst>
          </p:cNvPr>
          <p:cNvSpPr txBox="1"/>
          <p:nvPr/>
        </p:nvSpPr>
        <p:spPr>
          <a:xfrm>
            <a:off x="7174426" y="3074361"/>
            <a:ext cx="1909282" cy="2062103"/>
          </a:xfrm>
          <a:prstGeom prst="rect">
            <a:avLst/>
          </a:prstGeom>
          <a:noFill/>
        </p:spPr>
        <p:txBody>
          <a:bodyPr wrap="square" rtlCol="0">
            <a:spAutoFit/>
          </a:bodyPr>
          <a:lstStyle/>
          <a:p>
            <a:r>
              <a:rPr lang="es-ES" sz="1600" dirty="0"/>
              <a:t>Empresas sin el número de empleados requeridos o fuera de las actividades económicas de interés</a:t>
            </a:r>
            <a:endParaRPr lang="es-EC" sz="1600" dirty="0"/>
          </a:p>
        </p:txBody>
      </p:sp>
    </p:spTree>
    <p:extLst>
      <p:ext uri="{BB962C8B-B14F-4D97-AF65-F5344CB8AC3E}">
        <p14:creationId xmlns:p14="http://schemas.microsoft.com/office/powerpoint/2010/main" val="8559986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Tamaño muestral</a:t>
            </a:r>
            <a:endParaRPr lang="es-EC" dirty="0"/>
          </a:p>
        </p:txBody>
      </p:sp>
      <mc:AlternateContent xmlns:mc="http://schemas.openxmlformats.org/markup-compatibility/2006">
        <mc:Choice xmlns:a14="http://schemas.microsoft.com/office/drawing/2010/main" Requires="a14">
          <p:sp>
            <p:nvSpPr>
              <p:cNvPr id="3" name="Marcador de texto 2"/>
              <p:cNvSpPr>
                <a:spLocks noGrp="1"/>
              </p:cNvSpPr>
              <p:nvPr>
                <p:ph type="body" sz="quarter" idx="10"/>
              </p:nvPr>
            </p:nvSpPr>
            <p:spPr>
              <a:xfrm>
                <a:off x="1117832" y="1317703"/>
                <a:ext cx="8638643" cy="4522380"/>
              </a:xfrm>
            </p:spPr>
            <p:txBody>
              <a:bodyPr>
                <a:normAutofit fontScale="47500" lnSpcReduction="20000"/>
              </a:bodyPr>
              <a:lstStyle/>
              <a:p>
                <a:r>
                  <a:rPr lang="es-ES" dirty="0" smtClean="0"/>
                  <a:t>Las 4.666 empresas de inclusión forzosa forman parte de la muestra directamente.</a:t>
                </a:r>
              </a:p>
              <a:p>
                <a:endParaRPr lang="es-ES" dirty="0"/>
              </a:p>
              <a:p>
                <a:r>
                  <a:rPr lang="es-ES" dirty="0" smtClean="0"/>
                  <a:t>Para determinar el tamaño muestral se deben considerar los siguientes elementos:</a:t>
                </a:r>
              </a:p>
              <a:p>
                <a:pPr marL="342900" indent="-342900">
                  <a:buFontTx/>
                  <a:buChar char="-"/>
                </a:pPr>
                <a:r>
                  <a:rPr lang="es-ES" dirty="0" smtClean="0"/>
                  <a:t>Dominios de diseño.</a:t>
                </a:r>
              </a:p>
              <a:p>
                <a:pPr marL="342900" indent="-342900">
                  <a:buFontTx/>
                  <a:buChar char="-"/>
                </a:pPr>
                <a:r>
                  <a:rPr lang="es-ES" dirty="0" smtClean="0"/>
                  <a:t>Nivel de confianza y error relativo</a:t>
                </a:r>
              </a:p>
              <a:p>
                <a:pPr marL="342900" indent="-342900">
                  <a:buFontTx/>
                  <a:buChar char="-"/>
                </a:pPr>
                <a:r>
                  <a:rPr lang="es-ES" dirty="0" smtClean="0"/>
                  <a:t>Variables de diseño (Ventas totales, empleados totales)</a:t>
                </a:r>
              </a:p>
              <a:p>
                <a:pPr marL="342900" indent="-342900">
                  <a:buFontTx/>
                  <a:buChar char="-"/>
                </a:pPr>
                <a:endParaRPr lang="es-ES" dirty="0"/>
              </a:p>
              <a:p>
                <a:r>
                  <a:rPr lang="es-ES" dirty="0" smtClean="0"/>
                  <a:t>La fórmula para determinar el tamaño muestral es:</a:t>
                </a:r>
              </a:p>
              <a:p>
                <a:endParaRPr lang="es-ES"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𝑛</m:t>
                          </m:r>
                        </m:e>
                        <m:sub>
                          <m:r>
                            <a:rPr lang="es-ES" b="0" i="1" smtClean="0">
                              <a:latin typeface="Cambria Math" panose="02040503050406030204" pitchFamily="18" charset="0"/>
                            </a:rPr>
                            <m:t>𝑖</m:t>
                          </m:r>
                          <m:r>
                            <a:rPr lang="es-ES" b="0" i="1" smtClean="0">
                              <a:latin typeface="Cambria Math" panose="02040503050406030204" pitchFamily="18" charset="0"/>
                            </a:rPr>
                            <m:t> </m:t>
                          </m:r>
                        </m:sub>
                      </m:sSub>
                      <m:r>
                        <a:rPr lang="es-ES" i="1" smtClean="0">
                          <a:latin typeface="Cambria Math" panose="02040503050406030204" pitchFamily="18" charset="0"/>
                          <a:ea typeface="Cambria Math" panose="02040503050406030204" pitchFamily="18" charset="0"/>
                        </a:rPr>
                        <m:t>≥</m:t>
                      </m:r>
                      <m:f>
                        <m:fPr>
                          <m:ctrlPr>
                            <a:rPr lang="es-ES" i="1" smtClean="0">
                              <a:latin typeface="Cambria Math" panose="02040503050406030204" pitchFamily="18" charset="0"/>
                              <a:ea typeface="Cambria Math" panose="02040503050406030204" pitchFamily="18" charset="0"/>
                            </a:rPr>
                          </m:ctrlPr>
                        </m:fPr>
                        <m:num>
                          <m:sSup>
                            <m:sSupPr>
                              <m:ctrlPr>
                                <a:rPr lang="es-ES" b="0" i="1" smtClean="0">
                                  <a:latin typeface="Cambria Math" panose="02040503050406030204" pitchFamily="18" charset="0"/>
                                  <a:ea typeface="Cambria Math" panose="02040503050406030204" pitchFamily="18" charset="0"/>
                                </a:rPr>
                              </m:ctrlPr>
                            </m:sSupPr>
                            <m:e>
                              <m:r>
                                <a:rPr lang="es-ES" i="1">
                                  <a:latin typeface="Cambria Math" panose="02040503050406030204" pitchFamily="18" charset="0"/>
                                  <a:ea typeface="Cambria Math" panose="02040503050406030204" pitchFamily="18" charset="0"/>
                                </a:rPr>
                                <m:t>(</m:t>
                              </m:r>
                              <m:sSub>
                                <m:sSubPr>
                                  <m:ctrlPr>
                                    <a:rPr lang="es-ES" i="1">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𝑁</m:t>
                                  </m:r>
                                </m:e>
                                <m:sub>
                                  <m:r>
                                    <a:rPr lang="es-ES" i="1">
                                      <a:latin typeface="Cambria Math" panose="02040503050406030204" pitchFamily="18" charset="0"/>
                                      <a:ea typeface="Cambria Math" panose="02040503050406030204" pitchFamily="18" charset="0"/>
                                    </a:rPr>
                                    <m:t>𝑖</m:t>
                                  </m:r>
                                </m:sub>
                              </m:sSub>
                              <m:r>
                                <a:rPr lang="es-ES" i="1">
                                  <a:latin typeface="Cambria Math" panose="02040503050406030204" pitchFamily="18" charset="0"/>
                                  <a:ea typeface="Cambria Math" panose="02040503050406030204" pitchFamily="18" charset="0"/>
                                </a:rPr>
                                <m:t>∙</m:t>
                              </m:r>
                              <m:sSub>
                                <m:sSubPr>
                                  <m:ctrlPr>
                                    <a:rPr lang="es-ES" i="1">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𝑆</m:t>
                                  </m:r>
                                </m:e>
                                <m:sub>
                                  <m:r>
                                    <a:rPr lang="es-ES" i="1">
                                      <a:latin typeface="Cambria Math" panose="02040503050406030204" pitchFamily="18" charset="0"/>
                                      <a:ea typeface="Cambria Math" panose="02040503050406030204" pitchFamily="18" charset="0"/>
                                    </a:rPr>
                                    <m:t>𝑖</m:t>
                                  </m:r>
                                </m:sub>
                              </m:sSub>
                              <m:r>
                                <a:rPr lang="es-ES" i="1">
                                  <a:latin typeface="Cambria Math" panose="02040503050406030204" pitchFamily="18" charset="0"/>
                                  <a:ea typeface="Cambria Math" panose="02040503050406030204" pitchFamily="18" charset="0"/>
                                </a:rPr>
                                <m:t>)</m:t>
                              </m:r>
                            </m:e>
                            <m:sup>
                              <m:r>
                                <a:rPr lang="es-ES" b="0" i="1" smtClean="0">
                                  <a:latin typeface="Cambria Math" panose="02040503050406030204" pitchFamily="18" charset="0"/>
                                  <a:ea typeface="Cambria Math" panose="02040503050406030204" pitchFamily="18" charset="0"/>
                                </a:rPr>
                                <m:t>2</m:t>
                              </m:r>
                            </m:sup>
                          </m:sSup>
                        </m:num>
                        <m:den>
                          <m:d>
                            <m:dPr>
                              <m:ctrlPr>
                                <a:rPr lang="es-ES" b="0" i="1" smtClean="0">
                                  <a:latin typeface="Cambria Math" panose="02040503050406030204" pitchFamily="18" charset="0"/>
                                  <a:ea typeface="Cambria Math" panose="02040503050406030204" pitchFamily="18" charset="0"/>
                                </a:rPr>
                              </m:ctrlPr>
                            </m:dPr>
                            <m:e>
                              <m:f>
                                <m:fPr>
                                  <m:ctrlPr>
                                    <a:rPr lang="es-ES" i="1">
                                      <a:latin typeface="Cambria Math" panose="02040503050406030204" pitchFamily="18" charset="0"/>
                                      <a:ea typeface="Cambria Math" panose="02040503050406030204" pitchFamily="18" charset="0"/>
                                    </a:rPr>
                                  </m:ctrlPr>
                                </m:fPr>
                                <m:num>
                                  <m:sSub>
                                    <m:sSubPr>
                                      <m:ctrlPr>
                                        <a:rPr lang="es-ES" i="1">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𝑁</m:t>
                                      </m:r>
                                    </m:e>
                                    <m:sub>
                                      <m:r>
                                        <a:rPr lang="es-ES" i="1">
                                          <a:latin typeface="Cambria Math" panose="02040503050406030204" pitchFamily="18" charset="0"/>
                                          <a:ea typeface="Cambria Math" panose="02040503050406030204" pitchFamily="18" charset="0"/>
                                        </a:rPr>
                                        <m:t>𝑖</m:t>
                                      </m:r>
                                    </m:sub>
                                  </m:sSub>
                                  <m:r>
                                    <a:rPr lang="es-ES" i="1">
                                      <a:latin typeface="Cambria Math" panose="02040503050406030204" pitchFamily="18" charset="0"/>
                                      <a:ea typeface="Cambria Math" panose="02040503050406030204" pitchFamily="18" charset="0"/>
                                    </a:rPr>
                                    <m:t>−1</m:t>
                                  </m:r>
                                </m:num>
                                <m:den>
                                  <m:sSub>
                                    <m:sSubPr>
                                      <m:ctrlPr>
                                        <a:rPr lang="es-ES" i="1">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𝑁</m:t>
                                      </m:r>
                                    </m:e>
                                    <m:sub>
                                      <m:r>
                                        <a:rPr lang="es-ES" i="1">
                                          <a:latin typeface="Cambria Math" panose="02040503050406030204" pitchFamily="18" charset="0"/>
                                          <a:ea typeface="Cambria Math" panose="02040503050406030204" pitchFamily="18" charset="0"/>
                                        </a:rPr>
                                        <m:t>𝑖</m:t>
                                      </m:r>
                                    </m:sub>
                                  </m:sSub>
                                </m:den>
                              </m:f>
                            </m:e>
                          </m:d>
                          <m:r>
                            <a:rPr lang="es-ES" b="0" i="1" smtClean="0">
                              <a:latin typeface="Cambria Math" panose="02040503050406030204" pitchFamily="18" charset="0"/>
                              <a:ea typeface="Cambria Math" panose="02040503050406030204" pitchFamily="18" charset="0"/>
                            </a:rPr>
                            <m:t>∙</m:t>
                          </m:r>
                          <m:sSup>
                            <m:sSupPr>
                              <m:ctrlPr>
                                <a:rPr lang="es-ES" b="0" i="1" smtClean="0">
                                  <a:latin typeface="Cambria Math" panose="02040503050406030204" pitchFamily="18" charset="0"/>
                                  <a:ea typeface="Cambria Math" panose="02040503050406030204" pitchFamily="18" charset="0"/>
                                </a:rPr>
                              </m:ctrlPr>
                            </m:sSupPr>
                            <m:e>
                              <m:d>
                                <m:dPr>
                                  <m:ctrlPr>
                                    <a:rPr lang="es-ES" i="1">
                                      <a:latin typeface="Cambria Math" panose="02040503050406030204" pitchFamily="18" charset="0"/>
                                      <a:ea typeface="Cambria Math" panose="02040503050406030204" pitchFamily="18" charset="0"/>
                                    </a:rPr>
                                  </m:ctrlPr>
                                </m:dPr>
                                <m:e>
                                  <m:f>
                                    <m:fPr>
                                      <m:ctrlPr>
                                        <a:rPr lang="es-ES" i="1">
                                          <a:latin typeface="Cambria Math" panose="02040503050406030204" pitchFamily="18" charset="0"/>
                                          <a:ea typeface="Cambria Math" panose="02040503050406030204" pitchFamily="18" charset="0"/>
                                        </a:rPr>
                                      </m:ctrlPr>
                                    </m:fPr>
                                    <m:num>
                                      <m:r>
                                        <a:rPr lang="es-ES" i="1">
                                          <a:latin typeface="Cambria Math" panose="02040503050406030204" pitchFamily="18" charset="0"/>
                                          <a:ea typeface="Cambria Math" panose="02040503050406030204" pitchFamily="18" charset="0"/>
                                        </a:rPr>
                                        <m:t>𝑒</m:t>
                                      </m:r>
                                      <m:r>
                                        <a:rPr lang="es-ES" i="1">
                                          <a:latin typeface="Cambria Math" panose="02040503050406030204" pitchFamily="18" charset="0"/>
                                          <a:ea typeface="Cambria Math" panose="02040503050406030204" pitchFamily="18" charset="0"/>
                                        </a:rPr>
                                        <m:t>∙</m:t>
                                      </m:r>
                                      <m:sSub>
                                        <m:sSubPr>
                                          <m:ctrlPr>
                                            <a:rPr lang="es-ES" i="1">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𝑋</m:t>
                                          </m:r>
                                        </m:e>
                                        <m:sub>
                                          <m:r>
                                            <a:rPr lang="es-ES" i="1">
                                              <a:latin typeface="Cambria Math" panose="02040503050406030204" pitchFamily="18" charset="0"/>
                                              <a:ea typeface="Cambria Math" panose="02040503050406030204" pitchFamily="18" charset="0"/>
                                            </a:rPr>
                                            <m:t>𝑖</m:t>
                                          </m:r>
                                        </m:sub>
                                      </m:sSub>
                                    </m:num>
                                    <m:den>
                                      <m:r>
                                        <a:rPr lang="es-ES" i="1">
                                          <a:latin typeface="Cambria Math" panose="02040503050406030204" pitchFamily="18" charset="0"/>
                                          <a:ea typeface="Cambria Math" panose="02040503050406030204" pitchFamily="18" charset="0"/>
                                        </a:rPr>
                                        <m:t>𝑧</m:t>
                                      </m:r>
                                    </m:den>
                                  </m:f>
                                </m:e>
                              </m:d>
                            </m:e>
                            <m:sup>
                              <m:r>
                                <a:rPr lang="es-ES" b="0" i="1" smtClean="0">
                                  <a:latin typeface="Cambria Math" panose="02040503050406030204" pitchFamily="18" charset="0"/>
                                  <a:ea typeface="Cambria Math" panose="02040503050406030204" pitchFamily="18" charset="0"/>
                                </a:rPr>
                                <m:t>2</m:t>
                              </m:r>
                            </m:sup>
                          </m:sSup>
                          <m:r>
                            <a:rPr lang="es-ES" b="0" i="1" smtClean="0">
                              <a:latin typeface="Cambria Math" panose="02040503050406030204" pitchFamily="18" charset="0"/>
                              <a:ea typeface="Cambria Math" panose="02040503050406030204" pitchFamily="18" charset="0"/>
                            </a:rPr>
                            <m:t>+</m:t>
                          </m:r>
                          <m:sSub>
                            <m:sSubPr>
                              <m:ctrlPr>
                                <a:rPr lang="es-ES" i="1">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𝑁</m:t>
                              </m:r>
                            </m:e>
                            <m:sub>
                              <m:r>
                                <a:rPr lang="es-ES" i="1">
                                  <a:latin typeface="Cambria Math" panose="02040503050406030204" pitchFamily="18" charset="0"/>
                                  <a:ea typeface="Cambria Math" panose="02040503050406030204" pitchFamily="18" charset="0"/>
                                </a:rPr>
                                <m:t>𝑖</m:t>
                              </m:r>
                            </m:sub>
                          </m:sSub>
                          <m:r>
                            <a:rPr lang="es-ES" i="1">
                              <a:latin typeface="Cambria Math" panose="02040503050406030204" pitchFamily="18" charset="0"/>
                              <a:ea typeface="Cambria Math" panose="02040503050406030204" pitchFamily="18" charset="0"/>
                            </a:rPr>
                            <m:t>∙</m:t>
                          </m:r>
                          <m:sSup>
                            <m:sSupPr>
                              <m:ctrlPr>
                                <a:rPr lang="es-ES" i="1" smtClean="0">
                                  <a:latin typeface="Cambria Math" panose="02040503050406030204" pitchFamily="18" charset="0"/>
                                  <a:ea typeface="Cambria Math" panose="02040503050406030204" pitchFamily="18" charset="0"/>
                                </a:rPr>
                              </m:ctrlPr>
                            </m:sSupPr>
                            <m:e>
                              <m:sSub>
                                <m:sSubPr>
                                  <m:ctrlPr>
                                    <a:rPr lang="es-ES"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𝑆</m:t>
                                  </m:r>
                                </m:e>
                                <m:sub>
                                  <m:r>
                                    <a:rPr lang="es-ES" b="0" i="1" smtClean="0">
                                      <a:latin typeface="Cambria Math" panose="02040503050406030204" pitchFamily="18" charset="0"/>
                                      <a:ea typeface="Cambria Math" panose="02040503050406030204" pitchFamily="18" charset="0"/>
                                    </a:rPr>
                                    <m:t>𝑖</m:t>
                                  </m:r>
                                </m:sub>
                              </m:sSub>
                            </m:e>
                            <m:sup>
                              <m:r>
                                <a:rPr lang="es-ES" b="0" i="1" smtClean="0">
                                  <a:latin typeface="Cambria Math" panose="02040503050406030204" pitchFamily="18" charset="0"/>
                                  <a:ea typeface="Cambria Math" panose="02040503050406030204" pitchFamily="18" charset="0"/>
                                </a:rPr>
                                <m:t>2</m:t>
                              </m:r>
                            </m:sup>
                          </m:sSup>
                        </m:den>
                      </m:f>
                    </m:oMath>
                  </m:oMathPara>
                </a14:m>
                <a:endParaRPr lang="es-ES" dirty="0" smtClean="0"/>
              </a:p>
              <a:p>
                <a:r>
                  <a:rPr lang="es-ES" b="1" dirty="0"/>
                  <a:t>d</a:t>
                </a:r>
                <a:r>
                  <a:rPr lang="es-ES" b="1" dirty="0" smtClean="0"/>
                  <a:t>onde:</a:t>
                </a:r>
              </a:p>
              <a:p>
                <a:pPr marL="342900" indent="-342900">
                  <a:buFontTx/>
                  <a:buChar char="-"/>
                </a:pP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𝑛</m:t>
                        </m:r>
                      </m:e>
                      <m:sub>
                        <m:r>
                          <a:rPr lang="es-ES" i="1">
                            <a:latin typeface="Cambria Math" panose="02040503050406030204" pitchFamily="18" charset="0"/>
                          </a:rPr>
                          <m:t>𝑖</m:t>
                        </m:r>
                        <m:r>
                          <a:rPr lang="es-ES" i="1">
                            <a:latin typeface="Cambria Math" panose="02040503050406030204" pitchFamily="18" charset="0"/>
                          </a:rPr>
                          <m:t> </m:t>
                        </m:r>
                      </m:sub>
                    </m:sSub>
                  </m:oMath>
                </a14:m>
                <a:r>
                  <a:rPr lang="es-ES" dirty="0" smtClean="0"/>
                  <a:t>: tamaño de la muestra en el dominio </a:t>
                </a:r>
                <a14:m>
                  <m:oMath xmlns:m="http://schemas.openxmlformats.org/officeDocument/2006/math">
                    <m:r>
                      <a:rPr lang="es-ES" b="0" i="1" smtClean="0">
                        <a:latin typeface="Cambria Math" panose="02040503050406030204" pitchFamily="18" charset="0"/>
                      </a:rPr>
                      <m:t>𝑖</m:t>
                    </m:r>
                  </m:oMath>
                </a14:m>
                <a:endParaRPr lang="es-ES" dirty="0" smtClean="0"/>
              </a:p>
              <a:p>
                <a:pPr marL="342900" indent="-342900">
                  <a:buFontTx/>
                  <a:buChar char="-"/>
                </a:pPr>
                <a14:m>
                  <m:oMath xmlns:m="http://schemas.openxmlformats.org/officeDocument/2006/math">
                    <m:sSub>
                      <m:sSubPr>
                        <m:ctrlPr>
                          <a:rPr lang="es-ES" i="1">
                            <a:latin typeface="Cambria Math" panose="02040503050406030204" pitchFamily="18" charset="0"/>
                          </a:rPr>
                        </m:ctrlPr>
                      </m:sSubPr>
                      <m:e>
                        <m:r>
                          <a:rPr lang="es-ES" b="0" i="1" smtClean="0">
                            <a:latin typeface="Cambria Math" panose="02040503050406030204" pitchFamily="18" charset="0"/>
                          </a:rPr>
                          <m:t>𝑁</m:t>
                        </m:r>
                      </m:e>
                      <m:sub>
                        <m:r>
                          <a:rPr lang="es-ES" i="1">
                            <a:latin typeface="Cambria Math" panose="02040503050406030204" pitchFamily="18" charset="0"/>
                          </a:rPr>
                          <m:t>𝑖</m:t>
                        </m:r>
                        <m:r>
                          <a:rPr lang="es-ES" i="1">
                            <a:latin typeface="Cambria Math" panose="02040503050406030204" pitchFamily="18" charset="0"/>
                          </a:rPr>
                          <m:t> </m:t>
                        </m:r>
                      </m:sub>
                    </m:sSub>
                  </m:oMath>
                </a14:m>
                <a:r>
                  <a:rPr lang="es-ES" dirty="0" smtClean="0"/>
                  <a:t>: número de empresas en el dominio </a:t>
                </a:r>
                <a14:m>
                  <m:oMath xmlns:m="http://schemas.openxmlformats.org/officeDocument/2006/math">
                    <m:r>
                      <a:rPr lang="es-ES" b="0" i="1" smtClean="0">
                        <a:latin typeface="Cambria Math" panose="02040503050406030204" pitchFamily="18" charset="0"/>
                      </a:rPr>
                      <m:t>𝑖</m:t>
                    </m:r>
                  </m:oMath>
                </a14:m>
                <a:endParaRPr lang="es-ES" dirty="0" smtClean="0"/>
              </a:p>
              <a:p>
                <a:pPr marL="342900" indent="-342900">
                  <a:buFontTx/>
                  <a:buChar char="-"/>
                </a:pPr>
                <a14:m>
                  <m:oMath xmlns:m="http://schemas.openxmlformats.org/officeDocument/2006/math">
                    <m:sSub>
                      <m:sSubPr>
                        <m:ctrlPr>
                          <a:rPr lang="es-ES" i="1">
                            <a:latin typeface="Cambria Math" panose="02040503050406030204" pitchFamily="18" charset="0"/>
                          </a:rPr>
                        </m:ctrlPr>
                      </m:sSubPr>
                      <m:e>
                        <m:r>
                          <a:rPr lang="es-ES" b="0" i="1" smtClean="0">
                            <a:latin typeface="Cambria Math" panose="02040503050406030204" pitchFamily="18" charset="0"/>
                          </a:rPr>
                          <m:t>𝑆</m:t>
                        </m:r>
                      </m:e>
                      <m:sub>
                        <m:r>
                          <a:rPr lang="es-ES" i="1">
                            <a:latin typeface="Cambria Math" panose="02040503050406030204" pitchFamily="18" charset="0"/>
                          </a:rPr>
                          <m:t>𝑖</m:t>
                        </m:r>
                        <m:r>
                          <a:rPr lang="es-ES" i="1">
                            <a:latin typeface="Cambria Math" panose="02040503050406030204" pitchFamily="18" charset="0"/>
                          </a:rPr>
                          <m:t> </m:t>
                        </m:r>
                      </m:sub>
                    </m:sSub>
                  </m:oMath>
                </a14:m>
                <a:r>
                  <a:rPr lang="es-ES" dirty="0" smtClean="0"/>
                  <a:t>: cuasi varianza de la variable de diseño en el dominio </a:t>
                </a:r>
                <a14:m>
                  <m:oMath xmlns:m="http://schemas.openxmlformats.org/officeDocument/2006/math">
                    <m:r>
                      <a:rPr lang="es-ES" b="0" i="1" smtClean="0">
                        <a:latin typeface="Cambria Math" panose="02040503050406030204" pitchFamily="18" charset="0"/>
                      </a:rPr>
                      <m:t>𝑖</m:t>
                    </m:r>
                  </m:oMath>
                </a14:m>
                <a:endParaRPr lang="es-ES" dirty="0" smtClean="0"/>
              </a:p>
              <a:p>
                <a:pPr marL="342900" indent="-342900">
                  <a:buFontTx/>
                  <a:buChar char="-"/>
                </a:pPr>
                <a14:m>
                  <m:oMath xmlns:m="http://schemas.openxmlformats.org/officeDocument/2006/math">
                    <m:sSub>
                      <m:sSubPr>
                        <m:ctrlPr>
                          <a:rPr lang="es-ES" i="1">
                            <a:latin typeface="Cambria Math" panose="02040503050406030204" pitchFamily="18" charset="0"/>
                          </a:rPr>
                        </m:ctrlPr>
                      </m:sSubPr>
                      <m:e>
                        <m:r>
                          <a:rPr lang="es-ES" b="0" i="1" smtClean="0">
                            <a:latin typeface="Cambria Math" panose="02040503050406030204" pitchFamily="18" charset="0"/>
                          </a:rPr>
                          <m:t>𝑋</m:t>
                        </m:r>
                      </m:e>
                      <m:sub>
                        <m:r>
                          <a:rPr lang="es-ES" i="1">
                            <a:latin typeface="Cambria Math" panose="02040503050406030204" pitchFamily="18" charset="0"/>
                          </a:rPr>
                          <m:t>𝑖</m:t>
                        </m:r>
                        <m:r>
                          <a:rPr lang="es-ES" i="1">
                            <a:latin typeface="Cambria Math" panose="02040503050406030204" pitchFamily="18" charset="0"/>
                          </a:rPr>
                          <m:t> </m:t>
                        </m:r>
                      </m:sub>
                    </m:sSub>
                  </m:oMath>
                </a14:m>
                <a:r>
                  <a:rPr lang="es-ES" dirty="0" smtClean="0"/>
                  <a:t>: estimación de la variable de diseño en el dominio </a:t>
                </a:r>
                <a14:m>
                  <m:oMath xmlns:m="http://schemas.openxmlformats.org/officeDocument/2006/math">
                    <m:r>
                      <a:rPr lang="es-ES" b="0" i="1" smtClean="0">
                        <a:latin typeface="Cambria Math" panose="02040503050406030204" pitchFamily="18" charset="0"/>
                      </a:rPr>
                      <m:t>𝑖</m:t>
                    </m:r>
                  </m:oMath>
                </a14:m>
                <a:endParaRPr lang="es-ES" dirty="0" smtClean="0"/>
              </a:p>
              <a:p>
                <a:pPr marL="342900" indent="-342900">
                  <a:buFontTx/>
                  <a:buChar char="-"/>
                </a:pPr>
                <a14:m>
                  <m:oMath xmlns:m="http://schemas.openxmlformats.org/officeDocument/2006/math">
                    <m:r>
                      <a:rPr lang="es-ES" b="0" i="1" smtClean="0">
                        <a:latin typeface="Cambria Math" panose="02040503050406030204" pitchFamily="18" charset="0"/>
                      </a:rPr>
                      <m:t>𝑒</m:t>
                    </m:r>
                  </m:oMath>
                </a14:m>
                <a:r>
                  <a:rPr lang="es-ES" dirty="0" smtClean="0"/>
                  <a:t>: máximo error relativo admisible</a:t>
                </a:r>
              </a:p>
              <a:p>
                <a:pPr marL="342900" indent="-342900">
                  <a:buFontTx/>
                  <a:buChar char="-"/>
                </a:pPr>
                <a14:m>
                  <m:oMath xmlns:m="http://schemas.openxmlformats.org/officeDocument/2006/math">
                    <m:r>
                      <a:rPr lang="es-ES" b="0" i="1" smtClean="0">
                        <a:latin typeface="Cambria Math" panose="02040503050406030204" pitchFamily="18" charset="0"/>
                      </a:rPr>
                      <m:t>𝑧</m:t>
                    </m:r>
                  </m:oMath>
                </a14:m>
                <a:r>
                  <a:rPr lang="es-ES" dirty="0" smtClean="0"/>
                  <a:t>: coeficiente asociado al nivel de confianza</a:t>
                </a:r>
              </a:p>
              <a:p>
                <a:pPr marL="342900" indent="-342900">
                  <a:buFontTx/>
                  <a:buChar char="-"/>
                </a:pPr>
                <a:endParaRPr lang="es-EC" dirty="0"/>
              </a:p>
            </p:txBody>
          </p:sp>
        </mc:Choice>
        <mc:Fallback>
          <p:sp>
            <p:nvSpPr>
              <p:cNvPr id="3" name="Marcador de texto 2"/>
              <p:cNvSpPr>
                <a:spLocks noGrp="1" noRot="1" noChangeAspect="1" noMove="1" noResize="1" noEditPoints="1" noAdjustHandles="1" noChangeArrowheads="1" noChangeShapeType="1" noTextEdit="1"/>
              </p:cNvSpPr>
              <p:nvPr>
                <p:ph type="body" sz="quarter" idx="10"/>
              </p:nvPr>
            </p:nvSpPr>
            <p:spPr>
              <a:xfrm>
                <a:off x="1117832" y="1317703"/>
                <a:ext cx="8638643" cy="4522380"/>
              </a:xfrm>
              <a:blipFill rotWithShape="0">
                <a:blip r:embed="rId2"/>
                <a:stretch>
                  <a:fillRect t="-2022"/>
                </a:stretch>
              </a:blipFill>
            </p:spPr>
            <p:txBody>
              <a:bodyPr/>
              <a:lstStyle/>
              <a:p>
                <a:r>
                  <a:rPr lang="es-EC">
                    <a:noFill/>
                  </a:rPr>
                  <a:t> </a:t>
                </a:r>
              </a:p>
            </p:txBody>
          </p:sp>
        </mc:Fallback>
      </mc:AlternateContent>
    </p:spTree>
    <p:extLst>
      <p:ext uri="{BB962C8B-B14F-4D97-AF65-F5344CB8AC3E}">
        <p14:creationId xmlns:p14="http://schemas.microsoft.com/office/powerpoint/2010/main" val="26139877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Escenario muestral 1</a:t>
            </a:r>
            <a:endParaRPr lang="es-EC" dirty="0"/>
          </a:p>
        </p:txBody>
      </p:sp>
      <p:sp>
        <p:nvSpPr>
          <p:cNvPr id="3" name="Marcador de texto 2"/>
          <p:cNvSpPr>
            <a:spLocks noGrp="1"/>
          </p:cNvSpPr>
          <p:nvPr>
            <p:ph type="body" sz="quarter" idx="10"/>
          </p:nvPr>
        </p:nvSpPr>
        <p:spPr>
          <a:xfrm>
            <a:off x="1117832" y="1317703"/>
            <a:ext cx="8638643" cy="4522380"/>
          </a:xfrm>
        </p:spPr>
        <p:txBody>
          <a:bodyPr>
            <a:normAutofit fontScale="70000" lnSpcReduction="20000"/>
          </a:bodyPr>
          <a:lstStyle/>
          <a:p>
            <a:pPr marL="342900" indent="-342900">
              <a:buFontTx/>
              <a:buChar char="-"/>
            </a:pPr>
            <a:r>
              <a:rPr lang="es-ES" sz="2500" dirty="0"/>
              <a:t>Dominios de diseño.</a:t>
            </a:r>
          </a:p>
          <a:p>
            <a:pPr marL="1028700" lvl="1" indent="-342900">
              <a:buFontTx/>
              <a:buChar char="-"/>
            </a:pPr>
            <a:r>
              <a:rPr lang="es-ES" sz="2500" dirty="0" smtClean="0">
                <a:solidFill>
                  <a:srgbClr val="646E78"/>
                </a:solidFill>
              </a:rPr>
              <a:t>Nacional</a:t>
            </a:r>
            <a:endParaRPr lang="es-ES" sz="2500" dirty="0">
              <a:solidFill>
                <a:srgbClr val="646E78"/>
              </a:solidFill>
            </a:endParaRPr>
          </a:p>
          <a:p>
            <a:pPr marL="1028700" lvl="1" indent="-342900">
              <a:buFontTx/>
              <a:buChar char="-"/>
            </a:pPr>
            <a:r>
              <a:rPr lang="es-ES" sz="2500" dirty="0" smtClean="0">
                <a:solidFill>
                  <a:srgbClr val="646E78"/>
                </a:solidFill>
              </a:rPr>
              <a:t>Provincial</a:t>
            </a:r>
            <a:endParaRPr lang="es-ES" sz="2500" dirty="0">
              <a:solidFill>
                <a:srgbClr val="646E78"/>
              </a:solidFill>
            </a:endParaRPr>
          </a:p>
          <a:p>
            <a:pPr marL="1028700" lvl="1" indent="-342900">
              <a:buFontTx/>
              <a:buChar char="-"/>
            </a:pPr>
            <a:r>
              <a:rPr lang="es-ES" sz="2500" dirty="0" smtClean="0">
                <a:solidFill>
                  <a:srgbClr val="646E78"/>
                </a:solidFill>
              </a:rPr>
              <a:t>Un </a:t>
            </a:r>
            <a:r>
              <a:rPr lang="es-ES" sz="2500" dirty="0">
                <a:solidFill>
                  <a:srgbClr val="646E78"/>
                </a:solidFill>
              </a:rPr>
              <a:t>dígito (letra) de la CIUU Rev. </a:t>
            </a:r>
            <a:r>
              <a:rPr lang="es-ES" sz="2500" dirty="0">
                <a:solidFill>
                  <a:srgbClr val="646E78"/>
                </a:solidFill>
              </a:rPr>
              <a:t>4.0.</a:t>
            </a:r>
          </a:p>
          <a:p>
            <a:pPr marL="1028700" lvl="1" indent="-342900">
              <a:buFontTx/>
              <a:buChar char="-"/>
            </a:pPr>
            <a:r>
              <a:rPr lang="es-ES" sz="2500" dirty="0" smtClean="0">
                <a:solidFill>
                  <a:srgbClr val="646E78"/>
                </a:solidFill>
              </a:rPr>
              <a:t>Tamaño </a:t>
            </a:r>
            <a:r>
              <a:rPr lang="es-ES" sz="2500" dirty="0">
                <a:solidFill>
                  <a:srgbClr val="646E78"/>
                </a:solidFill>
              </a:rPr>
              <a:t>de empresa (definido en la sección “Población objetivo) </a:t>
            </a:r>
          </a:p>
          <a:p>
            <a:pPr marL="1028700" lvl="1" indent="-342900">
              <a:buFontTx/>
              <a:buChar char="-"/>
            </a:pPr>
            <a:r>
              <a:rPr lang="es-ES" sz="2500" dirty="0" smtClean="0">
                <a:solidFill>
                  <a:srgbClr val="646E78"/>
                </a:solidFill>
              </a:rPr>
              <a:t>Sector </a:t>
            </a:r>
            <a:r>
              <a:rPr lang="es-ES" sz="2500" dirty="0">
                <a:solidFill>
                  <a:srgbClr val="646E78"/>
                </a:solidFill>
              </a:rPr>
              <a:t>económico (manufactura, servicios, comercio, minas y canteras, agricultura) </a:t>
            </a:r>
          </a:p>
          <a:p>
            <a:pPr marL="1028700" lvl="1" indent="-342900">
              <a:buFontTx/>
              <a:buChar char="-"/>
            </a:pPr>
            <a:r>
              <a:rPr lang="es-ES" sz="2500" dirty="0" smtClean="0">
                <a:solidFill>
                  <a:srgbClr val="646E78"/>
                </a:solidFill>
              </a:rPr>
              <a:t>Provincial</a:t>
            </a:r>
            <a:r>
              <a:rPr lang="es-ES" sz="2500" dirty="0">
                <a:solidFill>
                  <a:srgbClr val="646E78"/>
                </a:solidFill>
              </a:rPr>
              <a:t>, Tamaño de empresa (definido en la sección “Población objetivo) y Un dígito (letra) de la CIUU Rev. </a:t>
            </a:r>
            <a:r>
              <a:rPr lang="es-ES" sz="2500" dirty="0">
                <a:solidFill>
                  <a:srgbClr val="646E78"/>
                </a:solidFill>
              </a:rPr>
              <a:t>4.0.</a:t>
            </a:r>
          </a:p>
          <a:p>
            <a:pPr marL="1028700" lvl="1" indent="-342900">
              <a:buFontTx/>
              <a:buChar char="-"/>
            </a:pPr>
            <a:r>
              <a:rPr lang="es-ES" sz="2500" dirty="0" smtClean="0">
                <a:solidFill>
                  <a:srgbClr val="646E78"/>
                </a:solidFill>
              </a:rPr>
              <a:t>Provincia</a:t>
            </a:r>
            <a:r>
              <a:rPr lang="es-ES" sz="2500" dirty="0">
                <a:solidFill>
                  <a:srgbClr val="646E78"/>
                </a:solidFill>
              </a:rPr>
              <a:t>, sector económico (manufactura, servicios, comercio, minas y canteras, </a:t>
            </a:r>
            <a:r>
              <a:rPr lang="es-ES" sz="2500" dirty="0">
                <a:solidFill>
                  <a:srgbClr val="646E78"/>
                </a:solidFill>
              </a:rPr>
              <a:t>agricultura</a:t>
            </a:r>
            <a:r>
              <a:rPr lang="es-ES" sz="2500" dirty="0">
                <a:solidFill>
                  <a:srgbClr val="646E78"/>
                </a:solidFill>
              </a:rPr>
              <a:t>)</a:t>
            </a:r>
            <a:endParaRPr lang="es-ES" sz="2500" dirty="0">
              <a:solidFill>
                <a:srgbClr val="646E78"/>
              </a:solidFill>
            </a:endParaRPr>
          </a:p>
          <a:p>
            <a:pPr marL="342900" indent="-342900">
              <a:buFontTx/>
              <a:buChar char="-"/>
            </a:pPr>
            <a:r>
              <a:rPr lang="es-ES" sz="2500" dirty="0"/>
              <a:t>Nivel de confianza y error relativo</a:t>
            </a:r>
          </a:p>
          <a:p>
            <a:pPr marL="1028700" lvl="1" indent="-342900">
              <a:buFontTx/>
              <a:buChar char="-"/>
            </a:pPr>
            <a:r>
              <a:rPr lang="es-ES" sz="2500" b="1" dirty="0">
                <a:solidFill>
                  <a:srgbClr val="646E78"/>
                </a:solidFill>
              </a:rPr>
              <a:t>95% </a:t>
            </a:r>
            <a:r>
              <a:rPr lang="es-ES" sz="2500" dirty="0">
                <a:solidFill>
                  <a:srgbClr val="646E78"/>
                </a:solidFill>
              </a:rPr>
              <a:t>y</a:t>
            </a:r>
            <a:r>
              <a:rPr lang="es-ES" sz="2500" b="1" dirty="0">
                <a:solidFill>
                  <a:srgbClr val="646E78"/>
                </a:solidFill>
              </a:rPr>
              <a:t> </a:t>
            </a:r>
            <a:r>
              <a:rPr lang="es-ES" sz="2500" b="1" dirty="0" smtClean="0">
                <a:solidFill>
                  <a:srgbClr val="646E78"/>
                </a:solidFill>
              </a:rPr>
              <a:t>5%</a:t>
            </a:r>
            <a:r>
              <a:rPr lang="es-ES" sz="2500" dirty="0">
                <a:solidFill>
                  <a:srgbClr val="646E78"/>
                </a:solidFill>
              </a:rPr>
              <a:t>	</a:t>
            </a:r>
            <a:endParaRPr lang="es-ES" sz="2500" dirty="0" smtClean="0">
              <a:solidFill>
                <a:srgbClr val="646E78"/>
              </a:solidFill>
            </a:endParaRPr>
          </a:p>
          <a:p>
            <a:pPr marL="342900" indent="-342900">
              <a:buFontTx/>
              <a:buChar char="-"/>
            </a:pPr>
            <a:r>
              <a:rPr lang="es-ES" dirty="0" smtClean="0"/>
              <a:t>El tamaño muestral para el presente escenario sería de </a:t>
            </a:r>
            <a:r>
              <a:rPr lang="es-ES" b="1" dirty="0" smtClean="0"/>
              <a:t>21.443 empresas </a:t>
            </a:r>
            <a:r>
              <a:rPr lang="es-ES" dirty="0" smtClean="0"/>
              <a:t>junto con las </a:t>
            </a:r>
            <a:r>
              <a:rPr lang="es-ES" b="1" dirty="0" smtClean="0"/>
              <a:t>4.666 empresas de inclusión forzosa </a:t>
            </a:r>
            <a:r>
              <a:rPr lang="es-ES" dirty="0" smtClean="0"/>
              <a:t>sería de </a:t>
            </a:r>
            <a:r>
              <a:rPr lang="es-ES" b="1" dirty="0" smtClean="0"/>
              <a:t>26.109 empresas.</a:t>
            </a:r>
          </a:p>
          <a:p>
            <a:r>
              <a:rPr lang="es-ES" b="1" dirty="0" smtClean="0"/>
              <a:t>Nota: </a:t>
            </a:r>
            <a:r>
              <a:rPr lang="es-ES" dirty="0" smtClean="0"/>
              <a:t>Una vez determinado el tamaño muestral se debe realizar el ajuste por no respuesta en cada estrato de diseño, para el escenario actual se determina que el tamaño de la muestra es igual al del universo es decir </a:t>
            </a:r>
            <a:r>
              <a:rPr lang="es-ES" b="1" dirty="0" smtClean="0"/>
              <a:t>30.955 empresas</a:t>
            </a:r>
            <a:endParaRPr lang="es-EC" b="1" dirty="0"/>
          </a:p>
        </p:txBody>
      </p:sp>
    </p:spTree>
    <p:extLst>
      <p:ext uri="{BB962C8B-B14F-4D97-AF65-F5344CB8AC3E}">
        <p14:creationId xmlns:p14="http://schemas.microsoft.com/office/powerpoint/2010/main" val="931991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Marcador de contenido 2"/>
          <p:cNvSpPr txBox="1">
            <a:spLocks/>
          </p:cNvSpPr>
          <p:nvPr/>
        </p:nvSpPr>
        <p:spPr>
          <a:xfrm>
            <a:off x="1021992" y="1046575"/>
            <a:ext cx="10067544" cy="7406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000" b="1" kern="1200">
                <a:solidFill>
                  <a:srgbClr val="646E78"/>
                </a:solidFill>
                <a:latin typeface="+mj-lt"/>
                <a:ea typeface="+mj-ea"/>
                <a:cs typeface="+mj-cs"/>
              </a:defRPr>
            </a:lvl1pPr>
          </a:lstStyle>
          <a:p>
            <a:pPr algn="just">
              <a:lnSpc>
                <a:spcPct val="100000"/>
              </a:lnSpc>
              <a:spcBef>
                <a:spcPts val="0"/>
              </a:spcBef>
            </a:pPr>
            <a:r>
              <a:rPr lang="es-MX" sz="1400" b="0" dirty="0" smtClean="0">
                <a:solidFill>
                  <a:schemeClr val="dk1"/>
                </a:solidFill>
                <a:latin typeface="+mn-lt"/>
                <a:ea typeface="Roboto"/>
                <a:cs typeface="Roboto"/>
                <a:sym typeface="Century Gothic (Cuerpo)"/>
              </a:rPr>
              <a:t>Las empresas </a:t>
            </a:r>
            <a:r>
              <a:rPr lang="es-MX" sz="1400" b="0" dirty="0">
                <a:solidFill>
                  <a:schemeClr val="dk1"/>
                </a:solidFill>
                <a:latin typeface="+mn-lt"/>
                <a:ea typeface="Roboto"/>
                <a:cs typeface="Roboto"/>
                <a:sym typeface="Century Gothic (Cuerpo)"/>
              </a:rPr>
              <a:t>registradas para el año </a:t>
            </a:r>
            <a:r>
              <a:rPr lang="es-MX" sz="1400" b="0" dirty="0" smtClean="0">
                <a:solidFill>
                  <a:schemeClr val="dk1"/>
                </a:solidFill>
                <a:latin typeface="+mn-lt"/>
                <a:ea typeface="Roboto"/>
                <a:cs typeface="Roboto"/>
                <a:sym typeface="Century Gothic (Cuerpo)"/>
              </a:rPr>
              <a:t>2022 son 1’242.483 </a:t>
            </a:r>
            <a:r>
              <a:rPr lang="es-MX" sz="1400" b="0" dirty="0">
                <a:solidFill>
                  <a:schemeClr val="dk1"/>
                </a:solidFill>
                <a:latin typeface="+mn-lt"/>
                <a:ea typeface="Roboto"/>
                <a:cs typeface="Roboto"/>
                <a:sym typeface="Century Gothic (Cuerpo)"/>
              </a:rPr>
              <a:t>empresas.</a:t>
            </a:r>
            <a:endParaRPr lang="es-EC" sz="1400" b="0" dirty="0">
              <a:solidFill>
                <a:schemeClr val="dk1"/>
              </a:solidFill>
              <a:latin typeface="+mn-lt"/>
              <a:ea typeface="Roboto"/>
              <a:cs typeface="Roboto"/>
              <a:sym typeface="Century Gothic (Cuerpo)"/>
            </a:endParaRPr>
          </a:p>
        </p:txBody>
      </p:sp>
      <p:pic>
        <p:nvPicPr>
          <p:cNvPr id="33" name="Marcador de contenido 3"/>
          <p:cNvPicPr>
            <a:picLocks/>
          </p:cNvPicPr>
          <p:nvPr/>
        </p:nvPicPr>
        <p:blipFill>
          <a:blip r:embed="rId2" cstate="print"/>
          <a:stretch>
            <a:fillRect/>
          </a:stretch>
        </p:blipFill>
        <p:spPr>
          <a:xfrm>
            <a:off x="842864" y="2286000"/>
            <a:ext cx="630936" cy="630936"/>
          </a:xfrm>
          <a:prstGeom prst="rect">
            <a:avLst/>
          </a:prstGeom>
        </p:spPr>
      </p:pic>
      <p:pic>
        <p:nvPicPr>
          <p:cNvPr id="34" name="Marcador de contenido 4"/>
          <p:cNvPicPr>
            <a:picLocks/>
          </p:cNvPicPr>
          <p:nvPr/>
        </p:nvPicPr>
        <p:blipFill>
          <a:blip r:embed="rId2" cstate="print"/>
          <a:stretch>
            <a:fillRect/>
          </a:stretch>
        </p:blipFill>
        <p:spPr>
          <a:xfrm>
            <a:off x="842864" y="3218688"/>
            <a:ext cx="630936" cy="630936"/>
          </a:xfrm>
          <a:prstGeom prst="rect">
            <a:avLst/>
          </a:prstGeom>
        </p:spPr>
      </p:pic>
      <p:pic>
        <p:nvPicPr>
          <p:cNvPr id="36" name="Marcador de contenido 6"/>
          <p:cNvPicPr>
            <a:picLocks/>
          </p:cNvPicPr>
          <p:nvPr/>
        </p:nvPicPr>
        <p:blipFill>
          <a:blip r:embed="rId2" cstate="print"/>
          <a:stretch>
            <a:fillRect/>
          </a:stretch>
        </p:blipFill>
        <p:spPr>
          <a:xfrm>
            <a:off x="842864" y="5047488"/>
            <a:ext cx="630936" cy="630936"/>
          </a:xfrm>
          <a:prstGeom prst="rect">
            <a:avLst/>
          </a:prstGeom>
        </p:spPr>
      </p:pic>
      <p:pic>
        <p:nvPicPr>
          <p:cNvPr id="37" name="Marcador de contenido 7"/>
          <p:cNvPicPr>
            <a:picLocks/>
          </p:cNvPicPr>
          <p:nvPr/>
        </p:nvPicPr>
        <p:blipFill>
          <a:blip r:embed="rId2" cstate="print"/>
          <a:stretch>
            <a:fillRect/>
          </a:stretch>
        </p:blipFill>
        <p:spPr>
          <a:xfrm>
            <a:off x="4454921" y="2286000"/>
            <a:ext cx="630936" cy="630936"/>
          </a:xfrm>
          <a:prstGeom prst="rect">
            <a:avLst/>
          </a:prstGeom>
        </p:spPr>
      </p:pic>
      <p:pic>
        <p:nvPicPr>
          <p:cNvPr id="38" name="Marcador de contenido 8"/>
          <p:cNvPicPr>
            <a:picLocks/>
          </p:cNvPicPr>
          <p:nvPr/>
        </p:nvPicPr>
        <p:blipFill>
          <a:blip r:embed="rId2" cstate="print"/>
          <a:stretch>
            <a:fillRect/>
          </a:stretch>
        </p:blipFill>
        <p:spPr>
          <a:xfrm>
            <a:off x="4454921" y="3218688"/>
            <a:ext cx="630936" cy="630936"/>
          </a:xfrm>
          <a:prstGeom prst="rect">
            <a:avLst/>
          </a:prstGeom>
        </p:spPr>
      </p:pic>
      <p:pic>
        <p:nvPicPr>
          <p:cNvPr id="41" name="Marcador de contenido 11"/>
          <p:cNvPicPr>
            <a:picLocks/>
          </p:cNvPicPr>
          <p:nvPr/>
        </p:nvPicPr>
        <p:blipFill>
          <a:blip r:embed="rId2" cstate="print"/>
          <a:stretch>
            <a:fillRect/>
          </a:stretch>
        </p:blipFill>
        <p:spPr>
          <a:xfrm>
            <a:off x="8138876" y="2286000"/>
            <a:ext cx="630936" cy="630936"/>
          </a:xfrm>
          <a:prstGeom prst="rect">
            <a:avLst/>
          </a:prstGeom>
        </p:spPr>
      </p:pic>
      <p:pic>
        <p:nvPicPr>
          <p:cNvPr id="42" name="Marcador de contenido 12"/>
          <p:cNvPicPr>
            <a:picLocks/>
          </p:cNvPicPr>
          <p:nvPr/>
        </p:nvPicPr>
        <p:blipFill>
          <a:blip r:embed="rId2" cstate="print"/>
          <a:stretch>
            <a:fillRect/>
          </a:stretch>
        </p:blipFill>
        <p:spPr>
          <a:xfrm>
            <a:off x="8138876" y="3234377"/>
            <a:ext cx="630936" cy="630936"/>
          </a:xfrm>
          <a:prstGeom prst="rect">
            <a:avLst/>
          </a:prstGeom>
        </p:spPr>
      </p:pic>
      <p:pic>
        <p:nvPicPr>
          <p:cNvPr id="43" name="Marcador de contenido 13"/>
          <p:cNvPicPr>
            <a:picLocks/>
          </p:cNvPicPr>
          <p:nvPr/>
        </p:nvPicPr>
        <p:blipFill>
          <a:blip r:embed="rId2" cstate="print"/>
          <a:stretch>
            <a:fillRect/>
          </a:stretch>
        </p:blipFill>
        <p:spPr>
          <a:xfrm>
            <a:off x="4481591" y="4639286"/>
            <a:ext cx="630936" cy="630936"/>
          </a:xfrm>
          <a:prstGeom prst="rect">
            <a:avLst/>
          </a:prstGeom>
        </p:spPr>
      </p:pic>
      <p:pic>
        <p:nvPicPr>
          <p:cNvPr id="44" name="Marcador de contenido 14"/>
          <p:cNvPicPr>
            <a:picLocks/>
          </p:cNvPicPr>
          <p:nvPr/>
        </p:nvPicPr>
        <p:blipFill>
          <a:blip r:embed="rId3" cstate="print"/>
          <a:stretch>
            <a:fillRect/>
          </a:stretch>
        </p:blipFill>
        <p:spPr>
          <a:xfrm>
            <a:off x="842864" y="2286000"/>
            <a:ext cx="658368" cy="649224"/>
          </a:xfrm>
          <a:prstGeom prst="rect">
            <a:avLst/>
          </a:prstGeom>
        </p:spPr>
      </p:pic>
      <p:pic>
        <p:nvPicPr>
          <p:cNvPr id="45" name="Marcador de contenido 15"/>
          <p:cNvPicPr>
            <a:picLocks/>
          </p:cNvPicPr>
          <p:nvPr/>
        </p:nvPicPr>
        <p:blipFill>
          <a:blip r:embed="rId4" cstate="print"/>
          <a:stretch>
            <a:fillRect/>
          </a:stretch>
        </p:blipFill>
        <p:spPr>
          <a:xfrm>
            <a:off x="916016" y="3291840"/>
            <a:ext cx="484632" cy="502920"/>
          </a:xfrm>
          <a:prstGeom prst="rect">
            <a:avLst/>
          </a:prstGeom>
        </p:spPr>
      </p:pic>
      <p:pic>
        <p:nvPicPr>
          <p:cNvPr id="47" name="Marcador de contenido 17"/>
          <p:cNvPicPr>
            <a:picLocks/>
          </p:cNvPicPr>
          <p:nvPr/>
        </p:nvPicPr>
        <p:blipFill>
          <a:blip r:embed="rId5" cstate="print"/>
          <a:stretch>
            <a:fillRect/>
          </a:stretch>
        </p:blipFill>
        <p:spPr>
          <a:xfrm>
            <a:off x="961736" y="5175504"/>
            <a:ext cx="365760" cy="365760"/>
          </a:xfrm>
          <a:prstGeom prst="rect">
            <a:avLst/>
          </a:prstGeom>
        </p:spPr>
      </p:pic>
      <p:pic>
        <p:nvPicPr>
          <p:cNvPr id="48" name="Marcador de contenido 18"/>
          <p:cNvPicPr>
            <a:picLocks/>
          </p:cNvPicPr>
          <p:nvPr/>
        </p:nvPicPr>
        <p:blipFill>
          <a:blip r:embed="rId6" cstate="print"/>
          <a:stretch>
            <a:fillRect/>
          </a:stretch>
        </p:blipFill>
        <p:spPr>
          <a:xfrm>
            <a:off x="4518929" y="2322576"/>
            <a:ext cx="484632" cy="502920"/>
          </a:xfrm>
          <a:prstGeom prst="rect">
            <a:avLst/>
          </a:prstGeom>
        </p:spPr>
      </p:pic>
      <p:pic>
        <p:nvPicPr>
          <p:cNvPr id="49" name="Marcador de contenido 19"/>
          <p:cNvPicPr>
            <a:picLocks/>
          </p:cNvPicPr>
          <p:nvPr/>
        </p:nvPicPr>
        <p:blipFill>
          <a:blip r:embed="rId7" cstate="print"/>
          <a:stretch>
            <a:fillRect/>
          </a:stretch>
        </p:blipFill>
        <p:spPr>
          <a:xfrm>
            <a:off x="4546361" y="3291840"/>
            <a:ext cx="448056" cy="466344"/>
          </a:xfrm>
          <a:prstGeom prst="rect">
            <a:avLst/>
          </a:prstGeom>
        </p:spPr>
      </p:pic>
      <p:pic>
        <p:nvPicPr>
          <p:cNvPr id="52" name="Marcador de contenido 22"/>
          <p:cNvPicPr>
            <a:picLocks/>
          </p:cNvPicPr>
          <p:nvPr/>
        </p:nvPicPr>
        <p:blipFill>
          <a:blip r:embed="rId8" cstate="print"/>
          <a:stretch>
            <a:fillRect/>
          </a:stretch>
        </p:blipFill>
        <p:spPr>
          <a:xfrm>
            <a:off x="8248604" y="2404872"/>
            <a:ext cx="402336" cy="411480"/>
          </a:xfrm>
          <a:prstGeom prst="rect">
            <a:avLst/>
          </a:prstGeom>
        </p:spPr>
      </p:pic>
      <p:pic>
        <p:nvPicPr>
          <p:cNvPr id="53" name="Marcador de contenido 23"/>
          <p:cNvPicPr>
            <a:picLocks/>
          </p:cNvPicPr>
          <p:nvPr/>
        </p:nvPicPr>
        <p:blipFill>
          <a:blip r:embed="rId9" cstate="print"/>
          <a:stretch>
            <a:fillRect/>
          </a:stretch>
        </p:blipFill>
        <p:spPr>
          <a:xfrm>
            <a:off x="8212028" y="3389289"/>
            <a:ext cx="466344" cy="365760"/>
          </a:xfrm>
          <a:prstGeom prst="rect">
            <a:avLst/>
          </a:prstGeom>
        </p:spPr>
      </p:pic>
      <p:pic>
        <p:nvPicPr>
          <p:cNvPr id="54" name="Marcador de contenido 24"/>
          <p:cNvPicPr>
            <a:picLocks/>
          </p:cNvPicPr>
          <p:nvPr/>
        </p:nvPicPr>
        <p:blipFill>
          <a:blip r:embed="rId10" cstate="print"/>
          <a:stretch>
            <a:fillRect/>
          </a:stretch>
        </p:blipFill>
        <p:spPr>
          <a:xfrm>
            <a:off x="4601225" y="4749014"/>
            <a:ext cx="411480" cy="411480"/>
          </a:xfrm>
          <a:prstGeom prst="rect">
            <a:avLst/>
          </a:prstGeom>
        </p:spPr>
      </p:pic>
      <p:pic>
        <p:nvPicPr>
          <p:cNvPr id="55" name="Marcador de contenido 28"/>
          <p:cNvPicPr>
            <a:picLocks/>
          </p:cNvPicPr>
          <p:nvPr/>
        </p:nvPicPr>
        <p:blipFill>
          <a:blip r:embed="rId11" cstate="print"/>
          <a:stretch>
            <a:fillRect/>
          </a:stretch>
        </p:blipFill>
        <p:spPr>
          <a:xfrm>
            <a:off x="1889939" y="2180677"/>
            <a:ext cx="2121408" cy="831807"/>
          </a:xfrm>
          <a:prstGeom prst="rect">
            <a:avLst/>
          </a:prstGeom>
        </p:spPr>
      </p:pic>
      <p:pic>
        <p:nvPicPr>
          <p:cNvPr id="56" name="Marcador de contenido 29"/>
          <p:cNvPicPr>
            <a:picLocks/>
          </p:cNvPicPr>
          <p:nvPr/>
        </p:nvPicPr>
        <p:blipFill>
          <a:blip r:embed="rId11" cstate="print"/>
          <a:stretch>
            <a:fillRect/>
          </a:stretch>
        </p:blipFill>
        <p:spPr>
          <a:xfrm>
            <a:off x="1889939" y="3191255"/>
            <a:ext cx="2121408" cy="1736419"/>
          </a:xfrm>
          <a:prstGeom prst="rect">
            <a:avLst/>
          </a:prstGeom>
        </p:spPr>
      </p:pic>
      <p:pic>
        <p:nvPicPr>
          <p:cNvPr id="58" name="Marcador de contenido 31"/>
          <p:cNvPicPr>
            <a:picLocks/>
          </p:cNvPicPr>
          <p:nvPr/>
        </p:nvPicPr>
        <p:blipFill>
          <a:blip r:embed="rId11" cstate="print"/>
          <a:stretch>
            <a:fillRect/>
          </a:stretch>
        </p:blipFill>
        <p:spPr>
          <a:xfrm>
            <a:off x="1889939" y="5047488"/>
            <a:ext cx="2121408" cy="676656"/>
          </a:xfrm>
          <a:prstGeom prst="rect">
            <a:avLst/>
          </a:prstGeom>
        </p:spPr>
      </p:pic>
      <p:pic>
        <p:nvPicPr>
          <p:cNvPr id="59" name="Marcador de contenido 32"/>
          <p:cNvPicPr>
            <a:picLocks/>
          </p:cNvPicPr>
          <p:nvPr/>
        </p:nvPicPr>
        <p:blipFill>
          <a:blip r:embed="rId11" cstate="print"/>
          <a:stretch>
            <a:fillRect/>
          </a:stretch>
        </p:blipFill>
        <p:spPr>
          <a:xfrm>
            <a:off x="5466676" y="2286000"/>
            <a:ext cx="2286000" cy="676656"/>
          </a:xfrm>
          <a:prstGeom prst="rect">
            <a:avLst/>
          </a:prstGeom>
        </p:spPr>
      </p:pic>
      <p:pic>
        <p:nvPicPr>
          <p:cNvPr id="60" name="Marcador de contenido 33"/>
          <p:cNvPicPr>
            <a:picLocks/>
          </p:cNvPicPr>
          <p:nvPr/>
        </p:nvPicPr>
        <p:blipFill>
          <a:blip r:embed="rId11" cstate="print"/>
          <a:stretch>
            <a:fillRect/>
          </a:stretch>
        </p:blipFill>
        <p:spPr>
          <a:xfrm>
            <a:off x="5466676" y="3209544"/>
            <a:ext cx="2286000" cy="676656"/>
          </a:xfrm>
          <a:prstGeom prst="rect">
            <a:avLst/>
          </a:prstGeom>
        </p:spPr>
      </p:pic>
      <p:pic>
        <p:nvPicPr>
          <p:cNvPr id="63" name="Marcador de contenido 36"/>
          <p:cNvPicPr>
            <a:picLocks/>
          </p:cNvPicPr>
          <p:nvPr/>
        </p:nvPicPr>
        <p:blipFill>
          <a:blip r:embed="rId11" cstate="print"/>
          <a:stretch>
            <a:fillRect/>
          </a:stretch>
        </p:blipFill>
        <p:spPr>
          <a:xfrm>
            <a:off x="9132284" y="2286000"/>
            <a:ext cx="2231185" cy="676656"/>
          </a:xfrm>
          <a:prstGeom prst="rect">
            <a:avLst/>
          </a:prstGeom>
        </p:spPr>
      </p:pic>
      <p:pic>
        <p:nvPicPr>
          <p:cNvPr id="64" name="Marcador de contenido 37"/>
          <p:cNvPicPr>
            <a:picLocks/>
          </p:cNvPicPr>
          <p:nvPr/>
        </p:nvPicPr>
        <p:blipFill>
          <a:blip r:embed="rId11" cstate="print"/>
          <a:stretch>
            <a:fillRect/>
          </a:stretch>
        </p:blipFill>
        <p:spPr>
          <a:xfrm>
            <a:off x="9122126" y="3189732"/>
            <a:ext cx="2241343" cy="676656"/>
          </a:xfrm>
          <a:prstGeom prst="rect">
            <a:avLst/>
          </a:prstGeom>
        </p:spPr>
      </p:pic>
      <p:pic>
        <p:nvPicPr>
          <p:cNvPr id="65" name="Marcador de contenido 38"/>
          <p:cNvPicPr>
            <a:picLocks/>
          </p:cNvPicPr>
          <p:nvPr/>
        </p:nvPicPr>
        <p:blipFill>
          <a:blip r:embed="rId11" cstate="print"/>
          <a:stretch>
            <a:fillRect/>
          </a:stretch>
        </p:blipFill>
        <p:spPr>
          <a:xfrm>
            <a:off x="5462697" y="4059980"/>
            <a:ext cx="2315250" cy="1801176"/>
          </a:xfrm>
          <a:prstGeom prst="rect">
            <a:avLst/>
          </a:prstGeom>
        </p:spPr>
      </p:pic>
      <p:sp>
        <p:nvSpPr>
          <p:cNvPr id="66" name="Marcador de contenido 50"/>
          <p:cNvSpPr txBox="1">
            <a:spLocks/>
          </p:cNvSpPr>
          <p:nvPr/>
        </p:nvSpPr>
        <p:spPr>
          <a:xfrm>
            <a:off x="1906027" y="2269775"/>
            <a:ext cx="2121408" cy="6583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000" b="1" kern="1200">
                <a:solidFill>
                  <a:srgbClr val="646E78"/>
                </a:solidFill>
                <a:latin typeface="+mj-lt"/>
                <a:ea typeface="+mj-ea"/>
                <a:cs typeface="+mj-cs"/>
              </a:defRPr>
            </a:lvl1pPr>
          </a:lstStyle>
          <a:p>
            <a:pPr>
              <a:lnSpc>
                <a:spcPct val="100000"/>
              </a:lnSpc>
              <a:spcBef>
                <a:spcPts val="0"/>
              </a:spcBef>
            </a:pPr>
            <a:r>
              <a:rPr lang="es-EC" sz="1050" dirty="0" smtClean="0">
                <a:solidFill>
                  <a:srgbClr val="181717">
                    <a:alpha val="100000"/>
                  </a:srgbClr>
                </a:solidFill>
                <a:cs typeface="Century Gothic (Cuerpo)"/>
                <a:sym typeface="Century Gothic (Cuerpo)"/>
              </a:rPr>
              <a:t>Población objetivo (PEOC):</a:t>
            </a:r>
          </a:p>
          <a:p>
            <a:pPr marL="171450" indent="-171450">
              <a:lnSpc>
                <a:spcPct val="100000"/>
              </a:lnSpc>
              <a:spcBef>
                <a:spcPts val="0"/>
              </a:spcBef>
              <a:buFont typeface="Arial" panose="020B0604020202020204" pitchFamily="34" charset="0"/>
              <a:buChar char="•"/>
            </a:pPr>
            <a:r>
              <a:rPr lang="es-EC" sz="1050" b="0" dirty="0" smtClean="0">
                <a:solidFill>
                  <a:srgbClr val="474747"/>
                </a:solidFill>
                <a:cs typeface="Century Gothic (Cuerpo)"/>
                <a:sym typeface="Century Gothic (Cuerpo)"/>
              </a:rPr>
              <a:t>10 a 49</a:t>
            </a:r>
          </a:p>
          <a:p>
            <a:pPr marL="171450" indent="-171450">
              <a:lnSpc>
                <a:spcPct val="100000"/>
              </a:lnSpc>
              <a:spcBef>
                <a:spcPts val="0"/>
              </a:spcBef>
              <a:buFont typeface="Arial" panose="020B0604020202020204" pitchFamily="34" charset="0"/>
              <a:buChar char="•"/>
            </a:pPr>
            <a:r>
              <a:rPr lang="es-EC" sz="1050" b="0" dirty="0" smtClean="0">
                <a:solidFill>
                  <a:srgbClr val="474747"/>
                </a:solidFill>
                <a:cs typeface="Century Gothic (Cuerpo)"/>
                <a:sym typeface="Century Gothic (Cuerpo)"/>
              </a:rPr>
              <a:t>50 a 499</a:t>
            </a:r>
          </a:p>
          <a:p>
            <a:pPr marL="171450" indent="-171450">
              <a:lnSpc>
                <a:spcPct val="100000"/>
              </a:lnSpc>
              <a:spcBef>
                <a:spcPts val="0"/>
              </a:spcBef>
              <a:buFont typeface="Arial" panose="020B0604020202020204" pitchFamily="34" charset="0"/>
              <a:buChar char="•"/>
            </a:pPr>
            <a:r>
              <a:rPr lang="es-EC" sz="1050" b="0" dirty="0" smtClean="0">
                <a:solidFill>
                  <a:srgbClr val="474747"/>
                </a:solidFill>
                <a:cs typeface="Century Gothic (Cuerpo)"/>
                <a:sym typeface="Century Gothic (Cuerpo)"/>
              </a:rPr>
              <a:t>Más de 500 o ventas mayores a 5’000.000</a:t>
            </a:r>
            <a:endParaRPr lang="es-EC" sz="1050" b="0" dirty="0">
              <a:solidFill>
                <a:srgbClr val="474747"/>
              </a:solidFill>
              <a:cs typeface="Century Gothic (Cuerpo)"/>
              <a:sym typeface="Century Gothic (Cuerpo)"/>
            </a:endParaRPr>
          </a:p>
        </p:txBody>
      </p:sp>
      <p:sp>
        <p:nvSpPr>
          <p:cNvPr id="67" name="Marcador de contenido 51"/>
          <p:cNvSpPr txBox="1">
            <a:spLocks/>
          </p:cNvSpPr>
          <p:nvPr/>
        </p:nvSpPr>
        <p:spPr>
          <a:xfrm>
            <a:off x="1876223" y="3228567"/>
            <a:ext cx="2121408" cy="2769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000" b="1" kern="1200">
                <a:solidFill>
                  <a:srgbClr val="646E78"/>
                </a:solidFill>
                <a:latin typeface="+mj-lt"/>
                <a:ea typeface="+mj-ea"/>
                <a:cs typeface="+mj-cs"/>
              </a:defRPr>
            </a:lvl1pPr>
          </a:lstStyle>
          <a:p>
            <a:pPr>
              <a:lnSpc>
                <a:spcPct val="100000"/>
              </a:lnSpc>
              <a:spcBef>
                <a:spcPts val="0"/>
              </a:spcBef>
            </a:pPr>
            <a:r>
              <a:rPr lang="es-EC" sz="1050" dirty="0" smtClean="0">
                <a:solidFill>
                  <a:srgbClr val="181717">
                    <a:alpha val="100000"/>
                  </a:srgbClr>
                </a:solidFill>
                <a:cs typeface="Century Gothic (Cuerpo)"/>
                <a:sym typeface="Century Gothic (Cuerpo)"/>
              </a:rPr>
              <a:t>Sectores solicitados:</a:t>
            </a:r>
          </a:p>
        </p:txBody>
      </p:sp>
      <p:sp>
        <p:nvSpPr>
          <p:cNvPr id="69" name="Marcador de contenido 53"/>
          <p:cNvSpPr txBox="1">
            <a:spLocks/>
          </p:cNvSpPr>
          <p:nvPr/>
        </p:nvSpPr>
        <p:spPr>
          <a:xfrm>
            <a:off x="1880379" y="5047488"/>
            <a:ext cx="2121408" cy="40827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000" b="1" kern="1200">
                <a:solidFill>
                  <a:srgbClr val="646E78"/>
                </a:solidFill>
                <a:latin typeface="+mj-lt"/>
                <a:ea typeface="+mj-ea"/>
                <a:cs typeface="+mj-cs"/>
              </a:defRPr>
            </a:lvl1pPr>
          </a:lstStyle>
          <a:p>
            <a:pPr>
              <a:lnSpc>
                <a:spcPct val="100000"/>
              </a:lnSpc>
              <a:spcBef>
                <a:spcPts val="0"/>
              </a:spcBef>
            </a:pPr>
            <a:r>
              <a:rPr lang="es-EC" sz="1050" dirty="0" smtClean="0">
                <a:solidFill>
                  <a:srgbClr val="181717">
                    <a:alpha val="100000"/>
                  </a:srgbClr>
                </a:solidFill>
                <a:cs typeface="Century Gothic (Cuerpo)"/>
                <a:sym typeface="Century Gothic (Cuerpo)"/>
              </a:rPr>
              <a:t>Consideraciones :</a:t>
            </a:r>
          </a:p>
          <a:p>
            <a:pPr>
              <a:lnSpc>
                <a:spcPct val="100000"/>
              </a:lnSpc>
              <a:spcBef>
                <a:spcPts val="0"/>
              </a:spcBef>
            </a:pPr>
            <a:r>
              <a:rPr lang="es-EC" sz="1050" b="0" dirty="0" smtClean="0">
                <a:solidFill>
                  <a:schemeClr val="tx1"/>
                </a:solidFill>
                <a:cs typeface="Century Gothic (Cuerpo)"/>
                <a:sym typeface="Century Gothic (Cuerpo)"/>
              </a:rPr>
              <a:t>Activas y ubicables</a:t>
            </a:r>
            <a:endParaRPr lang="es-EC" sz="1050" b="0" dirty="0">
              <a:solidFill>
                <a:schemeClr val="tx1"/>
              </a:solidFill>
              <a:cs typeface="Century Gothic (Cuerpo)"/>
              <a:sym typeface="Century Gothic (Cuerpo)"/>
            </a:endParaRPr>
          </a:p>
        </p:txBody>
      </p:sp>
      <p:sp>
        <p:nvSpPr>
          <p:cNvPr id="70" name="Marcador de contenido 54"/>
          <p:cNvSpPr txBox="1">
            <a:spLocks/>
          </p:cNvSpPr>
          <p:nvPr/>
        </p:nvSpPr>
        <p:spPr>
          <a:xfrm>
            <a:off x="5456913" y="2388428"/>
            <a:ext cx="2344342" cy="4370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000" b="1" kern="1200">
                <a:solidFill>
                  <a:srgbClr val="646E78"/>
                </a:solidFill>
                <a:latin typeface="+mj-lt"/>
                <a:ea typeface="+mj-ea"/>
                <a:cs typeface="+mj-cs"/>
              </a:defRPr>
            </a:lvl1pPr>
          </a:lstStyle>
          <a:p>
            <a:pPr>
              <a:lnSpc>
                <a:spcPct val="100000"/>
              </a:lnSpc>
              <a:spcBef>
                <a:spcPts val="0"/>
              </a:spcBef>
            </a:pPr>
            <a:r>
              <a:rPr lang="es-EC" sz="1050" dirty="0" smtClean="0">
                <a:solidFill>
                  <a:srgbClr val="181717">
                    <a:alpha val="100000"/>
                  </a:srgbClr>
                </a:solidFill>
                <a:cs typeface="Century Gothic (Cuerpo)"/>
                <a:sym typeface="Century Gothic (Cuerpo)"/>
              </a:rPr>
              <a:t>Marco </a:t>
            </a:r>
            <a:r>
              <a:rPr lang="es-EC" sz="1050" dirty="0" err="1" smtClean="0">
                <a:solidFill>
                  <a:srgbClr val="181717">
                    <a:alpha val="100000"/>
                  </a:srgbClr>
                </a:solidFill>
                <a:cs typeface="Century Gothic (Cuerpo)"/>
                <a:sym typeface="Century Gothic (Cuerpo)"/>
              </a:rPr>
              <a:t>muestral</a:t>
            </a:r>
            <a:r>
              <a:rPr lang="es-EC" sz="1050" dirty="0" smtClean="0">
                <a:solidFill>
                  <a:srgbClr val="181717">
                    <a:alpha val="100000"/>
                  </a:srgbClr>
                </a:solidFill>
                <a:cs typeface="Century Gothic (Cuerpo)"/>
                <a:sym typeface="Century Gothic (Cuerpo)"/>
              </a:rPr>
              <a:t>: </a:t>
            </a:r>
            <a:r>
              <a:rPr lang="es-EC" sz="1050" b="0" dirty="0" smtClean="0">
                <a:solidFill>
                  <a:schemeClr val="tx1"/>
                </a:solidFill>
                <a:cs typeface="Century Gothic (Cuerpo)"/>
                <a:sym typeface="Century Gothic (Cuerpo)"/>
              </a:rPr>
              <a:t>30.595 </a:t>
            </a:r>
            <a:r>
              <a:rPr lang="es-EC" sz="1050" b="0" dirty="0">
                <a:solidFill>
                  <a:schemeClr val="tx1"/>
                </a:solidFill>
                <a:cs typeface="Century Gothic (Cuerpo)"/>
                <a:sym typeface="Century Gothic (Cuerpo)"/>
              </a:rPr>
              <a:t>empresas</a:t>
            </a:r>
          </a:p>
          <a:p>
            <a:pPr>
              <a:lnSpc>
                <a:spcPct val="100000"/>
              </a:lnSpc>
              <a:spcBef>
                <a:spcPts val="0"/>
              </a:spcBef>
            </a:pPr>
            <a:r>
              <a:rPr lang="es-EC" sz="1050" b="0" dirty="0" smtClean="0">
                <a:solidFill>
                  <a:schemeClr val="tx1"/>
                </a:solidFill>
                <a:cs typeface="Century Gothic (Cuerpo)"/>
                <a:sym typeface="Century Gothic (Cuerpo)"/>
              </a:rPr>
              <a:t>Inclusión forzosa: 4.666 GE</a:t>
            </a:r>
          </a:p>
          <a:p>
            <a:pPr>
              <a:lnSpc>
                <a:spcPct val="100000"/>
              </a:lnSpc>
              <a:spcBef>
                <a:spcPts val="0"/>
              </a:spcBef>
            </a:pPr>
            <a:r>
              <a:rPr lang="es-ES" sz="1050" b="0" dirty="0" smtClean="0">
                <a:solidFill>
                  <a:schemeClr val="tx1"/>
                </a:solidFill>
                <a:cs typeface="Century Gothic (Cuerpo)"/>
                <a:sym typeface="Century Gothic (Cuerpo)"/>
              </a:rPr>
              <a:t>Muestreo probabilístico: </a:t>
            </a:r>
            <a:r>
              <a:rPr lang="es-ES" sz="900" b="0" dirty="0" smtClean="0">
                <a:solidFill>
                  <a:schemeClr val="tx1"/>
                </a:solidFill>
                <a:cs typeface="Century Gothic (Cuerpo)"/>
                <a:sym typeface="Century Gothic (Cuerpo)"/>
              </a:rPr>
              <a:t>25.929</a:t>
            </a:r>
            <a:endParaRPr lang="es-ES" sz="900" b="0" dirty="0">
              <a:solidFill>
                <a:schemeClr val="tx1"/>
              </a:solidFill>
              <a:cs typeface="Century Gothic (Cuerpo)"/>
              <a:sym typeface="Century Gothic (Cuerpo)"/>
            </a:endParaRPr>
          </a:p>
        </p:txBody>
      </p:sp>
      <p:sp>
        <p:nvSpPr>
          <p:cNvPr id="71" name="Marcador de contenido 55"/>
          <p:cNvSpPr txBox="1">
            <a:spLocks/>
          </p:cNvSpPr>
          <p:nvPr/>
        </p:nvSpPr>
        <p:spPr>
          <a:xfrm>
            <a:off x="5456913" y="3091040"/>
            <a:ext cx="2139696" cy="6766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000" b="1" kern="1200">
                <a:solidFill>
                  <a:srgbClr val="646E78"/>
                </a:solidFill>
                <a:latin typeface="+mj-lt"/>
                <a:ea typeface="+mj-ea"/>
                <a:cs typeface="+mj-cs"/>
              </a:defRPr>
            </a:lvl1pPr>
          </a:lstStyle>
          <a:p>
            <a:pPr>
              <a:lnSpc>
                <a:spcPct val="100000"/>
              </a:lnSpc>
              <a:spcBef>
                <a:spcPts val="0"/>
              </a:spcBef>
            </a:pPr>
            <a:r>
              <a:rPr lang="es-EC" sz="1050" dirty="0" smtClean="0">
                <a:solidFill>
                  <a:srgbClr val="181717">
                    <a:alpha val="100000"/>
                  </a:srgbClr>
                </a:solidFill>
                <a:cs typeface="Century Gothic (Cuerpo)"/>
                <a:sym typeface="Century Gothic (Cuerpo)"/>
              </a:rPr>
              <a:t>Año de referencia:</a:t>
            </a:r>
          </a:p>
          <a:p>
            <a:pPr>
              <a:lnSpc>
                <a:spcPct val="100000"/>
              </a:lnSpc>
              <a:spcBef>
                <a:spcPts val="0"/>
              </a:spcBef>
            </a:pPr>
            <a:r>
              <a:rPr lang="es-EC" sz="1050" b="0" dirty="0" smtClean="0">
                <a:solidFill>
                  <a:schemeClr val="tx1"/>
                </a:solidFill>
                <a:cs typeface="Century Gothic (Cuerpo)"/>
                <a:sym typeface="Century Gothic (Cuerpo)"/>
              </a:rPr>
              <a:t>2022</a:t>
            </a:r>
            <a:endParaRPr lang="es-EC" sz="1050" dirty="0">
              <a:solidFill>
                <a:schemeClr val="tx1"/>
              </a:solidFill>
              <a:cs typeface="Century Gothic (Cuerpo)"/>
              <a:sym typeface="Century Gothic (Cuerpo)"/>
            </a:endParaRPr>
          </a:p>
        </p:txBody>
      </p:sp>
      <p:sp>
        <p:nvSpPr>
          <p:cNvPr id="74" name="Marcador de contenido 59"/>
          <p:cNvSpPr txBox="1">
            <a:spLocks/>
          </p:cNvSpPr>
          <p:nvPr/>
        </p:nvSpPr>
        <p:spPr>
          <a:xfrm>
            <a:off x="9160657" y="3177512"/>
            <a:ext cx="2202812" cy="5775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b="1" kern="1200">
                <a:solidFill>
                  <a:srgbClr val="646E78"/>
                </a:solidFill>
                <a:latin typeface="+mj-lt"/>
                <a:ea typeface="+mj-ea"/>
                <a:cs typeface="+mj-cs"/>
              </a:defRPr>
            </a:lvl1pPr>
          </a:lstStyle>
          <a:p>
            <a:pPr>
              <a:lnSpc>
                <a:spcPct val="100000"/>
              </a:lnSpc>
              <a:spcBef>
                <a:spcPts val="0"/>
              </a:spcBef>
            </a:pPr>
            <a:r>
              <a:rPr lang="es-EC" sz="1050" dirty="0" smtClean="0">
                <a:solidFill>
                  <a:srgbClr val="181717">
                    <a:alpha val="100000"/>
                  </a:srgbClr>
                </a:solidFill>
                <a:cs typeface="Century Gothic (Cuerpo)"/>
                <a:sym typeface="Century Gothic (Cuerpo)"/>
              </a:rPr>
              <a:t>Variables de diseño:</a:t>
            </a:r>
          </a:p>
          <a:p>
            <a:pPr marL="171450" indent="-171450">
              <a:lnSpc>
                <a:spcPct val="100000"/>
              </a:lnSpc>
              <a:spcBef>
                <a:spcPts val="0"/>
              </a:spcBef>
              <a:buFont typeface="Arial" panose="020B0604020202020204" pitchFamily="34" charset="0"/>
              <a:buChar char="•"/>
            </a:pPr>
            <a:r>
              <a:rPr lang="es-ES" sz="1050" b="0" dirty="0" smtClean="0">
                <a:solidFill>
                  <a:schemeClr val="tx1"/>
                </a:solidFill>
                <a:cs typeface="Century Gothic (Cuerpo)"/>
              </a:rPr>
              <a:t>Número </a:t>
            </a:r>
            <a:r>
              <a:rPr lang="es-ES" sz="1050" b="0" dirty="0">
                <a:solidFill>
                  <a:schemeClr val="tx1"/>
                </a:solidFill>
                <a:cs typeface="Century Gothic (Cuerpo)"/>
              </a:rPr>
              <a:t>de </a:t>
            </a:r>
            <a:r>
              <a:rPr lang="es-ES" sz="1050" b="0" dirty="0" smtClean="0">
                <a:solidFill>
                  <a:schemeClr val="tx1"/>
                </a:solidFill>
                <a:cs typeface="Century Gothic (Cuerpo)"/>
              </a:rPr>
              <a:t>empleados</a:t>
            </a:r>
          </a:p>
          <a:p>
            <a:pPr marL="171450" indent="-171450">
              <a:lnSpc>
                <a:spcPct val="100000"/>
              </a:lnSpc>
              <a:spcBef>
                <a:spcPts val="0"/>
              </a:spcBef>
              <a:buFont typeface="Arial" panose="020B0604020202020204" pitchFamily="34" charset="0"/>
              <a:buChar char="•"/>
            </a:pPr>
            <a:r>
              <a:rPr lang="es-ES" sz="1050" b="0" dirty="0">
                <a:solidFill>
                  <a:schemeClr val="tx1"/>
                </a:solidFill>
                <a:cs typeface="Century Gothic (Cuerpo)"/>
              </a:rPr>
              <a:t>V</a:t>
            </a:r>
            <a:r>
              <a:rPr lang="es-ES" sz="1050" b="0" dirty="0" smtClean="0">
                <a:solidFill>
                  <a:schemeClr val="tx1"/>
                </a:solidFill>
                <a:cs typeface="Century Gothic (Cuerpo)"/>
              </a:rPr>
              <a:t>entas </a:t>
            </a:r>
            <a:r>
              <a:rPr lang="es-ES" sz="1050" b="0" dirty="0">
                <a:solidFill>
                  <a:schemeClr val="tx1"/>
                </a:solidFill>
                <a:cs typeface="Century Gothic (Cuerpo)"/>
              </a:rPr>
              <a:t>totales </a:t>
            </a:r>
            <a:endParaRPr lang="es-EC" sz="1050" b="0" dirty="0">
              <a:solidFill>
                <a:schemeClr val="tx1"/>
              </a:solidFill>
              <a:cs typeface="Century Gothic (Cuerpo)"/>
              <a:sym typeface="Century Gothic (Cuerpo)"/>
            </a:endParaRPr>
          </a:p>
        </p:txBody>
      </p:sp>
      <p:sp>
        <p:nvSpPr>
          <p:cNvPr id="75" name="Marcador de contenido 60"/>
          <p:cNvSpPr txBox="1">
            <a:spLocks/>
          </p:cNvSpPr>
          <p:nvPr/>
        </p:nvSpPr>
        <p:spPr>
          <a:xfrm>
            <a:off x="5244692" y="4068593"/>
            <a:ext cx="2157984" cy="2468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000" b="1" kern="1200">
                <a:solidFill>
                  <a:srgbClr val="646E78"/>
                </a:solidFill>
                <a:latin typeface="+mj-lt"/>
                <a:ea typeface="+mj-ea"/>
                <a:cs typeface="+mj-cs"/>
              </a:defRPr>
            </a:lvl1pPr>
          </a:lstStyle>
          <a:p>
            <a:pPr algn="ctr">
              <a:lnSpc>
                <a:spcPct val="100000"/>
              </a:lnSpc>
              <a:spcBef>
                <a:spcPts val="0"/>
              </a:spcBef>
            </a:pPr>
            <a:r>
              <a:rPr lang="es-EC" sz="1050" dirty="0" smtClean="0">
                <a:solidFill>
                  <a:srgbClr val="181717">
                    <a:alpha val="100000"/>
                  </a:srgbClr>
                </a:solidFill>
                <a:cs typeface="Century Gothic (Cuerpo)"/>
                <a:sym typeface="Century Gothic (Cuerpo)"/>
              </a:rPr>
              <a:t>Dominios de estudio:</a:t>
            </a:r>
            <a:endParaRPr lang="es-EC" sz="1050" dirty="0">
              <a:solidFill>
                <a:srgbClr val="181717">
                  <a:alpha val="100000"/>
                </a:srgbClr>
              </a:solidFill>
              <a:cs typeface="Century Gothic (Cuerpo)"/>
              <a:sym typeface="Century Gothic (Cuerpo)"/>
            </a:endParaRPr>
          </a:p>
        </p:txBody>
      </p:sp>
      <p:sp>
        <p:nvSpPr>
          <p:cNvPr id="77" name="object 17"/>
          <p:cNvSpPr/>
          <p:nvPr/>
        </p:nvSpPr>
        <p:spPr>
          <a:xfrm>
            <a:off x="1700697" y="2730953"/>
            <a:ext cx="0" cy="717059"/>
          </a:xfrm>
          <a:custGeom>
            <a:avLst/>
            <a:gdLst/>
            <a:ahLst/>
            <a:cxnLst/>
            <a:rect l="l" t="t" r="r" b="b"/>
            <a:pathLst>
              <a:path h="954405">
                <a:moveTo>
                  <a:pt x="0" y="0"/>
                </a:moveTo>
                <a:lnTo>
                  <a:pt x="0" y="954024"/>
                </a:lnTo>
              </a:path>
            </a:pathLst>
          </a:custGeom>
          <a:ln w="19812">
            <a:solidFill>
              <a:srgbClr val="000000"/>
            </a:solidFill>
            <a:prstDash val="sysDash"/>
          </a:ln>
        </p:spPr>
        <p:txBody>
          <a:bodyPr wrap="square" lIns="0" tIns="0" rIns="0" bIns="0" rtlCol="0"/>
          <a:lstStyle/>
          <a:p>
            <a:endParaRPr lang="es-EC">
              <a:latin typeface="+mj-lt"/>
            </a:endParaRPr>
          </a:p>
        </p:txBody>
      </p:sp>
      <p:sp>
        <p:nvSpPr>
          <p:cNvPr id="78" name="object 19"/>
          <p:cNvSpPr/>
          <p:nvPr/>
        </p:nvSpPr>
        <p:spPr>
          <a:xfrm>
            <a:off x="1711583" y="3688418"/>
            <a:ext cx="0" cy="864000"/>
          </a:xfrm>
          <a:custGeom>
            <a:avLst/>
            <a:gdLst/>
            <a:ahLst/>
            <a:cxnLst/>
            <a:rect l="l" t="t" r="r" b="b"/>
            <a:pathLst>
              <a:path h="954404">
                <a:moveTo>
                  <a:pt x="0" y="0"/>
                </a:moveTo>
                <a:lnTo>
                  <a:pt x="0" y="954087"/>
                </a:lnTo>
              </a:path>
            </a:pathLst>
          </a:custGeom>
          <a:ln w="19812">
            <a:solidFill>
              <a:srgbClr val="000000"/>
            </a:solidFill>
            <a:prstDash val="sysDash"/>
          </a:ln>
        </p:spPr>
        <p:txBody>
          <a:bodyPr wrap="square" lIns="0" tIns="0" rIns="0" bIns="0" rtlCol="0"/>
          <a:lstStyle/>
          <a:p>
            <a:endParaRPr lang="es-EC">
              <a:latin typeface="+mj-lt"/>
            </a:endParaRPr>
          </a:p>
        </p:txBody>
      </p:sp>
      <p:sp>
        <p:nvSpPr>
          <p:cNvPr id="79" name="object 19"/>
          <p:cNvSpPr/>
          <p:nvPr/>
        </p:nvSpPr>
        <p:spPr>
          <a:xfrm>
            <a:off x="1711583" y="4521126"/>
            <a:ext cx="0" cy="717059"/>
          </a:xfrm>
          <a:custGeom>
            <a:avLst/>
            <a:gdLst/>
            <a:ahLst/>
            <a:cxnLst/>
            <a:rect l="l" t="t" r="r" b="b"/>
            <a:pathLst>
              <a:path h="954404">
                <a:moveTo>
                  <a:pt x="0" y="0"/>
                </a:moveTo>
                <a:lnTo>
                  <a:pt x="0" y="954087"/>
                </a:lnTo>
              </a:path>
            </a:pathLst>
          </a:custGeom>
          <a:ln w="19812">
            <a:solidFill>
              <a:srgbClr val="000000"/>
            </a:solidFill>
            <a:prstDash val="sysDash"/>
          </a:ln>
        </p:spPr>
        <p:txBody>
          <a:bodyPr wrap="square" lIns="0" tIns="0" rIns="0" bIns="0" rtlCol="0"/>
          <a:lstStyle/>
          <a:p>
            <a:endParaRPr lang="es-EC">
              <a:latin typeface="+mj-lt"/>
            </a:endParaRPr>
          </a:p>
        </p:txBody>
      </p:sp>
      <p:sp>
        <p:nvSpPr>
          <p:cNvPr id="80" name="Elipse 79"/>
          <p:cNvSpPr/>
          <p:nvPr/>
        </p:nvSpPr>
        <p:spPr>
          <a:xfrm>
            <a:off x="1581686" y="2491458"/>
            <a:ext cx="213360" cy="213049"/>
          </a:xfrm>
          <a:prstGeom prst="ellipse">
            <a:avLst/>
          </a:prstGeom>
          <a:solidFill>
            <a:srgbClr val="062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latin typeface="+mj-lt"/>
            </a:endParaRPr>
          </a:p>
        </p:txBody>
      </p:sp>
      <p:sp>
        <p:nvSpPr>
          <p:cNvPr id="81" name="Elipse 80"/>
          <p:cNvSpPr/>
          <p:nvPr/>
        </p:nvSpPr>
        <p:spPr>
          <a:xfrm>
            <a:off x="1599347" y="3469756"/>
            <a:ext cx="213360" cy="213049"/>
          </a:xfrm>
          <a:prstGeom prst="ellipse">
            <a:avLst/>
          </a:prstGeom>
          <a:solidFill>
            <a:srgbClr val="1053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latin typeface="+mj-lt"/>
            </a:endParaRPr>
          </a:p>
        </p:txBody>
      </p:sp>
      <p:sp>
        <p:nvSpPr>
          <p:cNvPr id="83" name="Elipse 82"/>
          <p:cNvSpPr/>
          <p:nvPr/>
        </p:nvSpPr>
        <p:spPr>
          <a:xfrm>
            <a:off x="1590203" y="5242715"/>
            <a:ext cx="213360" cy="213049"/>
          </a:xfrm>
          <a:prstGeom prst="ellipse">
            <a:avLst/>
          </a:prstGeom>
          <a:solidFill>
            <a:srgbClr val="1E90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latin typeface="+mj-lt"/>
            </a:endParaRPr>
          </a:p>
        </p:txBody>
      </p:sp>
      <p:sp>
        <p:nvSpPr>
          <p:cNvPr id="84" name="object 17"/>
          <p:cNvSpPr/>
          <p:nvPr/>
        </p:nvSpPr>
        <p:spPr>
          <a:xfrm>
            <a:off x="5276616" y="2733899"/>
            <a:ext cx="0" cy="717059"/>
          </a:xfrm>
          <a:custGeom>
            <a:avLst/>
            <a:gdLst/>
            <a:ahLst/>
            <a:cxnLst/>
            <a:rect l="l" t="t" r="r" b="b"/>
            <a:pathLst>
              <a:path h="954405">
                <a:moveTo>
                  <a:pt x="0" y="0"/>
                </a:moveTo>
                <a:lnTo>
                  <a:pt x="0" y="954024"/>
                </a:lnTo>
              </a:path>
            </a:pathLst>
          </a:custGeom>
          <a:ln w="19812">
            <a:solidFill>
              <a:srgbClr val="000000"/>
            </a:solidFill>
            <a:prstDash val="sysDash"/>
          </a:ln>
        </p:spPr>
        <p:txBody>
          <a:bodyPr wrap="square" lIns="0" tIns="0" rIns="0" bIns="0" rtlCol="0"/>
          <a:lstStyle/>
          <a:p>
            <a:endParaRPr lang="es-EC">
              <a:latin typeface="+mj-lt"/>
            </a:endParaRPr>
          </a:p>
        </p:txBody>
      </p:sp>
      <p:sp>
        <p:nvSpPr>
          <p:cNvPr id="85" name="object 19"/>
          <p:cNvSpPr/>
          <p:nvPr/>
        </p:nvSpPr>
        <p:spPr>
          <a:xfrm>
            <a:off x="5287502" y="3691364"/>
            <a:ext cx="0" cy="1188000"/>
          </a:xfrm>
          <a:custGeom>
            <a:avLst/>
            <a:gdLst/>
            <a:ahLst/>
            <a:cxnLst/>
            <a:rect l="l" t="t" r="r" b="b"/>
            <a:pathLst>
              <a:path h="954404">
                <a:moveTo>
                  <a:pt x="0" y="0"/>
                </a:moveTo>
                <a:lnTo>
                  <a:pt x="0" y="954087"/>
                </a:lnTo>
              </a:path>
            </a:pathLst>
          </a:custGeom>
          <a:ln w="19812">
            <a:solidFill>
              <a:srgbClr val="000000"/>
            </a:solidFill>
            <a:prstDash val="sysDash"/>
          </a:ln>
        </p:spPr>
        <p:txBody>
          <a:bodyPr wrap="square" lIns="0" tIns="0" rIns="0" bIns="0" rtlCol="0"/>
          <a:lstStyle/>
          <a:p>
            <a:endParaRPr lang="es-EC">
              <a:latin typeface="+mj-lt"/>
            </a:endParaRPr>
          </a:p>
        </p:txBody>
      </p:sp>
      <p:sp>
        <p:nvSpPr>
          <p:cNvPr id="87" name="Elipse 86"/>
          <p:cNvSpPr/>
          <p:nvPr/>
        </p:nvSpPr>
        <p:spPr>
          <a:xfrm>
            <a:off x="5157605" y="2494404"/>
            <a:ext cx="213360" cy="213049"/>
          </a:xfrm>
          <a:prstGeom prst="ellipse">
            <a:avLst/>
          </a:prstGeom>
          <a:solidFill>
            <a:srgbClr val="062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latin typeface="+mj-lt"/>
            </a:endParaRPr>
          </a:p>
        </p:txBody>
      </p:sp>
      <p:sp>
        <p:nvSpPr>
          <p:cNvPr id="88" name="Elipse 87"/>
          <p:cNvSpPr/>
          <p:nvPr/>
        </p:nvSpPr>
        <p:spPr>
          <a:xfrm>
            <a:off x="5175266" y="3472702"/>
            <a:ext cx="213360" cy="213049"/>
          </a:xfrm>
          <a:prstGeom prst="ellipse">
            <a:avLst/>
          </a:prstGeom>
          <a:solidFill>
            <a:srgbClr val="1053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latin typeface="+mj-lt"/>
            </a:endParaRPr>
          </a:p>
        </p:txBody>
      </p:sp>
      <p:sp>
        <p:nvSpPr>
          <p:cNvPr id="91" name="object 17"/>
          <p:cNvSpPr/>
          <p:nvPr/>
        </p:nvSpPr>
        <p:spPr>
          <a:xfrm>
            <a:off x="8933714" y="2737099"/>
            <a:ext cx="0" cy="717059"/>
          </a:xfrm>
          <a:custGeom>
            <a:avLst/>
            <a:gdLst/>
            <a:ahLst/>
            <a:cxnLst/>
            <a:rect l="l" t="t" r="r" b="b"/>
            <a:pathLst>
              <a:path h="954405">
                <a:moveTo>
                  <a:pt x="0" y="0"/>
                </a:moveTo>
                <a:lnTo>
                  <a:pt x="0" y="954024"/>
                </a:lnTo>
              </a:path>
            </a:pathLst>
          </a:custGeom>
          <a:ln w="19812">
            <a:solidFill>
              <a:srgbClr val="000000"/>
            </a:solidFill>
            <a:prstDash val="sysDash"/>
          </a:ln>
        </p:spPr>
        <p:txBody>
          <a:bodyPr wrap="square" lIns="0" tIns="0" rIns="0" bIns="0" rtlCol="0"/>
          <a:lstStyle/>
          <a:p>
            <a:endParaRPr lang="es-EC">
              <a:latin typeface="+mj-lt"/>
            </a:endParaRPr>
          </a:p>
        </p:txBody>
      </p:sp>
      <p:sp>
        <p:nvSpPr>
          <p:cNvPr id="93" name="Elipse 92"/>
          <p:cNvSpPr/>
          <p:nvPr/>
        </p:nvSpPr>
        <p:spPr>
          <a:xfrm>
            <a:off x="8841598" y="2497604"/>
            <a:ext cx="213360" cy="213049"/>
          </a:xfrm>
          <a:prstGeom prst="ellipse">
            <a:avLst/>
          </a:prstGeom>
          <a:solidFill>
            <a:srgbClr val="062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latin typeface="+mj-lt"/>
            </a:endParaRPr>
          </a:p>
        </p:txBody>
      </p:sp>
      <p:sp>
        <p:nvSpPr>
          <p:cNvPr id="94" name="Elipse 93"/>
          <p:cNvSpPr/>
          <p:nvPr/>
        </p:nvSpPr>
        <p:spPr>
          <a:xfrm>
            <a:off x="8832364" y="3475902"/>
            <a:ext cx="213360" cy="213049"/>
          </a:xfrm>
          <a:prstGeom prst="ellipse">
            <a:avLst/>
          </a:prstGeom>
          <a:solidFill>
            <a:srgbClr val="1053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latin typeface="+mj-lt"/>
            </a:endParaRPr>
          </a:p>
        </p:txBody>
      </p:sp>
      <p:sp>
        <p:nvSpPr>
          <p:cNvPr id="95" name="Elipse 94"/>
          <p:cNvSpPr/>
          <p:nvPr/>
        </p:nvSpPr>
        <p:spPr>
          <a:xfrm>
            <a:off x="5165444" y="4840114"/>
            <a:ext cx="213360" cy="213049"/>
          </a:xfrm>
          <a:prstGeom prst="ellipse">
            <a:avLst/>
          </a:prstGeom>
          <a:solidFill>
            <a:srgbClr val="197C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latin typeface="+mj-lt"/>
            </a:endParaRPr>
          </a:p>
        </p:txBody>
      </p:sp>
      <p:sp>
        <p:nvSpPr>
          <p:cNvPr id="96" name="Marcador de contenido 58"/>
          <p:cNvSpPr txBox="1">
            <a:spLocks/>
          </p:cNvSpPr>
          <p:nvPr/>
        </p:nvSpPr>
        <p:spPr>
          <a:xfrm>
            <a:off x="9148687" y="2272654"/>
            <a:ext cx="2262126" cy="6618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b="1" kern="1200">
                <a:solidFill>
                  <a:schemeClr val="tx1">
                    <a:lumMod val="50000"/>
                    <a:lumOff val="50000"/>
                  </a:schemeClr>
                </a:solidFill>
                <a:latin typeface="+mj-lt"/>
                <a:ea typeface="+mj-ea"/>
                <a:cs typeface="+mj-cs"/>
              </a:defRPr>
            </a:lvl1pPr>
          </a:lstStyle>
          <a:p>
            <a:pPr>
              <a:lnSpc>
                <a:spcPct val="100000"/>
              </a:lnSpc>
              <a:spcBef>
                <a:spcPts val="0"/>
              </a:spcBef>
            </a:pPr>
            <a:r>
              <a:rPr lang="es-EC" sz="1050" dirty="0" smtClean="0">
                <a:solidFill>
                  <a:srgbClr val="181717">
                    <a:alpha val="100000"/>
                  </a:srgbClr>
                </a:solidFill>
                <a:cs typeface="Century Gothic (Cuerpo)"/>
                <a:sym typeface="Century Gothic (Cuerpo)"/>
              </a:rPr>
              <a:t>Parámetros </a:t>
            </a:r>
            <a:r>
              <a:rPr lang="es-EC" sz="1050" dirty="0" err="1" smtClean="0">
                <a:solidFill>
                  <a:srgbClr val="181717">
                    <a:alpha val="100000"/>
                  </a:srgbClr>
                </a:solidFill>
                <a:cs typeface="Century Gothic (Cuerpo)"/>
                <a:sym typeface="Century Gothic (Cuerpo)"/>
              </a:rPr>
              <a:t>muestrales</a:t>
            </a:r>
            <a:r>
              <a:rPr lang="es-EC" sz="1050" dirty="0" smtClean="0">
                <a:solidFill>
                  <a:srgbClr val="181717">
                    <a:alpha val="100000"/>
                  </a:srgbClr>
                </a:solidFill>
                <a:cs typeface="Century Gothic (Cuerpo)"/>
                <a:sym typeface="Century Gothic (Cuerpo)"/>
              </a:rPr>
              <a:t>:</a:t>
            </a:r>
            <a:endParaRPr lang="es-EC" sz="1050" dirty="0">
              <a:solidFill>
                <a:srgbClr val="181717">
                  <a:alpha val="100000"/>
                </a:srgbClr>
              </a:solidFill>
              <a:cs typeface="Century Gothic (Cuerpo)"/>
              <a:sym typeface="Century Gothic (Cuerpo)"/>
            </a:endParaRPr>
          </a:p>
          <a:p>
            <a:pPr>
              <a:lnSpc>
                <a:spcPct val="100000"/>
              </a:lnSpc>
              <a:spcBef>
                <a:spcPts val="0"/>
              </a:spcBef>
            </a:pPr>
            <a:r>
              <a:rPr lang="es-EC" sz="1050" b="0" dirty="0" smtClean="0">
                <a:solidFill>
                  <a:schemeClr val="tx1"/>
                </a:solidFill>
                <a:cs typeface="Century Gothic (Cuerpo)"/>
                <a:sym typeface="Century Gothic (Cuerpo)"/>
              </a:rPr>
              <a:t>Nivel de confianza: 95%</a:t>
            </a:r>
          </a:p>
          <a:p>
            <a:pPr>
              <a:lnSpc>
                <a:spcPct val="100000"/>
              </a:lnSpc>
              <a:spcBef>
                <a:spcPts val="0"/>
              </a:spcBef>
            </a:pPr>
            <a:r>
              <a:rPr lang="es-EC" sz="1050" b="0" dirty="0" smtClean="0">
                <a:solidFill>
                  <a:schemeClr val="tx1"/>
                </a:solidFill>
                <a:cs typeface="Century Gothic (Cuerpo)"/>
                <a:sym typeface="Century Gothic (Cuerpo)"/>
              </a:rPr>
              <a:t>Error: 5%</a:t>
            </a:r>
            <a:endParaRPr lang="es-EC" sz="1050" dirty="0">
              <a:solidFill>
                <a:schemeClr val="tx1"/>
              </a:solidFill>
              <a:cs typeface="Century Gothic (Cuerpo)"/>
              <a:sym typeface="Century Gothic (Cuerpo)"/>
            </a:endParaRPr>
          </a:p>
        </p:txBody>
      </p:sp>
      <p:grpSp>
        <p:nvGrpSpPr>
          <p:cNvPr id="101" name="Grupo 100"/>
          <p:cNvGrpSpPr/>
          <p:nvPr/>
        </p:nvGrpSpPr>
        <p:grpSpPr>
          <a:xfrm>
            <a:off x="1889109" y="3444854"/>
            <a:ext cx="2004016" cy="1437101"/>
            <a:chOff x="1889109" y="3444854"/>
            <a:chExt cx="2004016" cy="1437101"/>
          </a:xfrm>
        </p:grpSpPr>
        <p:pic>
          <p:nvPicPr>
            <p:cNvPr id="97" name="Imagen 96"/>
            <p:cNvPicPr>
              <a:picLocks noChangeAspect="1"/>
            </p:cNvPicPr>
            <p:nvPr/>
          </p:nvPicPr>
          <p:blipFill rotWithShape="1">
            <a:blip r:embed="rId12"/>
            <a:srcRect l="3250" t="2100" r="52094" b="3271"/>
            <a:stretch/>
          </p:blipFill>
          <p:spPr>
            <a:xfrm>
              <a:off x="1940723" y="3607579"/>
              <a:ext cx="939637" cy="1274376"/>
            </a:xfrm>
            <a:prstGeom prst="rect">
              <a:avLst/>
            </a:prstGeom>
          </p:spPr>
        </p:pic>
        <p:sp>
          <p:nvSpPr>
            <p:cNvPr id="99" name="Marcador de contenido 55"/>
            <p:cNvSpPr txBox="1">
              <a:spLocks/>
            </p:cNvSpPr>
            <p:nvPr/>
          </p:nvSpPr>
          <p:spPr>
            <a:xfrm>
              <a:off x="1889109" y="3444854"/>
              <a:ext cx="933498" cy="23315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000" b="1" kern="1200">
                  <a:solidFill>
                    <a:srgbClr val="646E78"/>
                  </a:solidFill>
                  <a:latin typeface="+mj-lt"/>
                  <a:ea typeface="+mj-ea"/>
                  <a:cs typeface="+mj-cs"/>
                </a:defRPr>
              </a:lvl1pPr>
            </a:lstStyle>
            <a:p>
              <a:pPr>
                <a:lnSpc>
                  <a:spcPct val="100000"/>
                </a:lnSpc>
                <a:spcBef>
                  <a:spcPts val="0"/>
                </a:spcBef>
              </a:pPr>
              <a:r>
                <a:rPr lang="es-EC" sz="650" b="0" dirty="0">
                  <a:solidFill>
                    <a:srgbClr val="585858"/>
                  </a:solidFill>
                  <a:cs typeface="Century Gothic (Cuerpo)"/>
                  <a:sym typeface="Century Gothic (Cuerpo)"/>
                </a:rPr>
                <a:t>A </a:t>
              </a:r>
              <a:r>
                <a:rPr lang="es-EC" sz="650" b="0" dirty="0" smtClean="0">
                  <a:solidFill>
                    <a:srgbClr val="585858"/>
                  </a:solidFill>
                  <a:cs typeface="Century Gothic (Cuerpo)"/>
                  <a:sym typeface="Century Gothic (Cuerpo)"/>
                </a:rPr>
                <a:t>    Agricultura</a:t>
              </a:r>
              <a:endParaRPr lang="es-EC" sz="650" b="0" dirty="0">
                <a:solidFill>
                  <a:srgbClr val="585858"/>
                </a:solidFill>
                <a:cs typeface="Century Gothic (Cuerpo)"/>
                <a:sym typeface="Century Gothic (Cuerpo)"/>
              </a:endParaRPr>
            </a:p>
          </p:txBody>
        </p:sp>
        <p:pic>
          <p:nvPicPr>
            <p:cNvPr id="100" name="Imagen 99"/>
            <p:cNvPicPr>
              <a:picLocks noChangeAspect="1"/>
            </p:cNvPicPr>
            <p:nvPr/>
          </p:nvPicPr>
          <p:blipFill rotWithShape="1">
            <a:blip r:embed="rId12"/>
            <a:srcRect l="50376" t="2100" r="1493" b="3271"/>
            <a:stretch/>
          </p:blipFill>
          <p:spPr>
            <a:xfrm>
              <a:off x="2880360" y="3520224"/>
              <a:ext cx="1012765" cy="1274376"/>
            </a:xfrm>
            <a:prstGeom prst="rect">
              <a:avLst/>
            </a:prstGeom>
          </p:spPr>
        </p:pic>
      </p:grpSp>
      <p:sp>
        <p:nvSpPr>
          <p:cNvPr id="102" name="Marcador de contenido 59"/>
          <p:cNvSpPr txBox="1">
            <a:spLocks/>
          </p:cNvSpPr>
          <p:nvPr/>
        </p:nvSpPr>
        <p:spPr>
          <a:xfrm>
            <a:off x="5534450" y="4274711"/>
            <a:ext cx="2202812" cy="15950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b="1" kern="1200">
                <a:solidFill>
                  <a:srgbClr val="646E78"/>
                </a:solidFill>
                <a:latin typeface="+mj-lt"/>
                <a:ea typeface="+mj-ea"/>
                <a:cs typeface="+mj-cs"/>
              </a:defRPr>
            </a:lvl1pPr>
          </a:lstStyle>
          <a:p>
            <a:pPr>
              <a:lnSpc>
                <a:spcPct val="100000"/>
              </a:lnSpc>
              <a:spcBef>
                <a:spcPts val="0"/>
              </a:spcBef>
            </a:pPr>
            <a:r>
              <a:rPr lang="es-MX" sz="1050" b="0" dirty="0" smtClean="0">
                <a:solidFill>
                  <a:schemeClr val="tx1"/>
                </a:solidFill>
                <a:cs typeface="Century Gothic (Cuerpo)"/>
                <a:sym typeface="Century Gothic (Cuerpo)"/>
              </a:rPr>
              <a:t>a. Nacional</a:t>
            </a:r>
            <a:endParaRPr lang="es-MX" sz="1050" b="0" dirty="0">
              <a:solidFill>
                <a:schemeClr val="tx1"/>
              </a:solidFill>
              <a:cs typeface="Century Gothic (Cuerpo)"/>
              <a:sym typeface="Century Gothic (Cuerpo)"/>
            </a:endParaRPr>
          </a:p>
          <a:p>
            <a:pPr>
              <a:lnSpc>
                <a:spcPct val="100000"/>
              </a:lnSpc>
              <a:spcBef>
                <a:spcPts val="0"/>
              </a:spcBef>
            </a:pPr>
            <a:r>
              <a:rPr lang="es-MX" sz="1050" b="0" dirty="0">
                <a:solidFill>
                  <a:schemeClr val="tx1"/>
                </a:solidFill>
                <a:cs typeface="Century Gothic (Cuerpo)"/>
                <a:sym typeface="Century Gothic (Cuerpo)"/>
              </a:rPr>
              <a:t>b</a:t>
            </a:r>
            <a:r>
              <a:rPr lang="es-MX" sz="1050" b="0" dirty="0" smtClean="0">
                <a:solidFill>
                  <a:schemeClr val="tx1"/>
                </a:solidFill>
                <a:cs typeface="Century Gothic (Cuerpo)"/>
                <a:sym typeface="Century Gothic (Cuerpo)"/>
              </a:rPr>
              <a:t>. Provincial</a:t>
            </a:r>
            <a:endParaRPr lang="es-MX" sz="1050" b="0" dirty="0">
              <a:solidFill>
                <a:schemeClr val="tx1"/>
              </a:solidFill>
              <a:cs typeface="Century Gothic (Cuerpo)"/>
              <a:sym typeface="Century Gothic (Cuerpo)"/>
            </a:endParaRPr>
          </a:p>
          <a:p>
            <a:pPr>
              <a:lnSpc>
                <a:spcPct val="100000"/>
              </a:lnSpc>
              <a:spcBef>
                <a:spcPts val="0"/>
              </a:spcBef>
            </a:pPr>
            <a:r>
              <a:rPr lang="es-MX" sz="1050" b="0" dirty="0">
                <a:solidFill>
                  <a:schemeClr val="tx1"/>
                </a:solidFill>
                <a:cs typeface="Century Gothic (Cuerpo)"/>
                <a:sym typeface="Century Gothic (Cuerpo)"/>
              </a:rPr>
              <a:t>c</a:t>
            </a:r>
            <a:r>
              <a:rPr lang="es-MX" sz="1050" b="0" dirty="0" smtClean="0">
                <a:solidFill>
                  <a:schemeClr val="tx1"/>
                </a:solidFill>
                <a:cs typeface="Century Gothic (Cuerpo)"/>
                <a:sym typeface="Century Gothic (Cuerpo)"/>
              </a:rPr>
              <a:t>. Letra </a:t>
            </a:r>
            <a:r>
              <a:rPr lang="es-MX" sz="1050" b="0" dirty="0">
                <a:solidFill>
                  <a:schemeClr val="tx1"/>
                </a:solidFill>
                <a:cs typeface="Century Gothic (Cuerpo)"/>
                <a:sym typeface="Century Gothic (Cuerpo)"/>
              </a:rPr>
              <a:t>de la </a:t>
            </a:r>
            <a:r>
              <a:rPr lang="es-MX" sz="1050" b="0" dirty="0" smtClean="0">
                <a:solidFill>
                  <a:schemeClr val="tx1"/>
                </a:solidFill>
                <a:cs typeface="Century Gothic (Cuerpo)"/>
                <a:sym typeface="Century Gothic (Cuerpo)"/>
              </a:rPr>
              <a:t>CIIU.</a:t>
            </a:r>
            <a:endParaRPr lang="es-MX" sz="1050" b="0" dirty="0">
              <a:solidFill>
                <a:schemeClr val="tx1"/>
              </a:solidFill>
              <a:cs typeface="Century Gothic (Cuerpo)"/>
              <a:sym typeface="Century Gothic (Cuerpo)"/>
            </a:endParaRPr>
          </a:p>
          <a:p>
            <a:pPr>
              <a:lnSpc>
                <a:spcPct val="100000"/>
              </a:lnSpc>
              <a:spcBef>
                <a:spcPts val="0"/>
              </a:spcBef>
            </a:pPr>
            <a:r>
              <a:rPr lang="es-MX" sz="1050" b="0" dirty="0">
                <a:solidFill>
                  <a:schemeClr val="tx1"/>
                </a:solidFill>
                <a:cs typeface="Century Gothic (Cuerpo)"/>
                <a:sym typeface="Century Gothic (Cuerpo)"/>
              </a:rPr>
              <a:t>d</a:t>
            </a:r>
            <a:r>
              <a:rPr lang="es-MX" sz="1050" b="0" dirty="0" smtClean="0">
                <a:solidFill>
                  <a:schemeClr val="tx1"/>
                </a:solidFill>
                <a:cs typeface="Century Gothic (Cuerpo)"/>
                <a:sym typeface="Century Gothic (Cuerpo)"/>
              </a:rPr>
              <a:t>. Tamaño </a:t>
            </a:r>
            <a:r>
              <a:rPr lang="es-MX" sz="1050" b="0" dirty="0">
                <a:solidFill>
                  <a:schemeClr val="tx1"/>
                </a:solidFill>
                <a:cs typeface="Century Gothic (Cuerpo)"/>
                <a:sym typeface="Century Gothic (Cuerpo)"/>
              </a:rPr>
              <a:t>de </a:t>
            </a:r>
            <a:r>
              <a:rPr lang="es-MX" sz="1050" b="0" dirty="0" smtClean="0">
                <a:solidFill>
                  <a:schemeClr val="tx1"/>
                </a:solidFill>
                <a:cs typeface="Century Gothic (Cuerpo)"/>
                <a:sym typeface="Century Gothic (Cuerpo)"/>
              </a:rPr>
              <a:t>empresa</a:t>
            </a:r>
            <a:endParaRPr lang="es-MX" sz="1050" b="0" dirty="0">
              <a:solidFill>
                <a:schemeClr val="tx1"/>
              </a:solidFill>
              <a:cs typeface="Century Gothic (Cuerpo)"/>
              <a:sym typeface="Century Gothic (Cuerpo)"/>
            </a:endParaRPr>
          </a:p>
          <a:p>
            <a:pPr>
              <a:lnSpc>
                <a:spcPct val="100000"/>
              </a:lnSpc>
              <a:spcBef>
                <a:spcPts val="0"/>
              </a:spcBef>
            </a:pPr>
            <a:r>
              <a:rPr lang="es-MX" sz="1050" b="0" dirty="0">
                <a:solidFill>
                  <a:schemeClr val="tx1"/>
                </a:solidFill>
                <a:cs typeface="Century Gothic (Cuerpo)"/>
                <a:sym typeface="Century Gothic (Cuerpo)"/>
              </a:rPr>
              <a:t>e</a:t>
            </a:r>
            <a:r>
              <a:rPr lang="es-MX" sz="1050" b="0" dirty="0" smtClean="0">
                <a:solidFill>
                  <a:schemeClr val="tx1"/>
                </a:solidFill>
                <a:cs typeface="Century Gothic (Cuerpo)"/>
                <a:sym typeface="Century Gothic (Cuerpo)"/>
              </a:rPr>
              <a:t>. Sector económico</a:t>
            </a:r>
          </a:p>
          <a:p>
            <a:pPr>
              <a:lnSpc>
                <a:spcPct val="100000"/>
              </a:lnSpc>
              <a:spcBef>
                <a:spcPts val="0"/>
              </a:spcBef>
            </a:pPr>
            <a:r>
              <a:rPr lang="es-MX" sz="1050" b="0" dirty="0">
                <a:solidFill>
                  <a:schemeClr val="tx1"/>
                </a:solidFill>
                <a:cs typeface="Century Gothic (Cuerpo)"/>
                <a:sym typeface="Century Gothic (Cuerpo)"/>
              </a:rPr>
              <a:t>f</a:t>
            </a:r>
            <a:r>
              <a:rPr lang="es-MX" sz="1050" b="0" dirty="0" smtClean="0">
                <a:solidFill>
                  <a:schemeClr val="tx1"/>
                </a:solidFill>
                <a:cs typeface="Century Gothic (Cuerpo)"/>
                <a:sym typeface="Century Gothic (Cuerpo)"/>
              </a:rPr>
              <a:t>. Provincial</a:t>
            </a:r>
            <a:r>
              <a:rPr lang="es-MX" sz="1050" b="0" dirty="0">
                <a:solidFill>
                  <a:schemeClr val="tx1"/>
                </a:solidFill>
                <a:cs typeface="Century Gothic (Cuerpo)"/>
                <a:sym typeface="Century Gothic (Cuerpo)"/>
              </a:rPr>
              <a:t>, Tamaño de empresa </a:t>
            </a:r>
            <a:r>
              <a:rPr lang="es-MX" sz="1050" b="0" dirty="0" smtClean="0">
                <a:solidFill>
                  <a:schemeClr val="tx1"/>
                </a:solidFill>
                <a:cs typeface="Century Gothic (Cuerpo)"/>
                <a:sym typeface="Century Gothic (Cuerpo)"/>
              </a:rPr>
              <a:t>y una letra </a:t>
            </a:r>
            <a:r>
              <a:rPr lang="es-MX" sz="1050" b="0" dirty="0">
                <a:solidFill>
                  <a:schemeClr val="tx1"/>
                </a:solidFill>
                <a:cs typeface="Century Gothic (Cuerpo)"/>
                <a:sym typeface="Century Gothic (Cuerpo)"/>
              </a:rPr>
              <a:t>de la </a:t>
            </a:r>
            <a:r>
              <a:rPr lang="es-MX" sz="1050" b="0" dirty="0" smtClean="0">
                <a:solidFill>
                  <a:schemeClr val="tx1"/>
                </a:solidFill>
                <a:cs typeface="Century Gothic (Cuerpo)"/>
                <a:sym typeface="Century Gothic (Cuerpo)"/>
              </a:rPr>
              <a:t>CIIU.</a:t>
            </a:r>
            <a:endParaRPr lang="es-MX" sz="1050" b="0" dirty="0">
              <a:solidFill>
                <a:schemeClr val="tx1"/>
              </a:solidFill>
              <a:cs typeface="Century Gothic (Cuerpo)"/>
              <a:sym typeface="Century Gothic (Cuerpo)"/>
            </a:endParaRPr>
          </a:p>
          <a:p>
            <a:pPr>
              <a:lnSpc>
                <a:spcPct val="100000"/>
              </a:lnSpc>
              <a:spcBef>
                <a:spcPts val="0"/>
              </a:spcBef>
            </a:pPr>
            <a:r>
              <a:rPr lang="es-MX" sz="1050" b="0" dirty="0">
                <a:solidFill>
                  <a:schemeClr val="tx1"/>
                </a:solidFill>
                <a:cs typeface="Century Gothic (Cuerpo)"/>
                <a:sym typeface="Century Gothic (Cuerpo)"/>
              </a:rPr>
              <a:t>g</a:t>
            </a:r>
            <a:r>
              <a:rPr lang="es-MX" sz="1050" b="0" dirty="0" smtClean="0">
                <a:solidFill>
                  <a:schemeClr val="tx1"/>
                </a:solidFill>
                <a:cs typeface="Century Gothic (Cuerpo)"/>
                <a:sym typeface="Century Gothic (Cuerpo)"/>
              </a:rPr>
              <a:t>. Provincia</a:t>
            </a:r>
            <a:r>
              <a:rPr lang="es-MX" sz="1050" b="0" dirty="0">
                <a:solidFill>
                  <a:schemeClr val="tx1"/>
                </a:solidFill>
                <a:cs typeface="Century Gothic (Cuerpo)"/>
                <a:sym typeface="Century Gothic (Cuerpo)"/>
              </a:rPr>
              <a:t>, sector </a:t>
            </a:r>
            <a:r>
              <a:rPr lang="es-MX" sz="1050" b="0" dirty="0" smtClean="0">
                <a:solidFill>
                  <a:schemeClr val="tx1"/>
                </a:solidFill>
                <a:cs typeface="Century Gothic (Cuerpo)"/>
                <a:sym typeface="Century Gothic (Cuerpo)"/>
              </a:rPr>
              <a:t>económico</a:t>
            </a:r>
            <a:endParaRPr lang="es-MX" sz="1050" b="0" dirty="0">
              <a:solidFill>
                <a:schemeClr val="tx1"/>
              </a:solidFill>
              <a:cs typeface="Century Gothic (Cuerpo)"/>
              <a:sym typeface="Century Gothic (Cuerpo)"/>
            </a:endParaRPr>
          </a:p>
          <a:p>
            <a:pPr>
              <a:lnSpc>
                <a:spcPct val="100000"/>
              </a:lnSpc>
              <a:spcBef>
                <a:spcPts val="0"/>
              </a:spcBef>
            </a:pPr>
            <a:endParaRPr lang="es-MX" sz="1050" b="0" dirty="0">
              <a:solidFill>
                <a:srgbClr val="585858">
                  <a:alpha val="100000"/>
                </a:srgbClr>
              </a:solidFill>
              <a:cs typeface="Century Gothic (Cuerpo)"/>
              <a:sym typeface="Century Gothic (Cuerpo)"/>
            </a:endParaRPr>
          </a:p>
        </p:txBody>
      </p:sp>
      <p:sp>
        <p:nvSpPr>
          <p:cNvPr id="104" name="Título 1"/>
          <p:cNvSpPr>
            <a:spLocks noGrp="1"/>
          </p:cNvSpPr>
          <p:nvPr>
            <p:ph type="title"/>
          </p:nvPr>
        </p:nvSpPr>
        <p:spPr>
          <a:xfrm>
            <a:off x="1117832" y="432878"/>
            <a:ext cx="7227771" cy="530024"/>
          </a:xfrm>
        </p:spPr>
        <p:txBody>
          <a:bodyPr/>
          <a:lstStyle/>
          <a:p>
            <a:r>
              <a:rPr lang="es-ES" dirty="0" smtClean="0"/>
              <a:t>Ficha técnica</a:t>
            </a:r>
            <a:endParaRPr lang="es-EC" dirty="0"/>
          </a:p>
        </p:txBody>
      </p:sp>
    </p:spTree>
    <p:extLst>
      <p:ext uri="{BB962C8B-B14F-4D97-AF65-F5344CB8AC3E}">
        <p14:creationId xmlns:p14="http://schemas.microsoft.com/office/powerpoint/2010/main" val="32982100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Cronograma</a:t>
            </a:r>
            <a:endParaRPr lang="es-EC" dirty="0"/>
          </a:p>
        </p:txBody>
      </p:sp>
      <p:grpSp>
        <p:nvGrpSpPr>
          <p:cNvPr id="4" name="Google Shape;1003;p35"/>
          <p:cNvGrpSpPr/>
          <p:nvPr/>
        </p:nvGrpSpPr>
        <p:grpSpPr>
          <a:xfrm>
            <a:off x="1289695" y="4284508"/>
            <a:ext cx="2674464" cy="1439577"/>
            <a:chOff x="548703" y="3657900"/>
            <a:chExt cx="1623935" cy="975628"/>
          </a:xfrm>
        </p:grpSpPr>
        <p:sp>
          <p:nvSpPr>
            <p:cNvPr id="54" name="Google Shape;1004;p35"/>
            <p:cNvSpPr txBox="1"/>
            <p:nvPr/>
          </p:nvSpPr>
          <p:spPr>
            <a:xfrm>
              <a:off x="548703" y="4109128"/>
              <a:ext cx="1623900" cy="524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dirty="0" smtClean="0">
                  <a:solidFill>
                    <a:schemeClr val="dk1"/>
                  </a:solidFill>
                  <a:latin typeface="+mn-lt"/>
                  <a:ea typeface="Roboto"/>
                  <a:cs typeface="Roboto"/>
                  <a:sym typeface="Roboto"/>
                </a:rPr>
                <a:t>Proceso de obtención de recursos para la ejecución del proyecto</a:t>
              </a:r>
              <a:endParaRPr dirty="0">
                <a:solidFill>
                  <a:schemeClr val="dk1"/>
                </a:solidFill>
                <a:latin typeface="+mn-lt"/>
                <a:ea typeface="Roboto"/>
                <a:cs typeface="Roboto"/>
                <a:sym typeface="Roboto"/>
              </a:endParaRPr>
            </a:p>
          </p:txBody>
        </p:sp>
        <p:sp>
          <p:nvSpPr>
            <p:cNvPr id="55" name="Google Shape;1005;p35"/>
            <p:cNvSpPr txBox="1"/>
            <p:nvPr/>
          </p:nvSpPr>
          <p:spPr>
            <a:xfrm>
              <a:off x="548738" y="3657900"/>
              <a:ext cx="1623900" cy="38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Clr>
                  <a:srgbClr val="000000"/>
                </a:buClr>
                <a:buSzPts val="1100"/>
                <a:buFont typeface="Arial"/>
                <a:buNone/>
              </a:pPr>
              <a:r>
                <a:rPr lang="en" sz="2000" b="1" dirty="0" smtClean="0">
                  <a:solidFill>
                    <a:srgbClr val="1D548B"/>
                  </a:solidFill>
                  <a:latin typeface="+mn-lt"/>
                  <a:ea typeface="Fira Sans Extra Condensed Medium"/>
                  <a:cs typeface="Fira Sans Extra Condensed Medium"/>
                  <a:sym typeface="Fira Sans Extra Condensed Medium"/>
                </a:rPr>
                <a:t>Planificación</a:t>
              </a:r>
              <a:endParaRPr sz="2800" b="1" dirty="0">
                <a:solidFill>
                  <a:srgbClr val="1D548B"/>
                </a:solidFill>
                <a:latin typeface="+mn-lt"/>
                <a:ea typeface="Fira Sans Condensed Medium"/>
                <a:cs typeface="Fira Sans Condensed Medium"/>
                <a:sym typeface="Fira Sans Condensed Medium"/>
              </a:endParaRPr>
            </a:p>
          </p:txBody>
        </p:sp>
      </p:grpSp>
      <p:grpSp>
        <p:nvGrpSpPr>
          <p:cNvPr id="5" name="Google Shape;1006;p35"/>
          <p:cNvGrpSpPr/>
          <p:nvPr/>
        </p:nvGrpSpPr>
        <p:grpSpPr>
          <a:xfrm>
            <a:off x="4546825" y="4358186"/>
            <a:ext cx="2674448" cy="1427703"/>
            <a:chOff x="2172585" y="914250"/>
            <a:chExt cx="1623925" cy="967581"/>
          </a:xfrm>
        </p:grpSpPr>
        <p:sp>
          <p:nvSpPr>
            <p:cNvPr id="52" name="Google Shape;1007;p35"/>
            <p:cNvSpPr txBox="1"/>
            <p:nvPr/>
          </p:nvSpPr>
          <p:spPr>
            <a:xfrm>
              <a:off x="2172585" y="1357431"/>
              <a:ext cx="1623900" cy="524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Clr>
                  <a:srgbClr val="000000"/>
                </a:buClr>
                <a:buSzPts val="1100"/>
                <a:buFont typeface="Arial"/>
                <a:buNone/>
              </a:pPr>
              <a:r>
                <a:rPr lang="en" dirty="0" smtClean="0">
                  <a:solidFill>
                    <a:schemeClr val="dk1"/>
                  </a:solidFill>
                  <a:latin typeface="+mn-lt"/>
                  <a:ea typeface="Roboto"/>
                  <a:cs typeface="Roboto"/>
                  <a:sym typeface="Roboto"/>
                </a:rPr>
                <a:t>Aplicación del modelo de producción estadística para ejecución de las operaciones estadísticas</a:t>
              </a:r>
              <a:endParaRPr dirty="0">
                <a:solidFill>
                  <a:schemeClr val="dk1"/>
                </a:solidFill>
                <a:latin typeface="+mn-lt"/>
                <a:ea typeface="Roboto"/>
                <a:cs typeface="Roboto"/>
                <a:sym typeface="Roboto"/>
              </a:endParaRPr>
            </a:p>
          </p:txBody>
        </p:sp>
        <p:sp>
          <p:nvSpPr>
            <p:cNvPr id="53" name="Google Shape;1008;p35"/>
            <p:cNvSpPr txBox="1"/>
            <p:nvPr/>
          </p:nvSpPr>
          <p:spPr>
            <a:xfrm>
              <a:off x="2172610" y="914250"/>
              <a:ext cx="1623900" cy="38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Clr>
                  <a:srgbClr val="000000"/>
                </a:buClr>
                <a:buSzPts val="1100"/>
                <a:buFont typeface="Arial"/>
                <a:buNone/>
              </a:pPr>
              <a:r>
                <a:rPr lang="en" sz="2000" b="1" dirty="0" smtClean="0">
                  <a:solidFill>
                    <a:srgbClr val="206CA8"/>
                  </a:solidFill>
                  <a:latin typeface="+mn-lt"/>
                  <a:ea typeface="Fira Sans Condensed Medium"/>
                  <a:cs typeface="Fira Sans Condensed Medium"/>
                  <a:sym typeface="Fira Sans Extra Condensed Medium"/>
                </a:rPr>
                <a:t>Operativo de campo </a:t>
              </a:r>
              <a:endParaRPr sz="2800" b="1" dirty="0">
                <a:solidFill>
                  <a:srgbClr val="206CA8"/>
                </a:solidFill>
                <a:latin typeface="+mn-lt"/>
                <a:ea typeface="Fira Sans Condensed Medium"/>
                <a:cs typeface="Fira Sans Condensed Medium"/>
                <a:sym typeface="Fira Sans Condensed Medium"/>
              </a:endParaRPr>
            </a:p>
          </p:txBody>
        </p:sp>
      </p:grpSp>
      <p:grpSp>
        <p:nvGrpSpPr>
          <p:cNvPr id="6" name="Google Shape;1009;p35"/>
          <p:cNvGrpSpPr/>
          <p:nvPr/>
        </p:nvGrpSpPr>
        <p:grpSpPr>
          <a:xfrm>
            <a:off x="8004020" y="4422566"/>
            <a:ext cx="2674437" cy="1434815"/>
            <a:chOff x="3662635" y="3657900"/>
            <a:chExt cx="1623919" cy="972401"/>
          </a:xfrm>
        </p:grpSpPr>
        <p:sp>
          <p:nvSpPr>
            <p:cNvPr id="50" name="Google Shape;1010;p35"/>
            <p:cNvSpPr txBox="1"/>
            <p:nvPr/>
          </p:nvSpPr>
          <p:spPr>
            <a:xfrm>
              <a:off x="3662654" y="4105901"/>
              <a:ext cx="1623900" cy="524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Clr>
                  <a:srgbClr val="000000"/>
                </a:buClr>
                <a:buSzPts val="1100"/>
                <a:buFont typeface="Arial"/>
                <a:buNone/>
              </a:pPr>
              <a:r>
                <a:rPr lang="en" dirty="0" smtClean="0">
                  <a:solidFill>
                    <a:schemeClr val="dk1"/>
                  </a:solidFill>
                  <a:latin typeface="+mn-lt"/>
                  <a:ea typeface="Roboto"/>
                  <a:cs typeface="Roboto"/>
                  <a:sym typeface="Roboto"/>
                </a:rPr>
                <a:t>Entrega de resultados y cierre del proyecto</a:t>
              </a:r>
              <a:endParaRPr dirty="0">
                <a:solidFill>
                  <a:schemeClr val="dk1"/>
                </a:solidFill>
                <a:latin typeface="+mn-lt"/>
                <a:ea typeface="Roboto"/>
                <a:cs typeface="Roboto"/>
                <a:sym typeface="Roboto"/>
              </a:endParaRPr>
            </a:p>
          </p:txBody>
        </p:sp>
        <p:sp>
          <p:nvSpPr>
            <p:cNvPr id="51" name="Google Shape;1011;p35"/>
            <p:cNvSpPr txBox="1"/>
            <p:nvPr/>
          </p:nvSpPr>
          <p:spPr>
            <a:xfrm>
              <a:off x="3662635" y="3657900"/>
              <a:ext cx="1623900" cy="38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Clr>
                  <a:srgbClr val="000000"/>
                </a:buClr>
                <a:buSzPts val="1100"/>
                <a:buFont typeface="Arial"/>
                <a:buNone/>
              </a:pPr>
              <a:r>
                <a:rPr lang="en" sz="2000" b="1" dirty="0" smtClean="0">
                  <a:solidFill>
                    <a:srgbClr val="4997D6"/>
                  </a:solidFill>
                  <a:latin typeface="+mn-lt"/>
                  <a:ea typeface="Fira Sans Extra Condensed Medium"/>
                  <a:cs typeface="Fira Sans Extra Condensed Medium"/>
                  <a:sym typeface="Fira Sans Extra Condensed Medium"/>
                </a:rPr>
                <a:t>Resultados/Cierre</a:t>
              </a:r>
              <a:endParaRPr sz="2800" b="1" dirty="0">
                <a:solidFill>
                  <a:srgbClr val="4997D6"/>
                </a:solidFill>
                <a:latin typeface="+mn-lt"/>
                <a:ea typeface="Fira Sans Condensed Medium"/>
                <a:cs typeface="Fira Sans Condensed Medium"/>
                <a:sym typeface="Fira Sans Condensed Medium"/>
              </a:endParaRPr>
            </a:p>
          </p:txBody>
        </p:sp>
      </p:grpSp>
      <p:grpSp>
        <p:nvGrpSpPr>
          <p:cNvPr id="8" name="Google Shape;1015;p35"/>
          <p:cNvGrpSpPr/>
          <p:nvPr/>
        </p:nvGrpSpPr>
        <p:grpSpPr>
          <a:xfrm>
            <a:off x="1230096" y="2769314"/>
            <a:ext cx="11173788" cy="1425481"/>
            <a:chOff x="709199" y="2135850"/>
            <a:chExt cx="6784726" cy="966075"/>
          </a:xfrm>
        </p:grpSpPr>
        <p:sp>
          <p:nvSpPr>
            <p:cNvPr id="46" name="Google Shape;1020;p35"/>
            <p:cNvSpPr/>
            <p:nvPr/>
          </p:nvSpPr>
          <p:spPr>
            <a:xfrm>
              <a:off x="6414311" y="2617094"/>
              <a:ext cx="110866" cy="323725"/>
            </a:xfrm>
            <a:custGeom>
              <a:avLst/>
              <a:gdLst/>
              <a:ahLst/>
              <a:cxnLst/>
              <a:rect l="l" t="t" r="r" b="b"/>
              <a:pathLst>
                <a:path w="4956" h="12949" extrusionOk="0">
                  <a:moveTo>
                    <a:pt x="1" y="0"/>
                  </a:moveTo>
                  <a:lnTo>
                    <a:pt x="1" y="12949"/>
                  </a:lnTo>
                  <a:lnTo>
                    <a:pt x="4955" y="6475"/>
                  </a:lnTo>
                  <a:lnTo>
                    <a:pt x="1" y="0"/>
                  </a:lnTo>
                  <a:close/>
                </a:path>
              </a:pathLst>
            </a:custGeom>
            <a:solidFill>
              <a:srgbClr val="63A6A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n-lt"/>
              </a:endParaRPr>
            </a:p>
          </p:txBody>
        </p:sp>
        <p:grpSp>
          <p:nvGrpSpPr>
            <p:cNvPr id="21" name="Google Shape;1022;p35"/>
            <p:cNvGrpSpPr/>
            <p:nvPr/>
          </p:nvGrpSpPr>
          <p:grpSpPr>
            <a:xfrm>
              <a:off x="4518677" y="2462945"/>
              <a:ext cx="2020145" cy="570700"/>
              <a:chOff x="2076850" y="2835800"/>
              <a:chExt cx="2257650" cy="570700"/>
            </a:xfrm>
          </p:grpSpPr>
          <p:sp>
            <p:nvSpPr>
              <p:cNvPr id="38" name="Google Shape;1023;p35"/>
              <p:cNvSpPr/>
              <p:nvPr/>
            </p:nvSpPr>
            <p:spPr>
              <a:xfrm>
                <a:off x="2934750" y="2997650"/>
                <a:ext cx="1208275" cy="322975"/>
              </a:xfrm>
              <a:custGeom>
                <a:avLst/>
                <a:gdLst/>
                <a:ahLst/>
                <a:cxnLst/>
                <a:rect l="l" t="t" r="r" b="b"/>
                <a:pathLst>
                  <a:path w="48331" h="12919" extrusionOk="0">
                    <a:moveTo>
                      <a:pt x="1" y="1"/>
                    </a:moveTo>
                    <a:lnTo>
                      <a:pt x="1" y="12919"/>
                    </a:lnTo>
                    <a:lnTo>
                      <a:pt x="48330" y="12919"/>
                    </a:lnTo>
                    <a:lnTo>
                      <a:pt x="48330" y="1"/>
                    </a:lnTo>
                    <a:close/>
                  </a:path>
                </a:pathLst>
              </a:custGeom>
              <a:solidFill>
                <a:srgbClr val="4997D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n-lt"/>
                </a:endParaRPr>
              </a:p>
            </p:txBody>
          </p:sp>
          <p:sp>
            <p:nvSpPr>
              <p:cNvPr id="39" name="Google Shape;1024;p35"/>
              <p:cNvSpPr/>
              <p:nvPr/>
            </p:nvSpPr>
            <p:spPr>
              <a:xfrm>
                <a:off x="2076850" y="2835800"/>
                <a:ext cx="1208250" cy="322975"/>
              </a:xfrm>
              <a:custGeom>
                <a:avLst/>
                <a:gdLst/>
                <a:ahLst/>
                <a:cxnLst/>
                <a:rect l="l" t="t" r="r" b="b"/>
                <a:pathLst>
                  <a:path w="48330" h="12919" extrusionOk="0">
                    <a:moveTo>
                      <a:pt x="0" y="0"/>
                    </a:moveTo>
                    <a:lnTo>
                      <a:pt x="0" y="12918"/>
                    </a:lnTo>
                    <a:lnTo>
                      <a:pt x="48329" y="12918"/>
                    </a:lnTo>
                    <a:lnTo>
                      <a:pt x="48329" y="0"/>
                    </a:lnTo>
                    <a:close/>
                  </a:path>
                </a:pathLst>
              </a:custGeom>
              <a:solidFill>
                <a:srgbClr val="4997D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2000" dirty="0" smtClean="0">
                    <a:solidFill>
                      <a:schemeClr val="lt1"/>
                    </a:solidFill>
                    <a:latin typeface="+mn-lt"/>
                    <a:ea typeface="Fira Sans Extra Condensed Medium"/>
                    <a:cs typeface="Fira Sans Extra Condensed Medium"/>
                    <a:sym typeface="Fira Sans Extra Condensed Medium"/>
                  </a:rPr>
                  <a:t>Año 3</a:t>
                </a:r>
                <a:endParaRPr sz="2000" dirty="0">
                  <a:solidFill>
                    <a:schemeClr val="lt1"/>
                  </a:solidFill>
                  <a:latin typeface="+mn-lt"/>
                  <a:ea typeface="Fira Sans Extra Condensed Medium"/>
                  <a:cs typeface="Fira Sans Extra Condensed Medium"/>
                  <a:sym typeface="Fira Sans Extra Condensed Medium"/>
                </a:endParaRPr>
              </a:p>
            </p:txBody>
          </p:sp>
          <p:sp>
            <p:nvSpPr>
              <p:cNvPr id="40" name="Google Shape;1025;p35"/>
              <p:cNvSpPr/>
              <p:nvPr/>
            </p:nvSpPr>
            <p:spPr>
              <a:xfrm>
                <a:off x="2934750" y="3159500"/>
                <a:ext cx="351100" cy="161125"/>
              </a:xfrm>
              <a:custGeom>
                <a:avLst/>
                <a:gdLst/>
                <a:ahLst/>
                <a:cxnLst/>
                <a:rect l="l" t="t" r="r" b="b"/>
                <a:pathLst>
                  <a:path w="14044" h="6445" extrusionOk="0">
                    <a:moveTo>
                      <a:pt x="1" y="1"/>
                    </a:moveTo>
                    <a:lnTo>
                      <a:pt x="1" y="6445"/>
                    </a:lnTo>
                    <a:lnTo>
                      <a:pt x="14044"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n-lt"/>
                </a:endParaRPr>
              </a:p>
            </p:txBody>
          </p:sp>
          <p:sp>
            <p:nvSpPr>
              <p:cNvPr id="41" name="Google Shape;1026;p35"/>
              <p:cNvSpPr/>
              <p:nvPr/>
            </p:nvSpPr>
            <p:spPr>
              <a:xfrm>
                <a:off x="2077600" y="2835800"/>
                <a:ext cx="123900" cy="323725"/>
              </a:xfrm>
              <a:custGeom>
                <a:avLst/>
                <a:gdLst/>
                <a:ahLst/>
                <a:cxnLst/>
                <a:rect l="l" t="t" r="r" b="b"/>
                <a:pathLst>
                  <a:path w="4956" h="12949" extrusionOk="0">
                    <a:moveTo>
                      <a:pt x="1" y="0"/>
                    </a:moveTo>
                    <a:lnTo>
                      <a:pt x="1" y="12949"/>
                    </a:lnTo>
                    <a:lnTo>
                      <a:pt x="4955" y="6475"/>
                    </a:lnTo>
                    <a:lnTo>
                      <a:pt x="1" y="0"/>
                    </a:lnTo>
                    <a:close/>
                  </a:path>
                </a:pathLst>
              </a:custGeom>
              <a:solidFill>
                <a:srgbClr val="63A6A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n-lt"/>
                </a:endParaRPr>
              </a:p>
            </p:txBody>
          </p:sp>
          <p:sp>
            <p:nvSpPr>
              <p:cNvPr id="42" name="Google Shape;1027;p35"/>
              <p:cNvSpPr/>
              <p:nvPr/>
            </p:nvSpPr>
            <p:spPr>
              <a:xfrm>
                <a:off x="4142225" y="2912550"/>
                <a:ext cx="192275" cy="493950"/>
              </a:xfrm>
              <a:custGeom>
                <a:avLst/>
                <a:gdLst/>
                <a:ahLst/>
                <a:cxnLst/>
                <a:rect l="l" t="t" r="r" b="b"/>
                <a:pathLst>
                  <a:path w="7691" h="19758" extrusionOk="0">
                    <a:moveTo>
                      <a:pt x="1" y="0"/>
                    </a:moveTo>
                    <a:lnTo>
                      <a:pt x="1" y="19757"/>
                    </a:lnTo>
                    <a:lnTo>
                      <a:pt x="7691" y="9879"/>
                    </a:lnTo>
                    <a:lnTo>
                      <a:pt x="1" y="0"/>
                    </a:lnTo>
                    <a:close/>
                  </a:path>
                </a:pathLst>
              </a:custGeom>
              <a:solidFill>
                <a:srgbClr val="4997D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n-lt"/>
                </a:endParaRPr>
              </a:p>
            </p:txBody>
          </p:sp>
        </p:grpSp>
        <p:grpSp>
          <p:nvGrpSpPr>
            <p:cNvPr id="22" name="Google Shape;1028;p35"/>
            <p:cNvGrpSpPr/>
            <p:nvPr/>
          </p:nvGrpSpPr>
          <p:grpSpPr>
            <a:xfrm>
              <a:off x="2616018" y="2299688"/>
              <a:ext cx="2020145" cy="570700"/>
              <a:chOff x="2076850" y="2286400"/>
              <a:chExt cx="2257650" cy="570700"/>
            </a:xfrm>
          </p:grpSpPr>
          <p:sp>
            <p:nvSpPr>
              <p:cNvPr id="33" name="Google Shape;1029;p35"/>
              <p:cNvSpPr/>
              <p:nvPr/>
            </p:nvSpPr>
            <p:spPr>
              <a:xfrm>
                <a:off x="2934750" y="2449025"/>
                <a:ext cx="1208275" cy="322975"/>
              </a:xfrm>
              <a:custGeom>
                <a:avLst/>
                <a:gdLst/>
                <a:ahLst/>
                <a:cxnLst/>
                <a:rect l="l" t="t" r="r" b="b"/>
                <a:pathLst>
                  <a:path w="48331" h="12919" extrusionOk="0">
                    <a:moveTo>
                      <a:pt x="1" y="0"/>
                    </a:moveTo>
                    <a:lnTo>
                      <a:pt x="1" y="12918"/>
                    </a:lnTo>
                    <a:lnTo>
                      <a:pt x="48330" y="12918"/>
                    </a:lnTo>
                    <a:lnTo>
                      <a:pt x="48330" y="0"/>
                    </a:lnTo>
                    <a:close/>
                  </a:path>
                </a:pathLst>
              </a:custGeom>
              <a:solidFill>
                <a:srgbClr val="206CA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n-lt"/>
                </a:endParaRPr>
              </a:p>
            </p:txBody>
          </p:sp>
          <p:sp>
            <p:nvSpPr>
              <p:cNvPr id="34" name="Google Shape;1030;p35"/>
              <p:cNvSpPr/>
              <p:nvPr/>
            </p:nvSpPr>
            <p:spPr>
              <a:xfrm>
                <a:off x="2076850" y="2286400"/>
                <a:ext cx="1208250" cy="322975"/>
              </a:xfrm>
              <a:custGeom>
                <a:avLst/>
                <a:gdLst/>
                <a:ahLst/>
                <a:cxnLst/>
                <a:rect l="l" t="t" r="r" b="b"/>
                <a:pathLst>
                  <a:path w="48330" h="12919" extrusionOk="0">
                    <a:moveTo>
                      <a:pt x="0" y="0"/>
                    </a:moveTo>
                    <a:lnTo>
                      <a:pt x="0" y="12918"/>
                    </a:lnTo>
                    <a:lnTo>
                      <a:pt x="48329" y="12918"/>
                    </a:lnTo>
                    <a:lnTo>
                      <a:pt x="48329" y="0"/>
                    </a:lnTo>
                    <a:close/>
                  </a:path>
                </a:pathLst>
              </a:custGeom>
              <a:solidFill>
                <a:srgbClr val="206CA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2000" dirty="0" smtClean="0">
                    <a:solidFill>
                      <a:schemeClr val="lt1"/>
                    </a:solidFill>
                    <a:latin typeface="+mn-lt"/>
                    <a:ea typeface="Fira Sans Extra Condensed Medium"/>
                    <a:cs typeface="Fira Sans Extra Condensed Medium"/>
                    <a:sym typeface="Fira Sans Extra Condensed Medium"/>
                  </a:rPr>
                  <a:t>Año 2</a:t>
                </a:r>
                <a:endParaRPr sz="2000" dirty="0">
                  <a:solidFill>
                    <a:schemeClr val="lt1"/>
                  </a:solidFill>
                  <a:latin typeface="+mn-lt"/>
                  <a:ea typeface="Fira Sans Extra Condensed Medium"/>
                  <a:cs typeface="Fira Sans Extra Condensed Medium"/>
                  <a:sym typeface="Fira Sans Extra Condensed Medium"/>
                </a:endParaRPr>
              </a:p>
            </p:txBody>
          </p:sp>
          <p:sp>
            <p:nvSpPr>
              <p:cNvPr id="35" name="Google Shape;1031;p35"/>
              <p:cNvSpPr/>
              <p:nvPr/>
            </p:nvSpPr>
            <p:spPr>
              <a:xfrm>
                <a:off x="2934750" y="2610100"/>
                <a:ext cx="351100" cy="161900"/>
              </a:xfrm>
              <a:custGeom>
                <a:avLst/>
                <a:gdLst/>
                <a:ahLst/>
                <a:cxnLst/>
                <a:rect l="l" t="t" r="r" b="b"/>
                <a:pathLst>
                  <a:path w="14044" h="6476" extrusionOk="0">
                    <a:moveTo>
                      <a:pt x="1" y="1"/>
                    </a:moveTo>
                    <a:lnTo>
                      <a:pt x="1" y="6475"/>
                    </a:lnTo>
                    <a:lnTo>
                      <a:pt x="14044"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n-lt"/>
                </a:endParaRPr>
              </a:p>
            </p:txBody>
          </p:sp>
          <p:sp>
            <p:nvSpPr>
              <p:cNvPr id="36" name="Google Shape;1032;p35"/>
              <p:cNvSpPr/>
              <p:nvPr/>
            </p:nvSpPr>
            <p:spPr>
              <a:xfrm>
                <a:off x="2077600" y="2286400"/>
                <a:ext cx="123900" cy="323725"/>
              </a:xfrm>
              <a:custGeom>
                <a:avLst/>
                <a:gdLst/>
                <a:ahLst/>
                <a:cxnLst/>
                <a:rect l="l" t="t" r="r" b="b"/>
                <a:pathLst>
                  <a:path w="4956" h="12949" extrusionOk="0">
                    <a:moveTo>
                      <a:pt x="1" y="0"/>
                    </a:moveTo>
                    <a:lnTo>
                      <a:pt x="1" y="12949"/>
                    </a:lnTo>
                    <a:lnTo>
                      <a:pt x="4955" y="6505"/>
                    </a:lnTo>
                    <a:lnTo>
                      <a:pt x="1" y="0"/>
                    </a:lnTo>
                    <a:close/>
                  </a:path>
                </a:pathLst>
              </a:custGeom>
              <a:solidFill>
                <a:srgbClr val="B3BE5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n-lt"/>
                </a:endParaRPr>
              </a:p>
            </p:txBody>
          </p:sp>
          <p:sp>
            <p:nvSpPr>
              <p:cNvPr id="37" name="Google Shape;1033;p35"/>
              <p:cNvSpPr/>
              <p:nvPr/>
            </p:nvSpPr>
            <p:spPr>
              <a:xfrm>
                <a:off x="4142225" y="2363150"/>
                <a:ext cx="192275" cy="493950"/>
              </a:xfrm>
              <a:custGeom>
                <a:avLst/>
                <a:gdLst/>
                <a:ahLst/>
                <a:cxnLst/>
                <a:rect l="l" t="t" r="r" b="b"/>
                <a:pathLst>
                  <a:path w="7691" h="19758" extrusionOk="0">
                    <a:moveTo>
                      <a:pt x="1" y="0"/>
                    </a:moveTo>
                    <a:lnTo>
                      <a:pt x="1" y="19757"/>
                    </a:lnTo>
                    <a:lnTo>
                      <a:pt x="7691" y="9879"/>
                    </a:lnTo>
                    <a:lnTo>
                      <a:pt x="1" y="0"/>
                    </a:lnTo>
                    <a:close/>
                  </a:path>
                </a:pathLst>
              </a:custGeom>
              <a:solidFill>
                <a:srgbClr val="206CA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n-lt"/>
                </a:endParaRPr>
              </a:p>
            </p:txBody>
          </p:sp>
        </p:grpSp>
        <p:grpSp>
          <p:nvGrpSpPr>
            <p:cNvPr id="23" name="Google Shape;1034;p35"/>
            <p:cNvGrpSpPr/>
            <p:nvPr/>
          </p:nvGrpSpPr>
          <p:grpSpPr>
            <a:xfrm>
              <a:off x="709199" y="2136075"/>
              <a:ext cx="2021187" cy="571460"/>
              <a:chOff x="2075687" y="1736990"/>
              <a:chExt cx="2258813" cy="571460"/>
            </a:xfrm>
          </p:grpSpPr>
          <p:sp>
            <p:nvSpPr>
              <p:cNvPr id="28" name="Google Shape;1035;p35"/>
              <p:cNvSpPr/>
              <p:nvPr/>
            </p:nvSpPr>
            <p:spPr>
              <a:xfrm>
                <a:off x="2934736" y="1899615"/>
                <a:ext cx="1208275" cy="322975"/>
              </a:xfrm>
              <a:custGeom>
                <a:avLst/>
                <a:gdLst/>
                <a:ahLst/>
                <a:cxnLst/>
                <a:rect l="l" t="t" r="r" b="b"/>
                <a:pathLst>
                  <a:path w="48331" h="12919" extrusionOk="0">
                    <a:moveTo>
                      <a:pt x="1" y="0"/>
                    </a:moveTo>
                    <a:lnTo>
                      <a:pt x="1" y="12918"/>
                    </a:lnTo>
                    <a:lnTo>
                      <a:pt x="48330" y="12918"/>
                    </a:lnTo>
                    <a:lnTo>
                      <a:pt x="48330" y="0"/>
                    </a:lnTo>
                    <a:close/>
                  </a:path>
                </a:pathLst>
              </a:custGeom>
              <a:solidFill>
                <a:srgbClr val="1D548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n-lt"/>
                </a:endParaRPr>
              </a:p>
            </p:txBody>
          </p:sp>
          <p:sp>
            <p:nvSpPr>
              <p:cNvPr id="29" name="Google Shape;1036;p35"/>
              <p:cNvSpPr/>
              <p:nvPr/>
            </p:nvSpPr>
            <p:spPr>
              <a:xfrm>
                <a:off x="2076850" y="1737000"/>
                <a:ext cx="1208250" cy="322975"/>
              </a:xfrm>
              <a:custGeom>
                <a:avLst/>
                <a:gdLst/>
                <a:ahLst/>
                <a:cxnLst/>
                <a:rect l="l" t="t" r="r" b="b"/>
                <a:pathLst>
                  <a:path w="48330" h="12919" extrusionOk="0">
                    <a:moveTo>
                      <a:pt x="0" y="0"/>
                    </a:moveTo>
                    <a:lnTo>
                      <a:pt x="0" y="12918"/>
                    </a:lnTo>
                    <a:lnTo>
                      <a:pt x="48329" y="12918"/>
                    </a:lnTo>
                    <a:lnTo>
                      <a:pt x="48329" y="0"/>
                    </a:lnTo>
                    <a:close/>
                  </a:path>
                </a:pathLst>
              </a:custGeom>
              <a:solidFill>
                <a:srgbClr val="1D548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2000" dirty="0" smtClean="0">
                    <a:solidFill>
                      <a:schemeClr val="lt1"/>
                    </a:solidFill>
                    <a:latin typeface="+mn-lt"/>
                    <a:ea typeface="Fira Sans Extra Condensed Medium"/>
                    <a:cs typeface="Fira Sans Extra Condensed Medium"/>
                    <a:sym typeface="Fira Sans Extra Condensed Medium"/>
                  </a:rPr>
                  <a:t>Año 1</a:t>
                </a:r>
                <a:endParaRPr sz="2000" dirty="0">
                  <a:solidFill>
                    <a:schemeClr val="lt1"/>
                  </a:solidFill>
                  <a:latin typeface="+mn-lt"/>
                  <a:ea typeface="Fira Sans Extra Condensed Medium"/>
                  <a:cs typeface="Fira Sans Extra Condensed Medium"/>
                  <a:sym typeface="Fira Sans Extra Condensed Medium"/>
                </a:endParaRPr>
              </a:p>
            </p:txBody>
          </p:sp>
          <p:sp>
            <p:nvSpPr>
              <p:cNvPr id="30" name="Google Shape;1037;p35"/>
              <p:cNvSpPr/>
              <p:nvPr/>
            </p:nvSpPr>
            <p:spPr>
              <a:xfrm>
                <a:off x="2934750" y="2061475"/>
                <a:ext cx="351100" cy="161125"/>
              </a:xfrm>
              <a:custGeom>
                <a:avLst/>
                <a:gdLst/>
                <a:ahLst/>
                <a:cxnLst/>
                <a:rect l="l" t="t" r="r" b="b"/>
                <a:pathLst>
                  <a:path w="14044" h="6445" extrusionOk="0">
                    <a:moveTo>
                      <a:pt x="1" y="0"/>
                    </a:moveTo>
                    <a:lnTo>
                      <a:pt x="1" y="6444"/>
                    </a:lnTo>
                    <a:lnTo>
                      <a:pt x="14044"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n-lt"/>
                </a:endParaRPr>
              </a:p>
            </p:txBody>
          </p:sp>
          <p:sp>
            <p:nvSpPr>
              <p:cNvPr id="31" name="Google Shape;1038;p35"/>
              <p:cNvSpPr/>
              <p:nvPr/>
            </p:nvSpPr>
            <p:spPr>
              <a:xfrm>
                <a:off x="2075687" y="1736990"/>
                <a:ext cx="146375" cy="324500"/>
              </a:xfrm>
              <a:custGeom>
                <a:avLst/>
                <a:gdLst/>
                <a:ahLst/>
                <a:cxnLst/>
                <a:rect l="l" t="t" r="r" b="b"/>
                <a:pathLst>
                  <a:path w="4956" h="12980" extrusionOk="0">
                    <a:moveTo>
                      <a:pt x="1" y="0"/>
                    </a:moveTo>
                    <a:lnTo>
                      <a:pt x="1" y="12979"/>
                    </a:lnTo>
                    <a:lnTo>
                      <a:pt x="4955" y="6505"/>
                    </a:lnTo>
                    <a:lnTo>
                      <a:pt x="1"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n-lt"/>
                </a:endParaRPr>
              </a:p>
            </p:txBody>
          </p:sp>
          <p:sp>
            <p:nvSpPr>
              <p:cNvPr id="32" name="Google Shape;1039;p35"/>
              <p:cNvSpPr/>
              <p:nvPr/>
            </p:nvSpPr>
            <p:spPr>
              <a:xfrm>
                <a:off x="4142225" y="1814500"/>
                <a:ext cx="192275" cy="493950"/>
              </a:xfrm>
              <a:custGeom>
                <a:avLst/>
                <a:gdLst/>
                <a:ahLst/>
                <a:cxnLst/>
                <a:rect l="l" t="t" r="r" b="b"/>
                <a:pathLst>
                  <a:path w="7691" h="19758" extrusionOk="0">
                    <a:moveTo>
                      <a:pt x="1" y="1"/>
                    </a:moveTo>
                    <a:lnTo>
                      <a:pt x="1" y="19758"/>
                    </a:lnTo>
                    <a:lnTo>
                      <a:pt x="7691" y="9879"/>
                    </a:lnTo>
                    <a:lnTo>
                      <a:pt x="1" y="1"/>
                    </a:lnTo>
                    <a:close/>
                  </a:path>
                </a:pathLst>
              </a:custGeom>
              <a:solidFill>
                <a:srgbClr val="1D548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n-lt"/>
                </a:endParaRPr>
              </a:p>
            </p:txBody>
          </p:sp>
        </p:grpSp>
        <p:sp>
          <p:nvSpPr>
            <p:cNvPr id="24" name="Google Shape;1040;p35"/>
            <p:cNvSpPr/>
            <p:nvPr/>
          </p:nvSpPr>
          <p:spPr>
            <a:xfrm>
              <a:off x="1478600" y="2135850"/>
              <a:ext cx="313200" cy="484825"/>
            </a:xfrm>
            <a:custGeom>
              <a:avLst/>
              <a:gdLst/>
              <a:ahLst/>
              <a:cxnLst/>
              <a:rect l="l" t="t" r="r" b="b"/>
              <a:pathLst>
                <a:path w="12528" h="19393" extrusionOk="0">
                  <a:moveTo>
                    <a:pt x="12528" y="0"/>
                  </a:moveTo>
                  <a:lnTo>
                    <a:pt x="12528" y="12949"/>
                  </a:lnTo>
                  <a:lnTo>
                    <a:pt x="0" y="19393"/>
                  </a:lnTo>
                </a:path>
              </a:pathLst>
            </a:custGeom>
            <a:noFill/>
            <a:ln w="9525" cap="flat" cmpd="sng">
              <a:solidFill>
                <a:schemeClr val="lt1"/>
              </a:solidFill>
              <a:prstDash val="solid"/>
              <a:round/>
              <a:headEnd type="none" w="med" len="med"/>
              <a:tailEnd type="none" w="med" len="med"/>
            </a:ln>
          </p:spPr>
          <p:txBody>
            <a:bodyPr/>
            <a:lstStyle/>
            <a:p>
              <a:endParaRPr lang="es-EC"/>
            </a:p>
          </p:txBody>
        </p:sp>
        <p:sp>
          <p:nvSpPr>
            <p:cNvPr id="25" name="Google Shape;1041;p35"/>
            <p:cNvSpPr/>
            <p:nvPr/>
          </p:nvSpPr>
          <p:spPr>
            <a:xfrm>
              <a:off x="3381825" y="2299700"/>
              <a:ext cx="313200" cy="484825"/>
            </a:xfrm>
            <a:custGeom>
              <a:avLst/>
              <a:gdLst/>
              <a:ahLst/>
              <a:cxnLst/>
              <a:rect l="l" t="t" r="r" b="b"/>
              <a:pathLst>
                <a:path w="12528" h="19393" extrusionOk="0">
                  <a:moveTo>
                    <a:pt x="12528" y="0"/>
                  </a:moveTo>
                  <a:lnTo>
                    <a:pt x="12528" y="12949"/>
                  </a:lnTo>
                  <a:lnTo>
                    <a:pt x="0" y="19393"/>
                  </a:lnTo>
                </a:path>
              </a:pathLst>
            </a:custGeom>
            <a:noFill/>
            <a:ln w="9525" cap="flat" cmpd="sng">
              <a:solidFill>
                <a:schemeClr val="lt1"/>
              </a:solidFill>
              <a:prstDash val="solid"/>
              <a:round/>
              <a:headEnd type="none" w="med" len="med"/>
              <a:tailEnd type="none" w="med" len="med"/>
            </a:ln>
          </p:spPr>
          <p:txBody>
            <a:bodyPr/>
            <a:lstStyle/>
            <a:p>
              <a:endParaRPr lang="es-EC"/>
            </a:p>
          </p:txBody>
        </p:sp>
        <p:sp>
          <p:nvSpPr>
            <p:cNvPr id="26" name="Google Shape;1042;p35"/>
            <p:cNvSpPr/>
            <p:nvPr/>
          </p:nvSpPr>
          <p:spPr>
            <a:xfrm>
              <a:off x="5285050" y="2462950"/>
              <a:ext cx="313200" cy="484825"/>
            </a:xfrm>
            <a:custGeom>
              <a:avLst/>
              <a:gdLst/>
              <a:ahLst/>
              <a:cxnLst/>
              <a:rect l="l" t="t" r="r" b="b"/>
              <a:pathLst>
                <a:path w="12528" h="19393" extrusionOk="0">
                  <a:moveTo>
                    <a:pt x="12528" y="0"/>
                  </a:moveTo>
                  <a:lnTo>
                    <a:pt x="12528" y="12949"/>
                  </a:lnTo>
                  <a:lnTo>
                    <a:pt x="0" y="19393"/>
                  </a:lnTo>
                </a:path>
              </a:pathLst>
            </a:custGeom>
            <a:noFill/>
            <a:ln w="9525" cap="flat" cmpd="sng">
              <a:solidFill>
                <a:schemeClr val="lt1"/>
              </a:solidFill>
              <a:prstDash val="solid"/>
              <a:round/>
              <a:headEnd type="none" w="med" len="med"/>
              <a:tailEnd type="none" w="med" len="med"/>
            </a:ln>
          </p:spPr>
          <p:txBody>
            <a:bodyPr/>
            <a:lstStyle/>
            <a:p>
              <a:endParaRPr lang="es-EC"/>
            </a:p>
          </p:txBody>
        </p:sp>
        <p:sp>
          <p:nvSpPr>
            <p:cNvPr id="27" name="Google Shape;1043;p35"/>
            <p:cNvSpPr/>
            <p:nvPr/>
          </p:nvSpPr>
          <p:spPr>
            <a:xfrm>
              <a:off x="7180725" y="2617100"/>
              <a:ext cx="313200" cy="484825"/>
            </a:xfrm>
            <a:custGeom>
              <a:avLst/>
              <a:gdLst/>
              <a:ahLst/>
              <a:cxnLst/>
              <a:rect l="l" t="t" r="r" b="b"/>
              <a:pathLst>
                <a:path w="12528" h="19393" extrusionOk="0">
                  <a:moveTo>
                    <a:pt x="12528" y="0"/>
                  </a:moveTo>
                  <a:lnTo>
                    <a:pt x="12528" y="12949"/>
                  </a:lnTo>
                  <a:lnTo>
                    <a:pt x="0" y="19393"/>
                  </a:lnTo>
                </a:path>
              </a:pathLst>
            </a:custGeom>
            <a:noFill/>
            <a:ln w="9525" cap="flat" cmpd="sng">
              <a:solidFill>
                <a:schemeClr val="lt1"/>
              </a:solidFill>
              <a:prstDash val="solid"/>
              <a:round/>
              <a:headEnd type="none" w="med" len="med"/>
              <a:tailEnd type="none" w="med" len="med"/>
            </a:ln>
          </p:spPr>
          <p:txBody>
            <a:bodyPr/>
            <a:lstStyle/>
            <a:p>
              <a:endParaRPr lang="es-EC"/>
            </a:p>
          </p:txBody>
        </p:sp>
      </p:grpSp>
      <p:grpSp>
        <p:nvGrpSpPr>
          <p:cNvPr id="9" name="Google Shape;1044;p35"/>
          <p:cNvGrpSpPr/>
          <p:nvPr/>
        </p:nvGrpSpPr>
        <p:grpSpPr>
          <a:xfrm>
            <a:off x="8086725" y="2352307"/>
            <a:ext cx="744690" cy="653929"/>
            <a:chOff x="-60988625" y="3740800"/>
            <a:chExt cx="316650" cy="310350"/>
          </a:xfrm>
          <a:solidFill>
            <a:srgbClr val="4997D6"/>
          </a:solidFill>
        </p:grpSpPr>
        <p:sp>
          <p:nvSpPr>
            <p:cNvPr id="17" name="Google Shape;1045;p35"/>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n-lt"/>
              </a:endParaRPr>
            </a:p>
          </p:txBody>
        </p:sp>
        <p:sp>
          <p:nvSpPr>
            <p:cNvPr id="18" name="Google Shape;1046;p35"/>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n-lt"/>
              </a:endParaRPr>
            </a:p>
          </p:txBody>
        </p:sp>
        <p:sp>
          <p:nvSpPr>
            <p:cNvPr id="19" name="Google Shape;1047;p35"/>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n-lt"/>
              </a:endParaRPr>
            </a:p>
          </p:txBody>
        </p:sp>
      </p:grpSp>
      <p:grpSp>
        <p:nvGrpSpPr>
          <p:cNvPr id="11" name="Google Shape;1049;p35"/>
          <p:cNvGrpSpPr/>
          <p:nvPr/>
        </p:nvGrpSpPr>
        <p:grpSpPr>
          <a:xfrm>
            <a:off x="4964971" y="2058930"/>
            <a:ext cx="537263" cy="668886"/>
            <a:chOff x="-64001300" y="4093650"/>
            <a:chExt cx="228450" cy="317450"/>
          </a:xfrm>
          <a:solidFill>
            <a:srgbClr val="206CA8"/>
          </a:solidFill>
        </p:grpSpPr>
        <p:sp>
          <p:nvSpPr>
            <p:cNvPr id="13" name="Google Shape;1050;p35"/>
            <p:cNvSpPr/>
            <p:nvPr/>
          </p:nvSpPr>
          <p:spPr>
            <a:xfrm>
              <a:off x="-63933550" y="4328375"/>
              <a:ext cx="93750" cy="40975"/>
            </a:xfrm>
            <a:custGeom>
              <a:avLst/>
              <a:gdLst/>
              <a:ahLst/>
              <a:cxnLst/>
              <a:rect l="l" t="t" r="r" b="b"/>
              <a:pathLst>
                <a:path w="3750" h="1639" extrusionOk="0">
                  <a:moveTo>
                    <a:pt x="1859" y="0"/>
                  </a:moveTo>
                  <a:cubicBezTo>
                    <a:pt x="1009" y="0"/>
                    <a:pt x="315" y="662"/>
                    <a:pt x="0" y="1638"/>
                  </a:cubicBezTo>
                  <a:lnTo>
                    <a:pt x="3749" y="1638"/>
                  </a:lnTo>
                  <a:cubicBezTo>
                    <a:pt x="3434" y="662"/>
                    <a:pt x="2710" y="0"/>
                    <a:pt x="1859"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n-lt"/>
              </a:endParaRPr>
            </a:p>
          </p:txBody>
        </p:sp>
        <p:sp>
          <p:nvSpPr>
            <p:cNvPr id="14" name="Google Shape;1051;p35"/>
            <p:cNvSpPr/>
            <p:nvPr/>
          </p:nvSpPr>
          <p:spPr>
            <a:xfrm>
              <a:off x="-63980025" y="4135400"/>
              <a:ext cx="185900" cy="234725"/>
            </a:xfrm>
            <a:custGeom>
              <a:avLst/>
              <a:gdLst/>
              <a:ahLst/>
              <a:cxnLst/>
              <a:rect l="l" t="t" r="r" b="b"/>
              <a:pathLst>
                <a:path w="7436" h="9389" extrusionOk="0">
                  <a:moveTo>
                    <a:pt x="6617" y="1"/>
                  </a:moveTo>
                  <a:lnTo>
                    <a:pt x="6617" y="725"/>
                  </a:lnTo>
                  <a:cubicBezTo>
                    <a:pt x="6196" y="593"/>
                    <a:pt x="5771" y="530"/>
                    <a:pt x="5358" y="530"/>
                  </a:cubicBezTo>
                  <a:cubicBezTo>
                    <a:pt x="4686" y="530"/>
                    <a:pt x="4044" y="697"/>
                    <a:pt x="3498" y="1009"/>
                  </a:cubicBezTo>
                  <a:cubicBezTo>
                    <a:pt x="3103" y="1242"/>
                    <a:pt x="2617" y="1373"/>
                    <a:pt x="2085" y="1373"/>
                  </a:cubicBezTo>
                  <a:cubicBezTo>
                    <a:pt x="1683" y="1373"/>
                    <a:pt x="1254" y="1298"/>
                    <a:pt x="820" y="1135"/>
                  </a:cubicBezTo>
                  <a:lnTo>
                    <a:pt x="820" y="32"/>
                  </a:lnTo>
                  <a:lnTo>
                    <a:pt x="1" y="32"/>
                  </a:lnTo>
                  <a:lnTo>
                    <a:pt x="1" y="1418"/>
                  </a:lnTo>
                  <a:cubicBezTo>
                    <a:pt x="1" y="2867"/>
                    <a:pt x="820" y="4096"/>
                    <a:pt x="2017" y="4726"/>
                  </a:cubicBezTo>
                  <a:cubicBezTo>
                    <a:pt x="820" y="5356"/>
                    <a:pt x="1" y="6554"/>
                    <a:pt x="1" y="8034"/>
                  </a:cubicBezTo>
                  <a:lnTo>
                    <a:pt x="1" y="9389"/>
                  </a:lnTo>
                  <a:lnTo>
                    <a:pt x="820" y="9389"/>
                  </a:lnTo>
                  <a:lnTo>
                    <a:pt x="820" y="8034"/>
                  </a:lnTo>
                  <a:cubicBezTo>
                    <a:pt x="820" y="6396"/>
                    <a:pt x="2143" y="5104"/>
                    <a:pt x="3750" y="5104"/>
                  </a:cubicBezTo>
                  <a:cubicBezTo>
                    <a:pt x="5356" y="5104"/>
                    <a:pt x="6617" y="6396"/>
                    <a:pt x="6617" y="8034"/>
                  </a:cubicBezTo>
                  <a:lnTo>
                    <a:pt x="6617" y="9389"/>
                  </a:lnTo>
                  <a:lnTo>
                    <a:pt x="7436" y="9389"/>
                  </a:lnTo>
                  <a:lnTo>
                    <a:pt x="7436" y="9357"/>
                  </a:lnTo>
                  <a:lnTo>
                    <a:pt x="7436" y="7971"/>
                  </a:lnTo>
                  <a:cubicBezTo>
                    <a:pt x="7436" y="6522"/>
                    <a:pt x="6617" y="5293"/>
                    <a:pt x="5451" y="4663"/>
                  </a:cubicBezTo>
                  <a:cubicBezTo>
                    <a:pt x="6617" y="4033"/>
                    <a:pt x="7436" y="2836"/>
                    <a:pt x="7436" y="1355"/>
                  </a:cubicBezTo>
                  <a:lnTo>
                    <a:pt x="7436" y="1"/>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n-lt"/>
              </a:endParaRPr>
            </a:p>
          </p:txBody>
        </p:sp>
        <p:sp>
          <p:nvSpPr>
            <p:cNvPr id="15" name="Google Shape;1052;p35"/>
            <p:cNvSpPr/>
            <p:nvPr/>
          </p:nvSpPr>
          <p:spPr>
            <a:xfrm>
              <a:off x="-64001300" y="4389800"/>
              <a:ext cx="228450" cy="21300"/>
            </a:xfrm>
            <a:custGeom>
              <a:avLst/>
              <a:gdLst/>
              <a:ahLst/>
              <a:cxnLst/>
              <a:rect l="l" t="t" r="r" b="b"/>
              <a:pathLst>
                <a:path w="9138" h="852" extrusionOk="0">
                  <a:moveTo>
                    <a:pt x="411" y="1"/>
                  </a:moveTo>
                  <a:cubicBezTo>
                    <a:pt x="190" y="1"/>
                    <a:pt x="1" y="221"/>
                    <a:pt x="1" y="410"/>
                  </a:cubicBezTo>
                  <a:cubicBezTo>
                    <a:pt x="1" y="631"/>
                    <a:pt x="190" y="851"/>
                    <a:pt x="411" y="851"/>
                  </a:cubicBezTo>
                  <a:lnTo>
                    <a:pt x="8696" y="851"/>
                  </a:lnTo>
                  <a:cubicBezTo>
                    <a:pt x="8917" y="851"/>
                    <a:pt x="9074" y="631"/>
                    <a:pt x="9074" y="410"/>
                  </a:cubicBezTo>
                  <a:cubicBezTo>
                    <a:pt x="9137" y="221"/>
                    <a:pt x="8917" y="1"/>
                    <a:pt x="8696"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n-lt"/>
              </a:endParaRPr>
            </a:p>
          </p:txBody>
        </p:sp>
        <p:sp>
          <p:nvSpPr>
            <p:cNvPr id="16" name="Google Shape;1053;p35"/>
            <p:cNvSpPr/>
            <p:nvPr/>
          </p:nvSpPr>
          <p:spPr>
            <a:xfrm>
              <a:off x="-64001300" y="4093650"/>
              <a:ext cx="226875" cy="20500"/>
            </a:xfrm>
            <a:custGeom>
              <a:avLst/>
              <a:gdLst/>
              <a:ahLst/>
              <a:cxnLst/>
              <a:rect l="l" t="t" r="r" b="b"/>
              <a:pathLst>
                <a:path w="9075" h="820" extrusionOk="0">
                  <a:moveTo>
                    <a:pt x="411" y="1"/>
                  </a:moveTo>
                  <a:cubicBezTo>
                    <a:pt x="190" y="1"/>
                    <a:pt x="1" y="190"/>
                    <a:pt x="1" y="410"/>
                  </a:cubicBezTo>
                  <a:cubicBezTo>
                    <a:pt x="32" y="631"/>
                    <a:pt x="190" y="820"/>
                    <a:pt x="411" y="820"/>
                  </a:cubicBezTo>
                  <a:lnTo>
                    <a:pt x="8696" y="820"/>
                  </a:lnTo>
                  <a:cubicBezTo>
                    <a:pt x="8917" y="820"/>
                    <a:pt x="9074" y="631"/>
                    <a:pt x="9074" y="410"/>
                  </a:cubicBezTo>
                  <a:cubicBezTo>
                    <a:pt x="9074" y="158"/>
                    <a:pt x="8885" y="1"/>
                    <a:pt x="8696"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n-lt"/>
              </a:endParaRPr>
            </a:p>
          </p:txBody>
        </p:sp>
      </p:grpSp>
      <p:sp>
        <p:nvSpPr>
          <p:cNvPr id="12" name="Google Shape;1054;p35"/>
          <p:cNvSpPr/>
          <p:nvPr/>
        </p:nvSpPr>
        <p:spPr>
          <a:xfrm>
            <a:off x="1627259" y="1712777"/>
            <a:ext cx="928747" cy="860908"/>
          </a:xfrm>
          <a:custGeom>
            <a:avLst/>
            <a:gdLst/>
            <a:ahLst/>
            <a:cxnLst/>
            <a:rect l="l" t="t" r="r" b="b"/>
            <a:pathLst>
              <a:path w="12666" h="12677" extrusionOk="0">
                <a:moveTo>
                  <a:pt x="8916" y="1639"/>
                </a:moveTo>
                <a:cubicBezTo>
                  <a:pt x="9137" y="1639"/>
                  <a:pt x="9294" y="1828"/>
                  <a:pt x="9294" y="2048"/>
                </a:cubicBezTo>
                <a:cubicBezTo>
                  <a:pt x="9294" y="2269"/>
                  <a:pt x="9105" y="2458"/>
                  <a:pt x="8916" y="2458"/>
                </a:cubicBezTo>
                <a:lnTo>
                  <a:pt x="3655" y="2458"/>
                </a:lnTo>
                <a:cubicBezTo>
                  <a:pt x="3434" y="2458"/>
                  <a:pt x="3245" y="2269"/>
                  <a:pt x="3245" y="2048"/>
                </a:cubicBezTo>
                <a:cubicBezTo>
                  <a:pt x="3245" y="1796"/>
                  <a:pt x="3434" y="1639"/>
                  <a:pt x="3655" y="1639"/>
                </a:cubicBezTo>
                <a:close/>
                <a:moveTo>
                  <a:pt x="10555" y="3245"/>
                </a:moveTo>
                <a:cubicBezTo>
                  <a:pt x="10807" y="3245"/>
                  <a:pt x="10964" y="3434"/>
                  <a:pt x="10964" y="3686"/>
                </a:cubicBezTo>
                <a:cubicBezTo>
                  <a:pt x="10964" y="3939"/>
                  <a:pt x="10807" y="4128"/>
                  <a:pt x="10555" y="4128"/>
                </a:cubicBezTo>
                <a:lnTo>
                  <a:pt x="2017" y="4128"/>
                </a:lnTo>
                <a:cubicBezTo>
                  <a:pt x="1765" y="4128"/>
                  <a:pt x="1607" y="3939"/>
                  <a:pt x="1607" y="3686"/>
                </a:cubicBezTo>
                <a:cubicBezTo>
                  <a:pt x="1607" y="3434"/>
                  <a:pt x="1828" y="3245"/>
                  <a:pt x="2017" y="3245"/>
                </a:cubicBezTo>
                <a:close/>
                <a:moveTo>
                  <a:pt x="6711" y="5766"/>
                </a:moveTo>
                <a:cubicBezTo>
                  <a:pt x="7593" y="5766"/>
                  <a:pt x="8349" y="6522"/>
                  <a:pt x="8349" y="7436"/>
                </a:cubicBezTo>
                <a:cubicBezTo>
                  <a:pt x="8349" y="8349"/>
                  <a:pt x="7593" y="9074"/>
                  <a:pt x="6711" y="9074"/>
                </a:cubicBezTo>
                <a:cubicBezTo>
                  <a:pt x="5797" y="9074"/>
                  <a:pt x="5041" y="8349"/>
                  <a:pt x="5041" y="7436"/>
                </a:cubicBezTo>
                <a:cubicBezTo>
                  <a:pt x="5041" y="6522"/>
                  <a:pt x="5797" y="5766"/>
                  <a:pt x="6711" y="5766"/>
                </a:cubicBezTo>
                <a:close/>
                <a:moveTo>
                  <a:pt x="2048" y="0"/>
                </a:moveTo>
                <a:cubicBezTo>
                  <a:pt x="1828" y="0"/>
                  <a:pt x="1670" y="189"/>
                  <a:pt x="1670" y="378"/>
                </a:cubicBezTo>
                <a:cubicBezTo>
                  <a:pt x="1670" y="1040"/>
                  <a:pt x="1103" y="1639"/>
                  <a:pt x="410" y="1639"/>
                </a:cubicBezTo>
                <a:cubicBezTo>
                  <a:pt x="158" y="1639"/>
                  <a:pt x="0" y="1828"/>
                  <a:pt x="0" y="2048"/>
                </a:cubicBezTo>
                <a:lnTo>
                  <a:pt x="0" y="6994"/>
                </a:lnTo>
                <a:cubicBezTo>
                  <a:pt x="0" y="7247"/>
                  <a:pt x="189" y="7404"/>
                  <a:pt x="410" y="7404"/>
                </a:cubicBezTo>
                <a:cubicBezTo>
                  <a:pt x="1072" y="7404"/>
                  <a:pt x="1670" y="7940"/>
                  <a:pt x="1670" y="8601"/>
                </a:cubicBezTo>
                <a:cubicBezTo>
                  <a:pt x="1670" y="8853"/>
                  <a:pt x="1859" y="9042"/>
                  <a:pt x="2048" y="9042"/>
                </a:cubicBezTo>
                <a:lnTo>
                  <a:pt x="4884" y="9042"/>
                </a:lnTo>
                <a:lnTo>
                  <a:pt x="5073" y="9231"/>
                </a:lnTo>
                <a:lnTo>
                  <a:pt x="5073" y="12224"/>
                </a:lnTo>
                <a:cubicBezTo>
                  <a:pt x="5073" y="12468"/>
                  <a:pt x="5298" y="12654"/>
                  <a:pt x="5517" y="12654"/>
                </a:cubicBezTo>
                <a:cubicBezTo>
                  <a:pt x="5581" y="12654"/>
                  <a:pt x="5645" y="12638"/>
                  <a:pt x="5703" y="12602"/>
                </a:cubicBezTo>
                <a:lnTo>
                  <a:pt x="6743" y="11909"/>
                </a:lnTo>
                <a:lnTo>
                  <a:pt x="7782" y="12602"/>
                </a:lnTo>
                <a:cubicBezTo>
                  <a:pt x="7850" y="12653"/>
                  <a:pt x="7926" y="12676"/>
                  <a:pt x="8002" y="12676"/>
                </a:cubicBezTo>
                <a:cubicBezTo>
                  <a:pt x="8210" y="12676"/>
                  <a:pt x="8412" y="12501"/>
                  <a:pt x="8412" y="12224"/>
                </a:cubicBezTo>
                <a:lnTo>
                  <a:pt x="8412" y="9231"/>
                </a:lnTo>
                <a:lnTo>
                  <a:pt x="8601" y="9042"/>
                </a:lnTo>
                <a:lnTo>
                  <a:pt x="10618" y="9042"/>
                </a:lnTo>
                <a:cubicBezTo>
                  <a:pt x="10838" y="9042"/>
                  <a:pt x="10996" y="8853"/>
                  <a:pt x="10996" y="8601"/>
                </a:cubicBezTo>
                <a:cubicBezTo>
                  <a:pt x="10996" y="7940"/>
                  <a:pt x="11563" y="7404"/>
                  <a:pt x="12224" y="7404"/>
                </a:cubicBezTo>
                <a:cubicBezTo>
                  <a:pt x="12445" y="7404"/>
                  <a:pt x="12665" y="7184"/>
                  <a:pt x="12665" y="6994"/>
                </a:cubicBezTo>
                <a:lnTo>
                  <a:pt x="12665" y="2048"/>
                </a:lnTo>
                <a:cubicBezTo>
                  <a:pt x="12602" y="1796"/>
                  <a:pt x="12445" y="1639"/>
                  <a:pt x="12224" y="1639"/>
                </a:cubicBezTo>
                <a:cubicBezTo>
                  <a:pt x="11531" y="1639"/>
                  <a:pt x="10996" y="1103"/>
                  <a:pt x="10996" y="378"/>
                </a:cubicBezTo>
                <a:cubicBezTo>
                  <a:pt x="10996" y="158"/>
                  <a:pt x="10807" y="0"/>
                  <a:pt x="10586" y="0"/>
                </a:cubicBezTo>
                <a:close/>
              </a:path>
            </a:pathLst>
          </a:custGeom>
          <a:solidFill>
            <a:srgbClr val="1D548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n-lt"/>
            </a:endParaRPr>
          </a:p>
        </p:txBody>
      </p:sp>
    </p:spTree>
    <p:extLst>
      <p:ext uri="{BB962C8B-B14F-4D97-AF65-F5344CB8AC3E}">
        <p14:creationId xmlns:p14="http://schemas.microsoft.com/office/powerpoint/2010/main" val="1035905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8774E8C-AF5C-BA44-B263-0035EA65EA14}"/>
              </a:ext>
            </a:extLst>
          </p:cNvPr>
          <p:cNvSpPr>
            <a:spLocks noGrp="1"/>
          </p:cNvSpPr>
          <p:nvPr>
            <p:ph type="title"/>
          </p:nvPr>
        </p:nvSpPr>
        <p:spPr>
          <a:xfrm>
            <a:off x="2557153" y="3087445"/>
            <a:ext cx="7077694" cy="829703"/>
          </a:xfrm>
        </p:spPr>
        <p:txBody>
          <a:bodyPr/>
          <a:lstStyle/>
          <a:p>
            <a:r>
              <a:rPr lang="es-419" dirty="0" smtClean="0"/>
              <a:t>ESCENARIO</a:t>
            </a:r>
            <a:endParaRPr lang="es-419" dirty="0"/>
          </a:p>
        </p:txBody>
      </p:sp>
    </p:spTree>
    <p:extLst>
      <p:ext uri="{BB962C8B-B14F-4D97-AF65-F5344CB8AC3E}">
        <p14:creationId xmlns:p14="http://schemas.microsoft.com/office/powerpoint/2010/main" val="17695515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400FA55-AC3A-4D45-9DC2-DFFD79A295E8}"/>
              </a:ext>
            </a:extLst>
          </p:cNvPr>
          <p:cNvSpPr>
            <a:spLocks noGrp="1"/>
          </p:cNvSpPr>
          <p:nvPr>
            <p:ph type="title"/>
          </p:nvPr>
        </p:nvSpPr>
        <p:spPr/>
        <p:txBody>
          <a:bodyPr/>
          <a:lstStyle/>
          <a:p>
            <a:r>
              <a:rPr lang="es-419" dirty="0" smtClean="0"/>
              <a:t>Muestra</a:t>
            </a:r>
            <a:endParaRPr lang="es-419" dirty="0"/>
          </a:p>
        </p:txBody>
      </p:sp>
      <p:graphicFrame>
        <p:nvGraphicFramePr>
          <p:cNvPr id="9" name="Tabla 8"/>
          <p:cNvGraphicFramePr>
            <a:graphicFrameLocks noGrp="1"/>
          </p:cNvGraphicFramePr>
          <p:nvPr>
            <p:extLst>
              <p:ext uri="{D42A27DB-BD31-4B8C-83A1-F6EECF244321}">
                <p14:modId xmlns:p14="http://schemas.microsoft.com/office/powerpoint/2010/main" val="1077192636"/>
              </p:ext>
            </p:extLst>
          </p:nvPr>
        </p:nvGraphicFramePr>
        <p:xfrm>
          <a:off x="1921435" y="1200718"/>
          <a:ext cx="8128000" cy="4905255"/>
        </p:xfrm>
        <a:graphic>
          <a:graphicData uri="http://schemas.openxmlformats.org/drawingml/2006/table">
            <a:tbl>
              <a:tblPr firstRow="1" bandRow="1">
                <a:tableStyleId>{5FD0F851-EC5A-4D38-B0AD-8093EC10F338}</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4064000">
                  <a:extLst>
                    <a:ext uri="{9D8B030D-6E8A-4147-A177-3AD203B41FA5}">
                      <a16:colId xmlns:a16="http://schemas.microsoft.com/office/drawing/2014/main" xmlns="" val="20002"/>
                    </a:ext>
                  </a:extLst>
                </a:gridCol>
              </a:tblGrid>
              <a:tr h="0">
                <a:tc gridSpan="2">
                  <a:txBody>
                    <a:bodyPr/>
                    <a:lstStyle/>
                    <a:p>
                      <a:r>
                        <a:rPr lang="es-ES" dirty="0" smtClean="0"/>
                        <a:t>Marco de muestreo</a:t>
                      </a:r>
                      <a:endParaRPr lang="es-EC" dirty="0"/>
                    </a:p>
                  </a:txBody>
                  <a:tcPr/>
                </a:tc>
                <a:tc hMerge="1">
                  <a:txBody>
                    <a:bodyPr/>
                    <a:lstStyle/>
                    <a:p>
                      <a:endParaRPr lang="es-EC"/>
                    </a:p>
                  </a:txBody>
                  <a:tcPr/>
                </a:tc>
                <a:tc>
                  <a:txBody>
                    <a:bodyPr/>
                    <a:lstStyle/>
                    <a:p>
                      <a:pPr algn="ctr" fontAlgn="ctr"/>
                      <a:r>
                        <a:rPr lang="es-EC" sz="1600" b="0" i="0" u="none" strike="noStrike" dirty="0" smtClean="0">
                          <a:solidFill>
                            <a:srgbClr val="000000"/>
                          </a:solidFill>
                          <a:effectLst/>
                          <a:latin typeface="Century Gothic" panose="020B0502020202020204" pitchFamily="34" charset="0"/>
                        </a:rPr>
                        <a:t>30.595 </a:t>
                      </a:r>
                      <a:endParaRPr lang="es-EC" sz="1600" b="0" i="0" u="none" strike="noStrike" dirty="0">
                        <a:solidFill>
                          <a:srgbClr val="000000"/>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xmlns="" val="10000"/>
                  </a:ext>
                </a:extLst>
              </a:tr>
              <a:tr h="0">
                <a:tc rowSpan="3">
                  <a:txBody>
                    <a:bodyPr/>
                    <a:lstStyle/>
                    <a:p>
                      <a:pPr algn="ctr"/>
                      <a:endParaRPr lang="es-ES" dirty="0" smtClean="0"/>
                    </a:p>
                    <a:p>
                      <a:pPr algn="ctr"/>
                      <a:r>
                        <a:rPr lang="es-ES" b="1" dirty="0" smtClean="0"/>
                        <a:t>Muestra empresas</a:t>
                      </a:r>
                      <a:endParaRPr lang="es-EC" b="1" dirty="0"/>
                    </a:p>
                  </a:txBody>
                  <a:tcPr>
                    <a:lnB w="6350" cap="flat" cmpd="sng" algn="ctr">
                      <a:solidFill>
                        <a:schemeClr val="accent5">
                          <a:lumMod val="75000"/>
                        </a:schemeClr>
                      </a:solidFill>
                      <a:prstDash val="solid"/>
                      <a:round/>
                      <a:headEnd type="none" w="med" len="med"/>
                      <a:tailEnd type="none" w="med" len="med"/>
                    </a:lnB>
                    <a:solidFill>
                      <a:schemeClr val="accent1">
                        <a:lumMod val="40000"/>
                        <a:lumOff val="60000"/>
                      </a:schemeClr>
                    </a:solidFill>
                  </a:tcPr>
                </a:tc>
                <a:tc>
                  <a:txBody>
                    <a:bodyPr/>
                    <a:lstStyle/>
                    <a:p>
                      <a:pPr marL="0" lvl="0" indent="0" algn="l" rtl="0">
                        <a:spcBef>
                          <a:spcPts val="0"/>
                        </a:spcBef>
                        <a:spcAft>
                          <a:spcPts val="0"/>
                        </a:spcAft>
                        <a:buNone/>
                      </a:pPr>
                      <a:r>
                        <a:rPr lang="es-ES" sz="1600" b="1" kern="1200" dirty="0" smtClean="0">
                          <a:solidFill>
                            <a:schemeClr val="dk1"/>
                          </a:solidFill>
                          <a:latin typeface="+mn-lt"/>
                          <a:ea typeface="Cabin"/>
                          <a:cs typeface="Cabin"/>
                          <a:sym typeface="Cabin"/>
                        </a:rPr>
                        <a:t>Total</a:t>
                      </a:r>
                      <a:endParaRPr sz="1600" b="1" kern="1200" dirty="0">
                        <a:solidFill>
                          <a:schemeClr val="dk1"/>
                        </a:solidFill>
                        <a:latin typeface="+mn-lt"/>
                        <a:ea typeface="Cabin"/>
                        <a:cs typeface="Cabin"/>
                        <a:sym typeface="Cabin"/>
                      </a:endParaRPr>
                    </a:p>
                  </a:txBody>
                  <a:tcPr marL="91425" marR="91425" marT="91425" marB="91425" anchor="ctr">
                    <a:lnB w="6350" cap="flat" cmpd="sng" algn="ctr">
                      <a:solidFill>
                        <a:schemeClr val="accent5">
                          <a:lumMod val="75000"/>
                        </a:schemeClr>
                      </a:solidFill>
                      <a:prstDash val="solid"/>
                      <a:round/>
                      <a:headEnd type="none" w="med" len="med"/>
                      <a:tailEnd type="none" w="med" len="med"/>
                    </a:lnB>
                    <a:solidFill>
                      <a:schemeClr val="accent1">
                        <a:lumMod val="40000"/>
                        <a:lumOff val="60000"/>
                      </a:schemeClr>
                    </a:solidFill>
                  </a:tcPr>
                </a:tc>
                <a:tc>
                  <a:txBody>
                    <a:bodyPr/>
                    <a:lstStyle/>
                    <a:p>
                      <a:pPr algn="ctr" fontAlgn="ctr"/>
                      <a:r>
                        <a:rPr lang="es-EC" sz="1600" b="1" i="0" u="none" strike="noStrike" dirty="0" smtClean="0">
                          <a:solidFill>
                            <a:srgbClr val="000000"/>
                          </a:solidFill>
                          <a:effectLst/>
                          <a:latin typeface="Century Gothic" panose="020B0502020202020204" pitchFamily="34" charset="0"/>
                        </a:rPr>
                        <a:t>30.595 </a:t>
                      </a:r>
                      <a:endParaRPr lang="es-EC" sz="1600" b="1" i="0" u="none" strike="noStrike" dirty="0">
                        <a:solidFill>
                          <a:srgbClr val="000000"/>
                        </a:solidFill>
                        <a:effectLst/>
                        <a:latin typeface="Century Gothic" panose="020B0502020202020204" pitchFamily="34" charset="0"/>
                      </a:endParaRPr>
                    </a:p>
                  </a:txBody>
                  <a:tcPr marL="9525" marR="9525" marT="9525" marB="0" anchor="ctr">
                    <a:lnB w="6350" cap="flat" cmpd="sng" algn="ctr">
                      <a:solidFill>
                        <a:schemeClr val="accent5">
                          <a:lumMod val="7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0">
                <a:tc vMerge="1">
                  <a:txBody>
                    <a:bodyPr/>
                    <a:lstStyle/>
                    <a:p>
                      <a:endParaRPr lang="es-EC" dirty="0"/>
                    </a:p>
                  </a:txBody>
                  <a:tcPr>
                    <a:solidFill>
                      <a:schemeClr val="accent1">
                        <a:lumMod val="40000"/>
                        <a:lumOff val="60000"/>
                      </a:schemeClr>
                    </a:solidFill>
                  </a:tcPr>
                </a:tc>
                <a:tc>
                  <a:txBody>
                    <a:bodyPr/>
                    <a:lstStyle/>
                    <a:p>
                      <a:pPr marL="0" lvl="0" indent="0" algn="l" rtl="0">
                        <a:spcBef>
                          <a:spcPts val="0"/>
                        </a:spcBef>
                        <a:spcAft>
                          <a:spcPts val="0"/>
                        </a:spcAft>
                        <a:buNone/>
                      </a:pPr>
                      <a:r>
                        <a:rPr lang="es-ES" sz="1600" b="0" kern="1200" dirty="0" smtClean="0">
                          <a:solidFill>
                            <a:schemeClr val="dk1"/>
                          </a:solidFill>
                          <a:latin typeface="+mn-lt"/>
                          <a:ea typeface="Cabin"/>
                          <a:cs typeface="Cabin"/>
                          <a:sym typeface="Cabin"/>
                        </a:rPr>
                        <a:t>Inclusión forzosa</a:t>
                      </a:r>
                      <a:endParaRPr sz="1600" b="0" kern="1200" dirty="0">
                        <a:solidFill>
                          <a:schemeClr val="dk1"/>
                        </a:solidFill>
                        <a:latin typeface="+mn-lt"/>
                        <a:ea typeface="Cabin"/>
                        <a:cs typeface="Cabin"/>
                        <a:sym typeface="Cabin"/>
                      </a:endParaRPr>
                    </a:p>
                  </a:txBody>
                  <a:tcPr marL="91425" marR="91425" marT="91425" marB="91425" anchor="ct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solidFill>
                      <a:schemeClr val="accent1">
                        <a:lumMod val="40000"/>
                        <a:lumOff val="60000"/>
                      </a:schemeClr>
                    </a:solidFill>
                  </a:tcPr>
                </a:tc>
                <a:tc>
                  <a:txBody>
                    <a:bodyPr/>
                    <a:lstStyle/>
                    <a:p>
                      <a:pPr algn="ctr" fontAlgn="ctr"/>
                      <a:r>
                        <a:rPr lang="es-EC" sz="1600" b="0" i="0" u="none" strike="noStrike" dirty="0" smtClean="0">
                          <a:solidFill>
                            <a:srgbClr val="000000"/>
                          </a:solidFill>
                          <a:effectLst/>
                          <a:latin typeface="Century Gothic" panose="020B0502020202020204" pitchFamily="34" charset="0"/>
                        </a:rPr>
                        <a:t>4.666 </a:t>
                      </a:r>
                      <a:endParaRPr lang="es-EC" sz="1600" b="0" i="0" u="none" strike="noStrike" dirty="0">
                        <a:solidFill>
                          <a:srgbClr val="000000"/>
                        </a:solidFill>
                        <a:effectLst/>
                        <a:latin typeface="Century Gothic" panose="020B0502020202020204" pitchFamily="34" charset="0"/>
                      </a:endParaRPr>
                    </a:p>
                  </a:txBody>
                  <a:tcPr marL="9525" marR="9525" marT="9525" marB="0" anchor="ct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tcPr>
                </a:tc>
                <a:extLst>
                  <a:ext uri="{0D108BD9-81ED-4DB2-BD59-A6C34878D82A}">
                    <a16:rowId xmlns:a16="http://schemas.microsoft.com/office/drawing/2014/main" xmlns="" val="10002"/>
                  </a:ext>
                </a:extLst>
              </a:tr>
              <a:tr h="0">
                <a:tc vMerge="1">
                  <a:txBody>
                    <a:bodyPr/>
                    <a:lstStyle/>
                    <a:p>
                      <a:endParaRPr lang="es-EC" dirty="0"/>
                    </a:p>
                  </a:txBody>
                  <a:tcPr>
                    <a:solidFill>
                      <a:schemeClr val="accent1">
                        <a:lumMod val="40000"/>
                        <a:lumOff val="60000"/>
                      </a:schemeClr>
                    </a:solidFill>
                  </a:tcPr>
                </a:tc>
                <a:tc>
                  <a:txBody>
                    <a:bodyPr/>
                    <a:lstStyle/>
                    <a:p>
                      <a:pPr marL="0" lvl="0" indent="0" algn="l" rtl="0">
                        <a:spcBef>
                          <a:spcPts val="0"/>
                        </a:spcBef>
                        <a:spcAft>
                          <a:spcPts val="0"/>
                        </a:spcAft>
                        <a:buNone/>
                      </a:pPr>
                      <a:r>
                        <a:rPr lang="es-ES" sz="1600" b="0" kern="1200" dirty="0" smtClean="0">
                          <a:solidFill>
                            <a:schemeClr val="dk1"/>
                          </a:solidFill>
                          <a:latin typeface="+mn-lt"/>
                          <a:ea typeface="Cabin"/>
                          <a:cs typeface="Cabin"/>
                          <a:sym typeface="Cabin"/>
                        </a:rPr>
                        <a:t>Muestreo</a:t>
                      </a:r>
                      <a:endParaRPr sz="1600" b="0" kern="1200" dirty="0">
                        <a:solidFill>
                          <a:schemeClr val="dk1"/>
                        </a:solidFill>
                        <a:latin typeface="+mn-lt"/>
                        <a:ea typeface="Cabin"/>
                        <a:cs typeface="Cabin"/>
                        <a:sym typeface="Cabin"/>
                      </a:endParaRPr>
                    </a:p>
                  </a:txBody>
                  <a:tcPr marL="91425" marR="91425" marT="91425" marB="91425" anchor="ct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solidFill>
                      <a:schemeClr val="accent1">
                        <a:lumMod val="40000"/>
                        <a:lumOff val="60000"/>
                      </a:schemeClr>
                    </a:solidFill>
                  </a:tcPr>
                </a:tc>
                <a:tc>
                  <a:txBody>
                    <a:bodyPr/>
                    <a:lstStyle/>
                    <a:p>
                      <a:pPr algn="ctr" fontAlgn="ctr"/>
                      <a:r>
                        <a:rPr lang="es-EC" sz="1600" b="0" i="0" u="none" strike="noStrike" dirty="0" smtClean="0">
                          <a:solidFill>
                            <a:srgbClr val="000000"/>
                          </a:solidFill>
                          <a:effectLst/>
                          <a:latin typeface="Century Gothic" panose="020B0502020202020204" pitchFamily="34" charset="0"/>
                        </a:rPr>
                        <a:t>25.929 </a:t>
                      </a:r>
                      <a:endParaRPr lang="es-EC" sz="1600" b="0" i="0" u="none" strike="noStrike" dirty="0">
                        <a:solidFill>
                          <a:srgbClr val="000000"/>
                        </a:solidFill>
                        <a:effectLst/>
                        <a:latin typeface="Century Gothic" panose="020B0502020202020204" pitchFamily="34" charset="0"/>
                      </a:endParaRPr>
                    </a:p>
                  </a:txBody>
                  <a:tcPr marL="9525" marR="9525" marT="9525" marB="0" anchor="ct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0">
                <a:tc rowSpan="3" gridSpan="2">
                  <a:txBody>
                    <a:bodyPr/>
                    <a:lstStyle/>
                    <a:p>
                      <a:endParaRPr lang="es-ES" b="1" dirty="0" smtClean="0"/>
                    </a:p>
                    <a:p>
                      <a:r>
                        <a:rPr lang="es-ES" b="1" dirty="0" smtClean="0"/>
                        <a:t>Representatividad</a:t>
                      </a:r>
                      <a:endParaRPr lang="es-EC" b="1" dirty="0"/>
                    </a:p>
                  </a:txBody>
                  <a:tcP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solidFill>
                      <a:schemeClr val="accent1">
                        <a:lumMod val="40000"/>
                        <a:lumOff val="60000"/>
                      </a:schemeClr>
                    </a:solidFill>
                  </a:tcPr>
                </a:tc>
                <a:tc rowSpan="3" hMerge="1">
                  <a:txBody>
                    <a:bodyPr/>
                    <a:lstStyle/>
                    <a:p>
                      <a:endParaRPr lang="es-EC"/>
                    </a:p>
                  </a:txBody>
                  <a:tcPr/>
                </a:tc>
                <a:tc>
                  <a:txBody>
                    <a:bodyPr/>
                    <a:lstStyle/>
                    <a:p>
                      <a:pPr algn="ctr" fontAlgn="ctr"/>
                      <a:r>
                        <a:rPr lang="es-EC" sz="1600" b="0" i="0" u="none" strike="noStrike" dirty="0">
                          <a:solidFill>
                            <a:srgbClr val="000000"/>
                          </a:solidFill>
                          <a:effectLst/>
                          <a:latin typeface="Century Gothic" panose="020B0502020202020204" pitchFamily="34" charset="0"/>
                        </a:rPr>
                        <a:t>Provincial</a:t>
                      </a:r>
                    </a:p>
                  </a:txBody>
                  <a:tcPr marL="9525" marR="9525" marT="9525" marB="0" anchor="ct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tcPr>
                </a:tc>
                <a:extLst>
                  <a:ext uri="{0D108BD9-81ED-4DB2-BD59-A6C34878D82A}">
                    <a16:rowId xmlns:a16="http://schemas.microsoft.com/office/drawing/2014/main" xmlns="" val="10004"/>
                  </a:ext>
                </a:extLst>
              </a:tr>
              <a:tr h="0">
                <a:tc gridSpan="2" vMerge="1">
                  <a:txBody>
                    <a:bodyPr/>
                    <a:lstStyle/>
                    <a:p>
                      <a:endParaRPr lang="es-EC" b="1" dirty="0"/>
                    </a:p>
                  </a:txBody>
                  <a:tcP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solidFill>
                      <a:schemeClr val="accent1">
                        <a:lumMod val="40000"/>
                        <a:lumOff val="60000"/>
                      </a:schemeClr>
                    </a:solidFill>
                  </a:tcPr>
                </a:tc>
                <a:tc hMerge="1" vMerge="1">
                  <a:txBody>
                    <a:bodyPr/>
                    <a:lstStyle/>
                    <a:p>
                      <a:endParaRPr lang="es-EC"/>
                    </a:p>
                  </a:txBody>
                  <a:tcPr/>
                </a:tc>
                <a:tc>
                  <a:txBody>
                    <a:bodyPr/>
                    <a:lstStyle/>
                    <a:p>
                      <a:pPr algn="ctr" fontAlgn="ctr"/>
                      <a:r>
                        <a:rPr lang="es-EC" sz="1600" b="0" i="0" u="none" strike="noStrike" dirty="0">
                          <a:solidFill>
                            <a:srgbClr val="000000"/>
                          </a:solidFill>
                          <a:effectLst/>
                          <a:latin typeface="Century Gothic" panose="020B0502020202020204" pitchFamily="34" charset="0"/>
                        </a:rPr>
                        <a:t>Tamaño de empresa</a:t>
                      </a:r>
                    </a:p>
                  </a:txBody>
                  <a:tcPr marL="9525" marR="9525" marT="9525" marB="0" anchor="ct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0">
                <a:tc gridSpan="2" vMerge="1">
                  <a:txBody>
                    <a:bodyPr/>
                    <a:lstStyle/>
                    <a:p>
                      <a:endParaRPr lang="es-EC" b="1" dirty="0"/>
                    </a:p>
                  </a:txBody>
                  <a:tcP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solidFill>
                      <a:schemeClr val="accent1">
                        <a:lumMod val="40000"/>
                        <a:lumOff val="60000"/>
                      </a:schemeClr>
                    </a:solidFill>
                  </a:tcPr>
                </a:tc>
                <a:tc hMerge="1" vMerge="1">
                  <a:txBody>
                    <a:bodyPr/>
                    <a:lstStyle/>
                    <a:p>
                      <a:endParaRPr lang="es-EC"/>
                    </a:p>
                  </a:txBody>
                  <a:tcPr/>
                </a:tc>
                <a:tc>
                  <a:txBody>
                    <a:bodyPr/>
                    <a:lstStyle/>
                    <a:p>
                      <a:pPr algn="ctr" fontAlgn="ctr"/>
                      <a:r>
                        <a:rPr lang="es-EC" sz="1600" b="0" i="0" u="none" strike="noStrike" dirty="0">
                          <a:solidFill>
                            <a:srgbClr val="000000"/>
                          </a:solidFill>
                          <a:effectLst/>
                          <a:latin typeface="Century Gothic" panose="020B0502020202020204" pitchFamily="34" charset="0"/>
                        </a:rPr>
                        <a:t>Sector económico</a:t>
                      </a:r>
                    </a:p>
                  </a:txBody>
                  <a:tcPr marL="9525" marR="9525" marT="9525" marB="0" anchor="ct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b="1" dirty="0" smtClean="0"/>
                        <a:t>Tiempo de levantamiento</a:t>
                      </a:r>
                      <a:endParaRPr lang="es-EC" b="1" dirty="0" smtClean="0"/>
                    </a:p>
                  </a:txBody>
                  <a:tcP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solidFill>
                      <a:schemeClr val="accent1">
                        <a:lumMod val="40000"/>
                        <a:lumOff val="60000"/>
                      </a:schemeClr>
                    </a:solidFill>
                  </a:tcPr>
                </a:tc>
                <a:tc hMerge="1">
                  <a:txBody>
                    <a:bodyPr/>
                    <a:lstStyle/>
                    <a:p>
                      <a:endParaRPr lang="es-EC"/>
                    </a:p>
                  </a:txBody>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lvl="0" indent="0" algn="ctr" rtl="0">
                        <a:spcBef>
                          <a:spcPts val="0"/>
                        </a:spcBef>
                        <a:spcAft>
                          <a:spcPts val="1600"/>
                        </a:spcAft>
                        <a:buNone/>
                      </a:pPr>
                      <a:r>
                        <a:rPr lang="en" sz="1600" dirty="0" smtClean="0">
                          <a:solidFill>
                            <a:schemeClr val="dk1"/>
                          </a:solidFill>
                          <a:latin typeface="+mn-lt"/>
                          <a:ea typeface="Lexend Light"/>
                          <a:cs typeface="Lexend Light"/>
                          <a:sym typeface="Lexend Light"/>
                        </a:rPr>
                        <a:t>5</a:t>
                      </a:r>
                      <a:r>
                        <a:rPr lang="en" sz="1600" baseline="0" dirty="0" smtClean="0">
                          <a:solidFill>
                            <a:schemeClr val="dk1"/>
                          </a:solidFill>
                          <a:latin typeface="+mn-lt"/>
                          <a:ea typeface="Lexend Light"/>
                          <a:cs typeface="Lexend Light"/>
                          <a:sym typeface="Lexend Light"/>
                        </a:rPr>
                        <a:t> meses</a:t>
                      </a:r>
                      <a:endParaRPr sz="1600" dirty="0">
                        <a:solidFill>
                          <a:schemeClr val="dk1"/>
                        </a:solidFill>
                        <a:latin typeface="+mn-lt"/>
                        <a:ea typeface="Lexend Light"/>
                        <a:cs typeface="Lexend Light"/>
                        <a:sym typeface="Lexend Light"/>
                      </a:endParaRPr>
                    </a:p>
                  </a:txBody>
                  <a:tcPr marL="91425" marR="91425" marT="91425" marB="91425" anchor="ct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0">
                <a:tc gridSpan="2">
                  <a:txBody>
                    <a:bodyPr/>
                    <a:lstStyle/>
                    <a:p>
                      <a:r>
                        <a:rPr lang="es-ES" b="1" dirty="0" smtClean="0"/>
                        <a:t>Margen de error</a:t>
                      </a:r>
                      <a:endParaRPr lang="es-EC" b="1" dirty="0"/>
                    </a:p>
                  </a:txBody>
                  <a:tcP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solidFill>
                      <a:schemeClr val="accent1">
                        <a:lumMod val="40000"/>
                        <a:lumOff val="60000"/>
                      </a:schemeClr>
                    </a:solidFill>
                  </a:tcPr>
                </a:tc>
                <a:tc hMerge="1">
                  <a:txBody>
                    <a:bodyPr/>
                    <a:lstStyle/>
                    <a:p>
                      <a:endParaRPr lang="es-EC"/>
                    </a:p>
                  </a:txBody>
                  <a:tcPr/>
                </a:tc>
                <a:tc>
                  <a:txBody>
                    <a:bodyPr/>
                    <a:lstStyle/>
                    <a:p>
                      <a:pPr algn="ctr"/>
                      <a:r>
                        <a:rPr lang="es-EC" sz="1600" dirty="0" smtClean="0"/>
                        <a:t>5%</a:t>
                      </a:r>
                      <a:endParaRPr lang="es-EC" sz="1600" dirty="0"/>
                    </a:p>
                  </a:txBody>
                  <a:tcPr anchor="ct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tcPr>
                </a:tc>
                <a:extLst>
                  <a:ext uri="{0D108BD9-81ED-4DB2-BD59-A6C34878D82A}">
                    <a16:rowId xmlns:a16="http://schemas.microsoft.com/office/drawing/2014/main" xmlns="" val="10012"/>
                  </a:ext>
                </a:extLst>
              </a:tr>
              <a:tr h="0">
                <a:tc gridSpan="2">
                  <a:txBody>
                    <a:bodyPr/>
                    <a:lstStyle/>
                    <a:p>
                      <a:r>
                        <a:rPr lang="es-ES" b="1" dirty="0" smtClean="0"/>
                        <a:t>Nivel de confianza</a:t>
                      </a:r>
                      <a:endParaRPr lang="es-EC" b="1" dirty="0"/>
                    </a:p>
                  </a:txBody>
                  <a:tcP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solidFill>
                      <a:schemeClr val="accent1">
                        <a:lumMod val="40000"/>
                        <a:lumOff val="60000"/>
                      </a:schemeClr>
                    </a:solidFill>
                  </a:tcPr>
                </a:tc>
                <a:tc hMerge="1">
                  <a:txBody>
                    <a:bodyPr/>
                    <a:lstStyle/>
                    <a:p>
                      <a:endParaRPr lang="es-EC"/>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C" sz="1600" dirty="0" smtClean="0"/>
                        <a:t>95%</a:t>
                      </a:r>
                    </a:p>
                  </a:txBody>
                  <a:tcPr anchor="ct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noFill/>
                  </a:tcPr>
                </a:tc>
                <a:extLst>
                  <a:ext uri="{0D108BD9-81ED-4DB2-BD59-A6C34878D82A}">
                    <a16:rowId xmlns:a16="http://schemas.microsoft.com/office/drawing/2014/main" xmlns="" val="10013"/>
                  </a:ext>
                </a:extLst>
              </a:tr>
              <a:tr h="0">
                <a:tc rowSpan="4">
                  <a:txBody>
                    <a:bodyPr/>
                    <a:lstStyle/>
                    <a:p>
                      <a:pPr algn="ctr"/>
                      <a:r>
                        <a:rPr lang="es-ES" b="1" dirty="0" smtClean="0"/>
                        <a:t>Presupuesto</a:t>
                      </a:r>
                    </a:p>
                    <a:p>
                      <a:pPr algn="ctr"/>
                      <a:r>
                        <a:rPr lang="es-ES" b="1" dirty="0" smtClean="0"/>
                        <a:t>Referencial</a:t>
                      </a:r>
                      <a:endParaRPr lang="es-EC" b="1" dirty="0"/>
                    </a:p>
                  </a:txBody>
                  <a:tcPr anchor="ctr">
                    <a:lnT w="6350" cap="flat" cmpd="sng" algn="ctr">
                      <a:solidFill>
                        <a:schemeClr val="accent5">
                          <a:lumMod val="75000"/>
                        </a:schemeClr>
                      </a:solidFill>
                      <a:prstDash val="solid"/>
                      <a:round/>
                      <a:headEnd type="none" w="med" len="med"/>
                      <a:tailEnd type="none" w="med" len="med"/>
                    </a:lnT>
                    <a:solidFill>
                      <a:schemeClr val="accent1">
                        <a:lumMod val="40000"/>
                        <a:lumOff val="60000"/>
                      </a:schemeClr>
                    </a:solidFill>
                  </a:tcPr>
                </a:tc>
                <a:tc>
                  <a:txBody>
                    <a:bodyPr/>
                    <a:lstStyle/>
                    <a:p>
                      <a:r>
                        <a:rPr lang="es-EC" sz="1600" b="1" dirty="0" smtClean="0"/>
                        <a:t>Total</a:t>
                      </a:r>
                      <a:endParaRPr lang="es-EC" sz="1600" b="1" dirty="0"/>
                    </a:p>
                  </a:txBody>
                  <a:tcP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solidFill>
                      <a:schemeClr val="accent1">
                        <a:lumMod val="40000"/>
                        <a:lumOff val="60000"/>
                      </a:schemeClr>
                    </a:solidFill>
                  </a:tcPr>
                </a:tc>
                <a:tc>
                  <a:txBody>
                    <a:bodyPr/>
                    <a:lstStyle/>
                    <a:p>
                      <a:pPr algn="ctr"/>
                      <a:r>
                        <a:rPr lang="es-EC" sz="1600" b="1" dirty="0" smtClean="0"/>
                        <a:t>$ 3.350.106,22</a:t>
                      </a:r>
                      <a:endParaRPr lang="es-EC" sz="1600" b="1" dirty="0"/>
                    </a:p>
                  </a:txBody>
                  <a:tcPr anchor="ct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noFill/>
                  </a:tcPr>
                </a:tc>
                <a:extLst>
                  <a:ext uri="{0D108BD9-81ED-4DB2-BD59-A6C34878D82A}">
                    <a16:rowId xmlns:a16="http://schemas.microsoft.com/office/drawing/2014/main" xmlns="" val="10014"/>
                  </a:ext>
                </a:extLst>
              </a:tr>
              <a:tr h="0">
                <a:tc vMerge="1">
                  <a:txBody>
                    <a:bodyPr/>
                    <a:lstStyle/>
                    <a:p>
                      <a:endParaRPr lang="es-EC" b="1" dirty="0"/>
                    </a:p>
                  </a:txBody>
                  <a:tcP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solidFill>
                      <a:schemeClr val="accent1">
                        <a:lumMod val="40000"/>
                        <a:lumOff val="60000"/>
                      </a:schemeClr>
                    </a:solidFill>
                  </a:tcPr>
                </a:tc>
                <a:tc>
                  <a:txBody>
                    <a:bodyPr/>
                    <a:lstStyle/>
                    <a:p>
                      <a:pPr lvl="1"/>
                      <a:r>
                        <a:rPr lang="es-EC" sz="1600" b="0" dirty="0" smtClean="0"/>
                        <a:t>Año 1</a:t>
                      </a:r>
                      <a:endParaRPr lang="es-EC" sz="1600" b="0" dirty="0"/>
                    </a:p>
                  </a:txBody>
                  <a:tcP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solidFill>
                      <a:schemeClr val="accent1">
                        <a:lumMod val="40000"/>
                        <a:lumOff val="60000"/>
                      </a:schemeClr>
                    </a:solidFill>
                  </a:tcPr>
                </a:tc>
                <a:tc>
                  <a:txBody>
                    <a:bodyPr/>
                    <a:lstStyle/>
                    <a:p>
                      <a:pPr lvl="1" algn="ctr" fontAlgn="b"/>
                      <a:r>
                        <a:rPr lang="es-EC" sz="1600" b="0" kern="1200" dirty="0">
                          <a:solidFill>
                            <a:schemeClr val="tx1"/>
                          </a:solidFill>
                          <a:latin typeface="+mn-lt"/>
                          <a:ea typeface="+mn-ea"/>
                          <a:cs typeface="+mn-cs"/>
                        </a:rPr>
                        <a:t> </a:t>
                      </a:r>
                      <a:r>
                        <a:rPr lang="es-EC" sz="1600" b="0" kern="1200" dirty="0" smtClean="0">
                          <a:solidFill>
                            <a:schemeClr val="tx1"/>
                          </a:solidFill>
                          <a:latin typeface="+mn-lt"/>
                          <a:ea typeface="+mn-ea"/>
                          <a:cs typeface="+mn-cs"/>
                        </a:rPr>
                        <a:t>$</a:t>
                      </a:r>
                      <a:r>
                        <a:rPr lang="es-EC" sz="1600" b="0" kern="1200" baseline="0" dirty="0" smtClean="0">
                          <a:solidFill>
                            <a:schemeClr val="tx1"/>
                          </a:solidFill>
                          <a:latin typeface="+mn-lt"/>
                          <a:ea typeface="+mn-ea"/>
                          <a:cs typeface="+mn-cs"/>
                        </a:rPr>
                        <a:t> </a:t>
                      </a:r>
                      <a:r>
                        <a:rPr lang="es-EC" sz="1600" b="0" kern="1200" dirty="0" smtClean="0">
                          <a:solidFill>
                            <a:schemeClr val="tx1"/>
                          </a:solidFill>
                          <a:latin typeface="+mn-lt"/>
                          <a:ea typeface="+mn-ea"/>
                          <a:cs typeface="+mn-cs"/>
                        </a:rPr>
                        <a:t>344.731,32 </a:t>
                      </a:r>
                      <a:endParaRPr lang="es-EC" sz="1600" b="0" kern="1200" dirty="0">
                        <a:solidFill>
                          <a:schemeClr val="tx1"/>
                        </a:solidFill>
                        <a:latin typeface="+mn-lt"/>
                        <a:ea typeface="+mn-ea"/>
                        <a:cs typeface="+mn-cs"/>
                      </a:endParaRPr>
                    </a:p>
                  </a:txBody>
                  <a:tcPr marL="9525" marR="9525" marT="9525" marB="0" anchor="ct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noFill/>
                  </a:tcPr>
                </a:tc>
              </a:tr>
              <a:tr h="0">
                <a:tc vMerge="1">
                  <a:txBody>
                    <a:bodyPr/>
                    <a:lstStyle/>
                    <a:p>
                      <a:endParaRPr lang="es-EC" b="1" dirty="0"/>
                    </a:p>
                  </a:txBody>
                  <a:tcP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solidFill>
                      <a:schemeClr val="accent1">
                        <a:lumMod val="40000"/>
                        <a:lumOff val="60000"/>
                      </a:schemeClr>
                    </a:solidFill>
                  </a:tcPr>
                </a:tc>
                <a:tc>
                  <a:txBody>
                    <a:bodyPr/>
                    <a:lstStyle/>
                    <a:p>
                      <a:pPr lvl="1"/>
                      <a:r>
                        <a:rPr lang="es-EC" sz="1600" b="0" dirty="0" smtClean="0"/>
                        <a:t>Año 2</a:t>
                      </a:r>
                      <a:endParaRPr lang="es-EC" sz="1600" b="0" dirty="0"/>
                    </a:p>
                  </a:txBody>
                  <a:tcP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solidFill>
                      <a:schemeClr val="accent1">
                        <a:lumMod val="40000"/>
                        <a:lumOff val="60000"/>
                      </a:schemeClr>
                    </a:solidFill>
                  </a:tcPr>
                </a:tc>
                <a:tc>
                  <a:txBody>
                    <a:bodyPr/>
                    <a:lstStyle/>
                    <a:p>
                      <a:pPr lvl="1" algn="ctr" fontAlgn="b"/>
                      <a:r>
                        <a:rPr lang="es-EC" sz="1600" b="0" kern="1200" dirty="0">
                          <a:solidFill>
                            <a:schemeClr val="tx1"/>
                          </a:solidFill>
                          <a:latin typeface="+mn-lt"/>
                          <a:ea typeface="+mn-ea"/>
                          <a:cs typeface="+mn-cs"/>
                        </a:rPr>
                        <a:t> </a:t>
                      </a:r>
                      <a:r>
                        <a:rPr lang="es-EC" sz="1600" b="0" kern="1200" dirty="0" smtClean="0">
                          <a:solidFill>
                            <a:schemeClr val="tx1"/>
                          </a:solidFill>
                          <a:latin typeface="+mn-lt"/>
                          <a:ea typeface="+mn-ea"/>
                          <a:cs typeface="+mn-cs"/>
                        </a:rPr>
                        <a:t>$ 2.597.720,80 </a:t>
                      </a:r>
                      <a:endParaRPr lang="es-EC" sz="1600" b="0" kern="1200" dirty="0">
                        <a:solidFill>
                          <a:schemeClr val="tx1"/>
                        </a:solidFill>
                        <a:latin typeface="+mn-lt"/>
                        <a:ea typeface="+mn-ea"/>
                        <a:cs typeface="+mn-cs"/>
                      </a:endParaRPr>
                    </a:p>
                  </a:txBody>
                  <a:tcPr marL="9525" marR="9525" marT="9525" marB="0" anchor="ctr">
                    <a:lnT w="6350" cap="flat" cmpd="sng" algn="ctr">
                      <a:solidFill>
                        <a:schemeClr val="accent5">
                          <a:lumMod val="75000"/>
                        </a:schemeClr>
                      </a:solidFill>
                      <a:prstDash val="solid"/>
                      <a:round/>
                      <a:headEnd type="none" w="med" len="med"/>
                      <a:tailEnd type="none" w="med" len="med"/>
                    </a:lnT>
                    <a:lnB w="6350" cap="flat" cmpd="sng" algn="ctr">
                      <a:solidFill>
                        <a:schemeClr val="accent5">
                          <a:lumMod val="75000"/>
                        </a:schemeClr>
                      </a:solidFill>
                      <a:prstDash val="solid"/>
                      <a:round/>
                      <a:headEnd type="none" w="med" len="med"/>
                      <a:tailEnd type="none" w="med" len="med"/>
                    </a:lnB>
                    <a:noFill/>
                  </a:tcPr>
                </a:tc>
              </a:tr>
              <a:tr h="0">
                <a:tc vMerge="1">
                  <a:txBody>
                    <a:bodyPr/>
                    <a:lstStyle/>
                    <a:p>
                      <a:endParaRPr lang="es-EC" b="1" dirty="0"/>
                    </a:p>
                  </a:txBody>
                  <a:tcPr>
                    <a:lnT w="6350" cap="flat" cmpd="sng" algn="ctr">
                      <a:solidFill>
                        <a:schemeClr val="accent5">
                          <a:lumMod val="75000"/>
                        </a:schemeClr>
                      </a:solidFill>
                      <a:prstDash val="solid"/>
                      <a:round/>
                      <a:headEnd type="none" w="med" len="med"/>
                      <a:tailEnd type="none" w="med" len="med"/>
                    </a:lnT>
                    <a:solidFill>
                      <a:schemeClr val="accent1">
                        <a:lumMod val="40000"/>
                        <a:lumOff val="60000"/>
                      </a:schemeClr>
                    </a:solidFill>
                  </a:tcPr>
                </a:tc>
                <a:tc>
                  <a:txBody>
                    <a:bodyPr/>
                    <a:lstStyle/>
                    <a:p>
                      <a:pPr lvl="1"/>
                      <a:r>
                        <a:rPr lang="es-EC" sz="1600" b="0" dirty="0" smtClean="0"/>
                        <a:t>Año 3</a:t>
                      </a:r>
                      <a:endParaRPr lang="es-EC" sz="1600" b="0" dirty="0"/>
                    </a:p>
                  </a:txBody>
                  <a:tcPr>
                    <a:lnT w="6350" cap="flat" cmpd="sng" algn="ctr">
                      <a:solidFill>
                        <a:schemeClr val="accent5">
                          <a:lumMod val="75000"/>
                        </a:schemeClr>
                      </a:solidFill>
                      <a:prstDash val="solid"/>
                      <a:round/>
                      <a:headEnd type="none" w="med" len="med"/>
                      <a:tailEnd type="none" w="med" len="med"/>
                    </a:lnT>
                    <a:solidFill>
                      <a:schemeClr val="accent1">
                        <a:lumMod val="40000"/>
                        <a:lumOff val="60000"/>
                      </a:schemeClr>
                    </a:solidFill>
                  </a:tcPr>
                </a:tc>
                <a:tc>
                  <a:txBody>
                    <a:bodyPr/>
                    <a:lstStyle/>
                    <a:p>
                      <a:pPr lvl="1" algn="ctr" fontAlgn="b"/>
                      <a:r>
                        <a:rPr lang="es-EC" sz="1600" b="0" kern="1200" dirty="0">
                          <a:solidFill>
                            <a:schemeClr val="tx1"/>
                          </a:solidFill>
                          <a:latin typeface="+mn-lt"/>
                          <a:ea typeface="+mn-ea"/>
                          <a:cs typeface="+mn-cs"/>
                        </a:rPr>
                        <a:t> </a:t>
                      </a:r>
                      <a:r>
                        <a:rPr lang="es-EC" sz="1600" b="0" kern="1200" dirty="0" smtClean="0">
                          <a:solidFill>
                            <a:schemeClr val="tx1"/>
                          </a:solidFill>
                          <a:latin typeface="+mn-lt"/>
                          <a:ea typeface="+mn-ea"/>
                          <a:cs typeface="+mn-cs"/>
                        </a:rPr>
                        <a:t>$</a:t>
                      </a:r>
                      <a:r>
                        <a:rPr lang="es-EC" sz="1600" b="0" kern="1200" baseline="0" dirty="0" smtClean="0">
                          <a:solidFill>
                            <a:schemeClr val="tx1"/>
                          </a:solidFill>
                          <a:latin typeface="+mn-lt"/>
                          <a:ea typeface="+mn-ea"/>
                          <a:cs typeface="+mn-cs"/>
                        </a:rPr>
                        <a:t> </a:t>
                      </a:r>
                      <a:r>
                        <a:rPr lang="es-EC" sz="1600" b="0" kern="1200" dirty="0" smtClean="0">
                          <a:solidFill>
                            <a:schemeClr val="tx1"/>
                          </a:solidFill>
                          <a:latin typeface="+mn-lt"/>
                          <a:ea typeface="+mn-ea"/>
                          <a:cs typeface="+mn-cs"/>
                        </a:rPr>
                        <a:t>407.654,10 </a:t>
                      </a:r>
                      <a:endParaRPr lang="es-EC" sz="1600" b="0" kern="1200" dirty="0">
                        <a:solidFill>
                          <a:schemeClr val="tx1"/>
                        </a:solidFill>
                        <a:latin typeface="+mn-lt"/>
                        <a:ea typeface="+mn-ea"/>
                        <a:cs typeface="+mn-cs"/>
                      </a:endParaRPr>
                    </a:p>
                  </a:txBody>
                  <a:tcPr marL="9525" marR="9525" marT="9525" marB="0" anchor="ctr">
                    <a:lnT w="6350" cap="flat" cmpd="sng" algn="ctr">
                      <a:solidFill>
                        <a:schemeClr val="accent5">
                          <a:lumMod val="75000"/>
                        </a:schemeClr>
                      </a:solidFill>
                      <a:prstDash val="solid"/>
                      <a:round/>
                      <a:headEnd type="none" w="med" len="med"/>
                      <a:tailEnd type="none" w="med" len="med"/>
                    </a:lnT>
                    <a:noFill/>
                  </a:tcPr>
                </a:tc>
              </a:tr>
            </a:tbl>
          </a:graphicData>
        </a:graphic>
      </p:graphicFrame>
    </p:spTree>
    <p:extLst>
      <p:ext uri="{BB962C8B-B14F-4D97-AF65-F5344CB8AC3E}">
        <p14:creationId xmlns:p14="http://schemas.microsoft.com/office/powerpoint/2010/main" val="157551874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TotalTime>
  <Words>431</Words>
  <Application>Microsoft Office PowerPoint</Application>
  <PresentationFormat>Panorámica</PresentationFormat>
  <Paragraphs>115</Paragraphs>
  <Slides>10</Slides>
  <Notes>0</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10</vt:i4>
      </vt:variant>
    </vt:vector>
  </HeadingPairs>
  <TitlesOfParts>
    <vt:vector size="21" baseType="lpstr">
      <vt:lpstr>Arial</vt:lpstr>
      <vt:lpstr>Cabin</vt:lpstr>
      <vt:lpstr>Calibri</vt:lpstr>
      <vt:lpstr>Cambria Math</vt:lpstr>
      <vt:lpstr>Century Gothic</vt:lpstr>
      <vt:lpstr>Century Gothic (Cuerpo)</vt:lpstr>
      <vt:lpstr>Fira Sans Condensed Medium</vt:lpstr>
      <vt:lpstr>Fira Sans Extra Condensed Medium</vt:lpstr>
      <vt:lpstr>Lexend Light</vt:lpstr>
      <vt:lpstr>Roboto</vt:lpstr>
      <vt:lpstr>Tema de Office</vt:lpstr>
      <vt:lpstr>Presupuestos Referenciales</vt:lpstr>
      <vt:lpstr>Diseño muestral</vt:lpstr>
      <vt:lpstr>Marco de muestreo</vt:lpstr>
      <vt:lpstr>Tamaño muestral</vt:lpstr>
      <vt:lpstr>Escenario muestral 1</vt:lpstr>
      <vt:lpstr>Ficha técnica</vt:lpstr>
      <vt:lpstr>Cronograma</vt:lpstr>
      <vt:lpstr>ESCENARIO</vt:lpstr>
      <vt:lpstr>Muestra</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Presupuestos Referenciales</dc:title>
  <dc:creator>INEC Maria Fernanda Cordova</dc:creator>
  <cp:lastModifiedBy>INEC Angel Gaibor</cp:lastModifiedBy>
  <cp:revision>26</cp:revision>
  <dcterms:modified xsi:type="dcterms:W3CDTF">2024-08-08T21:02:41Z</dcterms:modified>
</cp:coreProperties>
</file>