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8551B-8CF8-4CB2-B329-A2C5F7A39CA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BCCD741-EA92-445D-8458-6C13394832D7}">
      <dgm:prSet phldrT="[Texto]"/>
      <dgm:spPr/>
      <dgm:t>
        <a:bodyPr/>
        <a:lstStyle/>
        <a:p>
          <a:r>
            <a:rPr lang="es-ES" dirty="0" smtClean="0"/>
            <a:t>Cálculo de tamaño muestra por dominio</a:t>
          </a:r>
          <a:endParaRPr lang="es-EC" dirty="0"/>
        </a:p>
      </dgm:t>
    </dgm:pt>
    <dgm:pt modelId="{54E47E2E-B744-42A8-9DFA-38A09F8FDFC4}" type="parTrans" cxnId="{773CFF98-9B2F-42CC-95D4-25EEAECF0F22}">
      <dgm:prSet/>
      <dgm:spPr/>
      <dgm:t>
        <a:bodyPr/>
        <a:lstStyle/>
        <a:p>
          <a:endParaRPr lang="es-EC"/>
        </a:p>
      </dgm:t>
    </dgm:pt>
    <dgm:pt modelId="{FD0DA214-8586-4335-85FB-1B05BB169E31}" type="sibTrans" cxnId="{773CFF98-9B2F-42CC-95D4-25EEAECF0F22}">
      <dgm:prSet/>
      <dgm:spPr/>
      <dgm:t>
        <a:bodyPr/>
        <a:lstStyle/>
        <a:p>
          <a:endParaRPr lang="es-EC"/>
        </a:p>
      </dgm:t>
    </dgm:pt>
    <dgm:pt modelId="{A91CDC9C-43CD-4DFA-B4DF-DD962710250C}">
      <dgm:prSet phldrT="[Texto]"/>
      <dgm:spPr/>
      <dgm:t>
        <a:bodyPr/>
        <a:lstStyle/>
        <a:p>
          <a:r>
            <a:rPr lang="es-ES" dirty="0" smtClean="0"/>
            <a:t>Distribución de muestra por estrato</a:t>
          </a:r>
          <a:endParaRPr lang="es-EC" dirty="0"/>
        </a:p>
      </dgm:t>
    </dgm:pt>
    <dgm:pt modelId="{6086D8E2-B4CA-4788-9BA8-DD0420BBA1FF}" type="parTrans" cxnId="{ACADE338-1FAB-4F1A-8A5D-993AFD476FA7}">
      <dgm:prSet/>
      <dgm:spPr/>
      <dgm:t>
        <a:bodyPr/>
        <a:lstStyle/>
        <a:p>
          <a:endParaRPr lang="es-EC"/>
        </a:p>
      </dgm:t>
    </dgm:pt>
    <dgm:pt modelId="{EF2B7F2B-0068-4A4A-842A-2B814B04FCDD}" type="sibTrans" cxnId="{ACADE338-1FAB-4F1A-8A5D-993AFD476FA7}">
      <dgm:prSet/>
      <dgm:spPr/>
      <dgm:t>
        <a:bodyPr/>
        <a:lstStyle/>
        <a:p>
          <a:endParaRPr lang="es-EC"/>
        </a:p>
      </dgm:t>
    </dgm:pt>
    <dgm:pt modelId="{2941BC19-B320-4991-B7A5-7DF3F173FE46}">
      <dgm:prSet phldrT="[Texto]"/>
      <dgm:spPr/>
      <dgm:t>
        <a:bodyPr/>
        <a:lstStyle/>
        <a:p>
          <a:r>
            <a:rPr lang="es-ES" dirty="0" smtClean="0"/>
            <a:t>Ajuste por no respuesta</a:t>
          </a:r>
          <a:endParaRPr lang="es-EC" dirty="0"/>
        </a:p>
      </dgm:t>
    </dgm:pt>
    <dgm:pt modelId="{E45D4F41-40D7-426C-BDD2-89FB6E4684CD}" type="parTrans" cxnId="{7DFBBEA5-3A84-4652-BF9B-9325A101DD7E}">
      <dgm:prSet/>
      <dgm:spPr/>
      <dgm:t>
        <a:bodyPr/>
        <a:lstStyle/>
        <a:p>
          <a:endParaRPr lang="es-EC"/>
        </a:p>
      </dgm:t>
    </dgm:pt>
    <dgm:pt modelId="{D249F0CE-8A60-4C95-AC39-3E1785A341CC}" type="sibTrans" cxnId="{7DFBBEA5-3A84-4652-BF9B-9325A101DD7E}">
      <dgm:prSet/>
      <dgm:spPr/>
      <dgm:t>
        <a:bodyPr/>
        <a:lstStyle/>
        <a:p>
          <a:endParaRPr lang="es-EC"/>
        </a:p>
      </dgm:t>
    </dgm:pt>
    <dgm:pt modelId="{3DA28002-5F07-408D-A22B-EAB77A7A11C9}" type="pres">
      <dgm:prSet presAssocID="{0EA8551B-8CF8-4CB2-B329-A2C5F7A39CA2}" presName="CompostProcess" presStyleCnt="0">
        <dgm:presLayoutVars>
          <dgm:dir/>
          <dgm:resizeHandles val="exact"/>
        </dgm:presLayoutVars>
      </dgm:prSet>
      <dgm:spPr/>
    </dgm:pt>
    <dgm:pt modelId="{E1DD9BB3-4AD1-4C42-9B83-BCE0FB71D033}" type="pres">
      <dgm:prSet presAssocID="{0EA8551B-8CF8-4CB2-B329-A2C5F7A39CA2}" presName="arrow" presStyleLbl="bgShp" presStyleIdx="0" presStyleCnt="1"/>
      <dgm:spPr/>
    </dgm:pt>
    <dgm:pt modelId="{9C950B5B-87E7-430E-910C-9DD5A467AFCF}" type="pres">
      <dgm:prSet presAssocID="{0EA8551B-8CF8-4CB2-B329-A2C5F7A39CA2}" presName="linearProcess" presStyleCnt="0"/>
      <dgm:spPr/>
    </dgm:pt>
    <dgm:pt modelId="{EDF37424-21FB-4871-B843-3FB66B736162}" type="pres">
      <dgm:prSet presAssocID="{8BCCD741-EA92-445D-8458-6C13394832D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B4D0DDE3-04E7-41F7-A89E-869D8BF85561}" type="pres">
      <dgm:prSet presAssocID="{FD0DA214-8586-4335-85FB-1B05BB169E31}" presName="sibTrans" presStyleCnt="0"/>
      <dgm:spPr/>
    </dgm:pt>
    <dgm:pt modelId="{95BB0806-3781-4E45-939D-84DD54CB648D}" type="pres">
      <dgm:prSet presAssocID="{A91CDC9C-43CD-4DFA-B4DF-DD962710250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  <dgm:pt modelId="{664ED4C9-DA61-4353-9959-5C516ADF8753}" type="pres">
      <dgm:prSet presAssocID="{EF2B7F2B-0068-4A4A-842A-2B814B04FCDD}" presName="sibTrans" presStyleCnt="0"/>
      <dgm:spPr/>
    </dgm:pt>
    <dgm:pt modelId="{38F0A725-861A-4AF5-BE15-CD1C7E96DE00}" type="pres">
      <dgm:prSet presAssocID="{2941BC19-B320-4991-B7A5-7DF3F173FE46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C"/>
        </a:p>
      </dgm:t>
    </dgm:pt>
  </dgm:ptLst>
  <dgm:cxnLst>
    <dgm:cxn modelId="{773CFF98-9B2F-42CC-95D4-25EEAECF0F22}" srcId="{0EA8551B-8CF8-4CB2-B329-A2C5F7A39CA2}" destId="{8BCCD741-EA92-445D-8458-6C13394832D7}" srcOrd="0" destOrd="0" parTransId="{54E47E2E-B744-42A8-9DFA-38A09F8FDFC4}" sibTransId="{FD0DA214-8586-4335-85FB-1B05BB169E31}"/>
    <dgm:cxn modelId="{7DFBBEA5-3A84-4652-BF9B-9325A101DD7E}" srcId="{0EA8551B-8CF8-4CB2-B329-A2C5F7A39CA2}" destId="{2941BC19-B320-4991-B7A5-7DF3F173FE46}" srcOrd="2" destOrd="0" parTransId="{E45D4F41-40D7-426C-BDD2-89FB6E4684CD}" sibTransId="{D249F0CE-8A60-4C95-AC39-3E1785A341CC}"/>
    <dgm:cxn modelId="{ACADE338-1FAB-4F1A-8A5D-993AFD476FA7}" srcId="{0EA8551B-8CF8-4CB2-B329-A2C5F7A39CA2}" destId="{A91CDC9C-43CD-4DFA-B4DF-DD962710250C}" srcOrd="1" destOrd="0" parTransId="{6086D8E2-B4CA-4788-9BA8-DD0420BBA1FF}" sibTransId="{EF2B7F2B-0068-4A4A-842A-2B814B04FCDD}"/>
    <dgm:cxn modelId="{754F3D0C-94E8-4ACC-BEA9-D61394120928}" type="presOf" srcId="{A91CDC9C-43CD-4DFA-B4DF-DD962710250C}" destId="{95BB0806-3781-4E45-939D-84DD54CB648D}" srcOrd="0" destOrd="0" presId="urn:microsoft.com/office/officeart/2005/8/layout/hProcess9"/>
    <dgm:cxn modelId="{BAC4B121-1A6C-4392-B8BB-C224C645E045}" type="presOf" srcId="{0EA8551B-8CF8-4CB2-B329-A2C5F7A39CA2}" destId="{3DA28002-5F07-408D-A22B-EAB77A7A11C9}" srcOrd="0" destOrd="0" presId="urn:microsoft.com/office/officeart/2005/8/layout/hProcess9"/>
    <dgm:cxn modelId="{AD5DFC71-E99A-440D-84A9-31194FD4024A}" type="presOf" srcId="{8BCCD741-EA92-445D-8458-6C13394832D7}" destId="{EDF37424-21FB-4871-B843-3FB66B736162}" srcOrd="0" destOrd="0" presId="urn:microsoft.com/office/officeart/2005/8/layout/hProcess9"/>
    <dgm:cxn modelId="{04C926BB-ED5F-4B4B-9E71-2CB2889C189A}" type="presOf" srcId="{2941BC19-B320-4991-B7A5-7DF3F173FE46}" destId="{38F0A725-861A-4AF5-BE15-CD1C7E96DE00}" srcOrd="0" destOrd="0" presId="urn:microsoft.com/office/officeart/2005/8/layout/hProcess9"/>
    <dgm:cxn modelId="{994E5AC6-AE3D-48CB-BCB1-C71D82D2BF34}" type="presParOf" srcId="{3DA28002-5F07-408D-A22B-EAB77A7A11C9}" destId="{E1DD9BB3-4AD1-4C42-9B83-BCE0FB71D033}" srcOrd="0" destOrd="0" presId="urn:microsoft.com/office/officeart/2005/8/layout/hProcess9"/>
    <dgm:cxn modelId="{816A6F2B-69D3-49B6-B139-4E4158A0CF6F}" type="presParOf" srcId="{3DA28002-5F07-408D-A22B-EAB77A7A11C9}" destId="{9C950B5B-87E7-430E-910C-9DD5A467AFCF}" srcOrd="1" destOrd="0" presId="urn:microsoft.com/office/officeart/2005/8/layout/hProcess9"/>
    <dgm:cxn modelId="{C2245915-1B39-42E0-8B38-6F9433E181C8}" type="presParOf" srcId="{9C950B5B-87E7-430E-910C-9DD5A467AFCF}" destId="{EDF37424-21FB-4871-B843-3FB66B736162}" srcOrd="0" destOrd="0" presId="urn:microsoft.com/office/officeart/2005/8/layout/hProcess9"/>
    <dgm:cxn modelId="{0E93FF07-8423-490B-9E26-406A36FB5738}" type="presParOf" srcId="{9C950B5B-87E7-430E-910C-9DD5A467AFCF}" destId="{B4D0DDE3-04E7-41F7-A89E-869D8BF85561}" srcOrd="1" destOrd="0" presId="urn:microsoft.com/office/officeart/2005/8/layout/hProcess9"/>
    <dgm:cxn modelId="{3C9D85C2-2AD6-4E91-8FC0-0E854E5C695F}" type="presParOf" srcId="{9C950B5B-87E7-430E-910C-9DD5A467AFCF}" destId="{95BB0806-3781-4E45-939D-84DD54CB648D}" srcOrd="2" destOrd="0" presId="urn:microsoft.com/office/officeart/2005/8/layout/hProcess9"/>
    <dgm:cxn modelId="{6A9C5E86-09AB-401C-A9C2-92A3BB51D1A7}" type="presParOf" srcId="{9C950B5B-87E7-430E-910C-9DD5A467AFCF}" destId="{664ED4C9-DA61-4353-9959-5C516ADF8753}" srcOrd="3" destOrd="0" presId="urn:microsoft.com/office/officeart/2005/8/layout/hProcess9"/>
    <dgm:cxn modelId="{5EFDB74D-40D8-4BD0-87D6-2D76CEE64910}" type="presParOf" srcId="{9C950B5B-87E7-430E-910C-9DD5A467AFCF}" destId="{38F0A725-861A-4AF5-BE15-CD1C7E96DE0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620A-F34D-4BB3-AF18-41034D17D5E2}" type="datetimeFigureOut">
              <a:rPr lang="es-EC" smtClean="0"/>
              <a:t>30/8/2024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998A-8A08-4D09-8CED-5D2730137C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5224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620A-F34D-4BB3-AF18-41034D17D5E2}" type="datetimeFigureOut">
              <a:rPr lang="es-EC" smtClean="0"/>
              <a:t>30/8/2024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998A-8A08-4D09-8CED-5D2730137C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166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620A-F34D-4BB3-AF18-41034D17D5E2}" type="datetimeFigureOut">
              <a:rPr lang="es-EC" smtClean="0"/>
              <a:t>30/8/2024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998A-8A08-4D09-8CED-5D2730137C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3558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E9DE6FB3-6D8A-A847-ABFF-135A8D48CD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CD6AF7B-4823-A647-B98C-1B8371BC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32" y="432878"/>
            <a:ext cx="7227771" cy="53002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646E78"/>
                </a:solidFill>
              </a:defRPr>
            </a:lvl1pPr>
          </a:lstStyle>
          <a:p>
            <a:r>
              <a:rPr lang="es-ES" dirty="0"/>
              <a:t>Haga clic para modificar</a:t>
            </a:r>
            <a:endParaRPr lang="es-EC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1C2C26F9-496F-4C4E-8339-48DE417244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17832" y="998527"/>
            <a:ext cx="7227614" cy="49915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646E78"/>
                </a:solidFill>
              </a:defRPr>
            </a:lvl1pPr>
          </a:lstStyle>
          <a:p>
            <a:r>
              <a:rPr lang="es-ES" dirty="0"/>
              <a:t>Haga clic para modificar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4339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620A-F34D-4BB3-AF18-41034D17D5E2}" type="datetimeFigureOut">
              <a:rPr lang="es-EC" smtClean="0"/>
              <a:t>30/8/2024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998A-8A08-4D09-8CED-5D2730137C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7326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620A-F34D-4BB3-AF18-41034D17D5E2}" type="datetimeFigureOut">
              <a:rPr lang="es-EC" smtClean="0"/>
              <a:t>30/8/2024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998A-8A08-4D09-8CED-5D2730137C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950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620A-F34D-4BB3-AF18-41034D17D5E2}" type="datetimeFigureOut">
              <a:rPr lang="es-EC" smtClean="0"/>
              <a:t>30/8/2024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998A-8A08-4D09-8CED-5D2730137C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370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620A-F34D-4BB3-AF18-41034D17D5E2}" type="datetimeFigureOut">
              <a:rPr lang="es-EC" smtClean="0"/>
              <a:t>30/8/2024</a:t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998A-8A08-4D09-8CED-5D2730137C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961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620A-F34D-4BB3-AF18-41034D17D5E2}" type="datetimeFigureOut">
              <a:rPr lang="es-EC" smtClean="0"/>
              <a:t>30/8/2024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998A-8A08-4D09-8CED-5D2730137C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5517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620A-F34D-4BB3-AF18-41034D17D5E2}" type="datetimeFigureOut">
              <a:rPr lang="es-EC" smtClean="0"/>
              <a:t>30/8/2024</a:t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998A-8A08-4D09-8CED-5D2730137C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55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620A-F34D-4BB3-AF18-41034D17D5E2}" type="datetimeFigureOut">
              <a:rPr lang="es-EC" smtClean="0"/>
              <a:t>30/8/2024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998A-8A08-4D09-8CED-5D2730137C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5495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620A-F34D-4BB3-AF18-41034D17D5E2}" type="datetimeFigureOut">
              <a:rPr lang="es-EC" smtClean="0"/>
              <a:t>30/8/2024</a:t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C998A-8A08-4D09-8CED-5D2730137C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2771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620A-F34D-4BB3-AF18-41034D17D5E2}" type="datetimeFigureOut">
              <a:rPr lang="es-EC" smtClean="0"/>
              <a:t>30/8/2024</a:t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C998A-8A08-4D09-8CED-5D2730137C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3874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00FA55-AC3A-4D45-9DC2-DFFD79A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Escenario Inicial ACTI</a:t>
            </a:r>
            <a:endParaRPr lang="es-419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/>
          </p:nvPr>
        </p:nvGraphicFramePr>
        <p:xfrm>
          <a:off x="1921435" y="1200718"/>
          <a:ext cx="8128000" cy="490525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s-ES" dirty="0" smtClean="0"/>
                        <a:t>Marco de muestreo</a:t>
                      </a:r>
                      <a:endParaRPr lang="es-EC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30.595 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endParaRPr lang="es-ES" dirty="0" smtClean="0"/>
                    </a:p>
                    <a:p>
                      <a:pPr algn="ctr"/>
                      <a:r>
                        <a:rPr lang="es-ES" b="1" dirty="0" smtClean="0"/>
                        <a:t>Muestra empresas</a:t>
                      </a:r>
                      <a:endParaRPr lang="es-EC" b="1" dirty="0"/>
                    </a:p>
                  </a:txBody>
                  <a:tcPr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Cabin"/>
                          <a:cs typeface="Cabin"/>
                          <a:sym typeface="Cabin"/>
                        </a:rPr>
                        <a:t>Total</a:t>
                      </a:r>
                      <a:endParaRPr sz="1600" b="1" kern="1200" dirty="0">
                        <a:solidFill>
                          <a:schemeClr val="dk1"/>
                        </a:solidFill>
                        <a:latin typeface="+mn-lt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30.595 </a:t>
                      </a:r>
                      <a:endParaRPr lang="es-EC" sz="16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Cabin"/>
                          <a:cs typeface="Cabin"/>
                          <a:sym typeface="Cabin"/>
                        </a:rPr>
                        <a:t>Inclusión forzosa</a:t>
                      </a:r>
                      <a:endParaRPr sz="1600" b="0" kern="1200" dirty="0">
                        <a:solidFill>
                          <a:schemeClr val="dk1"/>
                        </a:solidFill>
                        <a:latin typeface="+mn-lt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4.666 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Cabin"/>
                          <a:cs typeface="Cabin"/>
                          <a:sym typeface="Cabin"/>
                        </a:rPr>
                        <a:t>Muestreo</a:t>
                      </a:r>
                      <a:endParaRPr sz="1600" b="0" kern="1200" dirty="0">
                        <a:solidFill>
                          <a:schemeClr val="dk1"/>
                        </a:solidFill>
                        <a:latin typeface="+mn-lt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25.929 </a:t>
                      </a:r>
                      <a:endParaRPr lang="es-EC" sz="16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endParaRPr lang="es-ES" b="1" dirty="0" smtClean="0"/>
                    </a:p>
                    <a:p>
                      <a:r>
                        <a:rPr lang="es-ES" b="1" dirty="0" smtClean="0"/>
                        <a:t>Representatividad</a:t>
                      </a:r>
                      <a:endParaRPr lang="es-EC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Provincial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EC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Tamaño de empresa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EC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C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Sector económico</a:t>
                      </a: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 smtClean="0"/>
                        <a:t>Tiempo de levantamiento</a:t>
                      </a:r>
                      <a:endParaRPr lang="es-EC" b="1" dirty="0" smtClean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dk1"/>
                          </a:solidFill>
                          <a:latin typeface="+mn-lt"/>
                          <a:ea typeface="Lexend Light"/>
                          <a:cs typeface="Lexend Light"/>
                          <a:sym typeface="Lexend Light"/>
                        </a:rPr>
                        <a:t>5</a:t>
                      </a:r>
                      <a:r>
                        <a:rPr lang="en" sz="1600" baseline="0" dirty="0" smtClean="0">
                          <a:solidFill>
                            <a:schemeClr val="dk1"/>
                          </a:solidFill>
                          <a:latin typeface="+mn-lt"/>
                          <a:ea typeface="Lexend Light"/>
                          <a:cs typeface="Lexend Light"/>
                          <a:sym typeface="Lexend Light"/>
                        </a:rPr>
                        <a:t> meses</a:t>
                      </a:r>
                      <a:endParaRPr sz="1600" dirty="0">
                        <a:solidFill>
                          <a:schemeClr val="dk1"/>
                        </a:solidFill>
                        <a:latin typeface="+mn-lt"/>
                        <a:ea typeface="Lexend Light"/>
                        <a:cs typeface="Lexend Light"/>
                        <a:sym typeface="Lexend Light"/>
                      </a:endParaRPr>
                    </a:p>
                  </a:txBody>
                  <a:tcPr marL="91425" marR="91425" marT="91425" marB="91425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s-ES" b="1" dirty="0" smtClean="0"/>
                        <a:t>Margen de error</a:t>
                      </a:r>
                      <a:endParaRPr lang="es-EC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dirty="0" smtClean="0"/>
                        <a:t>5%</a:t>
                      </a:r>
                      <a:endParaRPr lang="es-EC" sz="1600" dirty="0"/>
                    </a:p>
                  </a:txBody>
                  <a:tcPr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s-ES" b="1" dirty="0" smtClean="0"/>
                        <a:t>Nivel de confianza</a:t>
                      </a:r>
                      <a:endParaRPr lang="es-EC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C" sz="1600" dirty="0" smtClean="0"/>
                        <a:t>95%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Presupuesto</a:t>
                      </a:r>
                    </a:p>
                    <a:p>
                      <a:pPr algn="ctr"/>
                      <a:r>
                        <a:rPr lang="es-ES" b="1" dirty="0" smtClean="0"/>
                        <a:t>Referencial</a:t>
                      </a:r>
                      <a:endParaRPr lang="es-EC" b="1" dirty="0"/>
                    </a:p>
                  </a:txBody>
                  <a:tcPr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sz="1600" b="1" dirty="0" smtClean="0"/>
                        <a:t>Total</a:t>
                      </a:r>
                      <a:endParaRPr lang="es-EC" sz="1600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600" b="1" dirty="0" smtClean="0"/>
                        <a:t>$ 3.350.106,22</a:t>
                      </a:r>
                      <a:endParaRPr lang="es-EC" sz="1600" b="1" dirty="0"/>
                    </a:p>
                  </a:txBody>
                  <a:tcPr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C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s-EC" sz="1600" b="0" dirty="0" smtClean="0"/>
                        <a:t>Año 1</a:t>
                      </a:r>
                      <a:endParaRPr lang="es-EC" sz="1600" b="0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fontAlgn="b"/>
                      <a:r>
                        <a:rPr lang="es-EC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C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344.731,32 </a:t>
                      </a:r>
                      <a:endParaRPr lang="es-EC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s-EC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s-EC" sz="1600" b="0" dirty="0" smtClean="0"/>
                        <a:t>Año 2</a:t>
                      </a:r>
                      <a:endParaRPr lang="es-EC" sz="1600" b="0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fontAlgn="b"/>
                      <a:r>
                        <a:rPr lang="es-EC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$ 2.597.720,80 </a:t>
                      </a:r>
                      <a:endParaRPr lang="es-EC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s-EC" b="1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s-EC" sz="1600" b="0" dirty="0" smtClean="0"/>
                        <a:t>Año 3</a:t>
                      </a:r>
                      <a:endParaRPr lang="es-EC" sz="1600" b="0" dirty="0"/>
                    </a:p>
                  </a:txBody>
                  <a:tcPr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fontAlgn="b"/>
                      <a:r>
                        <a:rPr lang="es-EC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s-EC" sz="1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C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407.654,10 </a:t>
                      </a:r>
                      <a:endParaRPr lang="es-EC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63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1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00FA55-AC3A-4D45-9DC2-DFFD79A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Nuevos escenarios de muestra para el ACTI</a:t>
            </a:r>
            <a:endParaRPr lang="es-419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94033"/>
              </p:ext>
            </p:extLst>
          </p:nvPr>
        </p:nvGraphicFramePr>
        <p:xfrm>
          <a:off x="257577" y="1313644"/>
          <a:ext cx="11256134" cy="5241705"/>
        </p:xfrm>
        <a:graphic>
          <a:graphicData uri="http://schemas.openxmlformats.org/drawingml/2006/table">
            <a:tbl>
              <a:tblPr firstRow="1" firstCol="1" bandRow="1"/>
              <a:tblGrid>
                <a:gridCol w="1706407"/>
                <a:gridCol w="1706407"/>
                <a:gridCol w="2083990"/>
                <a:gridCol w="2083990"/>
                <a:gridCol w="2066974"/>
                <a:gridCol w="1608366"/>
              </a:tblGrid>
              <a:tr h="529649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b="1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Descripción</a:t>
                      </a:r>
                      <a:endParaRPr lang="es-EC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b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Escenario Nro. 1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b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Escenario Nro. 2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b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Escenario Nro. 3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b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Escenario Nro. 4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</a:tr>
              <a:tr h="365276">
                <a:tc row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 b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Muestra empresas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 b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Total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23.009</a:t>
                      </a:r>
                      <a:endParaRPr lang="es-EC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23.517</a:t>
                      </a:r>
                      <a:endParaRPr lang="es-EC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20.583</a:t>
                      </a:r>
                      <a:endParaRPr lang="es-EC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b="1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21.331</a:t>
                      </a:r>
                      <a:endParaRPr lang="es-EC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</a:tr>
              <a:tr h="347012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Inclusión Forzosa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4.666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4.666</a:t>
                      </a:r>
                      <a:endParaRPr lang="es-EC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4.666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4.666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</a:tr>
              <a:tr h="347012">
                <a:tc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Muestreo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18.343</a:t>
                      </a:r>
                      <a:endParaRPr lang="es-EC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s-ES" sz="1200" kern="120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18.851</a:t>
                      </a:r>
                      <a:endParaRPr lang="es-EC" sz="1200" kern="1200" dirty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15.917</a:t>
                      </a:r>
                      <a:endParaRPr lang="es-EC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dirty="0" smtClean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16.665</a:t>
                      </a:r>
                      <a:endParaRPr lang="es-EC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</a:tr>
              <a:tr h="36527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 b="1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Error de muestreo</a:t>
                      </a:r>
                      <a:endParaRPr lang="es-EC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5%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5%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7%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5%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76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 b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Nivel de confianza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95%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95%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93%</a:t>
                      </a:r>
                      <a:endParaRPr lang="es-EC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95%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</a:tr>
              <a:tr h="365276">
                <a:tc rowSpan="6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 b="1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Representatividad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Nacional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Nacional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Nacional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Nacional</a:t>
                      </a:r>
                      <a:endParaRPr lang="es-EC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76">
                <a:tc gridSpan="2"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Provincial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Provincial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Provincial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Provincial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76">
                <a:tc gridSpan="2"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CIUU 2 dígitos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CIUU 1 dígito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CIUU 1 dígito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CIUU 1 dígito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0550">
                <a:tc gridSpan="2"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Tamaño de empresa 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Tamaño de empresa 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Tamaño de empresa 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Tamaño de empresa 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276">
                <a:tc gridSpan="2"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Sector económico 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Sector económico 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Sector económico 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Sector económico 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0550">
                <a:tc gridSpan="2"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Provincia, sector económico 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Provincia, sector económico </a:t>
                      </a:r>
                      <a:endParaRPr lang="es-EC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C" sz="1200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s-EC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57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00FA55-AC3A-4D45-9DC2-DFFD79A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Proceso cálculo tamaño muestral</a:t>
            </a:r>
            <a:endParaRPr lang="es-419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88581972"/>
              </p:ext>
            </p:extLst>
          </p:nvPr>
        </p:nvGraphicFramePr>
        <p:xfrm>
          <a:off x="1438875" y="1399506"/>
          <a:ext cx="8128000" cy="2801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redondeado 4"/>
          <p:cNvSpPr/>
          <p:nvPr/>
        </p:nvSpPr>
        <p:spPr>
          <a:xfrm>
            <a:off x="4415480" y="3970637"/>
            <a:ext cx="2331309" cy="2594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Para cada uno de los escenarios los estratos resultan ser el cruce de los diferentes dominios presentes en la ficha</a:t>
            </a:r>
            <a:endParaRPr lang="es-EC" dirty="0"/>
          </a:p>
        </p:txBody>
      </p:sp>
      <p:sp>
        <p:nvSpPr>
          <p:cNvPr id="6" name="Rectángulo redondeado 5"/>
          <p:cNvSpPr/>
          <p:nvPr/>
        </p:nvSpPr>
        <p:spPr>
          <a:xfrm>
            <a:off x="7245850" y="3970637"/>
            <a:ext cx="2331309" cy="25949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La tasa de no respuesta se tomó para las empresas medianas de la última ENESEM y en el caso de las pequeñas del PRETT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318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234</Words>
  <Application>Microsoft Office PowerPoint</Application>
  <PresentationFormat>Panorámica</PresentationFormat>
  <Paragraphs>95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Arial</vt:lpstr>
      <vt:lpstr>Cabin</vt:lpstr>
      <vt:lpstr>Calibri</vt:lpstr>
      <vt:lpstr>Calibri Light</vt:lpstr>
      <vt:lpstr>Century Gothic</vt:lpstr>
      <vt:lpstr>Lexend Light</vt:lpstr>
      <vt:lpstr>Times New Roman</vt:lpstr>
      <vt:lpstr>Tema de Office</vt:lpstr>
      <vt:lpstr>Escenario Inicial ACTI</vt:lpstr>
      <vt:lpstr>Nuevos escenarios de muestra para el ACTI</vt:lpstr>
      <vt:lpstr>Proceso cálculo tamaño muestral</vt:lpstr>
    </vt:vector>
  </TitlesOfParts>
  <Company>INEC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Muestra</dc:title>
  <dc:creator>INEC Rita Jacome</dc:creator>
  <cp:lastModifiedBy>INEC Angel Gaibor</cp:lastModifiedBy>
  <cp:revision>11</cp:revision>
  <dcterms:created xsi:type="dcterms:W3CDTF">2024-08-29T13:35:45Z</dcterms:created>
  <dcterms:modified xsi:type="dcterms:W3CDTF">2024-08-30T18:59:34Z</dcterms:modified>
</cp:coreProperties>
</file>