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79" r:id="rId2"/>
    <p:sldId id="673" r:id="rId3"/>
    <p:sldId id="701" r:id="rId4"/>
    <p:sldId id="702" r:id="rId5"/>
    <p:sldId id="703" r:id="rId6"/>
    <p:sldId id="704" r:id="rId7"/>
    <p:sldId id="705" r:id="rId8"/>
    <p:sldId id="706" r:id="rId9"/>
    <p:sldId id="707" r:id="rId10"/>
    <p:sldId id="708" r:id="rId11"/>
    <p:sldId id="709" r:id="rId12"/>
    <p:sldId id="710" r:id="rId13"/>
    <p:sldId id="711" r:id="rId14"/>
    <p:sldId id="712" r:id="rId15"/>
    <p:sldId id="713" r:id="rId16"/>
    <p:sldId id="714" r:id="rId17"/>
    <p:sldId id="715" r:id="rId18"/>
    <p:sldId id="716" r:id="rId19"/>
    <p:sldId id="717" r:id="rId20"/>
    <p:sldId id="718" r:id="rId21"/>
    <p:sldId id="719" r:id="rId22"/>
    <p:sldId id="720" r:id="rId23"/>
    <p:sldId id="721" r:id="rId24"/>
    <p:sldId id="722" r:id="rId25"/>
    <p:sldId id="680" r:id="rId26"/>
    <p:sldId id="695" r:id="rId27"/>
    <p:sldId id="700" r:id="rId28"/>
    <p:sldId id="696" r:id="rId29"/>
    <p:sldId id="697" r:id="rId30"/>
    <p:sldId id="698" r:id="rId31"/>
    <p:sldId id="699" r:id="rId32"/>
    <p:sldId id="283" r:id="rId33"/>
  </p:sldIdLst>
  <p:sldSz cx="12192000" cy="6858000"/>
  <p:notesSz cx="6858000" cy="9144000"/>
  <p:defaultText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6E78"/>
    <a:srgbClr val="B4BEC8"/>
    <a:srgbClr val="4A3FA3"/>
    <a:srgbClr val="0096FF"/>
    <a:srgbClr val="00C8FF"/>
    <a:srgbClr val="FB5B7B"/>
    <a:srgbClr val="B4E164"/>
    <a:srgbClr val="00E1B4"/>
    <a:srgbClr val="FFBEAA"/>
    <a:srgbClr val="0078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55" autoAdjust="0"/>
    <p:restoredTop sz="94172" autoAdjust="0"/>
  </p:normalViewPr>
  <p:slideViewPr>
    <p:cSldViewPr snapToGrid="0" snapToObjects="1">
      <p:cViewPr varScale="1">
        <p:scale>
          <a:sx n="109" d="100"/>
          <a:sy n="109" d="100"/>
        </p:scale>
        <p:origin x="8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EC Carmen Granda" userId="a637de9d-5227-4d2c-9a89-a0ce7df538d9" providerId="ADAL" clId="{FED36931-9479-4309-9018-EC86D9070B32}"/>
    <pc:docChg chg="custSel delSld modSld">
      <pc:chgData name="INEC Carmen Granda" userId="a637de9d-5227-4d2c-9a89-a0ce7df538d9" providerId="ADAL" clId="{FED36931-9479-4309-9018-EC86D9070B32}" dt="2025-03-07T03:16:56.257" v="41" actId="1076"/>
      <pc:docMkLst>
        <pc:docMk/>
      </pc:docMkLst>
      <pc:sldChg chg="modSp mod">
        <pc:chgData name="INEC Carmen Granda" userId="a637de9d-5227-4d2c-9a89-a0ce7df538d9" providerId="ADAL" clId="{FED36931-9479-4309-9018-EC86D9070B32}" dt="2025-03-07T03:14:56.487" v="19" actId="20577"/>
        <pc:sldMkLst>
          <pc:docMk/>
          <pc:sldMk cId="576427016" sldId="311"/>
        </pc:sldMkLst>
        <pc:spChg chg="mod">
          <ac:chgData name="INEC Carmen Granda" userId="a637de9d-5227-4d2c-9a89-a0ce7df538d9" providerId="ADAL" clId="{FED36931-9479-4309-9018-EC86D9070B32}" dt="2025-03-07T03:14:56.487" v="19" actId="20577"/>
          <ac:spMkLst>
            <pc:docMk/>
            <pc:sldMk cId="576427016" sldId="311"/>
            <ac:spMk id="2" creationId="{D8774E8C-AF5C-BA44-B263-0035EA65EA14}"/>
          </ac:spMkLst>
        </pc:spChg>
      </pc:sldChg>
      <pc:sldChg chg="addSp delSp modSp mod">
        <pc:chgData name="INEC Carmen Granda" userId="a637de9d-5227-4d2c-9a89-a0ce7df538d9" providerId="ADAL" clId="{FED36931-9479-4309-9018-EC86D9070B32}" dt="2025-03-07T03:15:36.853" v="31" actId="20577"/>
        <pc:sldMkLst>
          <pc:docMk/>
          <pc:sldMk cId="2999363566" sldId="312"/>
        </pc:sldMkLst>
        <pc:graphicFrameChg chg="add mod modGraphic">
          <ac:chgData name="INEC Carmen Granda" userId="a637de9d-5227-4d2c-9a89-a0ce7df538d9" providerId="ADAL" clId="{FED36931-9479-4309-9018-EC86D9070B32}" dt="2025-03-07T03:15:36.853" v="31" actId="20577"/>
          <ac:graphicFrameMkLst>
            <pc:docMk/>
            <pc:sldMk cId="2999363566" sldId="312"/>
            <ac:graphicFrameMk id="3" creationId="{7AF58BCB-BF22-F17D-1761-01E6AB7FF3AA}"/>
          </ac:graphicFrameMkLst>
        </pc:graphicFrameChg>
        <pc:graphicFrameChg chg="del">
          <ac:chgData name="INEC Carmen Granda" userId="a637de9d-5227-4d2c-9a89-a0ce7df538d9" providerId="ADAL" clId="{FED36931-9479-4309-9018-EC86D9070B32}" dt="2025-03-07T02:33:25.955" v="0" actId="478"/>
          <ac:graphicFrameMkLst>
            <pc:docMk/>
            <pc:sldMk cId="2999363566" sldId="312"/>
            <ac:graphicFrameMk id="8" creationId="{4419E33B-6A86-2410-B60C-2AAD66F79A76}"/>
          </ac:graphicFrameMkLst>
        </pc:graphicFrameChg>
      </pc:sldChg>
      <pc:sldChg chg="modSp mod">
        <pc:chgData name="INEC Carmen Granda" userId="a637de9d-5227-4d2c-9a89-a0ce7df538d9" providerId="ADAL" clId="{FED36931-9479-4309-9018-EC86D9070B32}" dt="2025-03-07T03:15:14.332" v="23" actId="20577"/>
        <pc:sldMkLst>
          <pc:docMk/>
          <pc:sldMk cId="2251225936" sldId="654"/>
        </pc:sldMkLst>
        <pc:spChg chg="mod">
          <ac:chgData name="INEC Carmen Granda" userId="a637de9d-5227-4d2c-9a89-a0ce7df538d9" providerId="ADAL" clId="{FED36931-9479-4309-9018-EC86D9070B32}" dt="2025-03-07T03:15:14.332" v="23" actId="20577"/>
          <ac:spMkLst>
            <pc:docMk/>
            <pc:sldMk cId="2251225936" sldId="654"/>
            <ac:spMk id="2" creationId="{D8774E8C-AF5C-BA44-B263-0035EA65EA14}"/>
          </ac:spMkLst>
        </pc:spChg>
      </pc:sldChg>
      <pc:sldChg chg="modSp mod">
        <pc:chgData name="INEC Carmen Granda" userId="a637de9d-5227-4d2c-9a89-a0ce7df538d9" providerId="ADAL" clId="{FED36931-9479-4309-9018-EC86D9070B32}" dt="2025-03-07T03:14:11.772" v="9" actId="20577"/>
        <pc:sldMkLst>
          <pc:docMk/>
          <pc:sldMk cId="1312180414" sldId="673"/>
        </pc:sldMkLst>
        <pc:spChg chg="mod">
          <ac:chgData name="INEC Carmen Granda" userId="a637de9d-5227-4d2c-9a89-a0ce7df538d9" providerId="ADAL" clId="{FED36931-9479-4309-9018-EC86D9070B32}" dt="2025-03-07T03:14:11.772" v="9" actId="20577"/>
          <ac:spMkLst>
            <pc:docMk/>
            <pc:sldMk cId="1312180414" sldId="673"/>
            <ac:spMk id="2" creationId="{D8774E8C-AF5C-BA44-B263-0035EA65EA14}"/>
          </ac:spMkLst>
        </pc:spChg>
      </pc:sldChg>
      <pc:sldChg chg="modSp mod">
        <pc:chgData name="INEC Carmen Granda" userId="a637de9d-5227-4d2c-9a89-a0ce7df538d9" providerId="ADAL" clId="{FED36931-9479-4309-9018-EC86D9070B32}" dt="2025-03-07T03:16:09.497" v="38" actId="12"/>
        <pc:sldMkLst>
          <pc:docMk/>
          <pc:sldMk cId="3075900177" sldId="676"/>
        </pc:sldMkLst>
        <pc:spChg chg="mod">
          <ac:chgData name="INEC Carmen Granda" userId="a637de9d-5227-4d2c-9a89-a0ce7df538d9" providerId="ADAL" clId="{FED36931-9479-4309-9018-EC86D9070B32}" dt="2025-03-07T03:16:09.497" v="38" actId="12"/>
          <ac:spMkLst>
            <pc:docMk/>
            <pc:sldMk cId="3075900177" sldId="676"/>
            <ac:spMk id="3" creationId="{29F6918C-8586-6A44-C5B6-81A410DD8F49}"/>
          </ac:spMkLst>
        </pc:spChg>
      </pc:sldChg>
      <pc:sldChg chg="modSp mod">
        <pc:chgData name="INEC Carmen Granda" userId="a637de9d-5227-4d2c-9a89-a0ce7df538d9" providerId="ADAL" clId="{FED36931-9479-4309-9018-EC86D9070B32}" dt="2025-03-07T03:14:41.305" v="15" actId="1076"/>
        <pc:sldMkLst>
          <pc:docMk/>
          <pc:sldMk cId="147205935" sldId="680"/>
        </pc:sldMkLst>
        <pc:spChg chg="mod">
          <ac:chgData name="INEC Carmen Granda" userId="a637de9d-5227-4d2c-9a89-a0ce7df538d9" providerId="ADAL" clId="{FED36931-9479-4309-9018-EC86D9070B32}" dt="2025-03-07T03:14:41.305" v="15" actId="1076"/>
          <ac:spMkLst>
            <pc:docMk/>
            <pc:sldMk cId="147205935" sldId="680"/>
            <ac:spMk id="2" creationId="{D8774E8C-AF5C-BA44-B263-0035EA65EA14}"/>
          </ac:spMkLst>
        </pc:spChg>
      </pc:sldChg>
      <pc:sldChg chg="modSp mod">
        <pc:chgData name="INEC Carmen Granda" userId="a637de9d-5227-4d2c-9a89-a0ce7df538d9" providerId="ADAL" clId="{FED36931-9479-4309-9018-EC86D9070B32}" dt="2025-03-07T03:16:29.963" v="39" actId="1076"/>
        <pc:sldMkLst>
          <pc:docMk/>
          <pc:sldMk cId="2769300267" sldId="682"/>
        </pc:sldMkLst>
        <pc:spChg chg="mod">
          <ac:chgData name="INEC Carmen Granda" userId="a637de9d-5227-4d2c-9a89-a0ce7df538d9" providerId="ADAL" clId="{FED36931-9479-4309-9018-EC86D9070B32}" dt="2025-03-07T03:16:29.963" v="39" actId="1076"/>
          <ac:spMkLst>
            <pc:docMk/>
            <pc:sldMk cId="2769300267" sldId="682"/>
            <ac:spMk id="3" creationId="{E8676904-FE55-DDB2-883D-88DD60B6DDB6}"/>
          </ac:spMkLst>
        </pc:spChg>
      </pc:sldChg>
      <pc:sldChg chg="modSp mod">
        <pc:chgData name="INEC Carmen Granda" userId="a637de9d-5227-4d2c-9a89-a0ce7df538d9" providerId="ADAL" clId="{FED36931-9479-4309-9018-EC86D9070B32}" dt="2025-03-07T03:16:51.116" v="40" actId="1076"/>
        <pc:sldMkLst>
          <pc:docMk/>
          <pc:sldMk cId="2183544792" sldId="686"/>
        </pc:sldMkLst>
        <pc:spChg chg="mod">
          <ac:chgData name="INEC Carmen Granda" userId="a637de9d-5227-4d2c-9a89-a0ce7df538d9" providerId="ADAL" clId="{FED36931-9479-4309-9018-EC86D9070B32}" dt="2025-03-07T03:16:51.116" v="40" actId="1076"/>
          <ac:spMkLst>
            <pc:docMk/>
            <pc:sldMk cId="2183544792" sldId="686"/>
            <ac:spMk id="2" creationId="{2D931163-2D80-E058-A4AA-E47D538537B5}"/>
          </ac:spMkLst>
        </pc:spChg>
      </pc:sldChg>
      <pc:sldChg chg="modSp mod">
        <pc:chgData name="INEC Carmen Granda" userId="a637de9d-5227-4d2c-9a89-a0ce7df538d9" providerId="ADAL" clId="{FED36931-9479-4309-9018-EC86D9070B32}" dt="2025-03-07T03:16:56.257" v="41" actId="1076"/>
        <pc:sldMkLst>
          <pc:docMk/>
          <pc:sldMk cId="1770564390" sldId="687"/>
        </pc:sldMkLst>
        <pc:graphicFrameChg chg="mod">
          <ac:chgData name="INEC Carmen Granda" userId="a637de9d-5227-4d2c-9a89-a0ce7df538d9" providerId="ADAL" clId="{FED36931-9479-4309-9018-EC86D9070B32}" dt="2025-03-07T03:16:56.257" v="41" actId="1076"/>
          <ac:graphicFrameMkLst>
            <pc:docMk/>
            <pc:sldMk cId="1770564390" sldId="687"/>
            <ac:graphicFrameMk id="5" creationId="{00000000-0000-0000-0000-000000000000}"/>
          </ac:graphicFrameMkLst>
        </pc:graphicFrameChg>
      </pc:sldChg>
      <pc:sldChg chg="del">
        <pc:chgData name="INEC Carmen Granda" userId="a637de9d-5227-4d2c-9a89-a0ce7df538d9" providerId="ADAL" clId="{FED36931-9479-4309-9018-EC86D9070B32}" dt="2025-03-07T03:15:09.977" v="20" actId="47"/>
        <pc:sldMkLst>
          <pc:docMk/>
          <pc:sldMk cId="1081697511" sldId="689"/>
        </pc:sldMkLst>
      </pc:sldChg>
      <pc:sldChg chg="del">
        <pc:chgData name="INEC Carmen Granda" userId="a637de9d-5227-4d2c-9a89-a0ce7df538d9" providerId="ADAL" clId="{FED36931-9479-4309-9018-EC86D9070B32}" dt="2025-03-07T03:15:09.977" v="20" actId="47"/>
        <pc:sldMkLst>
          <pc:docMk/>
          <pc:sldMk cId="3430818200" sldId="690"/>
        </pc:sldMkLst>
      </pc:sldChg>
      <pc:sldChg chg="del">
        <pc:chgData name="INEC Carmen Granda" userId="a637de9d-5227-4d2c-9a89-a0ce7df538d9" providerId="ADAL" clId="{FED36931-9479-4309-9018-EC86D9070B32}" dt="2025-03-07T03:15:09.977" v="20" actId="47"/>
        <pc:sldMkLst>
          <pc:docMk/>
          <pc:sldMk cId="2499461504" sldId="691"/>
        </pc:sldMkLst>
      </pc:sldChg>
      <pc:sldChg chg="del">
        <pc:chgData name="INEC Carmen Granda" userId="a637de9d-5227-4d2c-9a89-a0ce7df538d9" providerId="ADAL" clId="{FED36931-9479-4309-9018-EC86D9070B32}" dt="2025-03-07T03:15:09.977" v="20" actId="47"/>
        <pc:sldMkLst>
          <pc:docMk/>
          <pc:sldMk cId="2901900295" sldId="692"/>
        </pc:sldMkLst>
      </pc:sldChg>
      <pc:sldChg chg="del">
        <pc:chgData name="INEC Carmen Granda" userId="a637de9d-5227-4d2c-9a89-a0ce7df538d9" providerId="ADAL" clId="{FED36931-9479-4309-9018-EC86D9070B32}" dt="2025-03-07T03:15:09.977" v="20" actId="47"/>
        <pc:sldMkLst>
          <pc:docMk/>
          <pc:sldMk cId="3144773792" sldId="693"/>
        </pc:sldMkLst>
      </pc:sldChg>
      <pc:sldChg chg="del">
        <pc:chgData name="INEC Carmen Granda" userId="a637de9d-5227-4d2c-9a89-a0ce7df538d9" providerId="ADAL" clId="{FED36931-9479-4309-9018-EC86D9070B32}" dt="2025-03-07T03:15:09.977" v="20" actId="47"/>
        <pc:sldMkLst>
          <pc:docMk/>
          <pc:sldMk cId="2147702230" sldId="694"/>
        </pc:sldMkLst>
      </pc:sldChg>
      <pc:sldChg chg="del">
        <pc:chgData name="INEC Carmen Granda" userId="a637de9d-5227-4d2c-9a89-a0ce7df538d9" providerId="ADAL" clId="{FED36931-9479-4309-9018-EC86D9070B32}" dt="2025-03-07T03:15:09.977" v="20" actId="47"/>
        <pc:sldMkLst>
          <pc:docMk/>
          <pc:sldMk cId="3816863679" sldId="695"/>
        </pc:sldMkLst>
      </pc:sldChg>
      <pc:sldChg chg="del">
        <pc:chgData name="INEC Carmen Granda" userId="a637de9d-5227-4d2c-9a89-a0ce7df538d9" providerId="ADAL" clId="{FED36931-9479-4309-9018-EC86D9070B32}" dt="2025-03-07T03:15:09.977" v="20" actId="47"/>
        <pc:sldMkLst>
          <pc:docMk/>
          <pc:sldMk cId="2946852119" sldId="696"/>
        </pc:sldMkLst>
      </pc:sldChg>
      <pc:sldChg chg="del">
        <pc:chgData name="INEC Carmen Granda" userId="a637de9d-5227-4d2c-9a89-a0ce7df538d9" providerId="ADAL" clId="{FED36931-9479-4309-9018-EC86D9070B32}" dt="2025-03-07T03:15:09.977" v="20" actId="47"/>
        <pc:sldMkLst>
          <pc:docMk/>
          <pc:sldMk cId="4016049686" sldId="69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DB41247-C5B1-4629-B161-9A3F45B41DFD}" type="doc">
      <dgm:prSet loTypeId="urn:microsoft.com/office/officeart/2005/8/layout/hProcess9" loCatId="process" qsTypeId="urn:microsoft.com/office/officeart/2005/8/quickstyle/simple1" qsCatId="simple" csTypeId="urn:microsoft.com/office/officeart/2005/8/colors/accent1_2" csCatId="accent1" phldr="1"/>
      <dgm:spPr/>
    </dgm:pt>
    <dgm:pt modelId="{0575A437-24CE-4AF1-A53F-9E06BCF97D82}">
      <dgm:prSet phldrT="[Texto]"/>
      <dgm:spPr/>
      <dgm:t>
        <a:bodyPr/>
        <a:lstStyle/>
        <a:p>
          <a:r>
            <a:rPr lang="es-ES" dirty="0" smtClean="0"/>
            <a:t>Generación de Unidades Primarias de Muestreo (UPM)</a:t>
          </a:r>
          <a:endParaRPr lang="es-EC" dirty="0"/>
        </a:p>
      </dgm:t>
    </dgm:pt>
    <dgm:pt modelId="{BC878230-006F-40DF-AA87-E0189B251769}" type="parTrans" cxnId="{FC3431AD-C5A2-4B1A-B09D-C14A67CA59E4}">
      <dgm:prSet/>
      <dgm:spPr/>
      <dgm:t>
        <a:bodyPr/>
        <a:lstStyle/>
        <a:p>
          <a:endParaRPr lang="es-EC"/>
        </a:p>
      </dgm:t>
    </dgm:pt>
    <dgm:pt modelId="{8308389D-EC71-4766-B008-7B4ABE8C504A}" type="sibTrans" cxnId="{FC3431AD-C5A2-4B1A-B09D-C14A67CA59E4}">
      <dgm:prSet/>
      <dgm:spPr/>
      <dgm:t>
        <a:bodyPr/>
        <a:lstStyle/>
        <a:p>
          <a:endParaRPr lang="es-EC"/>
        </a:p>
      </dgm:t>
    </dgm:pt>
    <dgm:pt modelId="{EAD9BB43-A38C-4DD6-AF9D-106EDE732AB0}">
      <dgm:prSet phldrT="[Texto]"/>
      <dgm:spPr/>
      <dgm:t>
        <a:bodyPr/>
        <a:lstStyle/>
        <a:p>
          <a:r>
            <a:rPr lang="es-ES" dirty="0" smtClean="0"/>
            <a:t>Estratificación de UPM</a:t>
          </a:r>
          <a:endParaRPr lang="es-EC" dirty="0"/>
        </a:p>
      </dgm:t>
    </dgm:pt>
    <dgm:pt modelId="{AD8E5B2F-A512-4FC1-B23E-4C1DC980D458}" type="parTrans" cxnId="{F38289F6-BC45-440B-AC61-449F1090B6B8}">
      <dgm:prSet/>
      <dgm:spPr/>
      <dgm:t>
        <a:bodyPr/>
        <a:lstStyle/>
        <a:p>
          <a:endParaRPr lang="es-EC"/>
        </a:p>
      </dgm:t>
    </dgm:pt>
    <dgm:pt modelId="{BF0562E9-83DF-4F23-A353-322BEB3F9217}" type="sibTrans" cxnId="{F38289F6-BC45-440B-AC61-449F1090B6B8}">
      <dgm:prSet/>
      <dgm:spPr/>
      <dgm:t>
        <a:bodyPr/>
        <a:lstStyle/>
        <a:p>
          <a:endParaRPr lang="es-EC"/>
        </a:p>
      </dgm:t>
    </dgm:pt>
    <dgm:pt modelId="{BB735EFA-67FF-43C6-A379-5E2EC9EE0E51}">
      <dgm:prSet phldrT="[Texto]"/>
      <dgm:spPr/>
      <dgm:t>
        <a:bodyPr/>
        <a:lstStyle/>
        <a:p>
          <a:r>
            <a:rPr lang="es-ES" dirty="0" smtClean="0"/>
            <a:t>Coordinación de muestras para el período </a:t>
          </a:r>
          <a:r>
            <a:rPr lang="es-ES" dirty="0" err="1" smtClean="0"/>
            <a:t>intercensal</a:t>
          </a:r>
          <a:endParaRPr lang="es-EC" dirty="0"/>
        </a:p>
      </dgm:t>
    </dgm:pt>
    <dgm:pt modelId="{7FB8CCDB-4E64-4E2E-85C6-C9801F456182}" type="parTrans" cxnId="{E52A08C6-5710-4215-8F04-A296F1A600E5}">
      <dgm:prSet/>
      <dgm:spPr/>
      <dgm:t>
        <a:bodyPr/>
        <a:lstStyle/>
        <a:p>
          <a:endParaRPr lang="es-EC"/>
        </a:p>
      </dgm:t>
    </dgm:pt>
    <dgm:pt modelId="{DD016F16-C94E-427A-8560-63DD2025C40C}" type="sibTrans" cxnId="{E52A08C6-5710-4215-8F04-A296F1A600E5}">
      <dgm:prSet/>
      <dgm:spPr/>
      <dgm:t>
        <a:bodyPr/>
        <a:lstStyle/>
        <a:p>
          <a:endParaRPr lang="es-EC"/>
        </a:p>
      </dgm:t>
    </dgm:pt>
    <dgm:pt modelId="{84F7FC50-A42B-4445-AEED-4FB478916DB4}" type="pres">
      <dgm:prSet presAssocID="{9DB41247-C5B1-4629-B161-9A3F45B41DFD}" presName="CompostProcess" presStyleCnt="0">
        <dgm:presLayoutVars>
          <dgm:dir/>
          <dgm:resizeHandles val="exact"/>
        </dgm:presLayoutVars>
      </dgm:prSet>
      <dgm:spPr/>
    </dgm:pt>
    <dgm:pt modelId="{683B8D0E-1A78-44F5-BBBD-8FC2BFB05E14}" type="pres">
      <dgm:prSet presAssocID="{9DB41247-C5B1-4629-B161-9A3F45B41DFD}" presName="arrow" presStyleLbl="bgShp" presStyleIdx="0" presStyleCnt="1" custLinFactNeighborX="5641" custLinFactNeighborY="-7895"/>
      <dgm:spPr/>
    </dgm:pt>
    <dgm:pt modelId="{47BB2988-EC80-4863-B6B3-40057A5C34BD}" type="pres">
      <dgm:prSet presAssocID="{9DB41247-C5B1-4629-B161-9A3F45B41DFD}" presName="linearProcess" presStyleCnt="0"/>
      <dgm:spPr/>
    </dgm:pt>
    <dgm:pt modelId="{EF810822-C6D5-485D-8895-8F73E9BAFA57}" type="pres">
      <dgm:prSet presAssocID="{0575A437-24CE-4AF1-A53F-9E06BCF97D82}" presName="textNode" presStyleLbl="node1" presStyleIdx="0" presStyleCnt="3">
        <dgm:presLayoutVars>
          <dgm:bulletEnabled val="1"/>
        </dgm:presLayoutVars>
      </dgm:prSet>
      <dgm:spPr/>
      <dgm:t>
        <a:bodyPr/>
        <a:lstStyle/>
        <a:p>
          <a:endParaRPr lang="es-EC"/>
        </a:p>
      </dgm:t>
    </dgm:pt>
    <dgm:pt modelId="{F1D4FD1C-0C66-4C2D-8226-63B48148EC03}" type="pres">
      <dgm:prSet presAssocID="{8308389D-EC71-4766-B008-7B4ABE8C504A}" presName="sibTrans" presStyleCnt="0"/>
      <dgm:spPr/>
    </dgm:pt>
    <dgm:pt modelId="{4F6E3B97-8BE4-43F9-A6E4-1BE9A5B1CBE5}" type="pres">
      <dgm:prSet presAssocID="{EAD9BB43-A38C-4DD6-AF9D-106EDE732AB0}" presName="textNode" presStyleLbl="node1" presStyleIdx="1" presStyleCnt="3">
        <dgm:presLayoutVars>
          <dgm:bulletEnabled val="1"/>
        </dgm:presLayoutVars>
      </dgm:prSet>
      <dgm:spPr/>
      <dgm:t>
        <a:bodyPr/>
        <a:lstStyle/>
        <a:p>
          <a:endParaRPr lang="es-EC"/>
        </a:p>
      </dgm:t>
    </dgm:pt>
    <dgm:pt modelId="{2F958F89-45F4-4A5F-B8D8-2E5F66045F44}" type="pres">
      <dgm:prSet presAssocID="{BF0562E9-83DF-4F23-A353-322BEB3F9217}" presName="sibTrans" presStyleCnt="0"/>
      <dgm:spPr/>
    </dgm:pt>
    <dgm:pt modelId="{3E2FBA7F-3D2A-4371-8BAF-9B7664222183}" type="pres">
      <dgm:prSet presAssocID="{BB735EFA-67FF-43C6-A379-5E2EC9EE0E51}" presName="textNode" presStyleLbl="node1" presStyleIdx="2" presStyleCnt="3">
        <dgm:presLayoutVars>
          <dgm:bulletEnabled val="1"/>
        </dgm:presLayoutVars>
      </dgm:prSet>
      <dgm:spPr/>
      <dgm:t>
        <a:bodyPr/>
        <a:lstStyle/>
        <a:p>
          <a:endParaRPr lang="es-EC"/>
        </a:p>
      </dgm:t>
    </dgm:pt>
  </dgm:ptLst>
  <dgm:cxnLst>
    <dgm:cxn modelId="{A99EB95D-FDF9-4045-84BB-D723648F42B9}" type="presOf" srcId="{0575A437-24CE-4AF1-A53F-9E06BCF97D82}" destId="{EF810822-C6D5-485D-8895-8F73E9BAFA57}" srcOrd="0" destOrd="0" presId="urn:microsoft.com/office/officeart/2005/8/layout/hProcess9"/>
    <dgm:cxn modelId="{FC3431AD-C5A2-4B1A-B09D-C14A67CA59E4}" srcId="{9DB41247-C5B1-4629-B161-9A3F45B41DFD}" destId="{0575A437-24CE-4AF1-A53F-9E06BCF97D82}" srcOrd="0" destOrd="0" parTransId="{BC878230-006F-40DF-AA87-E0189B251769}" sibTransId="{8308389D-EC71-4766-B008-7B4ABE8C504A}"/>
    <dgm:cxn modelId="{8C835ABD-A7C7-4EC1-975D-F7445B1D7473}" type="presOf" srcId="{9DB41247-C5B1-4629-B161-9A3F45B41DFD}" destId="{84F7FC50-A42B-4445-AEED-4FB478916DB4}" srcOrd="0" destOrd="0" presId="urn:microsoft.com/office/officeart/2005/8/layout/hProcess9"/>
    <dgm:cxn modelId="{F38289F6-BC45-440B-AC61-449F1090B6B8}" srcId="{9DB41247-C5B1-4629-B161-9A3F45B41DFD}" destId="{EAD9BB43-A38C-4DD6-AF9D-106EDE732AB0}" srcOrd="1" destOrd="0" parTransId="{AD8E5B2F-A512-4FC1-B23E-4C1DC980D458}" sibTransId="{BF0562E9-83DF-4F23-A353-322BEB3F9217}"/>
    <dgm:cxn modelId="{B7D89DD0-CB18-4080-8EF5-7BFBEA63608D}" type="presOf" srcId="{BB735EFA-67FF-43C6-A379-5E2EC9EE0E51}" destId="{3E2FBA7F-3D2A-4371-8BAF-9B7664222183}" srcOrd="0" destOrd="0" presId="urn:microsoft.com/office/officeart/2005/8/layout/hProcess9"/>
    <dgm:cxn modelId="{E52A08C6-5710-4215-8F04-A296F1A600E5}" srcId="{9DB41247-C5B1-4629-B161-9A3F45B41DFD}" destId="{BB735EFA-67FF-43C6-A379-5E2EC9EE0E51}" srcOrd="2" destOrd="0" parTransId="{7FB8CCDB-4E64-4E2E-85C6-C9801F456182}" sibTransId="{DD016F16-C94E-427A-8560-63DD2025C40C}"/>
    <dgm:cxn modelId="{76A89FE6-4849-4D46-96E4-86A6D99D1091}" type="presOf" srcId="{EAD9BB43-A38C-4DD6-AF9D-106EDE732AB0}" destId="{4F6E3B97-8BE4-43F9-A6E4-1BE9A5B1CBE5}" srcOrd="0" destOrd="0" presId="urn:microsoft.com/office/officeart/2005/8/layout/hProcess9"/>
    <dgm:cxn modelId="{A93B0713-EEAF-4E7C-9A40-ACB63CF3911C}" type="presParOf" srcId="{84F7FC50-A42B-4445-AEED-4FB478916DB4}" destId="{683B8D0E-1A78-44F5-BBBD-8FC2BFB05E14}" srcOrd="0" destOrd="0" presId="urn:microsoft.com/office/officeart/2005/8/layout/hProcess9"/>
    <dgm:cxn modelId="{854FDDBD-66C6-479B-99B9-458784E99818}" type="presParOf" srcId="{84F7FC50-A42B-4445-AEED-4FB478916DB4}" destId="{47BB2988-EC80-4863-B6B3-40057A5C34BD}" srcOrd="1" destOrd="0" presId="urn:microsoft.com/office/officeart/2005/8/layout/hProcess9"/>
    <dgm:cxn modelId="{7F9F35BD-81E3-4CC7-9851-8BF5297DE1B5}" type="presParOf" srcId="{47BB2988-EC80-4863-B6B3-40057A5C34BD}" destId="{EF810822-C6D5-485D-8895-8F73E9BAFA57}" srcOrd="0" destOrd="0" presId="urn:microsoft.com/office/officeart/2005/8/layout/hProcess9"/>
    <dgm:cxn modelId="{E98D86E9-E5FB-4D48-A506-650A05CDF35C}" type="presParOf" srcId="{47BB2988-EC80-4863-B6B3-40057A5C34BD}" destId="{F1D4FD1C-0C66-4C2D-8226-63B48148EC03}" srcOrd="1" destOrd="0" presId="urn:microsoft.com/office/officeart/2005/8/layout/hProcess9"/>
    <dgm:cxn modelId="{7E5E2C38-D07C-42FE-A251-61DD50508B8D}" type="presParOf" srcId="{47BB2988-EC80-4863-B6B3-40057A5C34BD}" destId="{4F6E3B97-8BE4-43F9-A6E4-1BE9A5B1CBE5}" srcOrd="2" destOrd="0" presId="urn:microsoft.com/office/officeart/2005/8/layout/hProcess9"/>
    <dgm:cxn modelId="{D9B21EBD-6B03-49F5-8DDD-1731AC7EF0BB}" type="presParOf" srcId="{47BB2988-EC80-4863-B6B3-40057A5C34BD}" destId="{2F958F89-45F4-4A5F-B8D8-2E5F66045F44}" srcOrd="3" destOrd="0" presId="urn:microsoft.com/office/officeart/2005/8/layout/hProcess9"/>
    <dgm:cxn modelId="{4B26826A-D5FA-42C7-ABF9-AC274AA9C1F7}" type="presParOf" srcId="{47BB2988-EC80-4863-B6B3-40057A5C34BD}" destId="{3E2FBA7F-3D2A-4371-8BAF-9B766422218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B8D0E-1A78-44F5-BBBD-8FC2BFB05E14}">
      <dsp:nvSpPr>
        <dsp:cNvPr id="0" name=""/>
        <dsp:cNvSpPr/>
      </dsp:nvSpPr>
      <dsp:spPr>
        <a:xfrm>
          <a:off x="609945" y="0"/>
          <a:ext cx="4216834" cy="2447109"/>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810822-C6D5-485D-8895-8F73E9BAFA57}">
      <dsp:nvSpPr>
        <dsp:cNvPr id="0" name=""/>
        <dsp:cNvSpPr/>
      </dsp:nvSpPr>
      <dsp:spPr>
        <a:xfrm>
          <a:off x="168111" y="734132"/>
          <a:ext cx="1488294" cy="978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Generación de Unidades Primarias de Muestreo (UPM)</a:t>
          </a:r>
          <a:endParaRPr lang="es-EC" sz="1300" kern="1200" dirty="0"/>
        </a:p>
      </dsp:txBody>
      <dsp:txXfrm>
        <a:off x="215894" y="781915"/>
        <a:ext cx="1392728" cy="883277"/>
      </dsp:txXfrm>
    </dsp:sp>
    <dsp:sp modelId="{4F6E3B97-8BE4-43F9-A6E4-1BE9A5B1CBE5}">
      <dsp:nvSpPr>
        <dsp:cNvPr id="0" name=""/>
        <dsp:cNvSpPr/>
      </dsp:nvSpPr>
      <dsp:spPr>
        <a:xfrm>
          <a:off x="1736343" y="734132"/>
          <a:ext cx="1488294" cy="978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Estratificación de UPM</a:t>
          </a:r>
          <a:endParaRPr lang="es-EC" sz="1300" kern="1200" dirty="0"/>
        </a:p>
      </dsp:txBody>
      <dsp:txXfrm>
        <a:off x="1784126" y="781915"/>
        <a:ext cx="1392728" cy="883277"/>
      </dsp:txXfrm>
    </dsp:sp>
    <dsp:sp modelId="{3E2FBA7F-3D2A-4371-8BAF-9B7664222183}">
      <dsp:nvSpPr>
        <dsp:cNvPr id="0" name=""/>
        <dsp:cNvSpPr/>
      </dsp:nvSpPr>
      <dsp:spPr>
        <a:xfrm>
          <a:off x="3304575" y="734132"/>
          <a:ext cx="1488294" cy="97884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s-ES" sz="1300" kern="1200" dirty="0" smtClean="0"/>
            <a:t>Coordinación de muestras para el período </a:t>
          </a:r>
          <a:r>
            <a:rPr lang="es-ES" sz="1300" kern="1200" dirty="0" err="1" smtClean="0"/>
            <a:t>intercensal</a:t>
          </a:r>
          <a:endParaRPr lang="es-EC" sz="1300" kern="1200" dirty="0"/>
        </a:p>
      </dsp:txBody>
      <dsp:txXfrm>
        <a:off x="3352358" y="781915"/>
        <a:ext cx="1392728" cy="88327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C"/>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ED4BBE-CE86-6B49-AC2E-27AA863BA074}" type="datetimeFigureOut">
              <a:rPr lang="es-EC" smtClean="0"/>
              <a:t>14/3/2025</a:t>
            </a:fld>
            <a:endParaRPr lang="es-EC"/>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C"/>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es-ES"/>
              <a:t>Editar los estilos de texto del patrón
Segundo nivel
Tercer nivel
Cuarto nivel
Quinto nivel</a:t>
            </a:r>
            <a:endParaRPr lang="es-EC"/>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C"/>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578A4-7E9F-C242-AAAF-C8A3C9831E10}" type="slidenum">
              <a:rPr lang="es-EC" smtClean="0"/>
              <a:t>‹Nº›</a:t>
            </a:fld>
            <a:endParaRPr lang="es-EC"/>
          </a:p>
        </p:txBody>
      </p:sp>
    </p:spTree>
    <p:extLst>
      <p:ext uri="{BB962C8B-B14F-4D97-AF65-F5344CB8AC3E}">
        <p14:creationId xmlns:p14="http://schemas.microsoft.com/office/powerpoint/2010/main" val="44781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C" dirty="0"/>
          </a:p>
        </p:txBody>
      </p:sp>
      <p:sp>
        <p:nvSpPr>
          <p:cNvPr id="4" name="Marcador de número de diapositiva 3"/>
          <p:cNvSpPr>
            <a:spLocks noGrp="1"/>
          </p:cNvSpPr>
          <p:nvPr>
            <p:ph type="sldNum" sz="quarter" idx="10"/>
          </p:nvPr>
        </p:nvSpPr>
        <p:spPr/>
        <p:txBody>
          <a:bodyPr/>
          <a:lstStyle/>
          <a:p>
            <a:fld id="{25C578A4-7E9F-C242-AAAF-C8A3C9831E10}" type="slidenum">
              <a:rPr lang="es-EC" smtClean="0"/>
              <a:t>5</a:t>
            </a:fld>
            <a:endParaRPr lang="es-EC"/>
          </a:p>
        </p:txBody>
      </p:sp>
    </p:spTree>
    <p:extLst>
      <p:ext uri="{BB962C8B-B14F-4D97-AF65-F5344CB8AC3E}">
        <p14:creationId xmlns:p14="http://schemas.microsoft.com/office/powerpoint/2010/main" val="9928378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ul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F401694C-DF5E-CF40-A072-E42A763FDAC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2D04D135-6A91-B14F-AADA-F6A21868AAE9}"/>
              </a:ext>
            </a:extLst>
          </p:cNvPr>
          <p:cNvSpPr>
            <a:spLocks noGrp="1"/>
          </p:cNvSpPr>
          <p:nvPr>
            <p:ph type="ctrTitle" hasCustomPrompt="1"/>
          </p:nvPr>
        </p:nvSpPr>
        <p:spPr>
          <a:xfrm>
            <a:off x="549488" y="1653670"/>
            <a:ext cx="6376748" cy="1854417"/>
          </a:xfrm>
          <a:prstGeom prst="rect">
            <a:avLst/>
          </a:prstGeom>
        </p:spPr>
        <p:txBody>
          <a:bodyPr anchor="ctr">
            <a:normAutofit/>
          </a:bodyPr>
          <a:lstStyle>
            <a:lvl1pPr algn="l">
              <a:defRPr sz="5400" b="1">
                <a:solidFill>
                  <a:srgbClr val="646E78"/>
                </a:solidFill>
              </a:defRPr>
            </a:lvl1pPr>
          </a:lstStyle>
          <a:p>
            <a:r>
              <a:rPr lang="es-EC" dirty="0"/>
              <a:t>Título de la</a:t>
            </a:r>
            <a:br>
              <a:rPr lang="es-EC" dirty="0"/>
            </a:br>
            <a:r>
              <a:rPr lang="es-EC" dirty="0"/>
              <a:t>presentación</a:t>
            </a:r>
          </a:p>
        </p:txBody>
      </p:sp>
      <p:sp>
        <p:nvSpPr>
          <p:cNvPr id="3" name="Subtítulo 2">
            <a:extLst>
              <a:ext uri="{FF2B5EF4-FFF2-40B4-BE49-F238E27FC236}">
                <a16:creationId xmlns="" xmlns:a16="http://schemas.microsoft.com/office/drawing/2014/main" id="{ECC0002B-CB7D-FA4D-B9DD-6A7C5A2F7717}"/>
              </a:ext>
            </a:extLst>
          </p:cNvPr>
          <p:cNvSpPr>
            <a:spLocks noGrp="1"/>
          </p:cNvSpPr>
          <p:nvPr>
            <p:ph type="subTitle" idx="1" hasCustomPrompt="1"/>
          </p:nvPr>
        </p:nvSpPr>
        <p:spPr>
          <a:xfrm>
            <a:off x="1236132" y="3621368"/>
            <a:ext cx="4626345" cy="575247"/>
          </a:xfrm>
        </p:spPr>
        <p:txBody>
          <a:bodyPr anchor="ctr">
            <a:normAutofit/>
          </a:bodyPr>
          <a:lstStyle>
            <a:lvl1pPr marL="0" indent="0" algn="l">
              <a:buNone/>
              <a:defRPr sz="2800">
                <a:solidFill>
                  <a:srgbClr val="646E78"/>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Agregar subtítulo</a:t>
            </a:r>
            <a:endParaRPr lang="es-EC" dirty="0"/>
          </a:p>
        </p:txBody>
      </p:sp>
      <p:sp>
        <p:nvSpPr>
          <p:cNvPr id="5" name="Marcador de texto 4">
            <a:extLst>
              <a:ext uri="{FF2B5EF4-FFF2-40B4-BE49-F238E27FC236}">
                <a16:creationId xmlns="" xmlns:a16="http://schemas.microsoft.com/office/drawing/2014/main" id="{FCC0CD9F-F166-EF4A-A66C-481F939CCD7A}"/>
              </a:ext>
            </a:extLst>
          </p:cNvPr>
          <p:cNvSpPr>
            <a:spLocks noGrp="1"/>
          </p:cNvSpPr>
          <p:nvPr>
            <p:ph type="body" sz="quarter" idx="12" hasCustomPrompt="1"/>
          </p:nvPr>
        </p:nvSpPr>
        <p:spPr>
          <a:xfrm>
            <a:off x="549488" y="4463689"/>
            <a:ext cx="2285238" cy="437285"/>
          </a:xfrm>
          <a:prstGeom prst="roundRect">
            <a:avLst>
              <a:gd name="adj" fmla="val 50000"/>
            </a:avLst>
          </a:prstGeom>
          <a:gradFill>
            <a:gsLst>
              <a:gs pos="0">
                <a:srgbClr val="0096FF"/>
              </a:gs>
              <a:gs pos="100000">
                <a:srgbClr val="4A3FA3"/>
              </a:gs>
            </a:gsLst>
            <a:lin ang="2700000" scaled="0"/>
          </a:gradFill>
        </p:spPr>
        <p:txBody>
          <a:bodyPr anchor="ctr">
            <a:noAutofit/>
          </a:bodyPr>
          <a:lstStyle>
            <a:lvl1pPr marL="0" indent="0" algn="ctr">
              <a:buNone/>
              <a:defRPr sz="2400">
                <a:solidFill>
                  <a:schemeClr val="bg1"/>
                </a:solidFill>
              </a:defRPr>
            </a:lvl1pPr>
          </a:lstStyle>
          <a:p>
            <a:r>
              <a:rPr lang="es-419" dirty="0"/>
              <a:t>Mes, año</a:t>
            </a:r>
          </a:p>
        </p:txBody>
      </p:sp>
      <p:pic>
        <p:nvPicPr>
          <p:cNvPr id="6" name="Imagen 5">
            <a:extLst>
              <a:ext uri="{FF2B5EF4-FFF2-40B4-BE49-F238E27FC236}">
                <a16:creationId xmlns="" xmlns:a16="http://schemas.microsoft.com/office/drawing/2014/main" id="{372D4A1F-3AE4-F945-8FC8-58E4E93F42C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49488" y="3622239"/>
            <a:ext cx="573505" cy="573505"/>
          </a:xfrm>
          <a:prstGeom prst="rect">
            <a:avLst/>
          </a:prstGeom>
        </p:spPr>
      </p:pic>
    </p:spTree>
    <p:extLst>
      <p:ext uri="{BB962C8B-B14F-4D97-AF65-F5344CB8AC3E}">
        <p14:creationId xmlns:p14="http://schemas.microsoft.com/office/powerpoint/2010/main" val="142369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es">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67587F1A-3C8D-0640-981D-DAC840BFCAB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F97BE1BF-79F0-1B44-AE84-19BDF2273437}"/>
              </a:ext>
            </a:extLst>
          </p:cNvPr>
          <p:cNvSpPr>
            <a:spLocks noGrp="1"/>
          </p:cNvSpPr>
          <p:nvPr>
            <p:ph type="title" hasCustomPrompt="1"/>
          </p:nvPr>
        </p:nvSpPr>
        <p:spPr>
          <a:xfrm>
            <a:off x="2557153" y="2819431"/>
            <a:ext cx="7077694" cy="829703"/>
          </a:xfrm>
        </p:spPr>
        <p:txBody>
          <a:bodyPr anchor="ctr">
            <a:normAutofit/>
          </a:bodyPr>
          <a:lstStyle>
            <a:lvl1pPr algn="ctr">
              <a:defRPr sz="5000" b="1">
                <a:solidFill>
                  <a:schemeClr val="bg1"/>
                </a:solidFill>
              </a:defRPr>
            </a:lvl1pPr>
          </a:lstStyle>
          <a:p>
            <a:r>
              <a:rPr lang="es-ES" dirty="0"/>
              <a:t>Modificar título</a:t>
            </a:r>
            <a:endParaRPr lang="es-EC" dirty="0"/>
          </a:p>
        </p:txBody>
      </p:sp>
      <p:sp>
        <p:nvSpPr>
          <p:cNvPr id="4" name="Marcador de texto 3">
            <a:extLst>
              <a:ext uri="{FF2B5EF4-FFF2-40B4-BE49-F238E27FC236}">
                <a16:creationId xmlns="" xmlns:a16="http://schemas.microsoft.com/office/drawing/2014/main" id="{036DA108-CC64-8041-9CE8-6611CB1CF76D}"/>
              </a:ext>
            </a:extLst>
          </p:cNvPr>
          <p:cNvSpPr>
            <a:spLocks noGrp="1"/>
          </p:cNvSpPr>
          <p:nvPr>
            <p:ph type="body" sz="quarter" idx="11" hasCustomPrompt="1"/>
          </p:nvPr>
        </p:nvSpPr>
        <p:spPr>
          <a:xfrm>
            <a:off x="2557463" y="3649134"/>
            <a:ext cx="7077075" cy="628650"/>
          </a:xfrm>
        </p:spPr>
        <p:txBody>
          <a:bodyPr anchor="ctr"/>
          <a:lstStyle>
            <a:lvl1pPr marL="0" indent="0" algn="ctr">
              <a:buNone/>
              <a:defRPr>
                <a:solidFill>
                  <a:schemeClr val="bg1"/>
                </a:solidFill>
              </a:defRPr>
            </a:lvl1pPr>
          </a:lstStyle>
          <a:p>
            <a:r>
              <a:rPr lang="es-ES" dirty="0"/>
              <a:t>Modificar subtítulo</a:t>
            </a:r>
            <a:endParaRPr lang="es-419" dirty="0"/>
          </a:p>
        </p:txBody>
      </p:sp>
    </p:spTree>
    <p:extLst>
      <p:ext uri="{BB962C8B-B14F-4D97-AF65-F5344CB8AC3E}">
        <p14:creationId xmlns:p14="http://schemas.microsoft.com/office/powerpoint/2010/main" val="3531139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9B6347D3-1B44-DB40-9A5D-DF538A513AC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A2E9B1DB-9A94-3A40-9F4B-28F59CED0E54}"/>
              </a:ext>
            </a:extLst>
          </p:cNvPr>
          <p:cNvSpPr>
            <a:spLocks noGrp="1"/>
          </p:cNvSpPr>
          <p:nvPr>
            <p:ph type="title" hasCustomPrompt="1"/>
          </p:nvPr>
        </p:nvSpPr>
        <p:spPr>
          <a:xfrm>
            <a:off x="549488" y="730185"/>
            <a:ext cx="3690256" cy="853082"/>
          </a:xfrm>
        </p:spPr>
        <p:txBody>
          <a:bodyPr>
            <a:normAutofit/>
          </a:bodyPr>
          <a:lstStyle>
            <a:lvl1pPr>
              <a:defRPr sz="4800" b="1">
                <a:solidFill>
                  <a:srgbClr val="646E78"/>
                </a:solidFill>
              </a:defRPr>
            </a:lvl1pPr>
          </a:lstStyle>
          <a:p>
            <a:r>
              <a:rPr lang="es-ES" dirty="0"/>
              <a:t>Contenido</a:t>
            </a:r>
            <a:endParaRPr lang="es-419" dirty="0"/>
          </a:p>
        </p:txBody>
      </p:sp>
    </p:spTree>
    <p:extLst>
      <p:ext uri="{BB962C8B-B14F-4D97-AF65-F5344CB8AC3E}">
        <p14:creationId xmlns:p14="http://schemas.microsoft.com/office/powerpoint/2010/main" val="1323168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ido">
    <p:spTree>
      <p:nvGrpSpPr>
        <p:cNvPr id="1" name=""/>
        <p:cNvGrpSpPr/>
        <p:nvPr/>
      </p:nvGrpSpPr>
      <p:grpSpPr>
        <a:xfrm>
          <a:off x="0" y="0"/>
          <a:ext cx="0" cy="0"/>
          <a:chOff x="0" y="0"/>
          <a:chExt cx="0" cy="0"/>
        </a:xfrm>
      </p:grpSpPr>
      <p:pic>
        <p:nvPicPr>
          <p:cNvPr id="8" name="Imagen 7">
            <a:extLst>
              <a:ext uri="{FF2B5EF4-FFF2-40B4-BE49-F238E27FC236}">
                <a16:creationId xmlns="" xmlns:a16="http://schemas.microsoft.com/office/drawing/2014/main" id="{E9DE6FB3-6D8A-A847-ABFF-135A8D48CD5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ítulo 1">
            <a:extLst>
              <a:ext uri="{FF2B5EF4-FFF2-40B4-BE49-F238E27FC236}">
                <a16:creationId xmlns="" xmlns:a16="http://schemas.microsoft.com/office/drawing/2014/main" id="{ACD6AF7B-4823-A647-B98C-1B8371BC9000}"/>
              </a:ext>
            </a:extLst>
          </p:cNvPr>
          <p:cNvSpPr>
            <a:spLocks noGrp="1"/>
          </p:cNvSpPr>
          <p:nvPr>
            <p:ph type="title"/>
          </p:nvPr>
        </p:nvSpPr>
        <p:spPr>
          <a:xfrm>
            <a:off x="1117832" y="432878"/>
            <a:ext cx="7227771" cy="530024"/>
          </a:xfrm>
        </p:spPr>
        <p:txBody>
          <a:bodyPr>
            <a:normAutofit/>
          </a:bodyPr>
          <a:lstStyle>
            <a:lvl1pPr>
              <a:defRPr sz="3000" b="1">
                <a:solidFill>
                  <a:srgbClr val="646E78"/>
                </a:solidFill>
              </a:defRPr>
            </a:lvl1pPr>
          </a:lstStyle>
          <a:p>
            <a:r>
              <a:rPr lang="es-ES" dirty="0"/>
              <a:t>Haga clic para modificar</a:t>
            </a:r>
            <a:endParaRPr lang="es-EC" dirty="0"/>
          </a:p>
        </p:txBody>
      </p:sp>
      <p:sp>
        <p:nvSpPr>
          <p:cNvPr id="4" name="Marcador de texto 3">
            <a:extLst>
              <a:ext uri="{FF2B5EF4-FFF2-40B4-BE49-F238E27FC236}">
                <a16:creationId xmlns="" xmlns:a16="http://schemas.microsoft.com/office/drawing/2014/main" id="{1C2C26F9-496F-4C4E-8339-48DE41724409}"/>
              </a:ext>
            </a:extLst>
          </p:cNvPr>
          <p:cNvSpPr>
            <a:spLocks noGrp="1"/>
          </p:cNvSpPr>
          <p:nvPr>
            <p:ph type="body" sz="quarter" idx="10" hasCustomPrompt="1"/>
          </p:nvPr>
        </p:nvSpPr>
        <p:spPr>
          <a:xfrm>
            <a:off x="1117832" y="998527"/>
            <a:ext cx="7227614" cy="499155"/>
          </a:xfrm>
        </p:spPr>
        <p:txBody>
          <a:bodyPr anchor="ctr">
            <a:normAutofit/>
          </a:bodyPr>
          <a:lstStyle>
            <a:lvl1pPr marL="0" indent="0">
              <a:buNone/>
              <a:defRPr sz="2400">
                <a:solidFill>
                  <a:srgbClr val="646E78"/>
                </a:solidFill>
              </a:defRPr>
            </a:lvl1pPr>
          </a:lstStyle>
          <a:p>
            <a:r>
              <a:rPr lang="es-ES" dirty="0"/>
              <a:t>Haga clic para modificar</a:t>
            </a:r>
            <a:endParaRPr lang="es-419" dirty="0"/>
          </a:p>
        </p:txBody>
      </p:sp>
    </p:spTree>
    <p:extLst>
      <p:ext uri="{BB962C8B-B14F-4D97-AF65-F5344CB8AC3E}">
        <p14:creationId xmlns:p14="http://schemas.microsoft.com/office/powerpoint/2010/main" val="861351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ierre">
    <p:spTree>
      <p:nvGrpSpPr>
        <p:cNvPr id="1" name=""/>
        <p:cNvGrpSpPr/>
        <p:nvPr/>
      </p:nvGrpSpPr>
      <p:grpSpPr>
        <a:xfrm>
          <a:off x="0" y="0"/>
          <a:ext cx="0" cy="0"/>
          <a:chOff x="0" y="0"/>
          <a:chExt cx="0" cy="0"/>
        </a:xfrm>
      </p:grpSpPr>
      <p:pic>
        <p:nvPicPr>
          <p:cNvPr id="7" name="Imagen 6">
            <a:extLst>
              <a:ext uri="{FF2B5EF4-FFF2-40B4-BE49-F238E27FC236}">
                <a16:creationId xmlns="" xmlns:a16="http://schemas.microsoft.com/office/drawing/2014/main" id="{7BDD29F2-EF0B-4347-9278-8857A52A5B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097762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 xmlns:a16="http://schemas.microsoft.com/office/drawing/2014/main" id="{5AFFA344-97B1-2E42-9322-C455A09CB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EC"/>
          </a:p>
        </p:txBody>
      </p:sp>
      <p:sp>
        <p:nvSpPr>
          <p:cNvPr id="3" name="Marcador de texto 2">
            <a:extLst>
              <a:ext uri="{FF2B5EF4-FFF2-40B4-BE49-F238E27FC236}">
                <a16:creationId xmlns="" xmlns:a16="http://schemas.microsoft.com/office/drawing/2014/main" id="{7249D5DD-1BDF-D242-9FCC-33931EADFD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es-ES"/>
              <a:t>Editar los estilos de texto del patrón
Segundo nivel
Tercer nivel
Cuarto nivel
Quinto nivel</a:t>
            </a:r>
            <a:endParaRPr lang="es-EC"/>
          </a:p>
        </p:txBody>
      </p:sp>
      <p:sp>
        <p:nvSpPr>
          <p:cNvPr id="4" name="Marcador de fecha 3">
            <a:extLst>
              <a:ext uri="{FF2B5EF4-FFF2-40B4-BE49-F238E27FC236}">
                <a16:creationId xmlns="" xmlns:a16="http://schemas.microsoft.com/office/drawing/2014/main" id="{138C3082-503C-2949-9FE2-4BE9395DFC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09197-C62B-E041-B7A6-078879F8728D}" type="datetimeFigureOut">
              <a:rPr lang="es-EC" smtClean="0"/>
              <a:t>14/3/2025</a:t>
            </a:fld>
            <a:endParaRPr lang="es-EC"/>
          </a:p>
        </p:txBody>
      </p:sp>
      <p:sp>
        <p:nvSpPr>
          <p:cNvPr id="5" name="Marcador de pie de página 4">
            <a:extLst>
              <a:ext uri="{FF2B5EF4-FFF2-40B4-BE49-F238E27FC236}">
                <a16:creationId xmlns="" xmlns:a16="http://schemas.microsoft.com/office/drawing/2014/main" id="{C19FE301-8AFC-C744-B8C1-DE8A5B747F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C"/>
          </a:p>
        </p:txBody>
      </p:sp>
      <p:sp>
        <p:nvSpPr>
          <p:cNvPr id="6" name="Marcador de número de diapositiva 5">
            <a:extLst>
              <a:ext uri="{FF2B5EF4-FFF2-40B4-BE49-F238E27FC236}">
                <a16:creationId xmlns="" xmlns:a16="http://schemas.microsoft.com/office/drawing/2014/main" id="{B0F974DB-B6FD-6D46-8745-1BB4CB07D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79FF70-6B49-2041-A5E1-3A534BD2F87D}" type="slidenum">
              <a:rPr lang="es-EC" smtClean="0"/>
              <a:t>‹Nº›</a:t>
            </a:fld>
            <a:endParaRPr lang="es-EC"/>
          </a:p>
        </p:txBody>
      </p:sp>
    </p:spTree>
    <p:extLst>
      <p:ext uri="{BB962C8B-B14F-4D97-AF65-F5344CB8AC3E}">
        <p14:creationId xmlns:p14="http://schemas.microsoft.com/office/powerpoint/2010/main" val="415575497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5" r:id="rId3"/>
    <p:sldLayoutId id="2147483650" r:id="rId4"/>
    <p:sldLayoutId id="2147483654"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C"/>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E0AD59A6-C0AA-6E41-9AA1-F41E83DB0BE4}"/>
              </a:ext>
            </a:extLst>
          </p:cNvPr>
          <p:cNvSpPr>
            <a:spLocks noGrp="1"/>
          </p:cNvSpPr>
          <p:nvPr>
            <p:ph type="ctrTitle"/>
          </p:nvPr>
        </p:nvSpPr>
        <p:spPr>
          <a:xfrm>
            <a:off x="549488" y="1653670"/>
            <a:ext cx="5312989" cy="1854417"/>
          </a:xfrm>
        </p:spPr>
        <p:txBody>
          <a:bodyPr>
            <a:normAutofit/>
          </a:bodyPr>
          <a:lstStyle/>
          <a:p>
            <a:r>
              <a:rPr lang="es-419" sz="4000" dirty="0"/>
              <a:t>Propuestas de Agenda de </a:t>
            </a:r>
            <a:r>
              <a:rPr lang="es-419" sz="4000" dirty="0" smtClean="0"/>
              <a:t>Investigación</a:t>
            </a:r>
            <a:endParaRPr lang="es-419" sz="4000" dirty="0"/>
          </a:p>
        </p:txBody>
      </p:sp>
      <p:sp>
        <p:nvSpPr>
          <p:cNvPr id="3" name="Subtítulo 2">
            <a:extLst>
              <a:ext uri="{FF2B5EF4-FFF2-40B4-BE49-F238E27FC236}">
                <a16:creationId xmlns="" xmlns:a16="http://schemas.microsoft.com/office/drawing/2014/main" id="{0898C615-19C8-BF4C-8FAC-BFA2B153C794}"/>
              </a:ext>
            </a:extLst>
          </p:cNvPr>
          <p:cNvSpPr>
            <a:spLocks noGrp="1"/>
          </p:cNvSpPr>
          <p:nvPr>
            <p:ph type="subTitle" idx="1"/>
          </p:nvPr>
        </p:nvSpPr>
        <p:spPr/>
        <p:txBody>
          <a:bodyPr/>
          <a:lstStyle/>
          <a:p>
            <a:r>
              <a:rPr lang="es-419" dirty="0"/>
              <a:t>2025</a:t>
            </a:r>
          </a:p>
        </p:txBody>
      </p:sp>
    </p:spTree>
    <p:extLst>
      <p:ext uri="{BB962C8B-B14F-4D97-AF65-F5344CB8AC3E}">
        <p14:creationId xmlns:p14="http://schemas.microsoft.com/office/powerpoint/2010/main" val="335627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Criterios de validación de cifras</a:t>
            </a:r>
            <a:endParaRPr lang="es-EC" dirty="0"/>
          </a:p>
        </p:txBody>
      </p:sp>
      <p:sp>
        <p:nvSpPr>
          <p:cNvPr id="3" name="Marcador de texto 2"/>
          <p:cNvSpPr>
            <a:spLocks noGrp="1"/>
          </p:cNvSpPr>
          <p:nvPr>
            <p:ph type="body" sz="quarter" idx="10"/>
          </p:nvPr>
        </p:nvSpPr>
        <p:spPr/>
        <p:txBody>
          <a:bodyPr/>
          <a:lstStyle/>
          <a:p>
            <a:r>
              <a:rPr lang="es-EC" dirty="0"/>
              <a:t>Tamaño </a:t>
            </a:r>
            <a:r>
              <a:rPr lang="es-EC" dirty="0" err="1"/>
              <a:t>muestral</a:t>
            </a:r>
            <a:endParaRPr lang="es-EC" dirty="0"/>
          </a:p>
        </p:txBody>
      </p:sp>
      <p:sp>
        <p:nvSpPr>
          <p:cNvPr id="4" name="Marcador de texto 2"/>
          <p:cNvSpPr txBox="1">
            <a:spLocks/>
          </p:cNvSpPr>
          <p:nvPr/>
        </p:nvSpPr>
        <p:spPr>
          <a:xfrm>
            <a:off x="1117832" y="1688700"/>
            <a:ext cx="5758008" cy="382420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s-ES" sz="2000" dirty="0"/>
              <a:t>Hace referencia al total de unidades de análisis consideradas para obtener las estimaciones. Con esto se busca comprender las diferentes unidades de análisis que se pueden encontrar en las encuestas de hogares por muestreo, a saber: viviendas, hogares y/o personas.</a:t>
            </a:r>
          </a:p>
          <a:p>
            <a:pPr algn="just"/>
            <a:r>
              <a:rPr lang="es-ES" sz="2000" dirty="0"/>
              <a:t>.</a:t>
            </a:r>
          </a:p>
        </p:txBody>
      </p:sp>
      <p:pic>
        <p:nvPicPr>
          <p:cNvPr id="6" name="Imagen 5"/>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45446" y="2425147"/>
            <a:ext cx="1970956" cy="1970956"/>
          </a:xfrm>
          <a:prstGeom prst="rect">
            <a:avLst/>
          </a:prstGeom>
        </p:spPr>
      </p:pic>
    </p:spTree>
    <p:extLst>
      <p:ext uri="{BB962C8B-B14F-4D97-AF65-F5344CB8AC3E}">
        <p14:creationId xmlns:p14="http://schemas.microsoft.com/office/powerpoint/2010/main" val="4140135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texto 2"/>
          <p:cNvSpPr>
            <a:spLocks noGrp="1"/>
          </p:cNvSpPr>
          <p:nvPr>
            <p:ph type="body" sz="quarter" idx="10"/>
          </p:nvPr>
        </p:nvSpPr>
        <p:spPr/>
        <p:txBody>
          <a:bodyPr/>
          <a:lstStyle/>
          <a:p>
            <a:r>
              <a:rPr lang="es-EC" dirty="0"/>
              <a:t>Tamaño </a:t>
            </a:r>
            <a:r>
              <a:rPr lang="es-EC" dirty="0" err="1"/>
              <a:t>muestral</a:t>
            </a:r>
            <a:endParaRPr lang="es-EC" dirty="0"/>
          </a:p>
        </p:txBody>
      </p:sp>
      <p:sp>
        <p:nvSpPr>
          <p:cNvPr id="7" name="Título 1"/>
          <p:cNvSpPr>
            <a:spLocks noGrp="1"/>
          </p:cNvSpPr>
          <p:nvPr>
            <p:ph type="title"/>
          </p:nvPr>
        </p:nvSpPr>
        <p:spPr/>
        <p:txBody>
          <a:bodyPr/>
          <a:lstStyle/>
          <a:p>
            <a:r>
              <a:rPr lang="es-ES" dirty="0"/>
              <a:t>Criterios de validación de cifras</a:t>
            </a:r>
            <a:endParaRPr lang="es-EC" dirty="0"/>
          </a:p>
        </p:txBody>
      </p:sp>
      <p:sp>
        <p:nvSpPr>
          <p:cNvPr id="8" name="Rectángulo 7"/>
          <p:cNvSpPr/>
          <p:nvPr/>
        </p:nvSpPr>
        <p:spPr>
          <a:xfrm>
            <a:off x="1378226" y="2540378"/>
            <a:ext cx="6096000" cy="1015663"/>
          </a:xfrm>
          <a:prstGeom prst="rect">
            <a:avLst/>
          </a:prstGeom>
        </p:spPr>
        <p:txBody>
          <a:bodyPr>
            <a:spAutoFit/>
          </a:bodyPr>
          <a:lstStyle/>
          <a:p>
            <a:r>
              <a:rPr lang="es-ES" sz="2000" dirty="0">
                <a:solidFill>
                  <a:srgbClr val="646E78"/>
                </a:solidFill>
              </a:rPr>
              <a:t>Como lo señala </a:t>
            </a:r>
            <a:r>
              <a:rPr lang="es-ES" sz="2000" dirty="0" err="1">
                <a:solidFill>
                  <a:srgbClr val="646E78"/>
                </a:solidFill>
              </a:rPr>
              <a:t>Kish</a:t>
            </a:r>
            <a:r>
              <a:rPr lang="es-ES" sz="2000" dirty="0">
                <a:solidFill>
                  <a:srgbClr val="646E78"/>
                </a:solidFill>
              </a:rPr>
              <a:t> (1972), el tamaño de muestra efectivo se calcula mediante la expresión que se describe a continuación: </a:t>
            </a:r>
            <a:endParaRPr lang="es-EC" sz="2000" dirty="0">
              <a:solidFill>
                <a:srgbClr val="646E78"/>
              </a:solidFill>
            </a:endParaRPr>
          </a:p>
        </p:txBody>
      </p:sp>
      <p:pic>
        <p:nvPicPr>
          <p:cNvPr id="9" name="Imagen 8"/>
          <p:cNvPicPr>
            <a:picLocks noChangeAspect="1"/>
          </p:cNvPicPr>
          <p:nvPr/>
        </p:nvPicPr>
        <p:blipFill rotWithShape="1">
          <a:blip r:embed="rId2"/>
          <a:srcRect l="29750" t="20580" r="47148" b="49993"/>
          <a:stretch/>
        </p:blipFill>
        <p:spPr>
          <a:xfrm>
            <a:off x="8558767" y="2677356"/>
            <a:ext cx="2049598" cy="810992"/>
          </a:xfrm>
          <a:prstGeom prst="rect">
            <a:avLst/>
          </a:prstGeom>
        </p:spPr>
      </p:pic>
      <p:sp>
        <p:nvSpPr>
          <p:cNvPr id="10" name="Flecha derecha 9"/>
          <p:cNvSpPr/>
          <p:nvPr/>
        </p:nvSpPr>
        <p:spPr>
          <a:xfrm>
            <a:off x="7235687" y="2750035"/>
            <a:ext cx="980660" cy="59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
        <p:nvSpPr>
          <p:cNvPr id="11" name="Rectángulo 10"/>
          <p:cNvSpPr/>
          <p:nvPr/>
        </p:nvSpPr>
        <p:spPr>
          <a:xfrm>
            <a:off x="1117832" y="4389182"/>
            <a:ext cx="10508361" cy="1077218"/>
          </a:xfrm>
          <a:prstGeom prst="rect">
            <a:avLst/>
          </a:prstGeom>
        </p:spPr>
        <p:txBody>
          <a:bodyPr wrap="square">
            <a:spAutoFit/>
          </a:bodyPr>
          <a:lstStyle/>
          <a:p>
            <a:pPr algn="just"/>
            <a:r>
              <a:rPr lang="es-ES" sz="1600" dirty="0">
                <a:solidFill>
                  <a:srgbClr val="646E78"/>
                </a:solidFill>
              </a:rPr>
              <a:t>Donde:</a:t>
            </a:r>
          </a:p>
          <a:p>
            <a:pPr algn="just"/>
            <a:r>
              <a:rPr lang="es-ES" sz="1600" dirty="0">
                <a:solidFill>
                  <a:srgbClr val="646E78"/>
                </a:solidFill>
              </a:rPr>
              <a:t>n -&gt;  es el tamaño de muestra, y</a:t>
            </a:r>
          </a:p>
          <a:p>
            <a:pPr algn="just"/>
            <a:r>
              <a:rPr lang="es-ES" sz="1600" dirty="0" err="1">
                <a:solidFill>
                  <a:srgbClr val="646E78"/>
                </a:solidFill>
              </a:rPr>
              <a:t>deff</a:t>
            </a:r>
            <a:r>
              <a:rPr lang="es-ES" sz="1600" dirty="0">
                <a:solidFill>
                  <a:srgbClr val="646E78"/>
                </a:solidFill>
              </a:rPr>
              <a:t> -&gt; es el efecto de diseño que depende del número de encuestas promedio que se realizaron en cada UPM y de la correlación existente entre la variable de interés y las mismas UPM.</a:t>
            </a:r>
            <a:endParaRPr lang="es-EC" sz="1600" dirty="0">
              <a:solidFill>
                <a:srgbClr val="646E78"/>
              </a:solidFill>
            </a:endParaRPr>
          </a:p>
        </p:txBody>
      </p:sp>
    </p:spTree>
    <p:extLst>
      <p:ext uri="{BB962C8B-B14F-4D97-AF65-F5344CB8AC3E}">
        <p14:creationId xmlns:p14="http://schemas.microsoft.com/office/powerpoint/2010/main" val="26389828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p:txBody>
          <a:bodyPr/>
          <a:lstStyle/>
          <a:p>
            <a:r>
              <a:rPr lang="es-EC" dirty="0"/>
              <a:t>Grados de libertad </a:t>
            </a:r>
          </a:p>
        </p:txBody>
      </p:sp>
      <p:sp>
        <p:nvSpPr>
          <p:cNvPr id="4" name="Título 1"/>
          <p:cNvSpPr>
            <a:spLocks noGrp="1"/>
          </p:cNvSpPr>
          <p:nvPr>
            <p:ph type="title"/>
          </p:nvPr>
        </p:nvSpPr>
        <p:spPr/>
        <p:txBody>
          <a:bodyPr/>
          <a:lstStyle/>
          <a:p>
            <a:r>
              <a:rPr lang="es-ES" dirty="0"/>
              <a:t>Criterios de validación de cifras</a:t>
            </a:r>
            <a:endParaRPr lang="es-EC" dirty="0"/>
          </a:p>
        </p:txBody>
      </p:sp>
      <p:sp>
        <p:nvSpPr>
          <p:cNvPr id="5" name="Rectángulo 4"/>
          <p:cNvSpPr/>
          <p:nvPr/>
        </p:nvSpPr>
        <p:spPr>
          <a:xfrm>
            <a:off x="940904" y="2191456"/>
            <a:ext cx="5367133" cy="1015663"/>
          </a:xfrm>
          <a:prstGeom prst="rect">
            <a:avLst/>
          </a:prstGeom>
        </p:spPr>
        <p:txBody>
          <a:bodyPr wrap="square">
            <a:spAutoFit/>
          </a:bodyPr>
          <a:lstStyle/>
          <a:p>
            <a:pPr algn="just"/>
            <a:r>
              <a:rPr lang="es-ES" sz="2000" dirty="0">
                <a:solidFill>
                  <a:srgbClr val="646E78"/>
                </a:solidFill>
              </a:rPr>
              <a:t>Los grados de libertad son una medida de cuántas unidades independientes de información se tienen en la inferencia. </a:t>
            </a:r>
            <a:endParaRPr lang="es-EC" sz="2000" dirty="0">
              <a:solidFill>
                <a:srgbClr val="646E78"/>
              </a:solidFill>
            </a:endParaRPr>
          </a:p>
        </p:txBody>
      </p:sp>
      <p:sp>
        <p:nvSpPr>
          <p:cNvPr id="6" name="Rectángulo 5"/>
          <p:cNvSpPr/>
          <p:nvPr/>
        </p:nvSpPr>
        <p:spPr>
          <a:xfrm>
            <a:off x="1000539" y="4399122"/>
            <a:ext cx="5247862" cy="1631216"/>
          </a:xfrm>
          <a:prstGeom prst="rect">
            <a:avLst/>
          </a:prstGeom>
        </p:spPr>
        <p:txBody>
          <a:bodyPr wrap="square">
            <a:spAutoFit/>
          </a:bodyPr>
          <a:lstStyle/>
          <a:p>
            <a:pPr algn="just"/>
            <a:r>
              <a:rPr lang="es-ES" sz="2000" dirty="0">
                <a:solidFill>
                  <a:srgbClr val="646E78"/>
                </a:solidFill>
              </a:rPr>
              <a:t>En el caso más general en donde la subpoblación sea toda la población objetivo, 𝑣ℎ=1 ∀ℎ=1,…,𝐻 y en este caso los grados de libertad se reducen a la siguiente expresión</a:t>
            </a:r>
            <a:r>
              <a:rPr lang="es-ES" dirty="0">
                <a:solidFill>
                  <a:srgbClr val="000000"/>
                </a:solidFill>
                <a:latin typeface="Arial" panose="020B0604020202020204" pitchFamily="34" charset="0"/>
              </a:rPr>
              <a:t>: </a:t>
            </a:r>
            <a:endParaRPr lang="es-EC" dirty="0"/>
          </a:p>
        </p:txBody>
      </p:sp>
      <p:pic>
        <p:nvPicPr>
          <p:cNvPr id="7" name="Imagen 6"/>
          <p:cNvPicPr>
            <a:picLocks noChangeAspect="1"/>
          </p:cNvPicPr>
          <p:nvPr/>
        </p:nvPicPr>
        <p:blipFill>
          <a:blip r:embed="rId2"/>
          <a:stretch>
            <a:fillRect/>
          </a:stretch>
        </p:blipFill>
        <p:spPr>
          <a:xfrm>
            <a:off x="8097078" y="4767986"/>
            <a:ext cx="3210051" cy="608802"/>
          </a:xfrm>
          <a:prstGeom prst="rect">
            <a:avLst/>
          </a:prstGeom>
        </p:spPr>
      </p:pic>
      <p:sp>
        <p:nvSpPr>
          <p:cNvPr id="8" name="Flecha derecha 7"/>
          <p:cNvSpPr/>
          <p:nvPr/>
        </p:nvSpPr>
        <p:spPr>
          <a:xfrm>
            <a:off x="6745357" y="4916557"/>
            <a:ext cx="980660" cy="59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pic>
        <p:nvPicPr>
          <p:cNvPr id="9" name="Imagen 8"/>
          <p:cNvPicPr>
            <a:picLocks noChangeAspect="1"/>
          </p:cNvPicPr>
          <p:nvPr/>
        </p:nvPicPr>
        <p:blipFill>
          <a:blip r:embed="rId3"/>
          <a:stretch>
            <a:fillRect/>
          </a:stretch>
        </p:blipFill>
        <p:spPr>
          <a:xfrm>
            <a:off x="7961290" y="1966942"/>
            <a:ext cx="1262223" cy="1262223"/>
          </a:xfrm>
          <a:prstGeom prst="rect">
            <a:avLst/>
          </a:prstGeom>
        </p:spPr>
      </p:pic>
    </p:spTree>
    <p:extLst>
      <p:ext uri="{BB962C8B-B14F-4D97-AF65-F5344CB8AC3E}">
        <p14:creationId xmlns:p14="http://schemas.microsoft.com/office/powerpoint/2010/main" val="33460443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p:txBody>
          <a:bodyPr/>
          <a:lstStyle/>
          <a:p>
            <a:r>
              <a:rPr lang="es-EC" dirty="0"/>
              <a:t>Error estándar</a:t>
            </a:r>
          </a:p>
        </p:txBody>
      </p:sp>
      <p:sp>
        <p:nvSpPr>
          <p:cNvPr id="4" name="Título 1"/>
          <p:cNvSpPr>
            <a:spLocks noGrp="1"/>
          </p:cNvSpPr>
          <p:nvPr>
            <p:ph type="title"/>
          </p:nvPr>
        </p:nvSpPr>
        <p:spPr/>
        <p:txBody>
          <a:bodyPr/>
          <a:lstStyle/>
          <a:p>
            <a:r>
              <a:rPr lang="es-ES" dirty="0"/>
              <a:t>Criterios de validación de cifras</a:t>
            </a:r>
            <a:endParaRPr lang="es-EC" dirty="0"/>
          </a:p>
        </p:txBody>
      </p:sp>
      <p:sp>
        <p:nvSpPr>
          <p:cNvPr id="5" name="Rectángulo 4"/>
          <p:cNvSpPr/>
          <p:nvPr/>
        </p:nvSpPr>
        <p:spPr>
          <a:xfrm>
            <a:off x="1117832" y="2613392"/>
            <a:ext cx="5473148" cy="1631216"/>
          </a:xfrm>
          <a:prstGeom prst="rect">
            <a:avLst/>
          </a:prstGeom>
        </p:spPr>
        <p:txBody>
          <a:bodyPr wrap="square">
            <a:spAutoFit/>
          </a:bodyPr>
          <a:lstStyle/>
          <a:p>
            <a:r>
              <a:rPr lang="es-ES" sz="2000" dirty="0">
                <a:solidFill>
                  <a:srgbClr val="646E78"/>
                </a:solidFill>
              </a:rPr>
              <a:t>El error estándar (𝑒𝑒) corresponde a la raíz cuadrada de la varianza de muestreo. Esta medida de dispersión resulta ser más fácil de interpretar, ya que utiliza la misma escala de medición de la estimación.</a:t>
            </a:r>
            <a:endParaRPr lang="es-EC" sz="2000" dirty="0">
              <a:solidFill>
                <a:srgbClr val="646E78"/>
              </a:solidFill>
            </a:endParaRPr>
          </a:p>
        </p:txBody>
      </p:sp>
      <p:pic>
        <p:nvPicPr>
          <p:cNvPr id="6" name="Imagen 5"/>
          <p:cNvPicPr>
            <a:picLocks noChangeAspect="1"/>
          </p:cNvPicPr>
          <p:nvPr/>
        </p:nvPicPr>
        <p:blipFill>
          <a:blip r:embed="rId2"/>
          <a:stretch>
            <a:fillRect/>
          </a:stretch>
        </p:blipFill>
        <p:spPr>
          <a:xfrm>
            <a:off x="8213081" y="2871053"/>
            <a:ext cx="2746894" cy="1197364"/>
          </a:xfrm>
          <a:prstGeom prst="rect">
            <a:avLst/>
          </a:prstGeom>
        </p:spPr>
      </p:pic>
      <p:sp>
        <p:nvSpPr>
          <p:cNvPr id="7" name="Flecha derecha 6"/>
          <p:cNvSpPr/>
          <p:nvPr/>
        </p:nvSpPr>
        <p:spPr>
          <a:xfrm>
            <a:off x="7103166" y="2871053"/>
            <a:ext cx="980660" cy="59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853309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1117989" y="1082654"/>
            <a:ext cx="7227614" cy="49915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dirty="0"/>
              <a:t>Coeficiente de variación (𝒄𝒗)</a:t>
            </a:r>
          </a:p>
        </p:txBody>
      </p:sp>
      <p:sp>
        <p:nvSpPr>
          <p:cNvPr id="5" name="Título 1"/>
          <p:cNvSpPr>
            <a:spLocks noGrp="1"/>
          </p:cNvSpPr>
          <p:nvPr>
            <p:ph type="title"/>
          </p:nvPr>
        </p:nvSpPr>
        <p:spPr/>
        <p:txBody>
          <a:bodyPr/>
          <a:lstStyle/>
          <a:p>
            <a:r>
              <a:rPr lang="es-ES" dirty="0"/>
              <a:t>Criterios de validación de cifras</a:t>
            </a:r>
            <a:endParaRPr lang="es-EC" dirty="0"/>
          </a:p>
        </p:txBody>
      </p:sp>
      <p:sp>
        <p:nvSpPr>
          <p:cNvPr id="6" name="Rectángulo 5"/>
          <p:cNvSpPr/>
          <p:nvPr/>
        </p:nvSpPr>
        <p:spPr>
          <a:xfrm>
            <a:off x="1117989" y="2683062"/>
            <a:ext cx="5653872" cy="1631216"/>
          </a:xfrm>
          <a:prstGeom prst="rect">
            <a:avLst/>
          </a:prstGeom>
        </p:spPr>
        <p:txBody>
          <a:bodyPr wrap="square">
            <a:spAutoFit/>
          </a:bodyPr>
          <a:lstStyle/>
          <a:p>
            <a:pPr algn="just"/>
            <a:r>
              <a:rPr lang="es-ES" sz="2000" dirty="0">
                <a:solidFill>
                  <a:srgbClr val="646E78"/>
                </a:solidFill>
              </a:rPr>
              <a:t>El Coeficiente de Variación determina el grado de dispersión de un conjunto de datos relativo a su media, es decir, es un estadístico que sirve como medida relativa de dispersión. </a:t>
            </a:r>
            <a:endParaRPr lang="es-EC" sz="2000" dirty="0">
              <a:solidFill>
                <a:srgbClr val="646E78"/>
              </a:solidFill>
            </a:endParaRPr>
          </a:p>
        </p:txBody>
      </p:sp>
      <p:pic>
        <p:nvPicPr>
          <p:cNvPr id="7" name="Imagen 6"/>
          <p:cNvPicPr>
            <a:picLocks noChangeAspect="1"/>
          </p:cNvPicPr>
          <p:nvPr/>
        </p:nvPicPr>
        <p:blipFill>
          <a:blip r:embed="rId2"/>
          <a:stretch>
            <a:fillRect/>
          </a:stretch>
        </p:blipFill>
        <p:spPr>
          <a:xfrm>
            <a:off x="8594161" y="2733577"/>
            <a:ext cx="1883054" cy="1136057"/>
          </a:xfrm>
          <a:prstGeom prst="rect">
            <a:avLst/>
          </a:prstGeom>
        </p:spPr>
      </p:pic>
      <p:sp>
        <p:nvSpPr>
          <p:cNvPr id="8" name="Flecha derecha 7"/>
          <p:cNvSpPr/>
          <p:nvPr/>
        </p:nvSpPr>
        <p:spPr>
          <a:xfrm>
            <a:off x="7192681" y="3003431"/>
            <a:ext cx="980660" cy="59634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C"/>
          </a:p>
        </p:txBody>
      </p:sp>
    </p:spTree>
    <p:extLst>
      <p:ext uri="{BB962C8B-B14F-4D97-AF65-F5344CB8AC3E}">
        <p14:creationId xmlns:p14="http://schemas.microsoft.com/office/powerpoint/2010/main" val="17601426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991936" y="1097918"/>
            <a:ext cx="7227614" cy="49915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dirty="0"/>
              <a:t>Estimaciones </a:t>
            </a:r>
            <a:r>
              <a:rPr lang="es-ES" dirty="0"/>
              <a:t>fiables</a:t>
            </a:r>
            <a:endParaRPr lang="es-EC" dirty="0"/>
          </a:p>
        </p:txBody>
      </p:sp>
      <p:sp>
        <p:nvSpPr>
          <p:cNvPr id="5" name="Título 1"/>
          <p:cNvSpPr>
            <a:spLocks noGrp="1"/>
          </p:cNvSpPr>
          <p:nvPr>
            <p:ph type="title"/>
          </p:nvPr>
        </p:nvSpPr>
        <p:spPr/>
        <p:txBody>
          <a:bodyPr/>
          <a:lstStyle/>
          <a:p>
            <a:r>
              <a:rPr lang="es-ES" dirty="0"/>
              <a:t>Criterios a evaluar </a:t>
            </a:r>
            <a:endParaRPr lang="es-EC" dirty="0"/>
          </a:p>
        </p:txBody>
      </p:sp>
      <p:sp>
        <p:nvSpPr>
          <p:cNvPr id="6" name="Rectángulo 5"/>
          <p:cNvSpPr/>
          <p:nvPr/>
        </p:nvSpPr>
        <p:spPr>
          <a:xfrm>
            <a:off x="2953258" y="2434658"/>
            <a:ext cx="6096000" cy="1631216"/>
          </a:xfrm>
          <a:prstGeom prst="rect">
            <a:avLst/>
          </a:prstGeom>
        </p:spPr>
        <p:txBody>
          <a:bodyPr>
            <a:spAutoFit/>
          </a:bodyPr>
          <a:lstStyle/>
          <a:p>
            <a:pPr algn="just"/>
            <a:r>
              <a:rPr lang="es-ES" sz="2000" dirty="0">
                <a:solidFill>
                  <a:srgbClr val="646E78"/>
                </a:solidFill>
              </a:rPr>
              <a:t>Las estimaciones fiables corresponden a aquellas que cumplen con todos los criterios de calidad propuestos, por tanto, pueden ser reconocidas como estimaciones confiables y precisas de un parámetro poblacional. </a:t>
            </a:r>
            <a:endParaRPr lang="es-EC" sz="2000" dirty="0">
              <a:solidFill>
                <a:srgbClr val="646E78"/>
              </a:solidFill>
            </a:endParaRPr>
          </a:p>
        </p:txBody>
      </p:sp>
      <p:pic>
        <p:nvPicPr>
          <p:cNvPr id="7" name="Imagen 6"/>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297446" y="4396103"/>
            <a:ext cx="1970956" cy="1970956"/>
          </a:xfrm>
          <a:prstGeom prst="rect">
            <a:avLst/>
          </a:prstGeom>
        </p:spPr>
      </p:pic>
    </p:spTree>
    <p:extLst>
      <p:ext uri="{BB962C8B-B14F-4D97-AF65-F5344CB8AC3E}">
        <p14:creationId xmlns:p14="http://schemas.microsoft.com/office/powerpoint/2010/main" val="16942629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2107708" y="2049928"/>
            <a:ext cx="7897683" cy="3170099"/>
          </a:xfrm>
          <a:prstGeom prst="rect">
            <a:avLst/>
          </a:prstGeom>
        </p:spPr>
        <p:txBody>
          <a:bodyPr wrap="square">
            <a:spAutoFit/>
          </a:bodyPr>
          <a:lstStyle/>
          <a:p>
            <a:pPr algn="just"/>
            <a:r>
              <a:rPr lang="es-ES" sz="2000" dirty="0">
                <a:solidFill>
                  <a:srgbClr val="646E78"/>
                </a:solidFill>
              </a:rPr>
              <a:t>Las estimaciones poco fiables, son aquellas que cumplen los criterios del tamaño </a:t>
            </a:r>
            <a:r>
              <a:rPr lang="es-ES" sz="2000" dirty="0" err="1">
                <a:solidFill>
                  <a:srgbClr val="646E78"/>
                </a:solidFill>
              </a:rPr>
              <a:t>muestral</a:t>
            </a:r>
            <a:r>
              <a:rPr lang="es-ES" sz="2000" dirty="0">
                <a:solidFill>
                  <a:srgbClr val="646E78"/>
                </a:solidFill>
              </a:rPr>
              <a:t> y 𝑔𝑙 , pero que no se ajustan a los requerimientos establecidos para el 𝑒𝑒 o 𝑐𝑣, por lo cual, se recomienda utilizar esta estimación con precaución para interpretar características poblacionales, ya que podrían llevar a conclusiones poco acertadas. Más en detalle, pertenecen a esta categoría aquellas estimaciones evaluadas con el 𝑒𝑒 que no cumplan con el umbral de aceptación y también aquellas cuyo 𝑐𝑣 sea mayor a 15% y menor o igual a 30%.</a:t>
            </a:r>
            <a:endParaRPr lang="es-EC" sz="2000" dirty="0">
              <a:solidFill>
                <a:srgbClr val="646E78"/>
              </a:solidFill>
            </a:endParaRPr>
          </a:p>
        </p:txBody>
      </p:sp>
      <p:sp>
        <p:nvSpPr>
          <p:cNvPr id="5" name="Marcador de texto 2"/>
          <p:cNvSpPr txBox="1">
            <a:spLocks noGrp="1"/>
          </p:cNvSpPr>
          <p:nvPr>
            <p:ph type="body" sz="quarter" idx="10"/>
          </p:nvPr>
        </p:nvSpPr>
        <p:spPr>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dirty="0"/>
              <a:t>Estimaciones </a:t>
            </a:r>
            <a:r>
              <a:rPr lang="es-ES" dirty="0"/>
              <a:t>poco fiables</a:t>
            </a:r>
            <a:endParaRPr lang="es-EC" dirty="0"/>
          </a:p>
        </p:txBody>
      </p:sp>
      <p:sp>
        <p:nvSpPr>
          <p:cNvPr id="6" name="Título 1"/>
          <p:cNvSpPr>
            <a:spLocks noGrp="1"/>
          </p:cNvSpPr>
          <p:nvPr>
            <p:ph type="title"/>
          </p:nvPr>
        </p:nvSpPr>
        <p:spPr/>
        <p:txBody>
          <a:bodyPr/>
          <a:lstStyle/>
          <a:p>
            <a:r>
              <a:rPr lang="es-ES" dirty="0"/>
              <a:t>Criterios a evaluar </a:t>
            </a:r>
            <a:endParaRPr lang="es-EC" dirty="0"/>
          </a:p>
        </p:txBody>
      </p:sp>
    </p:spTree>
    <p:extLst>
      <p:ext uri="{BB962C8B-B14F-4D97-AF65-F5344CB8AC3E}">
        <p14:creationId xmlns:p14="http://schemas.microsoft.com/office/powerpoint/2010/main" val="3138046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33449" y="6100403"/>
            <a:ext cx="8489994" cy="865835"/>
          </a:xfrm>
        </p:spPr>
        <p:txBody>
          <a:bodyPr>
            <a:normAutofit/>
          </a:bodyPr>
          <a:lstStyle/>
          <a:p>
            <a:r>
              <a:rPr lang="es-ES" sz="1100" dirty="0"/>
              <a:t>Limite central se tiene normalidad cuando el n es mayor a 30, el n efectivo por lo que es una muestra compleja</a:t>
            </a:r>
            <a:endParaRPr lang="es-EC" sz="1100" dirty="0"/>
          </a:p>
        </p:txBody>
      </p:sp>
      <p:sp>
        <p:nvSpPr>
          <p:cNvPr id="4" name="Rectángulo 3"/>
          <p:cNvSpPr/>
          <p:nvPr/>
        </p:nvSpPr>
        <p:spPr>
          <a:xfrm>
            <a:off x="1479942" y="2107602"/>
            <a:ext cx="5782249" cy="2862322"/>
          </a:xfrm>
          <a:prstGeom prst="rect">
            <a:avLst/>
          </a:prstGeom>
        </p:spPr>
        <p:txBody>
          <a:bodyPr wrap="square">
            <a:spAutoFit/>
          </a:bodyPr>
          <a:lstStyle/>
          <a:p>
            <a:pPr algn="just"/>
            <a:r>
              <a:rPr lang="es-ES" sz="2000" dirty="0">
                <a:solidFill>
                  <a:srgbClr val="646E78"/>
                </a:solidFill>
              </a:rPr>
              <a:t>Las estimaciones no fiables corresponden a aquellas que no cumplen con alguno de los dos primeros criterios establecidos para el tamaño </a:t>
            </a:r>
            <a:r>
              <a:rPr lang="es-ES" sz="2000" dirty="0" err="1">
                <a:solidFill>
                  <a:srgbClr val="646E78"/>
                </a:solidFill>
              </a:rPr>
              <a:t>muestral</a:t>
            </a:r>
            <a:r>
              <a:rPr lang="es-ES" sz="2000" dirty="0">
                <a:solidFill>
                  <a:srgbClr val="646E78"/>
                </a:solidFill>
              </a:rPr>
              <a:t> o los 𝑔𝑙. También se incluyen dentro de esta categoría a aquellas estimaciones que no son proporciones ni razones entre 0 y 1 cuyo 𝑐𝑣 supere 30%. Para estos casos se debe consignar que no se recomienda el uso de estas estimaciones.</a:t>
            </a:r>
            <a:endParaRPr lang="es-EC" sz="2000" dirty="0">
              <a:solidFill>
                <a:srgbClr val="646E78"/>
              </a:solidFill>
            </a:endParaRPr>
          </a:p>
        </p:txBody>
      </p:sp>
      <p:sp>
        <p:nvSpPr>
          <p:cNvPr id="5" name="Título 1"/>
          <p:cNvSpPr txBox="1">
            <a:spLocks/>
          </p:cNvSpPr>
          <p:nvPr/>
        </p:nvSpPr>
        <p:spPr>
          <a:xfrm>
            <a:off x="1117832" y="432878"/>
            <a:ext cx="7227771" cy="530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S"/>
              <a:t>Criterios a evaluar </a:t>
            </a:r>
            <a:endParaRPr lang="es-EC" dirty="0"/>
          </a:p>
        </p:txBody>
      </p:sp>
      <p:sp>
        <p:nvSpPr>
          <p:cNvPr id="6" name="Marcador de texto 2"/>
          <p:cNvSpPr txBox="1">
            <a:spLocks noGrp="1"/>
          </p:cNvSpPr>
          <p:nvPr>
            <p:ph type="body" sz="quarter" idx="10"/>
          </p:nvPr>
        </p:nvSpPr>
        <p:spPr>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dirty="0"/>
              <a:t>Estimaciones </a:t>
            </a:r>
            <a:r>
              <a:rPr lang="es-ES" dirty="0"/>
              <a:t>no fiables </a:t>
            </a:r>
            <a:endParaRPr lang="es-EC" dirty="0"/>
          </a:p>
        </p:txBody>
      </p:sp>
      <p:pic>
        <p:nvPicPr>
          <p:cNvPr id="8" name="Imagen 7"/>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8345603" y="2107602"/>
            <a:ext cx="2457410" cy="2457410"/>
          </a:xfrm>
          <a:prstGeom prst="rect">
            <a:avLst/>
          </a:prstGeom>
        </p:spPr>
      </p:pic>
    </p:spTree>
    <p:extLst>
      <p:ext uri="{BB962C8B-B14F-4D97-AF65-F5344CB8AC3E}">
        <p14:creationId xmlns:p14="http://schemas.microsoft.com/office/powerpoint/2010/main" val="4614323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a:spLocks noGrp="1"/>
          </p:cNvSpPr>
          <p:nvPr>
            <p:ph type="title"/>
          </p:nvPr>
        </p:nvSpPr>
        <p:spPr>
          <a:xfrm>
            <a:off x="1117832" y="432877"/>
            <a:ext cx="7866777" cy="741581"/>
          </a:xfrm>
        </p:spPr>
        <p:txBody>
          <a:bodyPr>
            <a:normAutofit fontScale="90000"/>
          </a:bodyPr>
          <a:lstStyle/>
          <a:p>
            <a:r>
              <a:rPr lang="es-ES" b="1" dirty="0"/>
              <a:t>Umbrales definidos en la evaluación del calidad y confiabilidad de las estimaciones</a:t>
            </a:r>
            <a:endParaRPr lang="es-EC" dirty="0"/>
          </a:p>
        </p:txBody>
      </p:sp>
      <p:sp>
        <p:nvSpPr>
          <p:cNvPr id="7" name="CuadroTexto 6"/>
          <p:cNvSpPr txBox="1"/>
          <p:nvPr/>
        </p:nvSpPr>
        <p:spPr>
          <a:xfrm>
            <a:off x="1362532" y="1703613"/>
            <a:ext cx="9976028" cy="5078313"/>
          </a:xfrm>
          <a:prstGeom prst="rect">
            <a:avLst/>
          </a:prstGeom>
          <a:noFill/>
        </p:spPr>
        <p:txBody>
          <a:bodyPr wrap="square" rtlCol="0">
            <a:spAutoFit/>
          </a:bodyPr>
          <a:lstStyle/>
          <a:p>
            <a:pPr lvl="0"/>
            <a:r>
              <a:rPr lang="es-EC" b="1" dirty="0">
                <a:solidFill>
                  <a:srgbClr val="646E78"/>
                </a:solidFill>
              </a:rPr>
              <a:t>Tamaño </a:t>
            </a:r>
            <a:r>
              <a:rPr lang="es-EC" b="1" dirty="0" err="1">
                <a:solidFill>
                  <a:srgbClr val="646E78"/>
                </a:solidFill>
              </a:rPr>
              <a:t>Muestral</a:t>
            </a:r>
            <a:r>
              <a:rPr lang="es-EC" b="1" dirty="0">
                <a:solidFill>
                  <a:srgbClr val="646E78"/>
                </a:solidFill>
              </a:rPr>
              <a:t> Mínimo:</a:t>
            </a:r>
          </a:p>
          <a:p>
            <a:pPr lvl="1"/>
            <a:r>
              <a:rPr lang="es-EC" dirty="0">
                <a:solidFill>
                  <a:srgbClr val="646E78"/>
                </a:solidFill>
              </a:rPr>
              <a:t>Estimaciones con 60 o más observaciones son evaluadas bajo criterios adicionales.</a:t>
            </a:r>
          </a:p>
          <a:p>
            <a:pPr lvl="1"/>
            <a:r>
              <a:rPr lang="es-EC" dirty="0">
                <a:solidFill>
                  <a:srgbClr val="646E78"/>
                </a:solidFill>
              </a:rPr>
              <a:t>Estimaciones con menos de 60 observaciones se clasifican como no fiables.</a:t>
            </a:r>
          </a:p>
          <a:p>
            <a:r>
              <a:rPr lang="es-EC" dirty="0">
                <a:solidFill>
                  <a:srgbClr val="646E78"/>
                </a:solidFill>
              </a:rPr>
              <a:t> </a:t>
            </a:r>
          </a:p>
          <a:p>
            <a:pPr lvl="0"/>
            <a:r>
              <a:rPr lang="es-EC" b="1" dirty="0">
                <a:solidFill>
                  <a:srgbClr val="646E78"/>
                </a:solidFill>
              </a:rPr>
              <a:t>Grados de Libertad (</a:t>
            </a:r>
            <a:r>
              <a:rPr lang="es-EC" b="1" dirty="0" err="1">
                <a:solidFill>
                  <a:srgbClr val="646E78"/>
                </a:solidFill>
              </a:rPr>
              <a:t>gl</a:t>
            </a:r>
            <a:r>
              <a:rPr lang="es-EC" b="1" dirty="0">
                <a:solidFill>
                  <a:srgbClr val="646E78"/>
                </a:solidFill>
              </a:rPr>
              <a:t>):</a:t>
            </a:r>
          </a:p>
          <a:p>
            <a:pPr lvl="1"/>
            <a:r>
              <a:rPr lang="es-EC" dirty="0">
                <a:solidFill>
                  <a:srgbClr val="646E78"/>
                </a:solidFill>
              </a:rPr>
              <a:t>Se requiere un mínimo de 9 </a:t>
            </a:r>
            <a:r>
              <a:rPr lang="es-EC" dirty="0" err="1">
                <a:solidFill>
                  <a:srgbClr val="646E78"/>
                </a:solidFill>
              </a:rPr>
              <a:t>gl</a:t>
            </a:r>
            <a:r>
              <a:rPr lang="es-EC" dirty="0">
                <a:solidFill>
                  <a:srgbClr val="646E78"/>
                </a:solidFill>
              </a:rPr>
              <a:t> para la fiabilidad de la estimación.</a:t>
            </a:r>
          </a:p>
          <a:p>
            <a:pPr lvl="1"/>
            <a:r>
              <a:rPr lang="es-EC" dirty="0">
                <a:solidFill>
                  <a:srgbClr val="646E78"/>
                </a:solidFill>
              </a:rPr>
              <a:t>Estimaciones con menos de 9 </a:t>
            </a:r>
            <a:r>
              <a:rPr lang="es-EC" dirty="0" err="1">
                <a:solidFill>
                  <a:srgbClr val="646E78"/>
                </a:solidFill>
              </a:rPr>
              <a:t>gl</a:t>
            </a:r>
            <a:r>
              <a:rPr lang="es-EC" dirty="0">
                <a:solidFill>
                  <a:srgbClr val="646E78"/>
                </a:solidFill>
              </a:rPr>
              <a:t> se clasifican como no fiables.</a:t>
            </a:r>
          </a:p>
          <a:p>
            <a:r>
              <a:rPr lang="es-EC" dirty="0">
                <a:solidFill>
                  <a:srgbClr val="646E78"/>
                </a:solidFill>
              </a:rPr>
              <a:t> </a:t>
            </a:r>
          </a:p>
          <a:p>
            <a:pPr lvl="0"/>
            <a:r>
              <a:rPr lang="es-EC" b="1" dirty="0">
                <a:solidFill>
                  <a:srgbClr val="646E78"/>
                </a:solidFill>
              </a:rPr>
              <a:t>Error Estándar (</a:t>
            </a:r>
            <a:r>
              <a:rPr lang="es-EC" b="1" dirty="0" err="1">
                <a:solidFill>
                  <a:srgbClr val="646E78"/>
                </a:solidFill>
              </a:rPr>
              <a:t>ee</a:t>
            </a:r>
            <a:r>
              <a:rPr lang="es-EC" b="1" dirty="0">
                <a:solidFill>
                  <a:srgbClr val="646E78"/>
                </a:solidFill>
              </a:rPr>
              <a:t>) para Proporciones y Razones:</a:t>
            </a:r>
          </a:p>
          <a:p>
            <a:pPr lvl="1"/>
            <a:r>
              <a:rPr lang="es-EC" dirty="0">
                <a:solidFill>
                  <a:srgbClr val="646E78"/>
                </a:solidFill>
              </a:rPr>
              <a:t>El </a:t>
            </a:r>
            <a:r>
              <a:rPr lang="es-EC" dirty="0" err="1">
                <a:solidFill>
                  <a:srgbClr val="646E78"/>
                </a:solidFill>
              </a:rPr>
              <a:t>ee</a:t>
            </a:r>
            <a:r>
              <a:rPr lang="es-EC" dirty="0">
                <a:solidFill>
                  <a:srgbClr val="646E78"/>
                </a:solidFill>
              </a:rPr>
              <a:t> debe ser menor o igual al máximo </a:t>
            </a:r>
            <a:r>
              <a:rPr lang="es-EC" dirty="0" err="1">
                <a:solidFill>
                  <a:srgbClr val="646E78"/>
                </a:solidFill>
              </a:rPr>
              <a:t>ee</a:t>
            </a:r>
            <a:r>
              <a:rPr lang="es-EC" dirty="0">
                <a:solidFill>
                  <a:srgbClr val="646E78"/>
                </a:solidFill>
              </a:rPr>
              <a:t> tolerable, que depende del valor de la proporción estimada (p).</a:t>
            </a:r>
          </a:p>
          <a:p>
            <a:pPr lvl="1"/>
            <a:r>
              <a:rPr lang="es-EC" dirty="0" err="1">
                <a:solidFill>
                  <a:srgbClr val="646E78"/>
                </a:solidFill>
              </a:rPr>
              <a:t>ee</a:t>
            </a:r>
            <a:r>
              <a:rPr lang="es-EC" dirty="0">
                <a:solidFill>
                  <a:srgbClr val="646E78"/>
                </a:solidFill>
              </a:rPr>
              <a:t> dentro del umbral: estimación fiable.</a:t>
            </a:r>
          </a:p>
          <a:p>
            <a:pPr lvl="1"/>
            <a:r>
              <a:rPr lang="es-EC" dirty="0" err="1">
                <a:solidFill>
                  <a:srgbClr val="646E78"/>
                </a:solidFill>
              </a:rPr>
              <a:t>ee</a:t>
            </a:r>
            <a:r>
              <a:rPr lang="es-EC" dirty="0">
                <a:solidFill>
                  <a:srgbClr val="646E78"/>
                </a:solidFill>
              </a:rPr>
              <a:t> fuera del umbral: estimación poco fiable.</a:t>
            </a:r>
          </a:p>
          <a:p>
            <a:pPr lvl="1"/>
            <a:r>
              <a:rPr lang="es-EC" dirty="0">
                <a:solidFill>
                  <a:srgbClr val="646E78"/>
                </a:solidFill>
              </a:rPr>
              <a:t> </a:t>
            </a:r>
          </a:p>
          <a:p>
            <a:pPr lvl="0"/>
            <a:r>
              <a:rPr lang="es-EC" b="1" dirty="0">
                <a:solidFill>
                  <a:srgbClr val="646E78"/>
                </a:solidFill>
              </a:rPr>
              <a:t>Coeficiente de Variación (cv) para Otros Indicadores:</a:t>
            </a:r>
          </a:p>
          <a:p>
            <a:pPr lvl="1"/>
            <a:r>
              <a:rPr lang="es-EC" dirty="0">
                <a:solidFill>
                  <a:srgbClr val="646E78"/>
                </a:solidFill>
              </a:rPr>
              <a:t>cv ≤ 15%: estimación fiable.</a:t>
            </a:r>
          </a:p>
          <a:p>
            <a:pPr lvl="1"/>
            <a:r>
              <a:rPr lang="es-EC" dirty="0">
                <a:solidFill>
                  <a:srgbClr val="646E78"/>
                </a:solidFill>
              </a:rPr>
              <a:t>15% &lt; cv ≤ 30%: estimación poco fiable.</a:t>
            </a:r>
          </a:p>
          <a:p>
            <a:pPr lvl="1"/>
            <a:r>
              <a:rPr lang="es-EC" dirty="0">
                <a:solidFill>
                  <a:srgbClr val="646E78"/>
                </a:solidFill>
              </a:rPr>
              <a:t>cv &gt; 30%: estimación no fiable.</a:t>
            </a:r>
          </a:p>
        </p:txBody>
      </p:sp>
      <p:sp>
        <p:nvSpPr>
          <p:cNvPr id="5" name="21 Rectángulo redondeado"/>
          <p:cNvSpPr/>
          <p:nvPr/>
        </p:nvSpPr>
        <p:spPr>
          <a:xfrm>
            <a:off x="1117832" y="1493897"/>
            <a:ext cx="10220728" cy="5288029"/>
          </a:xfrm>
          <a:prstGeom prst="roundRect">
            <a:avLst>
              <a:gd name="adj" fmla="val 8291"/>
            </a:avLst>
          </a:prstGeom>
          <a:noFill/>
          <a:ln w="19050">
            <a:solidFill>
              <a:srgbClr val="3A4C74"/>
            </a:solidFill>
          </a:ln>
        </p:spPr>
        <p:style>
          <a:lnRef idx="2">
            <a:schemeClr val="accent1">
              <a:shade val="50000"/>
            </a:schemeClr>
          </a:lnRef>
          <a:fillRef idx="1">
            <a:schemeClr val="accent1"/>
          </a:fillRef>
          <a:effectRef idx="0">
            <a:schemeClr val="accent1"/>
          </a:effectRef>
          <a:fontRef idx="minor">
            <a:schemeClr val="lt1"/>
          </a:fontRef>
        </p:style>
        <p:txBody>
          <a:bodyPr lIns="55813" tIns="27907" rIns="55813" bIns="27907" anchor="ctr"/>
          <a:lstStyle/>
          <a:p>
            <a:pPr algn="ctr" defTabSz="467054">
              <a:lnSpc>
                <a:spcPts val="1392"/>
              </a:lnSpc>
              <a:defRPr/>
            </a:pPr>
            <a:endParaRPr lang="es-ES" sz="2400" dirty="0"/>
          </a:p>
        </p:txBody>
      </p:sp>
    </p:spTree>
    <p:extLst>
      <p:ext uri="{BB962C8B-B14F-4D97-AF65-F5344CB8AC3E}">
        <p14:creationId xmlns:p14="http://schemas.microsoft.com/office/powerpoint/2010/main" val="686714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F919684-9EBD-7E51-232E-0DABE8AD562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xmlns="" id="{62A7253C-EF02-6E24-983B-E7B08260E33A}"/>
              </a:ext>
            </a:extLst>
          </p:cNvPr>
          <p:cNvSpPr>
            <a:spLocks noGrp="1"/>
          </p:cNvSpPr>
          <p:nvPr>
            <p:ph type="title"/>
          </p:nvPr>
        </p:nvSpPr>
        <p:spPr/>
        <p:txBody>
          <a:bodyPr/>
          <a:lstStyle/>
          <a:p>
            <a:r>
              <a:rPr lang="es-ES" dirty="0"/>
              <a:t> </a:t>
            </a:r>
            <a:r>
              <a:rPr lang="es-ES" dirty="0" smtClean="0"/>
              <a:t>Flujograma</a:t>
            </a:r>
            <a:endParaRPr lang="es-419"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354" y="1139483"/>
            <a:ext cx="11542872" cy="5493434"/>
          </a:xfrm>
          <a:prstGeom prst="rect">
            <a:avLst/>
          </a:prstGeom>
          <a:ln w="12700">
            <a:solidFill>
              <a:schemeClr val="tx1"/>
            </a:solidFill>
          </a:ln>
        </p:spPr>
      </p:pic>
    </p:spTree>
    <p:extLst>
      <p:ext uri="{BB962C8B-B14F-4D97-AF65-F5344CB8AC3E}">
        <p14:creationId xmlns:p14="http://schemas.microsoft.com/office/powerpoint/2010/main" val="19323262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774E8C-AF5C-BA44-B263-0035EA65EA14}"/>
              </a:ext>
            </a:extLst>
          </p:cNvPr>
          <p:cNvSpPr>
            <a:spLocks noGrp="1"/>
          </p:cNvSpPr>
          <p:nvPr>
            <p:ph type="title"/>
          </p:nvPr>
        </p:nvSpPr>
        <p:spPr>
          <a:xfrm>
            <a:off x="2464064" y="3147905"/>
            <a:ext cx="7661429" cy="829703"/>
          </a:xfrm>
        </p:spPr>
        <p:txBody>
          <a:bodyPr>
            <a:noAutofit/>
          </a:bodyPr>
          <a:lstStyle/>
          <a:p>
            <a:r>
              <a:rPr lang="es-ES" sz="3600" dirty="0" smtClean="0">
                <a:ln w="12700">
                  <a:noFill/>
                </a:ln>
              </a:rPr>
              <a:t>1</a:t>
            </a:r>
            <a:r>
              <a:rPr lang="es-ES" sz="3600" dirty="0">
                <a:ln w="12700">
                  <a:noFill/>
                </a:ln>
              </a:rPr>
              <a:t>.	Criterios para la supresión de cifras en encuestas dirigidas a hogares. (Caso práctico con la ENEMDU)</a:t>
            </a:r>
          </a:p>
        </p:txBody>
      </p:sp>
    </p:spTree>
    <p:extLst>
      <p:ext uri="{BB962C8B-B14F-4D97-AF65-F5344CB8AC3E}">
        <p14:creationId xmlns:p14="http://schemas.microsoft.com/office/powerpoint/2010/main" val="1312180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12874" y="805079"/>
            <a:ext cx="9172134" cy="309498"/>
          </a:xfrm>
        </p:spPr>
        <p:txBody>
          <a:bodyPr>
            <a:normAutofit fontScale="90000"/>
          </a:bodyPr>
          <a:lstStyle/>
          <a:p>
            <a:r>
              <a:rPr lang="es-EC" b="0" dirty="0"/>
              <a:t>La Tasa de Pobreza Multidimensional</a:t>
            </a:r>
            <a:r>
              <a:rPr lang="es-EC" b="0" dirty="0" smtClean="0"/>
              <a:t>. Mensual </a:t>
            </a:r>
            <a:endParaRPr lang="es-EC" dirty="0"/>
          </a:p>
        </p:txBody>
      </p:sp>
      <p:graphicFrame>
        <p:nvGraphicFramePr>
          <p:cNvPr id="4" name="Tabla 3"/>
          <p:cNvGraphicFramePr>
            <a:graphicFrameLocks noGrp="1"/>
          </p:cNvGraphicFramePr>
          <p:nvPr>
            <p:extLst/>
          </p:nvPr>
        </p:nvGraphicFramePr>
        <p:xfrm>
          <a:off x="2665278" y="1153560"/>
          <a:ext cx="7097699" cy="5570796"/>
        </p:xfrm>
        <a:graphic>
          <a:graphicData uri="http://schemas.openxmlformats.org/drawingml/2006/table">
            <a:tbl>
              <a:tblPr firstRow="1" firstCol="1" bandRow="1">
                <a:tableStyleId>{5C22544A-7EE6-4342-B048-85BDC9FD1C3A}</a:tableStyleId>
              </a:tblPr>
              <a:tblGrid>
                <a:gridCol w="1013957">
                  <a:extLst>
                    <a:ext uri="{9D8B030D-6E8A-4147-A177-3AD203B41FA5}">
                      <a16:colId xmlns:a16="http://schemas.microsoft.com/office/drawing/2014/main" xmlns="" val="3058611931"/>
                    </a:ext>
                  </a:extLst>
                </a:gridCol>
                <a:gridCol w="1013957">
                  <a:extLst>
                    <a:ext uri="{9D8B030D-6E8A-4147-A177-3AD203B41FA5}">
                      <a16:colId xmlns:a16="http://schemas.microsoft.com/office/drawing/2014/main" xmlns="" val="2584058755"/>
                    </a:ext>
                  </a:extLst>
                </a:gridCol>
                <a:gridCol w="1013957">
                  <a:extLst>
                    <a:ext uri="{9D8B030D-6E8A-4147-A177-3AD203B41FA5}">
                      <a16:colId xmlns:a16="http://schemas.microsoft.com/office/drawing/2014/main" xmlns="" val="4195747987"/>
                    </a:ext>
                  </a:extLst>
                </a:gridCol>
                <a:gridCol w="1013957">
                  <a:extLst>
                    <a:ext uri="{9D8B030D-6E8A-4147-A177-3AD203B41FA5}">
                      <a16:colId xmlns:a16="http://schemas.microsoft.com/office/drawing/2014/main" xmlns="" val="3887238043"/>
                    </a:ext>
                  </a:extLst>
                </a:gridCol>
                <a:gridCol w="1013957">
                  <a:extLst>
                    <a:ext uri="{9D8B030D-6E8A-4147-A177-3AD203B41FA5}">
                      <a16:colId xmlns:a16="http://schemas.microsoft.com/office/drawing/2014/main" xmlns="" val="1925393080"/>
                    </a:ext>
                  </a:extLst>
                </a:gridCol>
                <a:gridCol w="1013957">
                  <a:extLst>
                    <a:ext uri="{9D8B030D-6E8A-4147-A177-3AD203B41FA5}">
                      <a16:colId xmlns:a16="http://schemas.microsoft.com/office/drawing/2014/main" xmlns="" val="1164795394"/>
                    </a:ext>
                  </a:extLst>
                </a:gridCol>
                <a:gridCol w="1013957">
                  <a:extLst>
                    <a:ext uri="{9D8B030D-6E8A-4147-A177-3AD203B41FA5}">
                      <a16:colId xmlns:a16="http://schemas.microsoft.com/office/drawing/2014/main" xmlns="" val="2904209761"/>
                    </a:ext>
                  </a:extLst>
                </a:gridCol>
              </a:tblGrid>
              <a:tr h="188681">
                <a:tc>
                  <a:txBody>
                    <a:bodyPr/>
                    <a:lstStyle/>
                    <a:p>
                      <a:pPr algn="ctr">
                        <a:lnSpc>
                          <a:spcPct val="120000"/>
                        </a:lnSpc>
                        <a:spcAft>
                          <a:spcPts val="1000"/>
                        </a:spcAft>
                      </a:pPr>
                      <a:r>
                        <a:rPr lang="es-EC" sz="900">
                          <a:effectLst/>
                        </a:rPr>
                        <a:t>Provincia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dirty="0">
                          <a:effectLst/>
                        </a:rPr>
                        <a:t>TPM</a:t>
                      </a:r>
                      <a:endParaRPr lang="es-EC"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dirty="0">
                          <a:effectLst/>
                        </a:rPr>
                        <a:t>TME</a:t>
                      </a:r>
                      <a:endParaRPr lang="es-EC"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GL</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CV</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EE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Decisión</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577411791"/>
                  </a:ext>
                </a:extLst>
              </a:tr>
              <a:tr h="188681">
                <a:tc>
                  <a:txBody>
                    <a:bodyPr/>
                    <a:lstStyle/>
                    <a:p>
                      <a:pPr algn="ctr">
                        <a:lnSpc>
                          <a:spcPct val="120000"/>
                        </a:lnSpc>
                        <a:spcAft>
                          <a:spcPts val="1000"/>
                        </a:spcAft>
                      </a:pPr>
                      <a:r>
                        <a:rPr lang="es-EC" sz="900">
                          <a:effectLst/>
                        </a:rPr>
                        <a:t>Azuay</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24,06%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149,01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107,00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17,37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554219281"/>
                  </a:ext>
                </a:extLst>
              </a:tr>
              <a:tr h="188681">
                <a:tc>
                  <a:txBody>
                    <a:bodyPr/>
                    <a:lstStyle/>
                    <a:p>
                      <a:pPr algn="ctr">
                        <a:lnSpc>
                          <a:spcPct val="120000"/>
                        </a:lnSpc>
                        <a:spcAft>
                          <a:spcPts val="1000"/>
                        </a:spcAft>
                      </a:pPr>
                      <a:r>
                        <a:rPr lang="es-EC" sz="900">
                          <a:effectLst/>
                        </a:rPr>
                        <a:t>Bolívar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26,98%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70,74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24,48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985166344"/>
                  </a:ext>
                </a:extLst>
              </a:tr>
              <a:tr h="188681">
                <a:tc>
                  <a:txBody>
                    <a:bodyPr/>
                    <a:lstStyle/>
                    <a:p>
                      <a:pPr algn="ctr">
                        <a:lnSpc>
                          <a:spcPct val="120000"/>
                        </a:lnSpc>
                        <a:spcAft>
                          <a:spcPts val="1000"/>
                        </a:spcAft>
                      </a:pPr>
                      <a:r>
                        <a:rPr lang="es-EC" sz="900">
                          <a:effectLst/>
                        </a:rPr>
                        <a:t>Cañar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22,18%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142,98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18,85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690331900"/>
                  </a:ext>
                </a:extLst>
              </a:tr>
              <a:tr h="188681">
                <a:tc>
                  <a:txBody>
                    <a:bodyPr/>
                    <a:lstStyle/>
                    <a:p>
                      <a:pPr algn="ctr">
                        <a:lnSpc>
                          <a:spcPct val="120000"/>
                        </a:lnSpc>
                        <a:spcAft>
                          <a:spcPts val="1000"/>
                        </a:spcAft>
                      </a:pPr>
                      <a:r>
                        <a:rPr lang="es-EC" sz="900">
                          <a:effectLst/>
                        </a:rPr>
                        <a:t>Carchi</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18,38%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84,03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27,00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325865456"/>
                  </a:ext>
                </a:extLst>
              </a:tr>
              <a:tr h="188681">
                <a:tc>
                  <a:txBody>
                    <a:bodyPr/>
                    <a:lstStyle/>
                    <a:p>
                      <a:pPr algn="ctr">
                        <a:lnSpc>
                          <a:spcPct val="120000"/>
                        </a:lnSpc>
                        <a:spcAft>
                          <a:spcPts val="1000"/>
                        </a:spcAft>
                      </a:pPr>
                      <a:r>
                        <a:rPr lang="es-EC" sz="900">
                          <a:effectLst/>
                        </a:rPr>
                        <a:t>Cotopaxi</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60,82%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14,50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23,14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0,14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645333413"/>
                  </a:ext>
                </a:extLst>
              </a:tr>
              <a:tr h="188681">
                <a:tc>
                  <a:txBody>
                    <a:bodyPr/>
                    <a:lstStyle/>
                    <a:p>
                      <a:pPr algn="ctr">
                        <a:lnSpc>
                          <a:spcPct val="120000"/>
                        </a:lnSpc>
                        <a:spcAft>
                          <a:spcPts val="1000"/>
                        </a:spcAft>
                      </a:pPr>
                      <a:r>
                        <a:rPr lang="es-EC" sz="900">
                          <a:effectLst/>
                        </a:rPr>
                        <a:t>Chimborazo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66,11%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30,28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14,25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190063231"/>
                  </a:ext>
                </a:extLst>
              </a:tr>
              <a:tr h="188681">
                <a:tc>
                  <a:txBody>
                    <a:bodyPr/>
                    <a:lstStyle/>
                    <a:p>
                      <a:pPr algn="ctr">
                        <a:lnSpc>
                          <a:spcPct val="120000"/>
                        </a:lnSpc>
                        <a:spcAft>
                          <a:spcPts val="1000"/>
                        </a:spcAft>
                      </a:pPr>
                      <a:r>
                        <a:rPr lang="es-EC" sz="900">
                          <a:effectLst/>
                        </a:rPr>
                        <a:t>El Oro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20,64%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157,61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127,00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18,85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326865111"/>
                  </a:ext>
                </a:extLst>
              </a:tr>
              <a:tr h="188681">
                <a:tc>
                  <a:txBody>
                    <a:bodyPr/>
                    <a:lstStyle/>
                    <a:p>
                      <a:pPr algn="ctr">
                        <a:lnSpc>
                          <a:spcPct val="120000"/>
                        </a:lnSpc>
                        <a:spcAft>
                          <a:spcPts val="1000"/>
                        </a:spcAft>
                      </a:pPr>
                      <a:r>
                        <a:rPr lang="es-EC" sz="900">
                          <a:effectLst/>
                        </a:rPr>
                        <a:t>Esmeraldas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53,86%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97,81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70,00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10,68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009522152"/>
                  </a:ext>
                </a:extLst>
              </a:tr>
              <a:tr h="188681">
                <a:tc>
                  <a:txBody>
                    <a:bodyPr/>
                    <a:lstStyle/>
                    <a:p>
                      <a:pPr algn="ctr">
                        <a:lnSpc>
                          <a:spcPct val="120000"/>
                        </a:lnSpc>
                        <a:spcAft>
                          <a:spcPts val="1000"/>
                        </a:spcAft>
                      </a:pPr>
                      <a:r>
                        <a:rPr lang="es-EC" sz="900">
                          <a:effectLst/>
                        </a:rPr>
                        <a:t>Guayas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35,94%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321,36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147,00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8,93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4274580489"/>
                  </a:ext>
                </a:extLst>
              </a:tr>
              <a:tr h="188681">
                <a:tc>
                  <a:txBody>
                    <a:bodyPr/>
                    <a:lstStyle/>
                    <a:p>
                      <a:pPr algn="ctr">
                        <a:lnSpc>
                          <a:spcPct val="120000"/>
                        </a:lnSpc>
                        <a:spcAft>
                          <a:spcPts val="1000"/>
                        </a:spcAft>
                      </a:pPr>
                      <a:r>
                        <a:rPr lang="es-EC" sz="900">
                          <a:effectLst/>
                        </a:rPr>
                        <a:t>Imbabura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29,86%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105,54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54,00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17,86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813069131"/>
                  </a:ext>
                </a:extLst>
              </a:tr>
              <a:tr h="188681">
                <a:tc>
                  <a:txBody>
                    <a:bodyPr/>
                    <a:lstStyle/>
                    <a:p>
                      <a:pPr algn="ctr">
                        <a:lnSpc>
                          <a:spcPct val="120000"/>
                        </a:lnSpc>
                        <a:spcAft>
                          <a:spcPts val="1000"/>
                        </a:spcAft>
                      </a:pPr>
                      <a:r>
                        <a:rPr lang="es-EC" sz="900">
                          <a:effectLst/>
                        </a:rPr>
                        <a:t>Loja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24,61%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138,18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18,62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575069100"/>
                  </a:ext>
                </a:extLst>
              </a:tr>
              <a:tr h="188681">
                <a:tc>
                  <a:txBody>
                    <a:bodyPr/>
                    <a:lstStyle/>
                    <a:p>
                      <a:pPr algn="ctr">
                        <a:lnSpc>
                          <a:spcPct val="120000"/>
                        </a:lnSpc>
                        <a:spcAft>
                          <a:spcPts val="1000"/>
                        </a:spcAft>
                      </a:pPr>
                      <a:r>
                        <a:rPr lang="es-EC" sz="900">
                          <a:effectLst/>
                        </a:rPr>
                        <a:t>Los Rios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32,20%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171,83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14,32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4252881789"/>
                  </a:ext>
                </a:extLst>
              </a:tr>
              <a:tr h="188681">
                <a:tc>
                  <a:txBody>
                    <a:bodyPr/>
                    <a:lstStyle/>
                    <a:p>
                      <a:pPr algn="ctr">
                        <a:lnSpc>
                          <a:spcPct val="120000"/>
                        </a:lnSpc>
                        <a:spcAft>
                          <a:spcPts val="1000"/>
                        </a:spcAft>
                      </a:pPr>
                      <a:r>
                        <a:rPr lang="es-EC" sz="900">
                          <a:effectLst/>
                        </a:rPr>
                        <a:t>Manabí</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46,43%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44,33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18,81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66156205"/>
                  </a:ext>
                </a:extLst>
              </a:tr>
              <a:tr h="377362">
                <a:tc>
                  <a:txBody>
                    <a:bodyPr/>
                    <a:lstStyle/>
                    <a:p>
                      <a:pPr algn="ctr">
                        <a:lnSpc>
                          <a:spcPct val="120000"/>
                        </a:lnSpc>
                        <a:spcAft>
                          <a:spcPts val="1000"/>
                        </a:spcAft>
                      </a:pPr>
                      <a:r>
                        <a:rPr lang="es-EC" sz="900">
                          <a:effectLst/>
                        </a:rPr>
                        <a:t>Morona Santiago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59,58%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54,12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12,00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12,41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909637448"/>
                  </a:ext>
                </a:extLst>
              </a:tr>
              <a:tr h="188681">
                <a:tc>
                  <a:txBody>
                    <a:bodyPr/>
                    <a:lstStyle/>
                    <a:p>
                      <a:pPr algn="ctr">
                        <a:lnSpc>
                          <a:spcPct val="120000"/>
                        </a:lnSpc>
                        <a:spcAft>
                          <a:spcPts val="1000"/>
                        </a:spcAft>
                      </a:pPr>
                      <a:r>
                        <a:rPr lang="es-EC" sz="900">
                          <a:effectLst/>
                        </a:rPr>
                        <a:t>Napo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84,72%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9,06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16,00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12,62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0,11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972472184"/>
                  </a:ext>
                </a:extLst>
              </a:tr>
              <a:tr h="188681">
                <a:tc>
                  <a:txBody>
                    <a:bodyPr/>
                    <a:lstStyle/>
                    <a:p>
                      <a:pPr algn="ctr">
                        <a:lnSpc>
                          <a:spcPct val="120000"/>
                        </a:lnSpc>
                        <a:spcAft>
                          <a:spcPts val="1000"/>
                        </a:spcAft>
                      </a:pPr>
                      <a:r>
                        <a:rPr lang="es-EC" sz="900">
                          <a:effectLst/>
                        </a:rPr>
                        <a:t>Pastaza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44,77%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22,91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26,39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0,12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745197187"/>
                  </a:ext>
                </a:extLst>
              </a:tr>
              <a:tr h="188681">
                <a:tc>
                  <a:txBody>
                    <a:bodyPr/>
                    <a:lstStyle/>
                    <a:p>
                      <a:pPr algn="ctr">
                        <a:lnSpc>
                          <a:spcPct val="120000"/>
                        </a:lnSpc>
                        <a:spcAft>
                          <a:spcPts val="1000"/>
                        </a:spcAft>
                      </a:pPr>
                      <a:r>
                        <a:rPr lang="es-EC" sz="900">
                          <a:effectLst/>
                        </a:rPr>
                        <a:t>Pichincha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11,05%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337,22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179,00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20,49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4103327656"/>
                  </a:ext>
                </a:extLst>
              </a:tr>
              <a:tr h="188681">
                <a:tc>
                  <a:txBody>
                    <a:bodyPr/>
                    <a:lstStyle/>
                    <a:p>
                      <a:pPr algn="ctr">
                        <a:lnSpc>
                          <a:spcPct val="120000"/>
                        </a:lnSpc>
                        <a:spcAft>
                          <a:spcPts val="1000"/>
                        </a:spcAft>
                      </a:pPr>
                      <a:r>
                        <a:rPr lang="es-EC" sz="900">
                          <a:effectLst/>
                        </a:rPr>
                        <a:t>Tungurahua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40,12%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47,58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99,00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21,05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539816431"/>
                  </a:ext>
                </a:extLst>
              </a:tr>
              <a:tr h="377362">
                <a:tc>
                  <a:txBody>
                    <a:bodyPr/>
                    <a:lstStyle/>
                    <a:p>
                      <a:pPr algn="ctr">
                        <a:lnSpc>
                          <a:spcPct val="120000"/>
                        </a:lnSpc>
                        <a:spcAft>
                          <a:spcPts val="1000"/>
                        </a:spcAft>
                      </a:pPr>
                      <a:r>
                        <a:rPr lang="es-EC" sz="900">
                          <a:effectLst/>
                        </a:rPr>
                        <a:t>Zamora Chinchipe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54,62%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13,78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28,25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0,15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330624260"/>
                  </a:ext>
                </a:extLst>
              </a:tr>
              <a:tr h="188681">
                <a:tc>
                  <a:txBody>
                    <a:bodyPr/>
                    <a:lstStyle/>
                    <a:p>
                      <a:pPr algn="ctr">
                        <a:lnSpc>
                          <a:spcPct val="120000"/>
                        </a:lnSpc>
                        <a:spcAft>
                          <a:spcPts val="1000"/>
                        </a:spcAft>
                      </a:pPr>
                      <a:r>
                        <a:rPr lang="es-EC" sz="900">
                          <a:effectLst/>
                        </a:rPr>
                        <a:t>Galápagos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17,55%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53,16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13,00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35,48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4104591056"/>
                  </a:ext>
                </a:extLst>
              </a:tr>
              <a:tr h="188681">
                <a:tc>
                  <a:txBody>
                    <a:bodyPr/>
                    <a:lstStyle/>
                    <a:p>
                      <a:pPr algn="ctr">
                        <a:lnSpc>
                          <a:spcPct val="120000"/>
                        </a:lnSpc>
                        <a:spcAft>
                          <a:spcPts val="1000"/>
                        </a:spcAft>
                      </a:pPr>
                      <a:r>
                        <a:rPr lang="es-EC" sz="900">
                          <a:effectLst/>
                        </a:rPr>
                        <a:t>Sucumbíos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39,34%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82,58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26,00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15,33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Poco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1955723432"/>
                  </a:ext>
                </a:extLst>
              </a:tr>
              <a:tr h="188681">
                <a:tc>
                  <a:txBody>
                    <a:bodyPr/>
                    <a:lstStyle/>
                    <a:p>
                      <a:pPr algn="ctr">
                        <a:lnSpc>
                          <a:spcPct val="120000"/>
                        </a:lnSpc>
                        <a:spcAft>
                          <a:spcPts val="1000"/>
                        </a:spcAft>
                      </a:pPr>
                      <a:r>
                        <a:rPr lang="es-EC" sz="900">
                          <a:effectLst/>
                        </a:rPr>
                        <a:t>Orellana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91,18%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22,24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18,00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5,97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043538335"/>
                  </a:ext>
                </a:extLst>
              </a:tr>
              <a:tr h="665090">
                <a:tc>
                  <a:txBody>
                    <a:bodyPr/>
                    <a:lstStyle/>
                    <a:p>
                      <a:pPr algn="ctr">
                        <a:lnSpc>
                          <a:spcPct val="120000"/>
                        </a:lnSpc>
                        <a:spcAft>
                          <a:spcPts val="1000"/>
                        </a:spcAft>
                      </a:pPr>
                      <a:r>
                        <a:rPr lang="es-EC" sz="900">
                          <a:effectLst/>
                        </a:rPr>
                        <a:t>Santo Domingo de los Tsáchilas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44,13%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16,06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22,00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32,69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0,14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866798884"/>
                  </a:ext>
                </a:extLst>
              </a:tr>
              <a:tr h="188681">
                <a:tc>
                  <a:txBody>
                    <a:bodyPr/>
                    <a:lstStyle/>
                    <a:p>
                      <a:pPr algn="ctr">
                        <a:lnSpc>
                          <a:spcPct val="120000"/>
                        </a:lnSpc>
                        <a:spcAft>
                          <a:spcPts val="1000"/>
                        </a:spcAft>
                      </a:pPr>
                      <a:r>
                        <a:rPr lang="es-EC" sz="900">
                          <a:effectLst/>
                        </a:rPr>
                        <a:t>Santa Elena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45,76%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93,07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40,00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12,71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tc>
                  <a:txBody>
                    <a:bodyPr/>
                    <a:lstStyle/>
                    <a:p>
                      <a:pPr algn="ctr">
                        <a:lnSpc>
                          <a:spcPct val="120000"/>
                        </a:lnSpc>
                        <a:spcAft>
                          <a:spcPts val="1000"/>
                        </a:spcAft>
                      </a:pPr>
                      <a:r>
                        <a:rPr lang="es-EC" sz="900" dirty="0">
                          <a:effectLst/>
                        </a:rPr>
                        <a:t>Fiable</a:t>
                      </a:r>
                      <a:endParaRPr lang="es-EC"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4392" marR="54392" marT="0" marB="0"/>
                </a:tc>
                <a:extLst>
                  <a:ext uri="{0D108BD9-81ED-4DB2-BD59-A6C34878D82A}">
                    <a16:rowId xmlns:a16="http://schemas.microsoft.com/office/drawing/2014/main" xmlns="" val="3632677708"/>
                  </a:ext>
                </a:extLst>
              </a:tr>
            </a:tbl>
          </a:graphicData>
        </a:graphic>
      </p:graphicFrame>
      <p:sp>
        <p:nvSpPr>
          <p:cNvPr id="5" name="Título 1">
            <a:extLst>
              <a:ext uri="{FF2B5EF4-FFF2-40B4-BE49-F238E27FC236}">
                <a16:creationId xmlns:a16="http://schemas.microsoft.com/office/drawing/2014/main" xmlns="" id="{333F4234-2A28-A136-A3BB-DC75348879C5}"/>
              </a:ext>
            </a:extLst>
          </p:cNvPr>
          <p:cNvSpPr txBox="1">
            <a:spLocks/>
          </p:cNvSpPr>
          <p:nvPr/>
        </p:nvSpPr>
        <p:spPr>
          <a:xfrm>
            <a:off x="848202" y="278671"/>
            <a:ext cx="7227771" cy="530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S" dirty="0" smtClean="0"/>
              <a:t> Datos y resultados</a:t>
            </a:r>
            <a:endParaRPr lang="es-419" dirty="0"/>
          </a:p>
        </p:txBody>
      </p:sp>
    </p:spTree>
    <p:extLst>
      <p:ext uri="{BB962C8B-B14F-4D97-AF65-F5344CB8AC3E}">
        <p14:creationId xmlns:p14="http://schemas.microsoft.com/office/powerpoint/2010/main" val="29805884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70232" y="585278"/>
            <a:ext cx="7227771" cy="5300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C" b="0" dirty="0" smtClean="0"/>
              <a:t>La Tasa de Pobreza Multidimensional. Trimestral </a:t>
            </a:r>
            <a:endParaRPr lang="es-EC" dirty="0"/>
          </a:p>
        </p:txBody>
      </p:sp>
      <p:graphicFrame>
        <p:nvGraphicFramePr>
          <p:cNvPr id="5" name="Tabla 4"/>
          <p:cNvGraphicFramePr>
            <a:graphicFrameLocks noGrp="1"/>
          </p:cNvGraphicFramePr>
          <p:nvPr>
            <p:extLst/>
          </p:nvPr>
        </p:nvGraphicFramePr>
        <p:xfrm>
          <a:off x="2802015" y="1189407"/>
          <a:ext cx="6637406" cy="5539379"/>
        </p:xfrm>
        <a:graphic>
          <a:graphicData uri="http://schemas.openxmlformats.org/drawingml/2006/table">
            <a:tbl>
              <a:tblPr firstRow="1" firstCol="1" bandRow="1">
                <a:tableStyleId>{5C22544A-7EE6-4342-B048-85BDC9FD1C3A}</a:tableStyleId>
              </a:tblPr>
              <a:tblGrid>
                <a:gridCol w="979490">
                  <a:extLst>
                    <a:ext uri="{9D8B030D-6E8A-4147-A177-3AD203B41FA5}">
                      <a16:colId xmlns:a16="http://schemas.microsoft.com/office/drawing/2014/main" xmlns="" val="3599556532"/>
                    </a:ext>
                  </a:extLst>
                </a:gridCol>
                <a:gridCol w="942986">
                  <a:extLst>
                    <a:ext uri="{9D8B030D-6E8A-4147-A177-3AD203B41FA5}">
                      <a16:colId xmlns:a16="http://schemas.microsoft.com/office/drawing/2014/main" xmlns="" val="3843989745"/>
                    </a:ext>
                  </a:extLst>
                </a:gridCol>
                <a:gridCol w="942986">
                  <a:extLst>
                    <a:ext uri="{9D8B030D-6E8A-4147-A177-3AD203B41FA5}">
                      <a16:colId xmlns:a16="http://schemas.microsoft.com/office/drawing/2014/main" xmlns="" val="4246300520"/>
                    </a:ext>
                  </a:extLst>
                </a:gridCol>
                <a:gridCol w="942986">
                  <a:extLst>
                    <a:ext uri="{9D8B030D-6E8A-4147-A177-3AD203B41FA5}">
                      <a16:colId xmlns:a16="http://schemas.microsoft.com/office/drawing/2014/main" xmlns="" val="4060710822"/>
                    </a:ext>
                  </a:extLst>
                </a:gridCol>
                <a:gridCol w="942986">
                  <a:extLst>
                    <a:ext uri="{9D8B030D-6E8A-4147-A177-3AD203B41FA5}">
                      <a16:colId xmlns:a16="http://schemas.microsoft.com/office/drawing/2014/main" xmlns="" val="2129434040"/>
                    </a:ext>
                  </a:extLst>
                </a:gridCol>
                <a:gridCol w="942986">
                  <a:extLst>
                    <a:ext uri="{9D8B030D-6E8A-4147-A177-3AD203B41FA5}">
                      <a16:colId xmlns:a16="http://schemas.microsoft.com/office/drawing/2014/main" xmlns="" val="4111760841"/>
                    </a:ext>
                  </a:extLst>
                </a:gridCol>
                <a:gridCol w="942986">
                  <a:extLst>
                    <a:ext uri="{9D8B030D-6E8A-4147-A177-3AD203B41FA5}">
                      <a16:colId xmlns:a16="http://schemas.microsoft.com/office/drawing/2014/main" xmlns="" val="2070596893"/>
                    </a:ext>
                  </a:extLst>
                </a:gridCol>
              </a:tblGrid>
              <a:tr h="147331">
                <a:tc>
                  <a:txBody>
                    <a:bodyPr/>
                    <a:lstStyle/>
                    <a:p>
                      <a:pPr algn="ctr">
                        <a:lnSpc>
                          <a:spcPct val="120000"/>
                        </a:lnSpc>
                        <a:spcAft>
                          <a:spcPts val="1000"/>
                        </a:spcAft>
                      </a:pPr>
                      <a:r>
                        <a:rPr lang="es-EC" sz="900">
                          <a:effectLst/>
                        </a:rPr>
                        <a:t>Provincia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TPM</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TME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GL</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CV</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EE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Decisión</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830159346"/>
                  </a:ext>
                </a:extLst>
              </a:tr>
              <a:tr h="147331">
                <a:tc>
                  <a:txBody>
                    <a:bodyPr/>
                    <a:lstStyle/>
                    <a:p>
                      <a:pPr algn="ctr">
                        <a:lnSpc>
                          <a:spcPct val="120000"/>
                        </a:lnSpc>
                        <a:spcAft>
                          <a:spcPts val="1000"/>
                        </a:spcAft>
                      </a:pPr>
                      <a:r>
                        <a:rPr lang="es-EC" sz="900">
                          <a:effectLst/>
                        </a:rPr>
                        <a:t>Azuay</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19,33%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386,01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339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13,26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582692223"/>
                  </a:ext>
                </a:extLst>
              </a:tr>
              <a:tr h="147331">
                <a:tc>
                  <a:txBody>
                    <a:bodyPr/>
                    <a:lstStyle/>
                    <a:p>
                      <a:pPr algn="ctr">
                        <a:lnSpc>
                          <a:spcPct val="120000"/>
                        </a:lnSpc>
                        <a:spcAft>
                          <a:spcPts val="1000"/>
                        </a:spcAft>
                      </a:pPr>
                      <a:r>
                        <a:rPr lang="es-EC" sz="900">
                          <a:effectLst/>
                        </a:rPr>
                        <a:t>Bolívar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38,53%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64,75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18,79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236014174"/>
                  </a:ext>
                </a:extLst>
              </a:tr>
              <a:tr h="147331">
                <a:tc>
                  <a:txBody>
                    <a:bodyPr/>
                    <a:lstStyle/>
                    <a:p>
                      <a:pPr algn="ctr">
                        <a:lnSpc>
                          <a:spcPct val="120000"/>
                        </a:lnSpc>
                        <a:spcAft>
                          <a:spcPts val="1000"/>
                        </a:spcAft>
                      </a:pPr>
                      <a:r>
                        <a:rPr lang="es-EC" sz="900">
                          <a:effectLst/>
                        </a:rPr>
                        <a:t>Cañar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62,70%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7,69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29,79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0,19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2173140970"/>
                  </a:ext>
                </a:extLst>
              </a:tr>
              <a:tr h="147331">
                <a:tc>
                  <a:txBody>
                    <a:bodyPr/>
                    <a:lstStyle/>
                    <a:p>
                      <a:pPr algn="ctr">
                        <a:lnSpc>
                          <a:spcPct val="120000"/>
                        </a:lnSpc>
                        <a:spcAft>
                          <a:spcPts val="1000"/>
                        </a:spcAft>
                      </a:pPr>
                      <a:r>
                        <a:rPr lang="es-EC" sz="900">
                          <a:effectLst/>
                        </a:rPr>
                        <a:t>Carchi</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47,42%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15,82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31,29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0,15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85000497"/>
                  </a:ext>
                </a:extLst>
              </a:tr>
              <a:tr h="147331">
                <a:tc>
                  <a:txBody>
                    <a:bodyPr/>
                    <a:lstStyle/>
                    <a:p>
                      <a:pPr algn="ctr">
                        <a:lnSpc>
                          <a:spcPct val="120000"/>
                        </a:lnSpc>
                        <a:spcAft>
                          <a:spcPts val="1000"/>
                        </a:spcAft>
                      </a:pPr>
                      <a:r>
                        <a:rPr lang="es-EC" sz="900">
                          <a:effectLst/>
                        </a:rPr>
                        <a:t>Cotopaxi</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58,49%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47,06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13,53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4254745952"/>
                  </a:ext>
                </a:extLst>
              </a:tr>
              <a:tr h="294662">
                <a:tc>
                  <a:txBody>
                    <a:bodyPr/>
                    <a:lstStyle/>
                    <a:p>
                      <a:pPr algn="ctr">
                        <a:lnSpc>
                          <a:spcPct val="120000"/>
                        </a:lnSpc>
                        <a:spcAft>
                          <a:spcPts val="1000"/>
                        </a:spcAft>
                      </a:pPr>
                      <a:r>
                        <a:rPr lang="es-EC" sz="900">
                          <a:effectLst/>
                        </a:rPr>
                        <a:t>Chimborazo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71,12%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93,40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7,09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338948457"/>
                  </a:ext>
                </a:extLst>
              </a:tr>
              <a:tr h="147331">
                <a:tc>
                  <a:txBody>
                    <a:bodyPr/>
                    <a:lstStyle/>
                    <a:p>
                      <a:pPr algn="ctr">
                        <a:lnSpc>
                          <a:spcPct val="120000"/>
                        </a:lnSpc>
                        <a:spcAft>
                          <a:spcPts val="1000"/>
                        </a:spcAft>
                      </a:pPr>
                      <a:r>
                        <a:rPr lang="es-EC" sz="900">
                          <a:effectLst/>
                        </a:rPr>
                        <a:t>El oro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19,03%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706,23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399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9,80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544432857"/>
                  </a:ext>
                </a:extLst>
              </a:tr>
              <a:tr h="267223">
                <a:tc>
                  <a:txBody>
                    <a:bodyPr/>
                    <a:lstStyle/>
                    <a:p>
                      <a:pPr algn="ctr">
                        <a:lnSpc>
                          <a:spcPct val="120000"/>
                        </a:lnSpc>
                        <a:spcAft>
                          <a:spcPts val="1000"/>
                        </a:spcAft>
                      </a:pPr>
                      <a:r>
                        <a:rPr lang="es-EC" sz="900">
                          <a:effectLst/>
                        </a:rPr>
                        <a:t>Esmeraldas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59,25%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164,68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222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7,20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3423991822"/>
                  </a:ext>
                </a:extLst>
              </a:tr>
              <a:tr h="147331">
                <a:tc>
                  <a:txBody>
                    <a:bodyPr/>
                    <a:lstStyle/>
                    <a:p>
                      <a:pPr algn="ctr">
                        <a:lnSpc>
                          <a:spcPct val="120000"/>
                        </a:lnSpc>
                        <a:spcAft>
                          <a:spcPts val="1000"/>
                        </a:spcAft>
                      </a:pPr>
                      <a:r>
                        <a:rPr lang="es-EC" sz="900">
                          <a:effectLst/>
                        </a:rPr>
                        <a:t>Guayas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29,10%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828,78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459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6,59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2034214045"/>
                  </a:ext>
                </a:extLst>
              </a:tr>
              <a:tr h="147331">
                <a:tc>
                  <a:txBody>
                    <a:bodyPr/>
                    <a:lstStyle/>
                    <a:p>
                      <a:pPr algn="ctr">
                        <a:lnSpc>
                          <a:spcPct val="120000"/>
                        </a:lnSpc>
                        <a:spcAft>
                          <a:spcPts val="1000"/>
                        </a:spcAft>
                      </a:pPr>
                      <a:r>
                        <a:rPr lang="es-EC" sz="900">
                          <a:effectLst/>
                        </a:rPr>
                        <a:t>Imbabura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37,65%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139,16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174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12,60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543300800"/>
                  </a:ext>
                </a:extLst>
              </a:tr>
              <a:tr h="147331">
                <a:tc>
                  <a:txBody>
                    <a:bodyPr/>
                    <a:lstStyle/>
                    <a:p>
                      <a:pPr algn="ctr">
                        <a:lnSpc>
                          <a:spcPct val="120000"/>
                        </a:lnSpc>
                        <a:spcAft>
                          <a:spcPts val="1000"/>
                        </a:spcAft>
                      </a:pPr>
                      <a:r>
                        <a:rPr lang="es-EC" sz="900">
                          <a:effectLst/>
                        </a:rPr>
                        <a:t>Loja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37,07%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282,36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126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9,20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213062412"/>
                  </a:ext>
                </a:extLst>
              </a:tr>
              <a:tr h="147331">
                <a:tc>
                  <a:txBody>
                    <a:bodyPr/>
                    <a:lstStyle/>
                    <a:p>
                      <a:pPr algn="ctr">
                        <a:lnSpc>
                          <a:spcPct val="120000"/>
                        </a:lnSpc>
                        <a:spcAft>
                          <a:spcPts val="1000"/>
                        </a:spcAft>
                      </a:pPr>
                      <a:r>
                        <a:rPr lang="es-EC" sz="900">
                          <a:effectLst/>
                        </a:rPr>
                        <a:t>Los Ríos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27,60%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139,85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16,22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75801880"/>
                  </a:ext>
                </a:extLst>
              </a:tr>
              <a:tr h="147331">
                <a:tc>
                  <a:txBody>
                    <a:bodyPr/>
                    <a:lstStyle/>
                    <a:p>
                      <a:pPr algn="ctr">
                        <a:lnSpc>
                          <a:spcPct val="120000"/>
                        </a:lnSpc>
                        <a:spcAft>
                          <a:spcPts val="1000"/>
                        </a:spcAft>
                      </a:pPr>
                      <a:r>
                        <a:rPr lang="es-EC" sz="900">
                          <a:effectLst/>
                        </a:rPr>
                        <a:t>Manabí</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44,33%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69,59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15,40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518853003"/>
                  </a:ext>
                </a:extLst>
              </a:tr>
              <a:tr h="294662">
                <a:tc>
                  <a:txBody>
                    <a:bodyPr/>
                    <a:lstStyle/>
                    <a:p>
                      <a:pPr algn="ctr">
                        <a:lnSpc>
                          <a:spcPct val="120000"/>
                        </a:lnSpc>
                        <a:spcAft>
                          <a:spcPts val="1000"/>
                        </a:spcAft>
                      </a:pPr>
                      <a:r>
                        <a:rPr lang="es-EC" sz="900">
                          <a:effectLst/>
                        </a:rPr>
                        <a:t>Morona Santiago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76,04%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37,02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9,43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28601046"/>
                  </a:ext>
                </a:extLst>
              </a:tr>
              <a:tr h="147331">
                <a:tc>
                  <a:txBody>
                    <a:bodyPr/>
                    <a:lstStyle/>
                    <a:p>
                      <a:pPr algn="ctr">
                        <a:lnSpc>
                          <a:spcPct val="120000"/>
                        </a:lnSpc>
                        <a:spcAft>
                          <a:spcPts val="1000"/>
                        </a:spcAft>
                      </a:pPr>
                      <a:r>
                        <a:rPr lang="es-EC" sz="900">
                          <a:effectLst/>
                        </a:rPr>
                        <a:t>Napo</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78,48%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21,30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56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11,00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4063133546"/>
                  </a:ext>
                </a:extLst>
              </a:tr>
              <a:tr h="147331">
                <a:tc>
                  <a:txBody>
                    <a:bodyPr/>
                    <a:lstStyle/>
                    <a:p>
                      <a:pPr algn="ctr">
                        <a:lnSpc>
                          <a:spcPct val="120000"/>
                        </a:lnSpc>
                        <a:spcAft>
                          <a:spcPts val="1000"/>
                        </a:spcAft>
                      </a:pPr>
                      <a:r>
                        <a:rPr lang="es-EC" sz="900">
                          <a:effectLst/>
                        </a:rPr>
                        <a:t>Pastaza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65,00%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52,10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10,99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642291885"/>
                  </a:ext>
                </a:extLst>
              </a:tr>
              <a:tr h="147331">
                <a:tc>
                  <a:txBody>
                    <a:bodyPr/>
                    <a:lstStyle/>
                    <a:p>
                      <a:pPr algn="ctr">
                        <a:lnSpc>
                          <a:spcPct val="120000"/>
                        </a:lnSpc>
                        <a:spcAft>
                          <a:spcPts val="1000"/>
                        </a:spcAft>
                      </a:pPr>
                      <a:r>
                        <a:rPr lang="es-EC" sz="900">
                          <a:effectLst/>
                        </a:rPr>
                        <a:t>Pichincha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10,99%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1815,65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555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8,77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3802854862"/>
                  </a:ext>
                </a:extLst>
              </a:tr>
              <a:tr h="294662">
                <a:tc>
                  <a:txBody>
                    <a:bodyPr/>
                    <a:lstStyle/>
                    <a:p>
                      <a:pPr algn="ctr">
                        <a:lnSpc>
                          <a:spcPct val="120000"/>
                        </a:lnSpc>
                        <a:spcAft>
                          <a:spcPts val="1000"/>
                        </a:spcAft>
                      </a:pPr>
                      <a:r>
                        <a:rPr lang="es-EC" sz="900">
                          <a:effectLst/>
                        </a:rPr>
                        <a:t>Tungurahua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32,22%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212,52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315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11,59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932331425"/>
                  </a:ext>
                </a:extLst>
              </a:tr>
              <a:tr h="294662">
                <a:tc>
                  <a:txBody>
                    <a:bodyPr/>
                    <a:lstStyle/>
                    <a:p>
                      <a:pPr algn="ctr">
                        <a:lnSpc>
                          <a:spcPct val="120000"/>
                        </a:lnSpc>
                        <a:spcAft>
                          <a:spcPts val="1000"/>
                        </a:spcAft>
                      </a:pPr>
                      <a:r>
                        <a:rPr lang="es-EC" sz="900">
                          <a:effectLst/>
                        </a:rPr>
                        <a:t>Zamora Chinchipe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48,72%</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91,66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12,81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2140399508"/>
                  </a:ext>
                </a:extLst>
              </a:tr>
              <a:tr h="267223">
                <a:tc>
                  <a:txBody>
                    <a:bodyPr/>
                    <a:lstStyle/>
                    <a:p>
                      <a:pPr algn="ctr">
                        <a:lnSpc>
                          <a:spcPct val="120000"/>
                        </a:lnSpc>
                        <a:spcAft>
                          <a:spcPts val="1000"/>
                        </a:spcAft>
                      </a:pPr>
                      <a:r>
                        <a:rPr lang="es-EC" sz="900">
                          <a:effectLst/>
                        </a:rPr>
                        <a:t>Galápagos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15,65%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187,40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20,65</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Por revisar</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3167068736"/>
                  </a:ext>
                </a:extLst>
              </a:tr>
              <a:tr h="267223">
                <a:tc>
                  <a:txBody>
                    <a:bodyPr/>
                    <a:lstStyle/>
                    <a:p>
                      <a:pPr algn="ctr">
                        <a:lnSpc>
                          <a:spcPct val="120000"/>
                        </a:lnSpc>
                        <a:spcAft>
                          <a:spcPts val="1000"/>
                        </a:spcAft>
                      </a:pPr>
                      <a:r>
                        <a:rPr lang="es-EC" sz="900">
                          <a:effectLst/>
                        </a:rPr>
                        <a:t>Sucumbíos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44,53%</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181,16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90</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9,39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3151089576"/>
                  </a:ext>
                </a:extLst>
              </a:tr>
              <a:tr h="147331">
                <a:tc>
                  <a:txBody>
                    <a:bodyPr/>
                    <a:lstStyle/>
                    <a:p>
                      <a:pPr algn="ctr">
                        <a:lnSpc>
                          <a:spcPct val="120000"/>
                        </a:lnSpc>
                        <a:spcAft>
                          <a:spcPts val="1000"/>
                        </a:spcAft>
                      </a:pPr>
                      <a:r>
                        <a:rPr lang="es-EC" sz="900">
                          <a:effectLst/>
                        </a:rPr>
                        <a:t>Orellana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90,86%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18,29</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6,57</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3761399146"/>
                  </a:ext>
                </a:extLst>
              </a:tr>
              <a:tr h="589323">
                <a:tc>
                  <a:txBody>
                    <a:bodyPr/>
                    <a:lstStyle/>
                    <a:p>
                      <a:pPr algn="ctr">
                        <a:lnSpc>
                          <a:spcPct val="120000"/>
                        </a:lnSpc>
                        <a:spcAft>
                          <a:spcPts val="1000"/>
                        </a:spcAft>
                      </a:pPr>
                      <a:r>
                        <a:rPr lang="es-EC" sz="900">
                          <a:effectLst/>
                        </a:rPr>
                        <a:t>Santo Domingo de los Tsáchilas</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48,28%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17,16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78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28,76</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0,14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No fiable</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623960570"/>
                  </a:ext>
                </a:extLst>
              </a:tr>
              <a:tr h="267223">
                <a:tc>
                  <a:txBody>
                    <a:bodyPr/>
                    <a:lstStyle/>
                    <a:p>
                      <a:pPr algn="ctr">
                        <a:lnSpc>
                          <a:spcPct val="120000"/>
                        </a:lnSpc>
                        <a:spcAft>
                          <a:spcPts val="1000"/>
                        </a:spcAft>
                      </a:pPr>
                      <a:r>
                        <a:rPr lang="es-EC" sz="900">
                          <a:effectLst/>
                        </a:rPr>
                        <a:t>Santa Elena</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48,34%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184,11</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128</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8,54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a:effectLst/>
                        </a:rPr>
                        <a:t>0,04</a:t>
                      </a:r>
                      <a:endParaRPr lang="es-EC" sz="90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tc>
                  <a:txBody>
                    <a:bodyPr/>
                    <a:lstStyle/>
                    <a:p>
                      <a:pPr algn="ctr">
                        <a:lnSpc>
                          <a:spcPct val="120000"/>
                        </a:lnSpc>
                        <a:spcAft>
                          <a:spcPts val="1000"/>
                        </a:spcAft>
                      </a:pPr>
                      <a:r>
                        <a:rPr lang="es-EC" sz="900" dirty="0">
                          <a:effectLst/>
                        </a:rPr>
                        <a:t>Fiable</a:t>
                      </a:r>
                      <a:endParaRPr lang="es-EC" sz="9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6357" marR="46357" marT="0" marB="0"/>
                </a:tc>
                <a:extLst>
                  <a:ext uri="{0D108BD9-81ED-4DB2-BD59-A6C34878D82A}">
                    <a16:rowId xmlns:a16="http://schemas.microsoft.com/office/drawing/2014/main" xmlns="" val="1072297956"/>
                  </a:ext>
                </a:extLst>
              </a:tr>
            </a:tbl>
          </a:graphicData>
        </a:graphic>
      </p:graphicFrame>
    </p:spTree>
    <p:extLst>
      <p:ext uri="{BB962C8B-B14F-4D97-AF65-F5344CB8AC3E}">
        <p14:creationId xmlns:p14="http://schemas.microsoft.com/office/powerpoint/2010/main" val="98914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p:cNvSpPr txBox="1">
            <a:spLocks/>
          </p:cNvSpPr>
          <p:nvPr/>
        </p:nvSpPr>
        <p:spPr>
          <a:xfrm>
            <a:off x="1270232" y="585278"/>
            <a:ext cx="7227771" cy="530024"/>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C" b="0" dirty="0" smtClean="0"/>
              <a:t>La Tasa de Pobreza Multidimensional. Anual 2024 </a:t>
            </a:r>
            <a:endParaRPr lang="es-EC" dirty="0"/>
          </a:p>
        </p:txBody>
      </p:sp>
      <p:graphicFrame>
        <p:nvGraphicFramePr>
          <p:cNvPr id="5" name="Tabla 4"/>
          <p:cNvGraphicFramePr>
            <a:graphicFrameLocks noGrp="1"/>
          </p:cNvGraphicFramePr>
          <p:nvPr>
            <p:extLst/>
          </p:nvPr>
        </p:nvGraphicFramePr>
        <p:xfrm>
          <a:off x="3191680" y="1514127"/>
          <a:ext cx="5966387" cy="2861252"/>
        </p:xfrm>
        <a:graphic>
          <a:graphicData uri="http://schemas.openxmlformats.org/drawingml/2006/table">
            <a:tbl>
              <a:tblPr firstRow="1" firstCol="1" bandRow="1">
                <a:tableStyleId>{5C22544A-7EE6-4342-B048-85BDC9FD1C3A}</a:tableStyleId>
              </a:tblPr>
              <a:tblGrid>
                <a:gridCol w="900368">
                  <a:extLst>
                    <a:ext uri="{9D8B030D-6E8A-4147-A177-3AD203B41FA5}">
                      <a16:colId xmlns:a16="http://schemas.microsoft.com/office/drawing/2014/main" xmlns="" val="3515375941"/>
                    </a:ext>
                  </a:extLst>
                </a:gridCol>
                <a:gridCol w="959908">
                  <a:extLst>
                    <a:ext uri="{9D8B030D-6E8A-4147-A177-3AD203B41FA5}">
                      <a16:colId xmlns:a16="http://schemas.microsoft.com/office/drawing/2014/main" xmlns="" val="1133539146"/>
                    </a:ext>
                  </a:extLst>
                </a:gridCol>
                <a:gridCol w="635340">
                  <a:extLst>
                    <a:ext uri="{9D8B030D-6E8A-4147-A177-3AD203B41FA5}">
                      <a16:colId xmlns:a16="http://schemas.microsoft.com/office/drawing/2014/main" xmlns="" val="905849164"/>
                    </a:ext>
                  </a:extLst>
                </a:gridCol>
                <a:gridCol w="691976">
                  <a:extLst>
                    <a:ext uri="{9D8B030D-6E8A-4147-A177-3AD203B41FA5}">
                      <a16:colId xmlns:a16="http://schemas.microsoft.com/office/drawing/2014/main" xmlns="" val="2222643384"/>
                    </a:ext>
                  </a:extLst>
                </a:gridCol>
                <a:gridCol w="514081">
                  <a:extLst>
                    <a:ext uri="{9D8B030D-6E8A-4147-A177-3AD203B41FA5}">
                      <a16:colId xmlns:a16="http://schemas.microsoft.com/office/drawing/2014/main" xmlns="" val="412631866"/>
                    </a:ext>
                  </a:extLst>
                </a:gridCol>
                <a:gridCol w="721020">
                  <a:extLst>
                    <a:ext uri="{9D8B030D-6E8A-4147-A177-3AD203B41FA5}">
                      <a16:colId xmlns:a16="http://schemas.microsoft.com/office/drawing/2014/main" xmlns="" val="222850388"/>
                    </a:ext>
                  </a:extLst>
                </a:gridCol>
                <a:gridCol w="617187">
                  <a:extLst>
                    <a:ext uri="{9D8B030D-6E8A-4147-A177-3AD203B41FA5}">
                      <a16:colId xmlns:a16="http://schemas.microsoft.com/office/drawing/2014/main" xmlns="" val="695952646"/>
                    </a:ext>
                  </a:extLst>
                </a:gridCol>
                <a:gridCol w="926507">
                  <a:extLst>
                    <a:ext uri="{9D8B030D-6E8A-4147-A177-3AD203B41FA5}">
                      <a16:colId xmlns:a16="http://schemas.microsoft.com/office/drawing/2014/main" xmlns="" val="3955888397"/>
                    </a:ext>
                  </a:extLst>
                </a:gridCol>
              </a:tblGrid>
              <a:tr h="177564">
                <a:tc>
                  <a:txBody>
                    <a:bodyPr/>
                    <a:lstStyle/>
                    <a:p>
                      <a:pPr algn="ctr">
                        <a:lnSpc>
                          <a:spcPct val="120000"/>
                        </a:lnSpc>
                        <a:spcAft>
                          <a:spcPts val="1000"/>
                        </a:spcAft>
                      </a:pPr>
                      <a:r>
                        <a:rPr lang="es-EC" sz="1100">
                          <a:effectLst/>
                        </a:rPr>
                        <a:t>Provincia</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Cantón</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TPM</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TME</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GL</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CV</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EE</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ct val="120000"/>
                        </a:lnSpc>
                        <a:spcAft>
                          <a:spcPts val="1000"/>
                        </a:spcAft>
                      </a:pPr>
                      <a:r>
                        <a:rPr lang="es-EC" sz="1100">
                          <a:effectLst/>
                        </a:rPr>
                        <a:t>Decisión</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357068602"/>
                  </a:ext>
                </a:extLst>
              </a:tr>
              <a:tr h="369344">
                <a:tc>
                  <a:txBody>
                    <a:bodyPr/>
                    <a:lstStyle/>
                    <a:p>
                      <a:pPr>
                        <a:lnSpc>
                          <a:spcPct val="120000"/>
                        </a:lnSpc>
                        <a:spcAft>
                          <a:spcPts val="1000"/>
                        </a:spcAft>
                      </a:pPr>
                      <a:r>
                        <a:rPr lang="es-EC" sz="1100">
                          <a:effectLst/>
                        </a:rPr>
                        <a:t>CAÑAR</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LA TRONCAL</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21,78%</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213,57</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21</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14,71</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0,03</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Fiable</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796081975"/>
                  </a:ext>
                </a:extLst>
              </a:tr>
              <a:tr h="560883">
                <a:tc>
                  <a:txBody>
                    <a:bodyPr/>
                    <a:lstStyle/>
                    <a:p>
                      <a:pPr>
                        <a:lnSpc>
                          <a:spcPct val="120000"/>
                        </a:lnSpc>
                        <a:spcAft>
                          <a:spcPts val="1000"/>
                        </a:spcAft>
                      </a:pPr>
                      <a:r>
                        <a:rPr lang="es-EC" sz="1100">
                          <a:effectLst/>
                        </a:rPr>
                        <a:t>ZAMORA CHINCHIPE</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ZAMORA</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11,32%</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120,78</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22</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30,88</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0,03</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Poco fiables</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653880883"/>
                  </a:ext>
                </a:extLst>
              </a:tr>
              <a:tr h="752663">
                <a:tc>
                  <a:txBody>
                    <a:bodyPr/>
                    <a:lstStyle/>
                    <a:p>
                      <a:pPr>
                        <a:lnSpc>
                          <a:spcPct val="120000"/>
                        </a:lnSpc>
                        <a:spcAft>
                          <a:spcPts val="1000"/>
                        </a:spcAft>
                      </a:pPr>
                      <a:r>
                        <a:rPr lang="es-EC" sz="1100">
                          <a:effectLst/>
                        </a:rPr>
                        <a:t>ORELLANA</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FRANCISCO DE ORELLANA</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88,57%</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15,30</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48</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7,73</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0,07</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No fiable</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1092637063"/>
                  </a:ext>
                </a:extLst>
              </a:tr>
              <a:tr h="944202">
                <a:tc>
                  <a:txBody>
                    <a:bodyPr/>
                    <a:lstStyle/>
                    <a:p>
                      <a:pPr>
                        <a:lnSpc>
                          <a:spcPct val="120000"/>
                        </a:lnSpc>
                        <a:spcAft>
                          <a:spcPts val="1000"/>
                        </a:spcAft>
                      </a:pPr>
                      <a:r>
                        <a:rPr lang="es-EC" sz="1100">
                          <a:effectLst/>
                        </a:rPr>
                        <a:t>SANTO DOMINGO DE LOS TSÁCHILAS</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a:effectLst/>
                        </a:rPr>
                        <a:t>LA CONCORDIA</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59,17%</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81,27</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5</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10,14</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r">
                        <a:lnSpc>
                          <a:spcPct val="120000"/>
                        </a:lnSpc>
                        <a:spcAft>
                          <a:spcPts val="1000"/>
                        </a:spcAft>
                      </a:pPr>
                      <a:r>
                        <a:rPr lang="es-EC" sz="1100">
                          <a:effectLst/>
                        </a:rPr>
                        <a:t>0,06</a:t>
                      </a:r>
                      <a:endParaRPr lang="es-EC" sz="105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nSpc>
                          <a:spcPct val="120000"/>
                        </a:lnSpc>
                        <a:spcAft>
                          <a:spcPts val="1000"/>
                        </a:spcAft>
                      </a:pPr>
                      <a:r>
                        <a:rPr lang="es-EC" sz="1100" dirty="0">
                          <a:effectLst/>
                        </a:rPr>
                        <a:t>No fiable</a:t>
                      </a:r>
                      <a:endParaRPr lang="es-EC" sz="105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xmlns="" val="277934408"/>
                  </a:ext>
                </a:extLst>
              </a:tr>
            </a:tbl>
          </a:graphicData>
        </a:graphic>
      </p:graphicFrame>
    </p:spTree>
    <p:extLst>
      <p:ext uri="{BB962C8B-B14F-4D97-AF65-F5344CB8AC3E}">
        <p14:creationId xmlns:p14="http://schemas.microsoft.com/office/powerpoint/2010/main" val="23913236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991223" y="748949"/>
            <a:ext cx="7227614" cy="499155"/>
          </a:xfrm>
        </p:spPr>
        <p:txBody>
          <a:bodyPr>
            <a:normAutofit fontScale="62500" lnSpcReduction="20000"/>
          </a:bodyPr>
          <a:lstStyle/>
          <a:p>
            <a:r>
              <a:rPr lang="es-EC" sz="3000" dirty="0">
                <a:latin typeface="+mj-lt"/>
                <a:ea typeface="+mj-ea"/>
                <a:cs typeface="+mj-cs"/>
              </a:rPr>
              <a:t>Población económicamente activa por sexo, a partir de ENEMDU mensual, trimestral y anual</a:t>
            </a:r>
          </a:p>
          <a:p>
            <a:endParaRPr lang="es-EC" dirty="0"/>
          </a:p>
        </p:txBody>
      </p:sp>
      <p:graphicFrame>
        <p:nvGraphicFramePr>
          <p:cNvPr id="5" name="Tabla 4"/>
          <p:cNvGraphicFramePr>
            <a:graphicFrameLocks noGrp="1"/>
          </p:cNvGraphicFramePr>
          <p:nvPr>
            <p:extLst/>
          </p:nvPr>
        </p:nvGraphicFramePr>
        <p:xfrm>
          <a:off x="838200" y="2059986"/>
          <a:ext cx="10908322" cy="2275695"/>
        </p:xfrm>
        <a:graphic>
          <a:graphicData uri="http://schemas.openxmlformats.org/drawingml/2006/table">
            <a:tbl>
              <a:tblPr firstRow="1" firstCol="1" bandRow="1">
                <a:tableStyleId>{5C22544A-7EE6-4342-B048-85BDC9FD1C3A}</a:tableStyleId>
              </a:tblPr>
              <a:tblGrid>
                <a:gridCol w="1520620">
                  <a:extLst>
                    <a:ext uri="{9D8B030D-6E8A-4147-A177-3AD203B41FA5}">
                      <a16:colId xmlns:a16="http://schemas.microsoft.com/office/drawing/2014/main" xmlns="" val="2169975664"/>
                    </a:ext>
                  </a:extLst>
                </a:gridCol>
                <a:gridCol w="1418082">
                  <a:extLst>
                    <a:ext uri="{9D8B030D-6E8A-4147-A177-3AD203B41FA5}">
                      <a16:colId xmlns:a16="http://schemas.microsoft.com/office/drawing/2014/main" xmlns="" val="2917444197"/>
                    </a:ext>
                  </a:extLst>
                </a:gridCol>
                <a:gridCol w="1215187">
                  <a:extLst>
                    <a:ext uri="{9D8B030D-6E8A-4147-A177-3AD203B41FA5}">
                      <a16:colId xmlns:a16="http://schemas.microsoft.com/office/drawing/2014/main" xmlns="" val="3490678711"/>
                    </a:ext>
                  </a:extLst>
                </a:gridCol>
                <a:gridCol w="1215187">
                  <a:extLst>
                    <a:ext uri="{9D8B030D-6E8A-4147-A177-3AD203B41FA5}">
                      <a16:colId xmlns:a16="http://schemas.microsoft.com/office/drawing/2014/main" xmlns="" val="3183233136"/>
                    </a:ext>
                  </a:extLst>
                </a:gridCol>
                <a:gridCol w="1210824">
                  <a:extLst>
                    <a:ext uri="{9D8B030D-6E8A-4147-A177-3AD203B41FA5}">
                      <a16:colId xmlns:a16="http://schemas.microsoft.com/office/drawing/2014/main" xmlns="" val="152059624"/>
                    </a:ext>
                  </a:extLst>
                </a:gridCol>
                <a:gridCol w="1038472">
                  <a:extLst>
                    <a:ext uri="{9D8B030D-6E8A-4147-A177-3AD203B41FA5}">
                      <a16:colId xmlns:a16="http://schemas.microsoft.com/office/drawing/2014/main" xmlns="" val="1889752543"/>
                    </a:ext>
                  </a:extLst>
                </a:gridCol>
                <a:gridCol w="1383175">
                  <a:extLst>
                    <a:ext uri="{9D8B030D-6E8A-4147-A177-3AD203B41FA5}">
                      <a16:colId xmlns:a16="http://schemas.microsoft.com/office/drawing/2014/main" xmlns="" val="743549696"/>
                    </a:ext>
                  </a:extLst>
                </a:gridCol>
                <a:gridCol w="879835">
                  <a:extLst>
                    <a:ext uri="{9D8B030D-6E8A-4147-A177-3AD203B41FA5}">
                      <a16:colId xmlns:a16="http://schemas.microsoft.com/office/drawing/2014/main" xmlns="" val="4244287256"/>
                    </a:ext>
                  </a:extLst>
                </a:gridCol>
                <a:gridCol w="1026940">
                  <a:extLst>
                    <a:ext uri="{9D8B030D-6E8A-4147-A177-3AD203B41FA5}">
                      <a16:colId xmlns:a16="http://schemas.microsoft.com/office/drawing/2014/main" xmlns="" val="1218444218"/>
                    </a:ext>
                  </a:extLst>
                </a:gridCol>
              </a:tblGrid>
              <a:tr h="659916">
                <a:tc>
                  <a:txBody>
                    <a:bodyPr/>
                    <a:lstStyle/>
                    <a:p>
                      <a:pPr algn="ctr">
                        <a:lnSpc>
                          <a:spcPct val="120000"/>
                        </a:lnSpc>
                        <a:spcAft>
                          <a:spcPts val="1000"/>
                        </a:spcAft>
                      </a:pPr>
                      <a:r>
                        <a:rPr lang="es-EC" sz="1050">
                          <a:effectLst/>
                        </a:rPr>
                        <a:t>Temporalidad de la encuesta</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Mes/</a:t>
                      </a:r>
                      <a:endParaRPr lang="es-EC" sz="1200">
                        <a:effectLst/>
                      </a:endParaRPr>
                    </a:p>
                    <a:p>
                      <a:pPr algn="ctr">
                        <a:lnSpc>
                          <a:spcPct val="120000"/>
                        </a:lnSpc>
                        <a:spcAft>
                          <a:spcPts val="1000"/>
                        </a:spcAft>
                      </a:pPr>
                      <a:r>
                        <a:rPr lang="es-EC" sz="1050">
                          <a:effectLst/>
                        </a:rPr>
                        <a:t>Trimestre/</a:t>
                      </a:r>
                      <a:endParaRPr lang="es-EC" sz="1200">
                        <a:effectLst/>
                      </a:endParaRPr>
                    </a:p>
                    <a:p>
                      <a:pPr algn="ctr">
                        <a:lnSpc>
                          <a:spcPct val="120000"/>
                        </a:lnSpc>
                        <a:spcAft>
                          <a:spcPts val="1000"/>
                        </a:spcAft>
                      </a:pPr>
                      <a:r>
                        <a:rPr lang="es-EC" sz="1050">
                          <a:effectLst/>
                        </a:rPr>
                        <a:t>Año</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Sexo</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PEA</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TME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GL</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CV</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EE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tc>
                  <a:txBody>
                    <a:bodyPr/>
                    <a:lstStyle/>
                    <a:p>
                      <a:pPr algn="ctr">
                        <a:lnSpc>
                          <a:spcPct val="120000"/>
                        </a:lnSpc>
                        <a:spcAft>
                          <a:spcPts val="1000"/>
                        </a:spcAft>
                      </a:pPr>
                      <a:r>
                        <a:rPr lang="es-EC" sz="1050">
                          <a:effectLst/>
                        </a:rPr>
                        <a:t>Decisión</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nchor="ctr"/>
                </a:tc>
                <a:extLst>
                  <a:ext uri="{0D108BD9-81ED-4DB2-BD59-A6C34878D82A}">
                    <a16:rowId xmlns:a16="http://schemas.microsoft.com/office/drawing/2014/main" xmlns="" val="619695627"/>
                  </a:ext>
                </a:extLst>
              </a:tr>
              <a:tr h="348343">
                <a:tc rowSpan="2">
                  <a:txBody>
                    <a:bodyPr/>
                    <a:lstStyle/>
                    <a:p>
                      <a:pPr algn="ctr">
                        <a:lnSpc>
                          <a:spcPct val="120000"/>
                        </a:lnSpc>
                        <a:spcAft>
                          <a:spcPts val="1000"/>
                        </a:spcAft>
                      </a:pPr>
                      <a:r>
                        <a:rPr lang="es-EC" sz="1200">
                          <a:effectLst/>
                        </a:rPr>
                        <a:t>Mensual</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rowSpan="2">
                  <a:txBody>
                    <a:bodyPr/>
                    <a:lstStyle/>
                    <a:p>
                      <a:pPr>
                        <a:lnSpc>
                          <a:spcPct val="120000"/>
                        </a:lnSpc>
                        <a:spcAft>
                          <a:spcPts val="1000"/>
                        </a:spcAft>
                      </a:pPr>
                      <a:r>
                        <a:rPr lang="es-EC" sz="1200">
                          <a:effectLst/>
                        </a:rPr>
                        <a:t>Diciembre 2024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 Hombre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5079186</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56,27</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1138</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7,07</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359063,78</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No fiable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3820551693"/>
                  </a:ext>
                </a:extLst>
              </a:tr>
              <a:tr h="174171">
                <a:tc vMerge="1">
                  <a:txBody>
                    <a:bodyPr/>
                    <a:lstStyle/>
                    <a:p>
                      <a:endParaRPr lang="es-EC"/>
                    </a:p>
                  </a:txBody>
                  <a:tcPr/>
                </a:tc>
                <a:tc vMerge="1">
                  <a:txBody>
                    <a:bodyPr/>
                    <a:lstStyle/>
                    <a:p>
                      <a:endParaRPr lang="es-EC"/>
                    </a:p>
                  </a:txBody>
                  <a:tcPr/>
                </a:tc>
                <a:tc>
                  <a:txBody>
                    <a:bodyPr/>
                    <a:lstStyle/>
                    <a:p>
                      <a:pPr>
                        <a:lnSpc>
                          <a:spcPct val="120000"/>
                        </a:lnSpc>
                        <a:spcAft>
                          <a:spcPts val="1000"/>
                        </a:spcAft>
                      </a:pPr>
                      <a:r>
                        <a:rPr lang="es-EC" sz="1200">
                          <a:effectLst/>
                        </a:rPr>
                        <a:t> Mujer</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3491109</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269,35</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1138</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5,93</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206913,66</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Fiable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4229786657"/>
                  </a:ext>
                </a:extLst>
              </a:tr>
              <a:tr h="174171">
                <a:tc rowSpan="2">
                  <a:txBody>
                    <a:bodyPr/>
                    <a:lstStyle/>
                    <a:p>
                      <a:pPr algn="ctr">
                        <a:lnSpc>
                          <a:spcPct val="120000"/>
                        </a:lnSpc>
                        <a:spcAft>
                          <a:spcPts val="1000"/>
                        </a:spcAft>
                      </a:pPr>
                      <a:r>
                        <a:rPr lang="es-EC" sz="1200">
                          <a:effectLst/>
                        </a:rPr>
                        <a:t>Trimestral</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rowSpan="2">
                  <a:txBody>
                    <a:bodyPr/>
                    <a:lstStyle/>
                    <a:p>
                      <a:pPr>
                        <a:lnSpc>
                          <a:spcPct val="120000"/>
                        </a:lnSpc>
                        <a:spcAft>
                          <a:spcPts val="1000"/>
                        </a:spcAft>
                      </a:pPr>
                      <a:r>
                        <a:rPr lang="es-EC" sz="1200">
                          <a:effectLst/>
                        </a:rPr>
                        <a:t>Cuarto trimestre 2024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 Hombre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5003283</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134,90</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3714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4,70</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235212,11</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Fiable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1985642536"/>
                  </a:ext>
                </a:extLst>
              </a:tr>
              <a:tr h="174171">
                <a:tc vMerge="1">
                  <a:txBody>
                    <a:bodyPr/>
                    <a:lstStyle/>
                    <a:p>
                      <a:endParaRPr lang="es-EC"/>
                    </a:p>
                  </a:txBody>
                  <a:tcPr/>
                </a:tc>
                <a:tc vMerge="1">
                  <a:txBody>
                    <a:bodyPr/>
                    <a:lstStyle/>
                    <a:p>
                      <a:endParaRPr lang="es-EC"/>
                    </a:p>
                  </a:txBody>
                  <a:tcPr/>
                </a:tc>
                <a:tc>
                  <a:txBody>
                    <a:bodyPr/>
                    <a:lstStyle/>
                    <a:p>
                      <a:pPr>
                        <a:lnSpc>
                          <a:spcPct val="120000"/>
                        </a:lnSpc>
                        <a:spcAft>
                          <a:spcPts val="1000"/>
                        </a:spcAft>
                      </a:pPr>
                      <a:r>
                        <a:rPr lang="es-EC" sz="1200">
                          <a:effectLst/>
                        </a:rPr>
                        <a:t> Mujer</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3515385</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456,62</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3714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4,51</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158416,34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Fiable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1309163424"/>
                  </a:ext>
                </a:extLst>
              </a:tr>
              <a:tr h="174171">
                <a:tc rowSpan="2">
                  <a:txBody>
                    <a:bodyPr/>
                    <a:lstStyle/>
                    <a:p>
                      <a:pPr algn="ctr">
                        <a:lnSpc>
                          <a:spcPct val="120000"/>
                        </a:lnSpc>
                        <a:spcAft>
                          <a:spcPts val="1000"/>
                        </a:spcAft>
                      </a:pPr>
                      <a:r>
                        <a:rPr lang="es-EC" sz="1200">
                          <a:effectLst/>
                        </a:rPr>
                        <a:t>Anual</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rowSpan="2">
                  <a:txBody>
                    <a:bodyPr/>
                    <a:lstStyle/>
                    <a:p>
                      <a:pPr>
                        <a:lnSpc>
                          <a:spcPct val="120000"/>
                        </a:lnSpc>
                        <a:spcAft>
                          <a:spcPts val="1000"/>
                        </a:spcAft>
                      </a:pPr>
                      <a:r>
                        <a:rPr lang="es-EC" sz="1200">
                          <a:effectLst/>
                        </a:rPr>
                        <a:t>2024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 Hombre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4855469</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1187,62</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13652</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1,55</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75323,99</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a:effectLst/>
                        </a:rPr>
                        <a:t>Fiable</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319654697"/>
                  </a:ext>
                </a:extLst>
              </a:tr>
              <a:tr h="174171">
                <a:tc vMerge="1">
                  <a:txBody>
                    <a:bodyPr/>
                    <a:lstStyle/>
                    <a:p>
                      <a:endParaRPr lang="es-EC"/>
                    </a:p>
                  </a:txBody>
                  <a:tcPr/>
                </a:tc>
                <a:tc vMerge="1">
                  <a:txBody>
                    <a:bodyPr/>
                    <a:lstStyle/>
                    <a:p>
                      <a:endParaRPr lang="es-EC"/>
                    </a:p>
                  </a:txBody>
                  <a:tcPr/>
                </a:tc>
                <a:tc>
                  <a:txBody>
                    <a:bodyPr/>
                    <a:lstStyle/>
                    <a:p>
                      <a:pPr>
                        <a:lnSpc>
                          <a:spcPct val="120000"/>
                        </a:lnSpc>
                        <a:spcAft>
                          <a:spcPts val="1000"/>
                        </a:spcAft>
                      </a:pPr>
                      <a:r>
                        <a:rPr lang="es-EC" sz="1200">
                          <a:effectLst/>
                        </a:rPr>
                        <a:t> Mujer</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3638795</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2366,74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13653</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1,94</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gn="r">
                        <a:lnSpc>
                          <a:spcPct val="120000"/>
                        </a:lnSpc>
                        <a:spcAft>
                          <a:spcPts val="1000"/>
                        </a:spcAft>
                      </a:pPr>
                      <a:r>
                        <a:rPr lang="es-EC" sz="1200">
                          <a:effectLst/>
                        </a:rPr>
                        <a:t>70585,16</a:t>
                      </a:r>
                      <a:endParaRPr lang="es-EC" sz="120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tc>
                  <a:txBody>
                    <a:bodyPr/>
                    <a:lstStyle/>
                    <a:p>
                      <a:pPr>
                        <a:lnSpc>
                          <a:spcPct val="120000"/>
                        </a:lnSpc>
                        <a:spcAft>
                          <a:spcPts val="1000"/>
                        </a:spcAft>
                      </a:pPr>
                      <a:r>
                        <a:rPr lang="es-EC" sz="1200" dirty="0">
                          <a:effectLst/>
                        </a:rPr>
                        <a:t>Fiable</a:t>
                      </a:r>
                      <a:endParaRPr lang="es-EC"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5314" marR="65314" marT="0" marB="0"/>
                </a:tc>
                <a:extLst>
                  <a:ext uri="{0D108BD9-81ED-4DB2-BD59-A6C34878D82A}">
                    <a16:rowId xmlns:a16="http://schemas.microsoft.com/office/drawing/2014/main" xmlns="" val="132724694"/>
                  </a:ext>
                </a:extLst>
              </a:tr>
            </a:tbl>
          </a:graphicData>
        </a:graphic>
      </p:graphicFrame>
    </p:spTree>
    <p:extLst>
      <p:ext uri="{BB962C8B-B14F-4D97-AF65-F5344CB8AC3E}">
        <p14:creationId xmlns:p14="http://schemas.microsoft.com/office/powerpoint/2010/main" val="347130588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texto 2"/>
          <p:cNvSpPr txBox="1">
            <a:spLocks/>
          </p:cNvSpPr>
          <p:nvPr/>
        </p:nvSpPr>
        <p:spPr>
          <a:xfrm>
            <a:off x="991222" y="467595"/>
            <a:ext cx="7787017" cy="826632"/>
          </a:xfrm>
          <a:prstGeom prst="rect">
            <a:avLst/>
          </a:prstGeom>
        </p:spPr>
        <p:txBody>
          <a:bodyPr vert="horz" lIns="91440" tIns="45720" rIns="91440" bIns="45720" rtlCol="0" anchor="ctr">
            <a:normAutofit fontScale="70000" lnSpcReduction="2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646E78"/>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s-EC" sz="3000" dirty="0" smtClean="0">
                <a:latin typeface="+mj-lt"/>
                <a:ea typeface="+mj-ea"/>
                <a:cs typeface="+mj-cs"/>
              </a:rPr>
              <a:t>Población económicamente activa por auto identificación, a partir de ENEMDU mensual, trimestral y anual</a:t>
            </a:r>
          </a:p>
          <a:p>
            <a:endParaRPr lang="es-EC" dirty="0"/>
          </a:p>
        </p:txBody>
      </p:sp>
      <p:graphicFrame>
        <p:nvGraphicFramePr>
          <p:cNvPr id="7" name="Tabla 6"/>
          <p:cNvGraphicFramePr>
            <a:graphicFrameLocks noGrp="1"/>
          </p:cNvGraphicFramePr>
          <p:nvPr>
            <p:extLst/>
          </p:nvPr>
        </p:nvGraphicFramePr>
        <p:xfrm>
          <a:off x="3334164" y="1045208"/>
          <a:ext cx="5697295" cy="5443364"/>
        </p:xfrm>
        <a:graphic>
          <a:graphicData uri="http://schemas.openxmlformats.org/drawingml/2006/table">
            <a:tbl>
              <a:tblPr firstRow="1" firstCol="1" bandRow="1">
                <a:tableStyleId>{5C22544A-7EE6-4342-B048-85BDC9FD1C3A}</a:tableStyleId>
              </a:tblPr>
              <a:tblGrid>
                <a:gridCol w="474445">
                  <a:extLst>
                    <a:ext uri="{9D8B030D-6E8A-4147-A177-3AD203B41FA5}">
                      <a16:colId xmlns:a16="http://schemas.microsoft.com/office/drawing/2014/main" xmlns="" val="994222745"/>
                    </a:ext>
                  </a:extLst>
                </a:gridCol>
                <a:gridCol w="474445">
                  <a:extLst>
                    <a:ext uri="{9D8B030D-6E8A-4147-A177-3AD203B41FA5}">
                      <a16:colId xmlns:a16="http://schemas.microsoft.com/office/drawing/2014/main" xmlns="" val="3475702056"/>
                    </a:ext>
                  </a:extLst>
                </a:gridCol>
                <a:gridCol w="608872">
                  <a:extLst>
                    <a:ext uri="{9D8B030D-6E8A-4147-A177-3AD203B41FA5}">
                      <a16:colId xmlns:a16="http://schemas.microsoft.com/office/drawing/2014/main" xmlns="" val="980244658"/>
                    </a:ext>
                  </a:extLst>
                </a:gridCol>
                <a:gridCol w="610847">
                  <a:extLst>
                    <a:ext uri="{9D8B030D-6E8A-4147-A177-3AD203B41FA5}">
                      <a16:colId xmlns:a16="http://schemas.microsoft.com/office/drawing/2014/main" xmlns="" val="1568583758"/>
                    </a:ext>
                  </a:extLst>
                </a:gridCol>
                <a:gridCol w="539681">
                  <a:extLst>
                    <a:ext uri="{9D8B030D-6E8A-4147-A177-3AD203B41FA5}">
                      <a16:colId xmlns:a16="http://schemas.microsoft.com/office/drawing/2014/main" xmlns="" val="94978017"/>
                    </a:ext>
                  </a:extLst>
                </a:gridCol>
                <a:gridCol w="482353">
                  <a:extLst>
                    <a:ext uri="{9D8B030D-6E8A-4147-A177-3AD203B41FA5}">
                      <a16:colId xmlns:a16="http://schemas.microsoft.com/office/drawing/2014/main" xmlns="" val="3174254293"/>
                    </a:ext>
                  </a:extLst>
                </a:gridCol>
                <a:gridCol w="687946">
                  <a:extLst>
                    <a:ext uri="{9D8B030D-6E8A-4147-A177-3AD203B41FA5}">
                      <a16:colId xmlns:a16="http://schemas.microsoft.com/office/drawing/2014/main" xmlns="" val="576781836"/>
                    </a:ext>
                  </a:extLst>
                </a:gridCol>
                <a:gridCol w="909353">
                  <a:extLst>
                    <a:ext uri="{9D8B030D-6E8A-4147-A177-3AD203B41FA5}">
                      <a16:colId xmlns:a16="http://schemas.microsoft.com/office/drawing/2014/main" xmlns="" val="3981233279"/>
                    </a:ext>
                  </a:extLst>
                </a:gridCol>
                <a:gridCol w="909353">
                  <a:extLst>
                    <a:ext uri="{9D8B030D-6E8A-4147-A177-3AD203B41FA5}">
                      <a16:colId xmlns:a16="http://schemas.microsoft.com/office/drawing/2014/main" xmlns="" val="1856032509"/>
                    </a:ext>
                  </a:extLst>
                </a:gridCol>
              </a:tblGrid>
              <a:tr h="194922">
                <a:tc rowSpan="3">
                  <a:txBody>
                    <a:bodyPr/>
                    <a:lstStyle/>
                    <a:p>
                      <a:pPr algn="ctr" rtl="0" fontAlgn="ctr"/>
                      <a:r>
                        <a:rPr lang="es-EC" sz="900" u="none" strike="noStrike">
                          <a:effectLst/>
                        </a:rPr>
                        <a:t>Temporalidad </a:t>
                      </a:r>
                      <a:endParaRPr lang="es-EC" sz="900" b="1" i="0" u="none" strike="noStrike">
                        <a:solidFill>
                          <a:srgbClr val="FFFFFF"/>
                        </a:solidFill>
                        <a:effectLst/>
                        <a:latin typeface="Century Gothic" panose="020B0502020202020204" pitchFamily="34" charset="0"/>
                      </a:endParaRPr>
                    </a:p>
                  </a:txBody>
                  <a:tcPr marL="3043" marR="3043" marT="3043" marB="0" anchor="ctr"/>
                </a:tc>
                <a:tc>
                  <a:txBody>
                    <a:bodyPr/>
                    <a:lstStyle/>
                    <a:p>
                      <a:pPr algn="ctr" rtl="0" fontAlgn="ctr"/>
                      <a:r>
                        <a:rPr lang="es-EC" sz="900" u="none" strike="noStrike">
                          <a:effectLst/>
                        </a:rPr>
                        <a:t>Mes/</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Etnia</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PEA</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TME</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GL</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CV</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EE</a:t>
                      </a:r>
                      <a:endParaRPr lang="es-EC" sz="900" b="1" i="0" u="none" strike="noStrike">
                        <a:solidFill>
                          <a:srgbClr val="FFFFFF"/>
                        </a:solidFill>
                        <a:effectLst/>
                        <a:latin typeface="Century Gothic" panose="020B0502020202020204" pitchFamily="34" charset="0"/>
                      </a:endParaRPr>
                    </a:p>
                  </a:txBody>
                  <a:tcPr marL="3043" marR="3043" marT="3043" marB="0" anchor="ctr"/>
                </a:tc>
                <a:tc rowSpan="3">
                  <a:txBody>
                    <a:bodyPr/>
                    <a:lstStyle/>
                    <a:p>
                      <a:pPr algn="ctr" rtl="0" fontAlgn="ctr"/>
                      <a:r>
                        <a:rPr lang="es-EC" sz="900" u="none" strike="noStrike">
                          <a:effectLst/>
                        </a:rPr>
                        <a:t>Decisión</a:t>
                      </a:r>
                      <a:endParaRPr lang="es-EC" sz="900" b="1" i="0" u="none" strike="noStrike">
                        <a:solidFill>
                          <a:srgbClr val="FFFFFF"/>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4145383080"/>
                  </a:ext>
                </a:extLst>
              </a:tr>
              <a:tr h="198599">
                <a:tc vMerge="1">
                  <a:txBody>
                    <a:bodyPr/>
                    <a:lstStyle/>
                    <a:p>
                      <a:endParaRPr lang="es-EC"/>
                    </a:p>
                  </a:txBody>
                  <a:tcPr/>
                </a:tc>
                <a:tc>
                  <a:txBody>
                    <a:bodyPr/>
                    <a:lstStyle/>
                    <a:p>
                      <a:pPr algn="ctr" rtl="0" fontAlgn="ctr"/>
                      <a:r>
                        <a:rPr lang="es-EC" sz="900" u="none" strike="noStrike">
                          <a:effectLst/>
                        </a:rPr>
                        <a:t>Trimestre/</a:t>
                      </a:r>
                      <a:endParaRPr lang="es-EC" sz="900" b="1" i="0" u="none" strike="noStrike">
                        <a:solidFill>
                          <a:srgbClr val="FFFFFF"/>
                        </a:solidFill>
                        <a:effectLst/>
                        <a:latin typeface="Century Gothic" panose="020B0502020202020204" pitchFamily="34" charset="0"/>
                      </a:endParaRPr>
                    </a:p>
                  </a:txBody>
                  <a:tcPr marL="3043" marR="3043" marT="3043" marB="0" anchor="ct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extLst>
                  <a:ext uri="{0D108BD9-81ED-4DB2-BD59-A6C34878D82A}">
                    <a16:rowId xmlns:a16="http://schemas.microsoft.com/office/drawing/2014/main" xmlns="" val="672863638"/>
                  </a:ext>
                </a:extLst>
              </a:tr>
              <a:tr h="102977">
                <a:tc vMerge="1">
                  <a:txBody>
                    <a:bodyPr/>
                    <a:lstStyle/>
                    <a:p>
                      <a:endParaRPr lang="es-EC"/>
                    </a:p>
                  </a:txBody>
                  <a:tcPr/>
                </a:tc>
                <a:tc>
                  <a:txBody>
                    <a:bodyPr/>
                    <a:lstStyle/>
                    <a:p>
                      <a:pPr algn="ctr" rtl="0" fontAlgn="ctr"/>
                      <a:r>
                        <a:rPr lang="es-EC" sz="900" u="none" strike="noStrike">
                          <a:effectLst/>
                        </a:rPr>
                        <a:t>Año</a:t>
                      </a:r>
                      <a:endParaRPr lang="es-EC" sz="900" b="1" i="0" u="none" strike="noStrike">
                        <a:solidFill>
                          <a:srgbClr val="FFFFFF"/>
                        </a:solidFill>
                        <a:effectLst/>
                        <a:latin typeface="Century Gothic" panose="020B0502020202020204" pitchFamily="34" charset="0"/>
                      </a:endParaRPr>
                    </a:p>
                  </a:txBody>
                  <a:tcPr marL="3043" marR="3043" marT="3043" marB="0" anchor="ct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tc vMerge="1">
                  <a:txBody>
                    <a:bodyPr/>
                    <a:lstStyle/>
                    <a:p>
                      <a:endParaRPr lang="es-EC"/>
                    </a:p>
                  </a:txBody>
                  <a:tcPr/>
                </a:tc>
                <a:extLst>
                  <a:ext uri="{0D108BD9-81ED-4DB2-BD59-A6C34878D82A}">
                    <a16:rowId xmlns:a16="http://schemas.microsoft.com/office/drawing/2014/main" xmlns="" val="2972766561"/>
                  </a:ext>
                </a:extLst>
              </a:tr>
              <a:tr h="242733">
                <a:tc rowSpan="6">
                  <a:txBody>
                    <a:bodyPr/>
                    <a:lstStyle/>
                    <a:p>
                      <a:pPr algn="ctr" rtl="0" fontAlgn="ctr"/>
                      <a:r>
                        <a:rPr lang="es-EC" sz="1000" u="none" strike="noStrike">
                          <a:effectLst/>
                        </a:rPr>
                        <a:t>Mensual</a:t>
                      </a:r>
                      <a:endParaRPr lang="es-EC" sz="1000" b="1" i="0" u="none" strike="noStrike">
                        <a:solidFill>
                          <a:srgbClr val="FFFFFF"/>
                        </a:solidFill>
                        <a:effectLst/>
                        <a:latin typeface="Century Gothic" panose="020B0502020202020204" pitchFamily="34" charset="0"/>
                      </a:endParaRPr>
                    </a:p>
                  </a:txBody>
                  <a:tcPr marL="3043" marR="3043" marT="3043" marB="0" vert="vert270" anchor="ctr"/>
                </a:tc>
                <a:tc rowSpan="6">
                  <a:txBody>
                    <a:bodyPr/>
                    <a:lstStyle/>
                    <a:p>
                      <a:pPr algn="ctr" rtl="0" fontAlgn="ctr"/>
                      <a:r>
                        <a:rPr lang="es-EC" sz="1000" u="none" strike="noStrike">
                          <a:effectLst/>
                        </a:rPr>
                        <a:t>dic-24</a:t>
                      </a:r>
                      <a:endParaRPr lang="es-EC" sz="1000" b="0" i="0" u="none" strike="noStrike">
                        <a:solidFill>
                          <a:srgbClr val="000000"/>
                        </a:solidFill>
                        <a:effectLst/>
                        <a:latin typeface="Century Gothic" panose="020B0502020202020204" pitchFamily="34" charset="0"/>
                      </a:endParaRPr>
                    </a:p>
                  </a:txBody>
                  <a:tcPr marL="3043" marR="3043" marT="3043" marB="0" vert="vert270" anchor="ctr"/>
                </a:tc>
                <a:tc>
                  <a:txBody>
                    <a:bodyPr/>
                    <a:lstStyle/>
                    <a:p>
                      <a:pPr algn="l" rtl="0" fontAlgn="ctr"/>
                      <a:r>
                        <a:rPr lang="es-EC" sz="1000" u="none" strike="noStrike">
                          <a:effectLst/>
                        </a:rPr>
                        <a:t>Indígena</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1645920</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159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25,29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416247,8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2505870628"/>
                  </a:ext>
                </a:extLst>
              </a:tr>
              <a:tr h="474432">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Afrodescendiente</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227853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41,65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144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11,58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26387,45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833522367"/>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Montubio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244563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32,42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17,4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42549,36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137334338"/>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Mestizo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6394378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210,34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1103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5,54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354062,7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1159139970"/>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Blanco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56047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16,88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20,66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11581,72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891910043"/>
                  </a:ext>
                </a:extLst>
              </a:tr>
              <a:tr h="224345">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Otro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1534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0,85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64,29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986,42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568008018"/>
                  </a:ext>
                </a:extLst>
              </a:tr>
              <a:tr h="239056">
                <a:tc rowSpan="6">
                  <a:txBody>
                    <a:bodyPr/>
                    <a:lstStyle/>
                    <a:p>
                      <a:pPr algn="ctr" rtl="0" fontAlgn="ctr"/>
                      <a:r>
                        <a:rPr lang="es-EC" sz="1000" u="none" strike="noStrike">
                          <a:effectLst/>
                        </a:rPr>
                        <a:t>Trimestral</a:t>
                      </a:r>
                      <a:endParaRPr lang="es-EC" sz="1000" b="1" i="0" u="none" strike="noStrike">
                        <a:solidFill>
                          <a:srgbClr val="FFFFFF"/>
                        </a:solidFill>
                        <a:effectLst/>
                        <a:latin typeface="Century Gothic" panose="020B0502020202020204" pitchFamily="34" charset="0"/>
                      </a:endParaRPr>
                    </a:p>
                  </a:txBody>
                  <a:tcPr marL="3043" marR="3043" marT="3043" marB="0" vert="vert270" anchor="ctr"/>
                </a:tc>
                <a:tc rowSpan="6">
                  <a:txBody>
                    <a:bodyPr/>
                    <a:lstStyle/>
                    <a:p>
                      <a:pPr algn="ctr" rtl="0" fontAlgn="ctr"/>
                      <a:r>
                        <a:rPr lang="es-EC" sz="1000" u="none" strike="noStrike">
                          <a:effectLst/>
                        </a:rPr>
                        <a:t>Cuarto trimestre 2024</a:t>
                      </a:r>
                      <a:endParaRPr lang="es-EC" sz="1000" b="0" i="0" u="none" strike="noStrike">
                        <a:solidFill>
                          <a:srgbClr val="000000"/>
                        </a:solidFill>
                        <a:effectLst/>
                        <a:latin typeface="Century Gothic" panose="020B0502020202020204" pitchFamily="34" charset="0"/>
                      </a:endParaRPr>
                    </a:p>
                  </a:txBody>
                  <a:tcPr marL="3043" marR="3043" marT="3043" marB="0" vert="vert270" anchor="ctr"/>
                </a:tc>
                <a:tc>
                  <a:txBody>
                    <a:bodyPr/>
                    <a:lstStyle/>
                    <a:p>
                      <a:pPr algn="l" rtl="0" fontAlgn="ctr"/>
                      <a:r>
                        <a:rPr lang="es-EC" sz="1000" u="none" strike="noStrike">
                          <a:effectLst/>
                        </a:rPr>
                        <a:t>Indígena</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1400719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3,64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632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20,67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289469,1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450446254"/>
                  </a:ext>
                </a:extLst>
              </a:tr>
              <a:tr h="474432">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Afrodescendiente</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274556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40,75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516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11,63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31928,37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662953954"/>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Montubio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186466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58,67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203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12,46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23234,22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1761986177"/>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Mestizo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6606388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554,61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3617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3,38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223194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1608152725"/>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Blanco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48764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27,98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240</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14,89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7260,29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1427246700"/>
                  </a:ext>
                </a:extLst>
              </a:tr>
              <a:tr h="12136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Otro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1775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0,67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45,79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812,93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4243823698"/>
                  </a:ext>
                </a:extLst>
              </a:tr>
              <a:tr h="239056">
                <a:tc rowSpan="6">
                  <a:txBody>
                    <a:bodyPr/>
                    <a:lstStyle/>
                    <a:p>
                      <a:pPr algn="ctr" rtl="0" fontAlgn="ctr"/>
                      <a:r>
                        <a:rPr lang="es-EC" sz="1000" u="none" strike="noStrike">
                          <a:effectLst/>
                        </a:rPr>
                        <a:t>Anual</a:t>
                      </a:r>
                      <a:endParaRPr lang="es-EC" sz="1000" b="1" i="0" u="none" strike="noStrike">
                        <a:solidFill>
                          <a:srgbClr val="FFFFFF"/>
                        </a:solidFill>
                        <a:effectLst/>
                        <a:latin typeface="Century Gothic" panose="020B0502020202020204" pitchFamily="34" charset="0"/>
                      </a:endParaRPr>
                    </a:p>
                  </a:txBody>
                  <a:tcPr marL="3043" marR="3043" marT="3043" marB="0" vert="vert270" anchor="ctr"/>
                </a:tc>
                <a:tc rowSpan="6">
                  <a:txBody>
                    <a:bodyPr/>
                    <a:lstStyle/>
                    <a:p>
                      <a:pPr algn="ctr" rtl="0" fontAlgn="ctr"/>
                      <a:r>
                        <a:rPr lang="es-EC" sz="1000" u="none" strike="noStrike">
                          <a:effectLst/>
                        </a:rPr>
                        <a:t>Año 2024</a:t>
                      </a:r>
                      <a:endParaRPr lang="es-EC" sz="1000" b="0" i="0" u="none" strike="noStrike">
                        <a:solidFill>
                          <a:srgbClr val="000000"/>
                        </a:solidFill>
                        <a:effectLst/>
                        <a:latin typeface="Century Gothic" panose="020B0502020202020204" pitchFamily="34" charset="0"/>
                      </a:endParaRPr>
                    </a:p>
                  </a:txBody>
                  <a:tcPr marL="3043" marR="3043" marT="3043" marB="0" vert="vert270" anchor="ctr"/>
                </a:tc>
                <a:tc>
                  <a:txBody>
                    <a:bodyPr/>
                    <a:lstStyle/>
                    <a:p>
                      <a:pPr algn="l" rtl="0" fontAlgn="ctr"/>
                      <a:r>
                        <a:rPr lang="es-EC" sz="1000" u="none" strike="noStrike">
                          <a:effectLst/>
                        </a:rPr>
                        <a:t>Indígena</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256295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44,13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1792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6,81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74766,3</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No 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2467030979"/>
                  </a:ext>
                </a:extLst>
              </a:tr>
              <a:tr h="474432">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Afrodescendiente</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266434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240,74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1714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4,92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12609,21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808735441"/>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Montubio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6820202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164,96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541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6,58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17541,98</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838418118"/>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Mestizo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51812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2675,6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13309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1,49</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101317,5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1231852614"/>
                  </a:ext>
                </a:extLst>
              </a:tr>
              <a:tr h="23905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Blanco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1921</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114,85</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756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3938,36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a:effectLst/>
                        </a:rPr>
                        <a:t>Fiable</a:t>
                      </a:r>
                      <a:endParaRPr lang="es-EC" sz="1000" b="0" i="0" u="none" strike="noStrike">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373917325"/>
                  </a:ext>
                </a:extLst>
              </a:tr>
              <a:tr h="121366">
                <a:tc vMerge="1">
                  <a:txBody>
                    <a:bodyPr/>
                    <a:lstStyle/>
                    <a:p>
                      <a:endParaRPr lang="es-EC"/>
                    </a:p>
                  </a:txBody>
                  <a:tcPr/>
                </a:tc>
                <a:tc vMerge="1">
                  <a:txBody>
                    <a:bodyPr/>
                    <a:lstStyle/>
                    <a:p>
                      <a:endParaRPr lang="es-EC"/>
                    </a:p>
                  </a:txBody>
                  <a:tcPr/>
                </a:tc>
                <a:tc>
                  <a:txBody>
                    <a:bodyPr/>
                    <a:lstStyle/>
                    <a:p>
                      <a:pPr algn="l" rtl="0" fontAlgn="ctr"/>
                      <a:r>
                        <a:rPr lang="es-EC" sz="1000" u="none" strike="noStrike">
                          <a:effectLst/>
                        </a:rPr>
                        <a:t>Otro</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284172</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2,77</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39,64</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r" rtl="0" fontAlgn="ctr"/>
                      <a:r>
                        <a:rPr lang="es-EC" sz="1000" u="none" strike="noStrike">
                          <a:effectLst/>
                        </a:rPr>
                        <a:t>761,66</a:t>
                      </a:r>
                      <a:endParaRPr lang="es-EC" sz="1000" b="0" i="0" u="none" strike="noStrike">
                        <a:solidFill>
                          <a:srgbClr val="000000"/>
                        </a:solidFill>
                        <a:effectLst/>
                        <a:latin typeface="Century Gothic" panose="020B0502020202020204" pitchFamily="34" charset="0"/>
                      </a:endParaRPr>
                    </a:p>
                  </a:txBody>
                  <a:tcPr marL="3043" marR="3043" marT="3043" marB="0" anchor="ctr"/>
                </a:tc>
                <a:tc>
                  <a:txBody>
                    <a:bodyPr/>
                    <a:lstStyle/>
                    <a:p>
                      <a:pPr algn="l" rtl="0" fontAlgn="ctr"/>
                      <a:r>
                        <a:rPr lang="es-EC" sz="1000" u="none" strike="noStrike" dirty="0">
                          <a:effectLst/>
                        </a:rPr>
                        <a:t>No fiable</a:t>
                      </a:r>
                      <a:endParaRPr lang="es-EC" sz="1000" b="0" i="0" u="none" strike="noStrike" dirty="0">
                        <a:solidFill>
                          <a:srgbClr val="000000"/>
                        </a:solidFill>
                        <a:effectLst/>
                        <a:latin typeface="Century Gothic" panose="020B0502020202020204" pitchFamily="34" charset="0"/>
                      </a:endParaRPr>
                    </a:p>
                  </a:txBody>
                  <a:tcPr marL="3043" marR="3043" marT="3043" marB="0" anchor="ctr"/>
                </a:tc>
                <a:extLst>
                  <a:ext uri="{0D108BD9-81ED-4DB2-BD59-A6C34878D82A}">
                    <a16:rowId xmlns:a16="http://schemas.microsoft.com/office/drawing/2014/main" xmlns="" val="501764437"/>
                  </a:ext>
                </a:extLst>
              </a:tr>
            </a:tbl>
          </a:graphicData>
        </a:graphic>
      </p:graphicFrame>
    </p:spTree>
    <p:extLst>
      <p:ext uri="{BB962C8B-B14F-4D97-AF65-F5344CB8AC3E}">
        <p14:creationId xmlns:p14="http://schemas.microsoft.com/office/powerpoint/2010/main" val="37818520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D8774E8C-AF5C-BA44-B263-0035EA65EA14}"/>
              </a:ext>
            </a:extLst>
          </p:cNvPr>
          <p:cNvSpPr>
            <a:spLocks noGrp="1"/>
          </p:cNvSpPr>
          <p:nvPr>
            <p:ph type="title"/>
          </p:nvPr>
        </p:nvSpPr>
        <p:spPr>
          <a:xfrm>
            <a:off x="3401979" y="2819431"/>
            <a:ext cx="6785630" cy="829703"/>
          </a:xfrm>
        </p:spPr>
        <p:txBody>
          <a:bodyPr>
            <a:normAutofit fontScale="90000"/>
          </a:bodyPr>
          <a:lstStyle/>
          <a:p>
            <a:r>
              <a:rPr lang="es-ES" dirty="0"/>
              <a:t>2. Metodología del Marco de </a:t>
            </a:r>
            <a:r>
              <a:rPr lang="es-ES" dirty="0" smtClean="0"/>
              <a:t>Muestreo</a:t>
            </a:r>
            <a:endParaRPr lang="es-ES" dirty="0"/>
          </a:p>
        </p:txBody>
      </p:sp>
    </p:spTree>
    <p:extLst>
      <p:ext uri="{BB962C8B-B14F-4D97-AF65-F5344CB8AC3E}">
        <p14:creationId xmlns:p14="http://schemas.microsoft.com/office/powerpoint/2010/main" val="1472059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5303B3D-30B4-F0E5-C90D-B3368E15A4AB}"/>
            </a:ext>
          </a:extLst>
        </p:cNvPr>
        <p:cNvGrpSpPr/>
        <p:nvPr/>
      </p:nvGrpSpPr>
      <p:grpSpPr>
        <a:xfrm>
          <a:off x="0" y="0"/>
          <a:ext cx="0" cy="0"/>
          <a:chOff x="0" y="0"/>
          <a:chExt cx="0" cy="0"/>
        </a:xfrm>
      </p:grpSpPr>
      <p:sp>
        <p:nvSpPr>
          <p:cNvPr id="2" name="Título 1">
            <a:extLst>
              <a:ext uri="{FF2B5EF4-FFF2-40B4-BE49-F238E27FC236}">
                <a16:creationId xmlns="" xmlns:a16="http://schemas.microsoft.com/office/drawing/2014/main" id="{D3F705F4-A4E6-66B9-A603-CFB0DB8AF6CD}"/>
              </a:ext>
            </a:extLst>
          </p:cNvPr>
          <p:cNvSpPr>
            <a:spLocks noGrp="1"/>
          </p:cNvSpPr>
          <p:nvPr>
            <p:ph type="title"/>
          </p:nvPr>
        </p:nvSpPr>
        <p:spPr/>
        <p:txBody>
          <a:bodyPr/>
          <a:lstStyle/>
          <a:p>
            <a:r>
              <a:rPr lang="es-ES" dirty="0"/>
              <a:t> ¿De qué trata este estudio?</a:t>
            </a:r>
            <a:endParaRPr lang="es-419" dirty="0"/>
          </a:p>
        </p:txBody>
      </p:sp>
      <p:sp>
        <p:nvSpPr>
          <p:cNvPr id="5" name="Marcador de texto 4"/>
          <p:cNvSpPr>
            <a:spLocks noGrp="1"/>
          </p:cNvSpPr>
          <p:nvPr>
            <p:ph type="body" sz="quarter" idx="10"/>
          </p:nvPr>
        </p:nvSpPr>
        <p:spPr>
          <a:xfrm>
            <a:off x="987202" y="1628503"/>
            <a:ext cx="9010237" cy="1584960"/>
          </a:xfrm>
        </p:spPr>
        <p:txBody>
          <a:bodyPr>
            <a:normAutofit fontScale="92500" lnSpcReduction="10000"/>
          </a:bodyPr>
          <a:lstStyle/>
          <a:p>
            <a:pPr algn="just"/>
            <a:r>
              <a:rPr lang="es-ES" dirty="0" smtClean="0"/>
              <a:t>Tras realizar un censo de población y vivienda uno de los principales productos que se obtienen del mismo para el Instituto es el Marco de Muestreo para encuestas dirigidas a hogares.</a:t>
            </a:r>
            <a:endParaRPr lang="es-ES" dirty="0"/>
          </a:p>
          <a:p>
            <a:pPr algn="just"/>
            <a:r>
              <a:rPr lang="es-ES" dirty="0" smtClean="0"/>
              <a:t>La construcción del marco muestral consta de tres fases:</a:t>
            </a:r>
            <a:endParaRPr lang="es-EC" dirty="0"/>
          </a:p>
        </p:txBody>
      </p:sp>
      <p:graphicFrame>
        <p:nvGraphicFramePr>
          <p:cNvPr id="6" name="Diagrama 5"/>
          <p:cNvGraphicFramePr/>
          <p:nvPr>
            <p:extLst>
              <p:ext uri="{D42A27DB-BD31-4B8C-83A1-F6EECF244321}">
                <p14:modId xmlns:p14="http://schemas.microsoft.com/office/powerpoint/2010/main" val="225592518"/>
              </p:ext>
            </p:extLst>
          </p:nvPr>
        </p:nvGraphicFramePr>
        <p:xfrm>
          <a:off x="2961464" y="3362598"/>
          <a:ext cx="4960982" cy="24471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55942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5303B3D-30B4-F0E5-C90D-B3368E15A4AB}"/>
            </a:ext>
          </a:extLst>
        </p:cNvPr>
        <p:cNvGrpSpPr/>
        <p:nvPr/>
      </p:nvGrpSpPr>
      <p:grpSpPr>
        <a:xfrm>
          <a:off x="0" y="0"/>
          <a:ext cx="0" cy="0"/>
          <a:chOff x="0" y="0"/>
          <a:chExt cx="0" cy="0"/>
        </a:xfrm>
      </p:grpSpPr>
      <p:sp>
        <p:nvSpPr>
          <p:cNvPr id="2" name="Título 1">
            <a:extLst>
              <a:ext uri="{FF2B5EF4-FFF2-40B4-BE49-F238E27FC236}">
                <a16:creationId xmlns="" xmlns:a16="http://schemas.microsoft.com/office/drawing/2014/main" id="{D3F705F4-A4E6-66B9-A603-CFB0DB8AF6CD}"/>
              </a:ext>
            </a:extLst>
          </p:cNvPr>
          <p:cNvSpPr>
            <a:spLocks noGrp="1"/>
          </p:cNvSpPr>
          <p:nvPr>
            <p:ph type="title"/>
          </p:nvPr>
        </p:nvSpPr>
        <p:spPr/>
        <p:txBody>
          <a:bodyPr/>
          <a:lstStyle/>
          <a:p>
            <a:r>
              <a:rPr lang="es-ES" dirty="0"/>
              <a:t> ¿De qué trata este estudio?</a:t>
            </a:r>
            <a:endParaRPr lang="es-419" dirty="0"/>
          </a:p>
        </p:txBody>
      </p:sp>
      <p:sp>
        <p:nvSpPr>
          <p:cNvPr id="5" name="Marcador de texto 4"/>
          <p:cNvSpPr>
            <a:spLocks noGrp="1"/>
          </p:cNvSpPr>
          <p:nvPr>
            <p:ph type="body" sz="quarter" idx="10"/>
          </p:nvPr>
        </p:nvSpPr>
        <p:spPr>
          <a:xfrm>
            <a:off x="987202" y="1628503"/>
            <a:ext cx="9010237" cy="4511040"/>
          </a:xfrm>
        </p:spPr>
        <p:txBody>
          <a:bodyPr>
            <a:normAutofit fontScale="77500" lnSpcReduction="20000"/>
          </a:bodyPr>
          <a:lstStyle/>
          <a:p>
            <a:r>
              <a:rPr lang="es-ES" b="1" dirty="0" smtClean="0"/>
              <a:t>Construcción de UPM:</a:t>
            </a:r>
          </a:p>
          <a:p>
            <a:pPr algn="just"/>
            <a:r>
              <a:rPr lang="es-ES" dirty="0" smtClean="0"/>
              <a:t>Consiste en determinar conjuntos de viviendas homogéneos a partir de la unión de manzanas o sectores censales dispersos. Para este fin se desarrollo una librería en R llamada </a:t>
            </a:r>
            <a:r>
              <a:rPr lang="es-ES" i="1" dirty="0" err="1" smtClean="0"/>
              <a:t>psuR</a:t>
            </a:r>
            <a:r>
              <a:rPr lang="es-ES" dirty="0" smtClean="0"/>
              <a:t> que permite realizar el proceso de manera automática.</a:t>
            </a:r>
          </a:p>
          <a:p>
            <a:endParaRPr lang="es-ES" dirty="0"/>
          </a:p>
          <a:p>
            <a:r>
              <a:rPr lang="es-ES" b="1" dirty="0" smtClean="0"/>
              <a:t>Estratificación de UPM:</a:t>
            </a:r>
            <a:endParaRPr lang="es-ES" b="1" dirty="0"/>
          </a:p>
          <a:p>
            <a:pPr algn="just"/>
            <a:r>
              <a:rPr lang="es-ES" dirty="0" smtClean="0"/>
              <a:t>Junto con el apoyo de CEPAL se implemento el proceso de estratificación </a:t>
            </a:r>
            <a:r>
              <a:rPr lang="es-ES" dirty="0"/>
              <a:t>que más que un proceso de clasificación de las UPM busca minimizar la varianza de los principales indicadores asociados a las diferentes investigaciones que se realizarán en el periodo intercensal</a:t>
            </a:r>
            <a:r>
              <a:rPr lang="es-ES" dirty="0" smtClean="0"/>
              <a:t>.</a:t>
            </a:r>
          </a:p>
          <a:p>
            <a:endParaRPr lang="es-ES" dirty="0" smtClean="0"/>
          </a:p>
          <a:p>
            <a:r>
              <a:rPr lang="es-ES" b="1" dirty="0" smtClean="0"/>
              <a:t>Coordinación de muestras:</a:t>
            </a:r>
          </a:p>
          <a:p>
            <a:pPr algn="just"/>
            <a:r>
              <a:rPr lang="es-ES" dirty="0" smtClean="0"/>
              <a:t>Una vez construido el marco muestral resta administrar el mismo considerando las diferentes encuestas que se realizan en el periodo intercensal considerando si las UPM seleccionadas para las diferentes encuestas serán diferentes entre si o las mismas pueden coincidir.</a:t>
            </a:r>
            <a:endParaRPr lang="es-ES" dirty="0"/>
          </a:p>
          <a:p>
            <a:endParaRPr lang="es-EC" dirty="0"/>
          </a:p>
        </p:txBody>
      </p:sp>
    </p:spTree>
    <p:extLst>
      <p:ext uri="{BB962C8B-B14F-4D97-AF65-F5344CB8AC3E}">
        <p14:creationId xmlns:p14="http://schemas.microsoft.com/office/powerpoint/2010/main" val="1437768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dirty="0" smtClean="0"/>
              <a:t>Objetivos</a:t>
            </a:r>
            <a:endParaRPr lang="es-EC" dirty="0"/>
          </a:p>
        </p:txBody>
      </p:sp>
      <p:sp>
        <p:nvSpPr>
          <p:cNvPr id="3" name="Marcador de texto 2"/>
          <p:cNvSpPr>
            <a:spLocks noGrp="1"/>
          </p:cNvSpPr>
          <p:nvPr>
            <p:ph type="body" sz="quarter" idx="10"/>
          </p:nvPr>
        </p:nvSpPr>
        <p:spPr>
          <a:xfrm>
            <a:off x="1117831" y="1251076"/>
            <a:ext cx="8444179" cy="4061153"/>
          </a:xfrm>
        </p:spPr>
        <p:txBody>
          <a:bodyPr>
            <a:normAutofit fontScale="85000" lnSpcReduction="10000"/>
          </a:bodyPr>
          <a:lstStyle/>
          <a:p>
            <a:r>
              <a:rPr lang="es-ES" b="1" dirty="0" smtClean="0"/>
              <a:t>General:</a:t>
            </a:r>
          </a:p>
          <a:p>
            <a:r>
              <a:rPr lang="es-ES" dirty="0" smtClean="0"/>
              <a:t>Construir el Marco de Muestreo para encuestas dirigidas a hogares en el periodo intercensal.</a:t>
            </a:r>
          </a:p>
          <a:p>
            <a:endParaRPr lang="es-ES" dirty="0"/>
          </a:p>
          <a:p>
            <a:r>
              <a:rPr lang="es-ES" b="1" dirty="0" smtClean="0"/>
              <a:t>Espec</a:t>
            </a:r>
            <a:r>
              <a:rPr lang="es-ES" b="1" dirty="0" smtClean="0"/>
              <a:t>íficos:</a:t>
            </a:r>
          </a:p>
          <a:p>
            <a:pPr marL="342900" indent="-342900">
              <a:buFontTx/>
              <a:buChar char="-"/>
            </a:pPr>
            <a:r>
              <a:rPr lang="es-ES" dirty="0" smtClean="0"/>
              <a:t>Construir Unidades Primarias de Muestreo uniformes en función del número de viviendas ocupadas.</a:t>
            </a:r>
          </a:p>
          <a:p>
            <a:pPr marL="342900" indent="-342900">
              <a:buFontTx/>
              <a:buChar char="-"/>
            </a:pPr>
            <a:r>
              <a:rPr lang="es-ES" dirty="0" smtClean="0"/>
              <a:t>Estratificar las Unidades Primarias de Muestreo buscando minimizar la varianza para los principales indicadores de las encuestas a realizar en el periodo intercensal.</a:t>
            </a:r>
          </a:p>
          <a:p>
            <a:pPr marL="342900" indent="-342900">
              <a:buFontTx/>
              <a:buChar char="-"/>
            </a:pPr>
            <a:r>
              <a:rPr lang="es-ES" dirty="0" smtClean="0"/>
              <a:t>Determinar un método de selección de Unidades Primarias de Muestreo, teniendo en cuenta las diferentes características de las encuestas a realizar en el periodo intercensal.</a:t>
            </a:r>
            <a:endParaRPr lang="es-EC" dirty="0"/>
          </a:p>
        </p:txBody>
      </p:sp>
    </p:spTree>
    <p:extLst>
      <p:ext uri="{BB962C8B-B14F-4D97-AF65-F5344CB8AC3E}">
        <p14:creationId xmlns:p14="http://schemas.microsoft.com/office/powerpoint/2010/main" val="2563099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FA079AF-208A-AD77-0CEE-9DD55A3A64E3}"/>
            </a:ext>
          </a:extLst>
        </p:cNvPr>
        <p:cNvGrpSpPr/>
        <p:nvPr/>
      </p:nvGrpSpPr>
      <p:grpSpPr>
        <a:xfrm>
          <a:off x="0" y="0"/>
          <a:ext cx="0" cy="0"/>
          <a:chOff x="0" y="0"/>
          <a:chExt cx="0" cy="0"/>
        </a:xfrm>
      </p:grpSpPr>
      <p:sp>
        <p:nvSpPr>
          <p:cNvPr id="2" name="Título 1">
            <a:extLst>
              <a:ext uri="{FF2B5EF4-FFF2-40B4-BE49-F238E27FC236}">
                <a16:creationId xmlns="" xmlns:a16="http://schemas.microsoft.com/office/drawing/2014/main" id="{2AA8133C-E511-37D3-0AE8-550011EF425F}"/>
              </a:ext>
            </a:extLst>
          </p:cNvPr>
          <p:cNvSpPr>
            <a:spLocks noGrp="1"/>
          </p:cNvSpPr>
          <p:nvPr>
            <p:ph type="title"/>
          </p:nvPr>
        </p:nvSpPr>
        <p:spPr/>
        <p:txBody>
          <a:bodyPr/>
          <a:lstStyle/>
          <a:p>
            <a:r>
              <a:rPr lang="es-ES" dirty="0"/>
              <a:t> Metodología</a:t>
            </a:r>
            <a:endParaRPr lang="es-419" dirty="0"/>
          </a:p>
        </p:txBody>
      </p:sp>
      <p:sp>
        <p:nvSpPr>
          <p:cNvPr id="3" name="Marcador de texto 4"/>
          <p:cNvSpPr>
            <a:spLocks noGrp="1"/>
          </p:cNvSpPr>
          <p:nvPr>
            <p:ph type="body" sz="quarter" idx="10"/>
          </p:nvPr>
        </p:nvSpPr>
        <p:spPr>
          <a:xfrm>
            <a:off x="987202" y="1628503"/>
            <a:ext cx="9010237" cy="4511040"/>
          </a:xfrm>
        </p:spPr>
        <p:txBody>
          <a:bodyPr>
            <a:normAutofit fontScale="77500" lnSpcReduction="20000"/>
          </a:bodyPr>
          <a:lstStyle/>
          <a:p>
            <a:r>
              <a:rPr lang="es-ES" b="1" dirty="0" smtClean="0"/>
              <a:t>Construcción de UPM:</a:t>
            </a:r>
          </a:p>
          <a:p>
            <a:pPr algn="just"/>
            <a:r>
              <a:rPr lang="es-ES" dirty="0" smtClean="0"/>
              <a:t>El problema de construcción de UPM se vinculo con uno de partición de grafos con restricciones de tamaño que busca maximizar el número de UPM obtenidas. Se desarrollo una heurística que encuentra una solución adecuada al problema de partición de grafos.</a:t>
            </a:r>
          </a:p>
          <a:p>
            <a:endParaRPr lang="es-ES" dirty="0"/>
          </a:p>
          <a:p>
            <a:r>
              <a:rPr lang="es-ES" b="1" dirty="0" smtClean="0"/>
              <a:t>Estratificación de UPM:</a:t>
            </a:r>
            <a:endParaRPr lang="es-ES" b="1" dirty="0"/>
          </a:p>
          <a:p>
            <a:r>
              <a:rPr lang="es-ES" dirty="0" smtClean="0"/>
              <a:t>En primer lugar se identificaron las variables del censo en las dimensiones de personas, hogar y vivienda. A partir del método de clasificación CHAID se determinaron cuales categorías de cada variable estaban asociadas con bienestar en cada dominio de estratificación. Luego se aplican diferentes técnicas  de estratificación y se escogiendo la que da mejores resultados.</a:t>
            </a:r>
          </a:p>
          <a:p>
            <a:endParaRPr lang="es-ES" dirty="0" smtClean="0"/>
          </a:p>
          <a:p>
            <a:r>
              <a:rPr lang="es-ES" b="1" dirty="0" smtClean="0"/>
              <a:t>Coordinación de muestras:</a:t>
            </a:r>
          </a:p>
          <a:p>
            <a:pPr algn="just"/>
            <a:r>
              <a:rPr lang="es-ES" dirty="0" smtClean="0"/>
              <a:t>Se decidió utilizar una coordinación de muestras proporcionales utilizando el algoritmo de Pareto.</a:t>
            </a:r>
            <a:endParaRPr lang="es-ES" dirty="0"/>
          </a:p>
          <a:p>
            <a:endParaRPr lang="es-EC" dirty="0"/>
          </a:p>
        </p:txBody>
      </p:sp>
    </p:spTree>
    <p:extLst>
      <p:ext uri="{BB962C8B-B14F-4D97-AF65-F5344CB8AC3E}">
        <p14:creationId xmlns:p14="http://schemas.microsoft.com/office/powerpoint/2010/main" val="405465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5303B3D-30B4-F0E5-C90D-B3368E15A4A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xmlns="" id="{D3F705F4-A4E6-66B9-A603-CFB0DB8AF6CD}"/>
              </a:ext>
            </a:extLst>
          </p:cNvPr>
          <p:cNvSpPr>
            <a:spLocks noGrp="1"/>
          </p:cNvSpPr>
          <p:nvPr>
            <p:ph type="title"/>
          </p:nvPr>
        </p:nvSpPr>
        <p:spPr/>
        <p:txBody>
          <a:bodyPr/>
          <a:lstStyle/>
          <a:p>
            <a:r>
              <a:rPr lang="es-ES" dirty="0"/>
              <a:t> ¿De qué trata este estudio?</a:t>
            </a:r>
            <a:endParaRPr lang="es-419" dirty="0"/>
          </a:p>
        </p:txBody>
      </p:sp>
      <p:sp>
        <p:nvSpPr>
          <p:cNvPr id="3" name="Rectángulo 2"/>
          <p:cNvSpPr/>
          <p:nvPr/>
        </p:nvSpPr>
        <p:spPr>
          <a:xfrm>
            <a:off x="2105464" y="1815123"/>
            <a:ext cx="7895661" cy="1200329"/>
          </a:xfrm>
          <a:prstGeom prst="rect">
            <a:avLst/>
          </a:prstGeom>
        </p:spPr>
        <p:txBody>
          <a:bodyPr wrap="square">
            <a:spAutoFit/>
          </a:bodyPr>
          <a:lstStyle/>
          <a:p>
            <a:pPr algn="just"/>
            <a:r>
              <a:rPr lang="es-ES" dirty="0">
                <a:solidFill>
                  <a:srgbClr val="646E78"/>
                </a:solidFill>
              </a:rPr>
              <a:t>D</a:t>
            </a:r>
            <a:r>
              <a:rPr lang="es-ES" dirty="0" smtClean="0">
                <a:solidFill>
                  <a:srgbClr val="646E78"/>
                </a:solidFill>
              </a:rPr>
              <a:t>efinir </a:t>
            </a:r>
            <a:r>
              <a:rPr lang="es-ES" dirty="0">
                <a:solidFill>
                  <a:srgbClr val="646E78"/>
                </a:solidFill>
              </a:rPr>
              <a:t>una línea base de criterios que permitan caracterizar la precisión y confiabilidad de la información publicada, considerando aspectos relacionados con el diseño </a:t>
            </a:r>
            <a:r>
              <a:rPr lang="es-ES" dirty="0" err="1">
                <a:solidFill>
                  <a:srgbClr val="646E78"/>
                </a:solidFill>
              </a:rPr>
              <a:t>muestral</a:t>
            </a:r>
            <a:r>
              <a:rPr lang="es-ES" dirty="0">
                <a:solidFill>
                  <a:srgbClr val="646E78"/>
                </a:solidFill>
              </a:rPr>
              <a:t> y la representatividad de las encuestas.</a:t>
            </a:r>
            <a:endParaRPr lang="es-EC" dirty="0">
              <a:solidFill>
                <a:srgbClr val="646E78"/>
              </a:solidFill>
            </a:endParaRPr>
          </a:p>
        </p:txBody>
      </p:sp>
      <p:pic>
        <p:nvPicPr>
          <p:cNvPr id="4" name="Imagen 3">
            <a:extLst>
              <a:ext uri="{FF2B5EF4-FFF2-40B4-BE49-F238E27FC236}">
                <a16:creationId xmlns:a16="http://schemas.microsoft.com/office/drawing/2014/main" xmlns="" id="{FCD3CB64-3730-6AEA-D2EC-F95BEF08C3A1}"/>
              </a:ext>
            </a:extLst>
          </p:cNvPr>
          <p:cNvPicPr>
            <a:picLocks noChangeAspect="1"/>
          </p:cNvPicPr>
          <p:nvPr/>
        </p:nvPicPr>
        <p:blipFill>
          <a:blip r:embed="rId2"/>
          <a:stretch>
            <a:fillRect/>
          </a:stretch>
        </p:blipFill>
        <p:spPr>
          <a:xfrm>
            <a:off x="5190979" y="3867674"/>
            <a:ext cx="1483113" cy="1483113"/>
          </a:xfrm>
          <a:prstGeom prst="rect">
            <a:avLst/>
          </a:prstGeom>
        </p:spPr>
      </p:pic>
    </p:spTree>
    <p:extLst>
      <p:ext uri="{BB962C8B-B14F-4D97-AF65-F5344CB8AC3E}">
        <p14:creationId xmlns:p14="http://schemas.microsoft.com/office/powerpoint/2010/main" val="35525251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F919684-9EBD-7E51-232E-0DABE8AD5623}"/>
            </a:ext>
          </a:extLst>
        </p:cNvPr>
        <p:cNvGrpSpPr/>
        <p:nvPr/>
      </p:nvGrpSpPr>
      <p:grpSpPr>
        <a:xfrm>
          <a:off x="0" y="0"/>
          <a:ext cx="0" cy="0"/>
          <a:chOff x="0" y="0"/>
          <a:chExt cx="0" cy="0"/>
        </a:xfrm>
      </p:grpSpPr>
      <p:sp>
        <p:nvSpPr>
          <p:cNvPr id="2" name="Título 1">
            <a:extLst>
              <a:ext uri="{FF2B5EF4-FFF2-40B4-BE49-F238E27FC236}">
                <a16:creationId xmlns="" xmlns:a16="http://schemas.microsoft.com/office/drawing/2014/main" id="{62A7253C-EF02-6E24-983B-E7B08260E33A}"/>
              </a:ext>
            </a:extLst>
          </p:cNvPr>
          <p:cNvSpPr>
            <a:spLocks noGrp="1"/>
          </p:cNvSpPr>
          <p:nvPr>
            <p:ph type="title"/>
          </p:nvPr>
        </p:nvSpPr>
        <p:spPr/>
        <p:txBody>
          <a:bodyPr/>
          <a:lstStyle/>
          <a:p>
            <a:r>
              <a:rPr lang="es-ES" dirty="0"/>
              <a:t> Hipótesis</a:t>
            </a:r>
            <a:endParaRPr lang="es-419" dirty="0"/>
          </a:p>
        </p:txBody>
      </p:sp>
      <p:sp>
        <p:nvSpPr>
          <p:cNvPr id="3" name="Marcador de texto 4"/>
          <p:cNvSpPr>
            <a:spLocks noGrp="1"/>
          </p:cNvSpPr>
          <p:nvPr>
            <p:ph type="body" sz="quarter" idx="10"/>
          </p:nvPr>
        </p:nvSpPr>
        <p:spPr>
          <a:xfrm>
            <a:off x="987202" y="1628503"/>
            <a:ext cx="9010237" cy="4511040"/>
          </a:xfrm>
        </p:spPr>
        <p:txBody>
          <a:bodyPr>
            <a:normAutofit/>
          </a:bodyPr>
          <a:lstStyle/>
          <a:p>
            <a:pPr algn="just"/>
            <a:r>
              <a:rPr lang="es-ES" dirty="0" smtClean="0"/>
              <a:t>Contar con un marco de viviendas cuyo tamaño por UPM es homogéneo y estratificado en función de sus características de bienestar, permite administrar de una manera más adecuada las muestras seleccionadas para las diferentes encuestas </a:t>
            </a:r>
            <a:r>
              <a:rPr lang="es-ES" dirty="0" err="1" smtClean="0"/>
              <a:t>intercensales</a:t>
            </a:r>
            <a:r>
              <a:rPr lang="es-ES" dirty="0" smtClean="0"/>
              <a:t>, además que evitando la selección reiterada de la misma vivienda para más de una encuesta evitará el desgaste en los informantes.</a:t>
            </a:r>
            <a:endParaRPr lang="es-EC" dirty="0"/>
          </a:p>
        </p:txBody>
      </p:sp>
    </p:spTree>
    <p:extLst>
      <p:ext uri="{BB962C8B-B14F-4D97-AF65-F5344CB8AC3E}">
        <p14:creationId xmlns:p14="http://schemas.microsoft.com/office/powerpoint/2010/main" val="1300676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2E395DE-7AC9-7DFB-D588-C8AC13D8D216}"/>
            </a:ext>
          </a:extLst>
        </p:cNvPr>
        <p:cNvGrpSpPr/>
        <p:nvPr/>
      </p:nvGrpSpPr>
      <p:grpSpPr>
        <a:xfrm>
          <a:off x="0" y="0"/>
          <a:ext cx="0" cy="0"/>
          <a:chOff x="0" y="0"/>
          <a:chExt cx="0" cy="0"/>
        </a:xfrm>
      </p:grpSpPr>
      <p:sp>
        <p:nvSpPr>
          <p:cNvPr id="2" name="Título 1">
            <a:extLst>
              <a:ext uri="{FF2B5EF4-FFF2-40B4-BE49-F238E27FC236}">
                <a16:creationId xmlns="" xmlns:a16="http://schemas.microsoft.com/office/drawing/2014/main" id="{333F4234-2A28-A136-A3BB-DC75348879C5}"/>
              </a:ext>
            </a:extLst>
          </p:cNvPr>
          <p:cNvSpPr>
            <a:spLocks noGrp="1"/>
          </p:cNvSpPr>
          <p:nvPr>
            <p:ph type="title"/>
          </p:nvPr>
        </p:nvSpPr>
        <p:spPr/>
        <p:txBody>
          <a:bodyPr/>
          <a:lstStyle/>
          <a:p>
            <a:r>
              <a:rPr lang="es-ES" dirty="0"/>
              <a:t> Datos y resultados esperados</a:t>
            </a:r>
            <a:endParaRPr lang="es-419" dirty="0"/>
          </a:p>
        </p:txBody>
      </p:sp>
      <p:sp>
        <p:nvSpPr>
          <p:cNvPr id="3" name="CuadroTexto 2">
            <a:extLst>
              <a:ext uri="{FF2B5EF4-FFF2-40B4-BE49-F238E27FC236}">
                <a16:creationId xmlns="" xmlns:a16="http://schemas.microsoft.com/office/drawing/2014/main" id="{92ABE478-E2B7-C885-22A8-D60C15F8ECFE}"/>
              </a:ext>
            </a:extLst>
          </p:cNvPr>
          <p:cNvSpPr txBox="1"/>
          <p:nvPr/>
        </p:nvSpPr>
        <p:spPr>
          <a:xfrm>
            <a:off x="843393" y="1239857"/>
            <a:ext cx="10315575" cy="3108543"/>
          </a:xfrm>
          <a:prstGeom prst="rect">
            <a:avLst/>
          </a:prstGeom>
          <a:noFill/>
        </p:spPr>
        <p:txBody>
          <a:bodyPr wrap="square" rtlCol="0" anchor="ctr">
            <a:spAutoFit/>
          </a:bodyPr>
          <a:lstStyle/>
          <a:p>
            <a:pPr algn="just"/>
            <a:r>
              <a:rPr lang="es-ES" sz="2000" b="1" dirty="0" smtClean="0">
                <a:latin typeface="+mj-lt"/>
                <a:ea typeface="Calibri" panose="020F0502020204030204" pitchFamily="34" charset="0"/>
              </a:rPr>
              <a:t>Datos</a:t>
            </a:r>
            <a:r>
              <a:rPr lang="es-ES" sz="2000" b="1" dirty="0">
                <a:latin typeface="+mj-lt"/>
                <a:ea typeface="Calibri" panose="020F0502020204030204" pitchFamily="34" charset="0"/>
              </a:rPr>
              <a:t>:</a:t>
            </a:r>
          </a:p>
          <a:p>
            <a:pPr algn="just"/>
            <a:r>
              <a:rPr lang="es-ES" sz="2000" dirty="0" smtClean="0">
                <a:latin typeface="+mj-lt"/>
                <a:ea typeface="Calibri" panose="020F0502020204030204" pitchFamily="34" charset="0"/>
              </a:rPr>
              <a:t>El proceso de actualización cartográfica (precenso) realizado antes del Censo de población y vivienda dio como resultado un total de 4’595.701 viviendas ocupadas.</a:t>
            </a:r>
            <a:endParaRPr lang="es-ES" sz="2000" b="1" dirty="0">
              <a:latin typeface="+mj-lt"/>
              <a:ea typeface="Calibri" panose="020F0502020204030204" pitchFamily="34" charset="0"/>
            </a:endParaRPr>
          </a:p>
          <a:p>
            <a:pPr algn="just"/>
            <a:endParaRPr lang="es-ES" sz="1600" dirty="0">
              <a:latin typeface="+mj-lt"/>
              <a:ea typeface="Calibri" panose="020F0502020204030204" pitchFamily="34" charset="0"/>
            </a:endParaRPr>
          </a:p>
          <a:p>
            <a:pPr algn="just"/>
            <a:r>
              <a:rPr lang="es-ES" sz="2000" b="1" dirty="0">
                <a:latin typeface="+mj-lt"/>
                <a:ea typeface="Calibri" panose="020F0502020204030204" pitchFamily="34" charset="0"/>
              </a:rPr>
              <a:t>Resultados </a:t>
            </a:r>
            <a:r>
              <a:rPr lang="es-ES" sz="2000" b="1" dirty="0" smtClean="0">
                <a:latin typeface="+mj-lt"/>
                <a:ea typeface="Calibri" panose="020F0502020204030204" pitchFamily="34" charset="0"/>
              </a:rPr>
              <a:t>esperados:</a:t>
            </a:r>
          </a:p>
          <a:p>
            <a:pPr algn="just"/>
            <a:r>
              <a:rPr lang="es-ES" sz="2000" dirty="0" smtClean="0">
                <a:latin typeface="+mj-lt"/>
                <a:ea typeface="Calibri" panose="020F0502020204030204" pitchFamily="34" charset="0"/>
              </a:rPr>
              <a:t>El marco de muestreo organizó a las viviendas ocupadas en 56.239 Unidades Primarias de Muestreo, tras el proceso de estratificación se obtuvieron un total de 133 estratos distribuidos entre las 24 provincias que conforman el territorio ecuatoriano.</a:t>
            </a:r>
            <a:endParaRPr lang="es-ES" sz="2000" b="1" dirty="0">
              <a:latin typeface="+mj-lt"/>
              <a:ea typeface="Calibri" panose="020F0502020204030204" pitchFamily="34" charset="0"/>
            </a:endParaRPr>
          </a:p>
        </p:txBody>
      </p:sp>
      <p:sp>
        <p:nvSpPr>
          <p:cNvPr id="4" name="CuadroTexto 3">
            <a:extLst>
              <a:ext uri="{FF2B5EF4-FFF2-40B4-BE49-F238E27FC236}">
                <a16:creationId xmlns="" xmlns:a16="http://schemas.microsoft.com/office/drawing/2014/main" id="{67F8BBB2-A413-3813-494A-60971754AD0C}"/>
              </a:ext>
            </a:extLst>
          </p:cNvPr>
          <p:cNvSpPr txBox="1"/>
          <p:nvPr/>
        </p:nvSpPr>
        <p:spPr>
          <a:xfrm>
            <a:off x="843393" y="4732261"/>
            <a:ext cx="10315575" cy="1402435"/>
          </a:xfrm>
          <a:prstGeom prst="rect">
            <a:avLst/>
          </a:prstGeom>
          <a:solidFill>
            <a:schemeClr val="accent5">
              <a:lumMod val="20000"/>
              <a:lumOff val="80000"/>
            </a:schemeClr>
          </a:solidFill>
        </p:spPr>
        <p:txBody>
          <a:bodyPr wrap="square" rtlCol="0" anchor="ctr">
            <a:spAutoFit/>
          </a:bodyPr>
          <a:lstStyle/>
          <a:p>
            <a:pPr algn="just"/>
            <a:r>
              <a:rPr lang="es-ES" sz="2000" b="1" dirty="0">
                <a:latin typeface="+mj-lt"/>
                <a:ea typeface="Calibri" panose="020F0502020204030204" pitchFamily="34" charset="0"/>
              </a:rPr>
              <a:t>Investigadores:</a:t>
            </a:r>
          </a:p>
          <a:p>
            <a:pPr algn="just"/>
            <a:endParaRPr lang="es-ES" sz="2000" b="1" dirty="0">
              <a:solidFill>
                <a:srgbClr val="FF0000"/>
              </a:solidFill>
              <a:latin typeface="+mj-lt"/>
              <a:ea typeface="Calibri" panose="020F0502020204030204" pitchFamily="34" charset="0"/>
            </a:endParaRPr>
          </a:p>
          <a:p>
            <a:pPr>
              <a:lnSpc>
                <a:spcPct val="115000"/>
              </a:lnSpc>
              <a:spcAft>
                <a:spcPts val="1000"/>
              </a:spcAft>
            </a:pPr>
            <a:r>
              <a:rPr lang="es-ES" sz="1600" dirty="0" smtClean="0">
                <a:effectLst/>
                <a:latin typeface="+mj-lt"/>
                <a:ea typeface="Calibri" panose="020F0502020204030204" pitchFamily="34" charset="0"/>
                <a:cs typeface="Times New Roman" panose="02020603050405020304" pitchFamily="18" charset="0"/>
              </a:rPr>
              <a:t>Angel Gaibor </a:t>
            </a:r>
            <a:r>
              <a:rPr lang="es-ES" sz="1600" dirty="0">
                <a:effectLst/>
                <a:latin typeface="+mj-lt"/>
                <a:ea typeface="Calibri" panose="020F0502020204030204" pitchFamily="34" charset="0"/>
                <a:cs typeface="Times New Roman" panose="02020603050405020304" pitchFamily="18" charset="0"/>
              </a:rPr>
              <a:t>– Dirección de </a:t>
            </a:r>
            <a:r>
              <a:rPr lang="es-ES" sz="1600" dirty="0" smtClean="0">
                <a:effectLst/>
                <a:latin typeface="+mj-lt"/>
                <a:ea typeface="Calibri" panose="020F0502020204030204" pitchFamily="34" charset="0"/>
                <a:cs typeface="Times New Roman" panose="02020603050405020304" pitchFamily="18" charset="0"/>
              </a:rPr>
              <a:t>Infraestructura Estadística y Muestreo</a:t>
            </a:r>
            <a:r>
              <a:rPr lang="es-ES" sz="1600" dirty="0" smtClean="0">
                <a:latin typeface="+mj-lt"/>
                <a:ea typeface="Calibri" panose="020F0502020204030204" pitchFamily="34" charset="0"/>
                <a:cs typeface="Times New Roman" panose="02020603050405020304" pitchFamily="18" charset="0"/>
              </a:rPr>
              <a:t> (DINEM) – INEC</a:t>
            </a:r>
          </a:p>
          <a:p>
            <a:pPr>
              <a:lnSpc>
                <a:spcPct val="115000"/>
              </a:lnSpc>
              <a:spcAft>
                <a:spcPts val="1000"/>
              </a:spcAft>
            </a:pPr>
            <a:r>
              <a:rPr lang="es-ES" sz="1600" dirty="0" smtClean="0">
                <a:ea typeface="Calibri" panose="020F0502020204030204" pitchFamily="34" charset="0"/>
                <a:cs typeface="Times New Roman" panose="02020603050405020304" pitchFamily="18" charset="0"/>
              </a:rPr>
              <a:t>Javier Núñez </a:t>
            </a:r>
            <a:r>
              <a:rPr lang="es-ES" sz="1600" dirty="0">
                <a:ea typeface="Calibri" panose="020F0502020204030204" pitchFamily="34" charset="0"/>
                <a:cs typeface="Times New Roman" panose="02020603050405020304" pitchFamily="18" charset="0"/>
              </a:rPr>
              <a:t>– Dirección de Infraestructura Estadística y Muestreo (DINEM) - </a:t>
            </a:r>
            <a:r>
              <a:rPr lang="es-ES" sz="1600" dirty="0" smtClean="0">
                <a:ea typeface="Calibri" panose="020F0502020204030204" pitchFamily="34" charset="0"/>
                <a:cs typeface="Times New Roman" panose="02020603050405020304" pitchFamily="18" charset="0"/>
              </a:rPr>
              <a:t>INEC</a:t>
            </a:r>
            <a:endParaRPr 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82384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6332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EC" dirty="0" smtClean="0"/>
              <a:t>Objetivos</a:t>
            </a:r>
            <a:endParaRPr lang="es-EC" dirty="0"/>
          </a:p>
        </p:txBody>
      </p:sp>
      <p:sp>
        <p:nvSpPr>
          <p:cNvPr id="3" name="Marcador de texto 2"/>
          <p:cNvSpPr>
            <a:spLocks noGrp="1"/>
          </p:cNvSpPr>
          <p:nvPr>
            <p:ph type="body" sz="quarter" idx="10"/>
          </p:nvPr>
        </p:nvSpPr>
        <p:spPr>
          <a:xfrm>
            <a:off x="1863419" y="1940782"/>
            <a:ext cx="9053110" cy="1786877"/>
          </a:xfrm>
        </p:spPr>
        <p:txBody>
          <a:bodyPr>
            <a:normAutofit/>
          </a:bodyPr>
          <a:lstStyle/>
          <a:p>
            <a:pPr marL="342900" indent="-342900">
              <a:buFont typeface="Arial" panose="020B0604020202020204" pitchFamily="34" charset="0"/>
              <a:buChar char="•"/>
            </a:pPr>
            <a:r>
              <a:rPr lang="es-ES" dirty="0"/>
              <a:t>Describir los diferentes criterios que se utilizan para evaluar la calidad y confiabilidad de estimaciones obtenidas a partir de encuestas por muestreo.</a:t>
            </a:r>
            <a:endParaRPr lang="es-EC" dirty="0"/>
          </a:p>
          <a:p>
            <a:endParaRPr lang="es-EC" dirty="0"/>
          </a:p>
        </p:txBody>
      </p:sp>
    </p:spTree>
    <p:extLst>
      <p:ext uri="{BB962C8B-B14F-4D97-AF65-F5344CB8AC3E}">
        <p14:creationId xmlns:p14="http://schemas.microsoft.com/office/powerpoint/2010/main" val="115270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p:cNvSpPr>
            <a:spLocks noGrp="1"/>
          </p:cNvSpPr>
          <p:nvPr>
            <p:ph type="body" sz="quarter" idx="10"/>
          </p:nvPr>
        </p:nvSpPr>
        <p:spPr>
          <a:xfrm>
            <a:off x="1117989" y="1174843"/>
            <a:ext cx="7227614" cy="499155"/>
          </a:xfrm>
        </p:spPr>
        <p:txBody>
          <a:bodyPr/>
          <a:lstStyle/>
          <a:p>
            <a:r>
              <a:rPr lang="es-ES" dirty="0"/>
              <a:t>Población</a:t>
            </a:r>
            <a:endParaRPr lang="es-EC" dirty="0"/>
          </a:p>
        </p:txBody>
      </p:sp>
      <p:pic>
        <p:nvPicPr>
          <p:cNvPr id="4" name="Imagen 3"/>
          <p:cNvPicPr>
            <a:picLocks noChangeAspect="1"/>
          </p:cNvPicPr>
          <p:nvPr/>
        </p:nvPicPr>
        <p:blipFill>
          <a:blip r:embed="rId3"/>
          <a:stretch>
            <a:fillRect/>
          </a:stretch>
        </p:blipFill>
        <p:spPr>
          <a:xfrm>
            <a:off x="6276401" y="1885940"/>
            <a:ext cx="5228759" cy="3202743"/>
          </a:xfrm>
          <a:prstGeom prst="rect">
            <a:avLst/>
          </a:prstGeom>
        </p:spPr>
      </p:pic>
      <p:sp>
        <p:nvSpPr>
          <p:cNvPr id="5" name="Rectángulo 4"/>
          <p:cNvSpPr/>
          <p:nvPr/>
        </p:nvSpPr>
        <p:spPr>
          <a:xfrm>
            <a:off x="1117832" y="2237633"/>
            <a:ext cx="4703299" cy="1938992"/>
          </a:xfrm>
          <a:prstGeom prst="rect">
            <a:avLst/>
          </a:prstGeom>
        </p:spPr>
        <p:txBody>
          <a:bodyPr wrap="square">
            <a:spAutoFit/>
          </a:bodyPr>
          <a:lstStyle/>
          <a:p>
            <a:pPr algn="just"/>
            <a:r>
              <a:rPr lang="es-ES" sz="2400" dirty="0">
                <a:solidFill>
                  <a:srgbClr val="646E78"/>
                </a:solidFill>
              </a:rPr>
              <a:t>Una población es un grupo de fenómenos que tienen algo en común. El término a menudo se refiere a un grupo de personas</a:t>
            </a:r>
            <a:endParaRPr lang="es-EC" sz="2400" dirty="0">
              <a:solidFill>
                <a:srgbClr val="646E78"/>
              </a:solidFill>
            </a:endParaRPr>
          </a:p>
        </p:txBody>
      </p:sp>
      <p:sp>
        <p:nvSpPr>
          <p:cNvPr id="6" name="Título 1">
            <a:extLst>
              <a:ext uri="{FF2B5EF4-FFF2-40B4-BE49-F238E27FC236}">
                <a16:creationId xmlns:a16="http://schemas.microsoft.com/office/drawing/2014/main" xmlns="" id="{2AA8133C-E511-37D3-0AE8-550011EF425F}"/>
              </a:ext>
            </a:extLst>
          </p:cNvPr>
          <p:cNvSpPr txBox="1">
            <a:spLocks/>
          </p:cNvSpPr>
          <p:nvPr/>
        </p:nvSpPr>
        <p:spPr>
          <a:xfrm>
            <a:off x="1002946" y="432877"/>
            <a:ext cx="7227771" cy="530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S" dirty="0" smtClean="0"/>
              <a:t> Metodología</a:t>
            </a:r>
            <a:endParaRPr lang="es-419" dirty="0"/>
          </a:p>
        </p:txBody>
      </p:sp>
    </p:spTree>
    <p:extLst>
      <p:ext uri="{BB962C8B-B14F-4D97-AF65-F5344CB8AC3E}">
        <p14:creationId xmlns:p14="http://schemas.microsoft.com/office/powerpoint/2010/main" val="3515806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95643" y="1335593"/>
            <a:ext cx="7227771" cy="530024"/>
          </a:xfrm>
        </p:spPr>
        <p:txBody>
          <a:bodyPr>
            <a:normAutofit fontScale="90000"/>
          </a:bodyPr>
          <a:lstStyle/>
          <a:p>
            <a:r>
              <a:rPr lang="es-EC" b="0" dirty="0"/>
              <a:t>Muestra</a:t>
            </a:r>
            <a:br>
              <a:rPr lang="es-EC" b="0" dirty="0"/>
            </a:br>
            <a:endParaRPr lang="es-EC" dirty="0"/>
          </a:p>
        </p:txBody>
      </p:sp>
      <p:sp>
        <p:nvSpPr>
          <p:cNvPr id="4" name="Rectángulo 3"/>
          <p:cNvSpPr/>
          <p:nvPr/>
        </p:nvSpPr>
        <p:spPr>
          <a:xfrm>
            <a:off x="698695" y="2380462"/>
            <a:ext cx="4773637" cy="1938992"/>
          </a:xfrm>
          <a:prstGeom prst="rect">
            <a:avLst/>
          </a:prstGeom>
        </p:spPr>
        <p:txBody>
          <a:bodyPr wrap="square">
            <a:spAutoFit/>
          </a:bodyPr>
          <a:lstStyle/>
          <a:p>
            <a:pPr algn="just"/>
            <a:r>
              <a:rPr lang="es-ES" sz="2400" dirty="0">
                <a:solidFill>
                  <a:srgbClr val="646E78"/>
                </a:solidFill>
              </a:rPr>
              <a:t>Es un subconjunto de la población, y para ser representativa, debe tener las mismas características de la población.</a:t>
            </a:r>
            <a:endParaRPr lang="es-EC" sz="2400" dirty="0">
              <a:solidFill>
                <a:srgbClr val="646E78"/>
              </a:solidFill>
            </a:endParaRPr>
          </a:p>
        </p:txBody>
      </p:sp>
      <p:sp>
        <p:nvSpPr>
          <p:cNvPr id="5" name="Título 1"/>
          <p:cNvSpPr txBox="1">
            <a:spLocks/>
          </p:cNvSpPr>
          <p:nvPr/>
        </p:nvSpPr>
        <p:spPr>
          <a:xfrm>
            <a:off x="895643" y="443725"/>
            <a:ext cx="7227771" cy="53002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000" b="1" kern="1200">
                <a:solidFill>
                  <a:srgbClr val="646E78"/>
                </a:solidFill>
                <a:latin typeface="+mj-lt"/>
                <a:ea typeface="+mj-ea"/>
                <a:cs typeface="+mj-cs"/>
              </a:defRPr>
            </a:lvl1pPr>
          </a:lstStyle>
          <a:p>
            <a:r>
              <a:rPr lang="es-ES" dirty="0"/>
              <a:t>Inferencia estadística</a:t>
            </a:r>
            <a:endParaRPr lang="es-EC" dirty="0"/>
          </a:p>
        </p:txBody>
      </p:sp>
      <p:pic>
        <p:nvPicPr>
          <p:cNvPr id="6" name="Imagen 5"/>
          <p:cNvPicPr>
            <a:picLocks noChangeAspect="1"/>
          </p:cNvPicPr>
          <p:nvPr/>
        </p:nvPicPr>
        <p:blipFill>
          <a:blip r:embed="rId2"/>
          <a:stretch>
            <a:fillRect/>
          </a:stretch>
        </p:blipFill>
        <p:spPr>
          <a:xfrm>
            <a:off x="5786272" y="2109068"/>
            <a:ext cx="5473753" cy="2730217"/>
          </a:xfrm>
          <a:prstGeom prst="rect">
            <a:avLst/>
          </a:prstGeom>
        </p:spPr>
      </p:pic>
    </p:spTree>
    <p:extLst>
      <p:ext uri="{BB962C8B-B14F-4D97-AF65-F5344CB8AC3E}">
        <p14:creationId xmlns:p14="http://schemas.microsoft.com/office/powerpoint/2010/main" val="2577852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05291" y="510427"/>
            <a:ext cx="7227771" cy="530024"/>
          </a:xfrm>
        </p:spPr>
        <p:txBody>
          <a:bodyPr>
            <a:normAutofit fontScale="90000"/>
          </a:bodyPr>
          <a:lstStyle/>
          <a:p>
            <a:r>
              <a:rPr lang="es-ES" dirty="0"/>
              <a:t>Inferencia estadística</a:t>
            </a:r>
            <a:r>
              <a:rPr lang="es-EC" dirty="0"/>
              <a:t/>
            </a:r>
            <a:br>
              <a:rPr lang="es-EC" dirty="0"/>
            </a:br>
            <a:endParaRPr lang="es-EC" dirty="0"/>
          </a:p>
        </p:txBody>
      </p:sp>
      <p:sp>
        <p:nvSpPr>
          <p:cNvPr id="3" name="Marcador de texto 2"/>
          <p:cNvSpPr>
            <a:spLocks noGrp="1"/>
          </p:cNvSpPr>
          <p:nvPr>
            <p:ph type="body" sz="quarter" idx="10"/>
          </p:nvPr>
        </p:nvSpPr>
        <p:spPr>
          <a:xfrm>
            <a:off x="1005291" y="998527"/>
            <a:ext cx="7227614" cy="499155"/>
          </a:xfrm>
        </p:spPr>
        <p:txBody>
          <a:bodyPr/>
          <a:lstStyle/>
          <a:p>
            <a:r>
              <a:rPr lang="es-EC" dirty="0"/>
              <a:t>Parámetro Y estadístico</a:t>
            </a:r>
          </a:p>
          <a:p>
            <a:endParaRPr lang="es-EC" dirty="0"/>
          </a:p>
        </p:txBody>
      </p:sp>
      <p:sp>
        <p:nvSpPr>
          <p:cNvPr id="4" name="Rectángulo 3"/>
          <p:cNvSpPr/>
          <p:nvPr/>
        </p:nvSpPr>
        <p:spPr>
          <a:xfrm>
            <a:off x="600221" y="1374714"/>
            <a:ext cx="10949353" cy="5355312"/>
          </a:xfrm>
          <a:prstGeom prst="rect">
            <a:avLst/>
          </a:prstGeom>
        </p:spPr>
        <p:txBody>
          <a:bodyPr wrap="square">
            <a:spAutoFit/>
          </a:bodyPr>
          <a:lstStyle/>
          <a:p>
            <a:pPr algn="just"/>
            <a:r>
              <a:rPr lang="es-ES" dirty="0">
                <a:solidFill>
                  <a:srgbClr val="646E78"/>
                </a:solidFill>
              </a:rPr>
              <a:t>Un parámetro es una medida usada para describir alguna característica de una población, tal como una media aritmética, una mediana, moda o una desviación estándar de una población.</a:t>
            </a:r>
          </a:p>
          <a:p>
            <a:pPr algn="just"/>
            <a:endParaRPr lang="es-ES"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endParaRPr lang="es-ES" sz="2400" dirty="0">
              <a:solidFill>
                <a:srgbClr val="646E78"/>
              </a:solidFill>
            </a:endParaRPr>
          </a:p>
          <a:p>
            <a:pPr algn="just"/>
            <a:r>
              <a:rPr lang="es-ES" dirty="0">
                <a:solidFill>
                  <a:srgbClr val="646E78"/>
                </a:solidFill>
              </a:rPr>
              <a:t>Un estadístico es una medida que describe características de una muestra. Normalmente cuando se habla de muestra los estadísticos son estimadores dado que se acercan a los parámetros de una población.</a:t>
            </a:r>
          </a:p>
        </p:txBody>
      </p:sp>
      <p:pic>
        <p:nvPicPr>
          <p:cNvPr id="7" name="Imagen 6"/>
          <p:cNvPicPr>
            <a:picLocks noChangeAspect="1"/>
          </p:cNvPicPr>
          <p:nvPr/>
        </p:nvPicPr>
        <p:blipFill>
          <a:blip r:embed="rId2"/>
          <a:stretch>
            <a:fillRect/>
          </a:stretch>
        </p:blipFill>
        <p:spPr>
          <a:xfrm>
            <a:off x="2458811" y="2137413"/>
            <a:ext cx="6561885" cy="3404552"/>
          </a:xfrm>
          <a:prstGeom prst="rect">
            <a:avLst/>
          </a:prstGeom>
        </p:spPr>
      </p:pic>
    </p:spTree>
    <p:extLst>
      <p:ext uri="{BB962C8B-B14F-4D97-AF65-F5344CB8AC3E}">
        <p14:creationId xmlns:p14="http://schemas.microsoft.com/office/powerpoint/2010/main" val="18039101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EC" b="0" dirty="0"/>
              <a:t/>
            </a:r>
            <a:br>
              <a:rPr lang="es-EC" b="0" dirty="0"/>
            </a:br>
            <a:r>
              <a:rPr lang="es-ES" b="0" dirty="0"/>
              <a:t>Errores muestrales y no muestrales </a:t>
            </a:r>
            <a:br>
              <a:rPr lang="es-ES" b="0" dirty="0"/>
            </a:br>
            <a:endParaRPr lang="es-EC" dirty="0"/>
          </a:p>
        </p:txBody>
      </p:sp>
      <p:sp>
        <p:nvSpPr>
          <p:cNvPr id="3" name="Marcador de texto 2"/>
          <p:cNvSpPr>
            <a:spLocks noGrp="1"/>
          </p:cNvSpPr>
          <p:nvPr>
            <p:ph type="body" sz="quarter" idx="10"/>
          </p:nvPr>
        </p:nvSpPr>
        <p:spPr>
          <a:xfrm>
            <a:off x="695801" y="1198369"/>
            <a:ext cx="5972285" cy="2839059"/>
          </a:xfrm>
        </p:spPr>
        <p:txBody>
          <a:bodyPr>
            <a:noAutofit/>
          </a:bodyPr>
          <a:lstStyle/>
          <a:p>
            <a:pPr algn="just"/>
            <a:r>
              <a:rPr lang="es-ES" dirty="0"/>
              <a:t>Los errores muestrales ocurren debido a que solamente se escoge una parte de la población total para que sea observada en la muestra</a:t>
            </a:r>
          </a:p>
        </p:txBody>
      </p:sp>
      <p:pic>
        <p:nvPicPr>
          <p:cNvPr id="4" name="Imagen 3"/>
          <p:cNvPicPr>
            <a:picLocks noChangeAspect="1"/>
          </p:cNvPicPr>
          <p:nvPr/>
        </p:nvPicPr>
        <p:blipFill>
          <a:blip r:embed="rId2"/>
          <a:stretch>
            <a:fillRect/>
          </a:stretch>
        </p:blipFill>
        <p:spPr>
          <a:xfrm>
            <a:off x="7048869" y="1479198"/>
            <a:ext cx="4098135" cy="2354248"/>
          </a:xfrm>
          <a:prstGeom prst="rect">
            <a:avLst/>
          </a:prstGeom>
        </p:spPr>
      </p:pic>
      <p:sp>
        <p:nvSpPr>
          <p:cNvPr id="5" name="Rectángulo 4"/>
          <p:cNvSpPr/>
          <p:nvPr/>
        </p:nvSpPr>
        <p:spPr>
          <a:xfrm>
            <a:off x="757449" y="3678329"/>
            <a:ext cx="6096000" cy="2768963"/>
          </a:xfrm>
          <a:prstGeom prst="rect">
            <a:avLst/>
          </a:prstGeom>
        </p:spPr>
        <p:txBody>
          <a:bodyPr>
            <a:spAutoFit/>
          </a:bodyPr>
          <a:lstStyle/>
          <a:p>
            <a:pPr algn="just"/>
            <a:endParaRPr lang="es-ES" dirty="0"/>
          </a:p>
          <a:p>
            <a:pPr algn="just"/>
            <a:endParaRPr lang="es-ES" dirty="0"/>
          </a:p>
          <a:p>
            <a:pPr algn="just">
              <a:lnSpc>
                <a:spcPct val="90000"/>
              </a:lnSpc>
              <a:spcBef>
                <a:spcPts val="1000"/>
              </a:spcBef>
            </a:pPr>
            <a:r>
              <a:rPr lang="es-ES" sz="2400" dirty="0">
                <a:solidFill>
                  <a:srgbClr val="646E78"/>
                </a:solidFill>
              </a:rPr>
              <a:t>Los errores no muestrales se presentan porque los procedimientos de observación son imperfectos y su contribución al error total de la encuesta debe considerarse junto con el diseño </a:t>
            </a:r>
            <a:r>
              <a:rPr lang="es-ES" sz="2400" dirty="0" err="1">
                <a:solidFill>
                  <a:srgbClr val="646E78"/>
                </a:solidFill>
              </a:rPr>
              <a:t>muestral</a:t>
            </a:r>
            <a:r>
              <a:rPr lang="es-ES" sz="2400" dirty="0">
                <a:solidFill>
                  <a:srgbClr val="646E78"/>
                </a:solidFill>
              </a:rPr>
              <a:t>. </a:t>
            </a:r>
            <a:endParaRPr lang="es-EC" sz="2400" dirty="0">
              <a:solidFill>
                <a:srgbClr val="646E78"/>
              </a:solidFill>
            </a:endParaRPr>
          </a:p>
        </p:txBody>
      </p:sp>
      <p:pic>
        <p:nvPicPr>
          <p:cNvPr id="6" name="Imagen 5"/>
          <p:cNvPicPr>
            <a:picLocks noChangeAspect="1"/>
          </p:cNvPicPr>
          <p:nvPr/>
        </p:nvPicPr>
        <p:blipFill>
          <a:blip r:embed="rId3"/>
          <a:stretch>
            <a:fillRect/>
          </a:stretch>
        </p:blipFill>
        <p:spPr>
          <a:xfrm>
            <a:off x="7816636" y="4452526"/>
            <a:ext cx="1612530" cy="1612530"/>
          </a:xfrm>
          <a:prstGeom prst="rect">
            <a:avLst/>
          </a:prstGeom>
        </p:spPr>
      </p:pic>
    </p:spTree>
    <p:extLst>
      <p:ext uri="{BB962C8B-B14F-4D97-AF65-F5344CB8AC3E}">
        <p14:creationId xmlns:p14="http://schemas.microsoft.com/office/powerpoint/2010/main" val="366823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Diseño </a:t>
            </a:r>
            <a:r>
              <a:rPr lang="es-ES" dirty="0" err="1" smtClean="0"/>
              <a:t>muestral</a:t>
            </a:r>
            <a:endParaRPr lang="es-EC" dirty="0"/>
          </a:p>
        </p:txBody>
      </p:sp>
      <p:sp>
        <p:nvSpPr>
          <p:cNvPr id="3" name="Marcador de texto 2"/>
          <p:cNvSpPr>
            <a:spLocks noGrp="1"/>
          </p:cNvSpPr>
          <p:nvPr>
            <p:ph type="body" sz="quarter" idx="10"/>
          </p:nvPr>
        </p:nvSpPr>
        <p:spPr>
          <a:xfrm>
            <a:off x="1420307" y="1219201"/>
            <a:ext cx="9059838" cy="1717472"/>
          </a:xfrm>
        </p:spPr>
        <p:txBody>
          <a:bodyPr>
            <a:normAutofit fontScale="47500" lnSpcReduction="20000"/>
          </a:bodyPr>
          <a:lstStyle/>
          <a:p>
            <a:pPr algn="just"/>
            <a:r>
              <a:rPr lang="es-EC" sz="4000" dirty="0" smtClean="0"/>
              <a:t>Los </a:t>
            </a:r>
            <a:r>
              <a:rPr lang="es-EC" sz="4000" dirty="0"/>
              <a:t>estratos de muestreo están definidos por el cruce entre Provincia + Área + estrato socioeconómico + mes de levantamiento, con el fin de que cada UPM tenga identificadores únicos dentro de cada estrato y a través del tiempo. Por último, los hogares deben estar unívocamente identificados, así como su pertenencia a las </a:t>
            </a:r>
            <a:r>
              <a:rPr lang="es-EC" sz="4000" dirty="0" err="1"/>
              <a:t>UPM’s</a:t>
            </a:r>
            <a:r>
              <a:rPr lang="es-EC" sz="4000" dirty="0"/>
              <a:t>, a los estratos de muestreo y a las rondas del panel correspondiente.</a:t>
            </a:r>
          </a:p>
          <a:p>
            <a:endParaRPr lang="es-EC" dirty="0"/>
          </a:p>
        </p:txBody>
      </p:sp>
      <p:graphicFrame>
        <p:nvGraphicFramePr>
          <p:cNvPr id="4" name="Tabla 3"/>
          <p:cNvGraphicFramePr>
            <a:graphicFrameLocks noGrp="1"/>
          </p:cNvGraphicFramePr>
          <p:nvPr>
            <p:extLst/>
          </p:nvPr>
        </p:nvGraphicFramePr>
        <p:xfrm>
          <a:off x="3476804" y="3095007"/>
          <a:ext cx="5079365" cy="1806575"/>
        </p:xfrm>
        <a:graphic>
          <a:graphicData uri="http://schemas.openxmlformats.org/drawingml/2006/table">
            <a:tbl>
              <a:tblPr firstRow="1" firstCol="1" bandRow="1"/>
              <a:tblGrid>
                <a:gridCol w="1506220">
                  <a:extLst>
                    <a:ext uri="{9D8B030D-6E8A-4147-A177-3AD203B41FA5}">
                      <a16:colId xmlns:a16="http://schemas.microsoft.com/office/drawing/2014/main" xmlns="" val="1581466338"/>
                    </a:ext>
                  </a:extLst>
                </a:gridCol>
                <a:gridCol w="960755">
                  <a:extLst>
                    <a:ext uri="{9D8B030D-6E8A-4147-A177-3AD203B41FA5}">
                      <a16:colId xmlns:a16="http://schemas.microsoft.com/office/drawing/2014/main" xmlns="" val="1899900145"/>
                    </a:ext>
                  </a:extLst>
                </a:gridCol>
                <a:gridCol w="2612390">
                  <a:extLst>
                    <a:ext uri="{9D8B030D-6E8A-4147-A177-3AD203B41FA5}">
                      <a16:colId xmlns:a16="http://schemas.microsoft.com/office/drawing/2014/main" xmlns="" val="409767984"/>
                    </a:ext>
                  </a:extLst>
                </a:gridCol>
              </a:tblGrid>
              <a:tr h="268605">
                <a:tc>
                  <a:txBody>
                    <a:bodyPr/>
                    <a:lstStyle/>
                    <a:p>
                      <a:pPr algn="ctr">
                        <a:spcAft>
                          <a:spcPts val="0"/>
                        </a:spcAft>
                      </a:pPr>
                      <a:r>
                        <a:rPr lang="es-EC" sz="1200" b="1">
                          <a:effectLst/>
                          <a:latin typeface="Arial" panose="020B0604020202020204" pitchFamily="34" charset="0"/>
                          <a:ea typeface="Calibri" panose="020F0502020204030204" pitchFamily="34" charset="0"/>
                          <a:cs typeface="Times New Roman" panose="02020603050405020304" pitchFamily="18" charset="0"/>
                        </a:rPr>
                        <a:t>Característica</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C" sz="1200" b="1">
                          <a:effectLst/>
                          <a:latin typeface="Arial" panose="020B0604020202020204" pitchFamily="34" charset="0"/>
                          <a:ea typeface="Calibri" panose="020F0502020204030204" pitchFamily="34" charset="0"/>
                          <a:cs typeface="Times New Roman" panose="02020603050405020304" pitchFamily="18" charset="0"/>
                        </a:rPr>
                        <a:t>Variable</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C" sz="1200" b="1">
                          <a:effectLst/>
                          <a:latin typeface="Arial" panose="020B0604020202020204" pitchFamily="34" charset="0"/>
                          <a:ea typeface="Calibri" panose="020F0502020204030204" pitchFamily="34" charset="0"/>
                          <a:cs typeface="Times New Roman" panose="02020603050405020304" pitchFamily="18" charset="0"/>
                        </a:rPr>
                        <a:t>Descripción</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291450767"/>
                  </a:ext>
                </a:extLst>
              </a:tr>
              <a:tr h="712470">
                <a:tc>
                  <a:txBody>
                    <a:bodyPr/>
                    <a:lstStyle/>
                    <a:p>
                      <a:pPr algn="ct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Conglomerados</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upm</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C" sz="1200" dirty="0">
                          <a:effectLst/>
                          <a:latin typeface="Arial" panose="020B0604020202020204" pitchFamily="34" charset="0"/>
                          <a:ea typeface="Calibri" panose="020F0502020204030204" pitchFamily="34" charset="0"/>
                          <a:cs typeface="Times New Roman" panose="02020603050405020304" pitchFamily="18" charset="0"/>
                        </a:rPr>
                        <a:t>Agrupación de viviendas ocupadas en un número entre 30 a 60, próximas entre sí y con límites definidos.</a:t>
                      </a:r>
                      <a:endParaRPr lang="es-EC"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496460749"/>
                  </a:ext>
                </a:extLst>
              </a:tr>
              <a:tr h="537845">
                <a:tc>
                  <a:txBody>
                    <a:bodyPr/>
                    <a:lstStyle/>
                    <a:p>
                      <a:pPr algn="ct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Estrato</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C" sz="1200" dirty="0">
                          <a:effectLst/>
                          <a:latin typeface="Arial" panose="020B0604020202020204" pitchFamily="34" charset="0"/>
                          <a:ea typeface="Calibri" panose="020F0502020204030204" pitchFamily="34" charset="0"/>
                          <a:cs typeface="Times New Roman" panose="02020603050405020304" pitchFamily="18" charset="0"/>
                        </a:rPr>
                        <a:t>estrato</a:t>
                      </a:r>
                      <a:endParaRPr lang="es-EC"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Identificación del estrato muestral</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3397827658"/>
                  </a:ext>
                </a:extLst>
              </a:tr>
              <a:tr h="268605">
                <a:tc>
                  <a:txBody>
                    <a:bodyPr/>
                    <a:lstStyle/>
                    <a:p>
                      <a:pPr algn="ct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Ponderación</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s-EC" sz="1200">
                          <a:effectLst/>
                          <a:latin typeface="Arial" panose="020B0604020202020204" pitchFamily="34" charset="0"/>
                          <a:ea typeface="Calibri" panose="020F0502020204030204" pitchFamily="34" charset="0"/>
                          <a:cs typeface="Times New Roman" panose="02020603050405020304" pitchFamily="18" charset="0"/>
                        </a:rPr>
                        <a:t>fexp</a:t>
                      </a:r>
                      <a:endParaRPr lang="es-EC" sz="120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0"/>
                        </a:spcAft>
                      </a:pPr>
                      <a:r>
                        <a:rPr lang="es-EC" sz="1200" dirty="0">
                          <a:effectLst/>
                          <a:latin typeface="Arial" panose="020B0604020202020204" pitchFamily="34" charset="0"/>
                          <a:ea typeface="Calibri" panose="020F0502020204030204" pitchFamily="34" charset="0"/>
                          <a:cs typeface="Times New Roman" panose="02020603050405020304" pitchFamily="18" charset="0"/>
                        </a:rPr>
                        <a:t>Factor de expansión calculado</a:t>
                      </a:r>
                      <a:endParaRPr lang="es-EC"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746452221"/>
                  </a:ext>
                </a:extLst>
              </a:tr>
            </a:tbl>
          </a:graphicData>
        </a:graphic>
      </p:graphicFrame>
    </p:spTree>
    <p:extLst>
      <p:ext uri="{BB962C8B-B14F-4D97-AF65-F5344CB8AC3E}">
        <p14:creationId xmlns:p14="http://schemas.microsoft.com/office/powerpoint/2010/main" val="1281745587"/>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3253</TotalTime>
  <Words>2311</Words>
  <Application>Microsoft Office PowerPoint</Application>
  <PresentationFormat>Panorámica</PresentationFormat>
  <Paragraphs>739</Paragraphs>
  <Slides>32</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32</vt:i4>
      </vt:variant>
    </vt:vector>
  </HeadingPairs>
  <TitlesOfParts>
    <vt:vector size="37" baseType="lpstr">
      <vt:lpstr>Arial</vt:lpstr>
      <vt:lpstr>Calibri</vt:lpstr>
      <vt:lpstr>Century Gothic</vt:lpstr>
      <vt:lpstr>Times New Roman</vt:lpstr>
      <vt:lpstr>Tema de Office</vt:lpstr>
      <vt:lpstr>Propuestas de Agenda de Investigación</vt:lpstr>
      <vt:lpstr>1. Criterios para la supresión de cifras en encuestas dirigidas a hogares. (Caso práctico con la ENEMDU)</vt:lpstr>
      <vt:lpstr> ¿De qué trata este estudio?</vt:lpstr>
      <vt:lpstr>Objetivos</vt:lpstr>
      <vt:lpstr>Presentación de PowerPoint</vt:lpstr>
      <vt:lpstr>Muestra </vt:lpstr>
      <vt:lpstr>Inferencia estadística </vt:lpstr>
      <vt:lpstr> Errores muestrales y no muestrales  </vt:lpstr>
      <vt:lpstr>Diseño muestral</vt:lpstr>
      <vt:lpstr>Criterios de validación de cifras</vt:lpstr>
      <vt:lpstr>Criterios de validación de cifras</vt:lpstr>
      <vt:lpstr>Criterios de validación de cifras</vt:lpstr>
      <vt:lpstr>Criterios de validación de cifras</vt:lpstr>
      <vt:lpstr>Criterios de validación de cifras</vt:lpstr>
      <vt:lpstr>Criterios a evaluar </vt:lpstr>
      <vt:lpstr>Criterios a evaluar </vt:lpstr>
      <vt:lpstr>Limite central se tiene normalidad cuando el n es mayor a 30, el n efectivo por lo que es una muestra compleja</vt:lpstr>
      <vt:lpstr>Umbrales definidos en la evaluación del calidad y confiabilidad de las estimaciones</vt:lpstr>
      <vt:lpstr> Flujograma</vt:lpstr>
      <vt:lpstr>La Tasa de Pobreza Multidimensional. Mensual </vt:lpstr>
      <vt:lpstr>Presentación de PowerPoint</vt:lpstr>
      <vt:lpstr>Presentación de PowerPoint</vt:lpstr>
      <vt:lpstr>Presentación de PowerPoint</vt:lpstr>
      <vt:lpstr>Presentación de PowerPoint</vt:lpstr>
      <vt:lpstr>2. Metodología del Marco de Muestreo</vt:lpstr>
      <vt:lpstr> ¿De qué trata este estudio?</vt:lpstr>
      <vt:lpstr> ¿De qué trata este estudio?</vt:lpstr>
      <vt:lpstr>Objetivos</vt:lpstr>
      <vt:lpstr> Metodología</vt:lpstr>
      <vt:lpstr> Hipótesis</vt:lpstr>
      <vt:lpstr> Datos y resultados esperados</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cajasmarcia@gmail.com</dc:creator>
  <cp:lastModifiedBy>INEC Angel Gaibor</cp:lastModifiedBy>
  <cp:revision>163</cp:revision>
  <dcterms:created xsi:type="dcterms:W3CDTF">2021-05-27T23:45:58Z</dcterms:created>
  <dcterms:modified xsi:type="dcterms:W3CDTF">2025-03-14T21:10:23Z</dcterms:modified>
</cp:coreProperties>
</file>