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1dcb084ca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1dcb084ca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1dcb084ca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1dcb084ca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1dcb084ca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1dcb084ca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1dcb084ca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1dcb084ca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1dcb084ca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1dcb084ca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1dcb084ca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1dcb084ca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1dcb084ca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1dcb084ca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1dcb084ca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1dcb084ca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31e2ebd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31e2ebd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1dcb084ca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1dcb084ca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dcb084c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1dcb084c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1dcb084ca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1dcb084ca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1dcb084ca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1dcb084ca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1dcb084ca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1dcb084ca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1dcb084ca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1dcb084ca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31e2ebd2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31e2ebd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31e2ebd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31e2ebd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1dcb084ca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1dcb084ca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1dcb084ca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1dcb084ca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1dcb084ca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1dcb084ca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1dcb084ca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1dcb084ca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1dcb084ca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1dcb084ca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1dcb084ca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1dcb084ca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1dcb084ca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1dcb084ca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techonthenet.com/sql/index.php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ran.r-project.org/web/packages/sqldf/index.htm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for Tidyverse Pros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0450" y="3182336"/>
            <a:ext cx="8123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Colby Lewis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Mailman-Biostatistics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8th,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is Different: </a:t>
            </a:r>
            <a:endParaRPr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379075" y="3737900"/>
            <a:ext cx="84741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</a:t>
            </a:r>
            <a:r>
              <a:rPr i="1" lang="en" sz="1800"/>
              <a:t>many</a:t>
            </a:r>
            <a:r>
              <a:rPr lang="en" sz="1800"/>
              <a:t> differences between these languages, and today I’d like to communicate a key few. First up is so called “order of </a:t>
            </a:r>
            <a:r>
              <a:rPr lang="en" sz="1800"/>
              <a:t>operations</a:t>
            </a:r>
            <a:r>
              <a:rPr lang="en" sz="1800"/>
              <a:t>”</a:t>
            </a:r>
            <a:endParaRPr sz="1800"/>
          </a:p>
        </p:txBody>
      </p:sp>
      <p:grpSp>
        <p:nvGrpSpPr>
          <p:cNvPr id="244" name="Google Shape;244;p22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245" name="Google Shape;245;p22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48" name="Google Shape;24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49" name="Google Shape;2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375" y="1587800"/>
            <a:ext cx="4933950" cy="201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0" name="Google Shape;2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25" y="2119300"/>
            <a:ext cx="3276600" cy="904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1" name="Google Shape;2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9150" y="2571750"/>
            <a:ext cx="1096625" cy="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is Different: 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379075" y="3737900"/>
            <a:ext cx="84741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do you notice about the order of the functions on the left vs on the right?</a:t>
            </a:r>
            <a:endParaRPr sz="1800"/>
          </a:p>
        </p:txBody>
      </p:sp>
      <p:grpSp>
        <p:nvGrpSpPr>
          <p:cNvPr id="258" name="Google Shape;258;p23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259" name="Google Shape;259;p23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1" name="Google Shape;261;p23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62" name="Google Shape;26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63" name="Google Shape;2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375" y="1587800"/>
            <a:ext cx="4933950" cy="201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4" name="Google Shape;2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25" y="2119300"/>
            <a:ext cx="3276600" cy="904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5" name="Google Shape;2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9150" y="2571750"/>
            <a:ext cx="1096625" cy="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is Different: </a:t>
            </a:r>
            <a:endParaRPr/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SQL can cause headaches fast for tidyverse pros if you forget about the “backwards” order of operations that go into writing a query.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72" name="Google Shape;272;p24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273" name="Google Shape;273;p24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5" name="Google Shape;275;p24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76" name="Google Shape;27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77" name="Google Shape;2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975" y="2506450"/>
            <a:ext cx="4933950" cy="201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8" name="Google Shape;278;p24"/>
          <p:cNvSpPr txBox="1"/>
          <p:nvPr/>
        </p:nvSpPr>
        <p:spPr>
          <a:xfrm>
            <a:off x="4793250" y="3153475"/>
            <a:ext cx="557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2nd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1983750" y="2939675"/>
            <a:ext cx="557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1st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2198650" y="3403550"/>
            <a:ext cx="557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2198650" y="2753275"/>
            <a:ext cx="627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3rd*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3902600" y="2403500"/>
            <a:ext cx="507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4th</a:t>
            </a:r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1983750" y="3960500"/>
            <a:ext cx="458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5th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4757825" y="4168650"/>
            <a:ext cx="557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6th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3270050" y="3768450"/>
            <a:ext cx="507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7th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6" name="Google Shape;2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1150" y="3497525"/>
            <a:ext cx="1155950" cy="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Cheat Sheet: </a:t>
            </a:r>
            <a:endParaRPr/>
          </a:p>
        </p:txBody>
      </p:sp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1297500" y="1307850"/>
            <a:ext cx="70389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What is evaluate first in a written out query?</a:t>
            </a:r>
            <a:endParaRPr i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FROM and JOINS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WHERE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GROUP BY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HAVING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WINDOW functions </a:t>
            </a:r>
            <a:r>
              <a:rPr lang="en" sz="1200"/>
              <a:t>&lt;“down column” operation applied to ungrouped rows&gt;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SELECT </a:t>
            </a:r>
            <a:r>
              <a:rPr lang="en" sz="1200"/>
              <a:t>&lt;and aggregating functions like DISTINCT(), COUNT()&gt;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UNION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ORDER BY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LIMIT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93" name="Google Shape;293;p25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294" name="Google Shape;294;p25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6" name="Google Shape;296;p25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97" name="Google Shape;29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Cheat Sheet: </a:t>
            </a:r>
            <a:endParaRPr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1297500" y="1307850"/>
            <a:ext cx="70389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What is the dplyr equivalent</a:t>
            </a:r>
            <a:endParaRPr i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FROM and JOINS &lt;- select(), left_join(), …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WHERE &lt;- filter()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GROUP BY &lt;- group_by()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HAVING &lt;- filter()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strike="sngStrike"/>
              <a:t>WINDOW functions</a:t>
            </a:r>
            <a:r>
              <a:rPr lang="en" sz="1800"/>
              <a:t> custom vector work then add new col…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SELECT &lt;- select() AND summarise() AND rename()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UNION &lt;- bind_rows()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ORDER BY &lt;- arrange()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LIMIT &lt;- slice(), head(), …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04" name="Google Shape;304;p26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305" name="Google Shape;305;p26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7" name="Google Shape;307;p26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08" name="Google Shape;30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is Different: </a:t>
            </a:r>
            <a:endParaRPr/>
          </a:p>
        </p:txBody>
      </p:sp>
      <p:sp>
        <p:nvSpPr>
          <p:cNvPr id="314" name="Google Shape;314;p27"/>
          <p:cNvSpPr txBox="1"/>
          <p:nvPr>
            <p:ph idx="1" type="body"/>
          </p:nvPr>
        </p:nvSpPr>
        <p:spPr>
          <a:xfrm>
            <a:off x="1297500" y="1307850"/>
            <a:ext cx="70389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BY + SELECT functionality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Remember, the group_by() and summarise() operations are </a:t>
            </a:r>
            <a:r>
              <a:rPr lang="en" sz="1800"/>
              <a:t>separated</a:t>
            </a:r>
            <a:r>
              <a:rPr lang="en" sz="1800"/>
              <a:t> in space.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your query has a GROUP BY clause, then each column name referenced in the select, besides that group column(s), must have an </a:t>
            </a:r>
            <a:r>
              <a:rPr i="1" lang="en" sz="1800"/>
              <a:t>aggregate function </a:t>
            </a:r>
            <a:r>
              <a:rPr lang="en" sz="1800"/>
              <a:t>applied to it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5" name="Google Shape;315;p27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316" name="Google Shape;316;p27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8" name="Google Shape;318;p27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19" name="Google Shape;31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320" name="Google Shape;3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663" y="2836450"/>
            <a:ext cx="6162675" cy="87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1" name="Google Shape;321;p27"/>
          <p:cNvSpPr/>
          <p:nvPr/>
        </p:nvSpPr>
        <p:spPr>
          <a:xfrm>
            <a:off x="2204975" y="3247600"/>
            <a:ext cx="1579500" cy="204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2061500" y="2871650"/>
            <a:ext cx="1579500" cy="204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5524900" y="4390700"/>
            <a:ext cx="1625400" cy="258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2613575" y="4684725"/>
            <a:ext cx="1803300" cy="32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3676625" y="2871650"/>
            <a:ext cx="1008000" cy="204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is Different: </a:t>
            </a:r>
            <a:endParaRPr/>
          </a:p>
        </p:txBody>
      </p:sp>
      <p:sp>
        <p:nvSpPr>
          <p:cNvPr id="331" name="Google Shape;331;p28"/>
          <p:cNvSpPr txBox="1"/>
          <p:nvPr>
            <p:ph idx="1" type="body"/>
          </p:nvPr>
        </p:nvSpPr>
        <p:spPr>
          <a:xfrm>
            <a:off x="1297500" y="1307850"/>
            <a:ext cx="70389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BY + SELECT functionality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it first feels clunky, there are tons of very </a:t>
            </a:r>
            <a:r>
              <a:rPr lang="en" sz="1800"/>
              <a:t>useful</a:t>
            </a:r>
            <a:r>
              <a:rPr lang="en" sz="1800"/>
              <a:t> </a:t>
            </a:r>
            <a:r>
              <a:rPr lang="en" sz="1800"/>
              <a:t>aggregation</a:t>
            </a:r>
            <a:r>
              <a:rPr lang="en" sz="1800"/>
              <a:t> functions which let you skip manual labor in dplyr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COUNT(DISTINCT col_name) basically sneaks in a group over a column entirely within the SELECT statement.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many more shortcuts! Google for them!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32" name="Google Shape;332;p28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333" name="Google Shape;333;p28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335;p28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36" name="Google Shape;33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337" name="Google Shape;3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750" y="2718550"/>
            <a:ext cx="3409950" cy="47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is Different: </a:t>
            </a:r>
            <a:endParaRPr/>
          </a:p>
        </p:txBody>
      </p:sp>
      <p:sp>
        <p:nvSpPr>
          <p:cNvPr id="343" name="Google Shape;343;p29"/>
          <p:cNvSpPr txBox="1"/>
          <p:nvPr>
            <p:ph idx="1" type="body"/>
          </p:nvPr>
        </p:nvSpPr>
        <p:spPr>
          <a:xfrm>
            <a:off x="1297500" y="1307850"/>
            <a:ext cx="7038900" cy="3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Topic, </a:t>
            </a:r>
            <a:r>
              <a:rPr i="1" lang="en" sz="1800"/>
              <a:t>building queries in multiple stages</a:t>
            </a:r>
            <a:endParaRPr sz="1800"/>
          </a:p>
          <a:p>
            <a:pPr indent="-342900" lvl="0" marL="457200" marR="4111278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TEMPORARY TABLE</a:t>
            </a:r>
            <a:endParaRPr sz="1800"/>
          </a:p>
          <a:p>
            <a:pPr indent="0" lvl="0" marL="0" marR="4111278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ike instantiating a new variable, uses a &lt;;&gt;</a:t>
            </a:r>
            <a:endParaRPr sz="1800"/>
          </a:p>
          <a:p>
            <a:pPr indent="-342900" lvl="0" marL="457200" marR="4111278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</a:t>
            </a:r>
            <a:endParaRPr sz="1800"/>
          </a:p>
          <a:p>
            <a:pPr indent="0" lvl="0" marL="0" marR="4111278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mmediately followed by another select statement, no &lt;;&gt;</a:t>
            </a:r>
            <a:endParaRPr sz="1800"/>
          </a:p>
          <a:p>
            <a:pPr indent="0" lvl="0" marL="0" marR="388267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3882678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44" name="Google Shape;344;p29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345" name="Google Shape;345;p29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7" name="Google Shape;347;p29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48" name="Google Shape;34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349" name="Google Shape;3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850" y="1779325"/>
            <a:ext cx="4470975" cy="313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all Purpose Wiki: </a:t>
            </a:r>
            <a:endParaRPr/>
          </a:p>
        </p:txBody>
      </p:sp>
      <p:sp>
        <p:nvSpPr>
          <p:cNvPr id="355" name="Google Shape;355;p30"/>
          <p:cNvSpPr txBox="1"/>
          <p:nvPr>
            <p:ph idx="1" type="body"/>
          </p:nvPr>
        </p:nvSpPr>
        <p:spPr>
          <a:xfrm>
            <a:off x="1236350" y="1526000"/>
            <a:ext cx="34419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talk has been light on details of how to write queries, but Professor D’Angelo found </a:t>
            </a:r>
            <a:r>
              <a:rPr i="1" lang="en" sz="1800"/>
              <a:t>the best documentation </a:t>
            </a:r>
            <a:r>
              <a:rPr lang="en" sz="1800"/>
              <a:t>out there for SQL: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https://www.techonthenet.com/sql/index.php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56" name="Google Shape;356;p30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357" name="Google Shape;357;p30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9" name="Google Shape;359;p30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60" name="Google Shape;36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361" name="Google Shape;3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300" y="1642819"/>
            <a:ext cx="3764400" cy="28611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	</a:t>
            </a:r>
            <a:endParaRPr/>
          </a:p>
        </p:txBody>
      </p:sp>
      <p:sp>
        <p:nvSpPr>
          <p:cNvPr id="367" name="Google Shape;367;p31"/>
          <p:cNvSpPr txBox="1"/>
          <p:nvPr>
            <p:ph idx="1" type="body"/>
          </p:nvPr>
        </p:nvSpPr>
        <p:spPr>
          <a:xfrm>
            <a:off x="1297500" y="1307850"/>
            <a:ext cx="62343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I’d like to have a conversation about two guiding questions: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734909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Part 1:</a:t>
            </a:r>
            <a:r>
              <a:rPr lang="en" sz="1800"/>
              <a:t> How should we separate SQL and tools like the tidyverse/pandas in our minds? ☑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1077809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Part 2:</a:t>
            </a:r>
            <a:r>
              <a:rPr lang="en" sz="1800"/>
              <a:t> What resources are available to facilitate using these tools together?</a:t>
            </a:r>
            <a:endParaRPr sz="1800"/>
          </a:p>
        </p:txBody>
      </p:sp>
      <p:grpSp>
        <p:nvGrpSpPr>
          <p:cNvPr id="368" name="Google Shape;368;p31"/>
          <p:cNvGrpSpPr/>
          <p:nvPr/>
        </p:nvGrpSpPr>
        <p:grpSpPr>
          <a:xfrm>
            <a:off x="6756900" y="2331600"/>
            <a:ext cx="1579500" cy="643200"/>
            <a:chOff x="3460675" y="2711950"/>
            <a:chExt cx="1579500" cy="643200"/>
          </a:xfrm>
        </p:grpSpPr>
        <p:sp>
          <p:nvSpPr>
            <p:cNvPr id="369" name="Google Shape;369;p31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1" name="Google Shape;371;p31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72" name="Google Shape;37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373" name="Google Shape;373;p31"/>
          <p:cNvGrpSpPr/>
          <p:nvPr/>
        </p:nvGrpSpPr>
        <p:grpSpPr>
          <a:xfrm>
            <a:off x="6756900" y="3591375"/>
            <a:ext cx="1579500" cy="643200"/>
            <a:chOff x="4207375" y="4083950"/>
            <a:chExt cx="1579500" cy="643200"/>
          </a:xfrm>
        </p:grpSpPr>
        <p:sp>
          <p:nvSpPr>
            <p:cNvPr id="374" name="Google Shape;374;p31"/>
            <p:cNvSpPr/>
            <p:nvPr/>
          </p:nvSpPr>
          <p:spPr>
            <a:xfrm>
              <a:off x="4207375" y="4083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4411025" y="41427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76" name="Google Shape;376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87275" y="4107838"/>
              <a:ext cx="595425" cy="595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62343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I’d like to have a conversation about two guiding </a:t>
            </a:r>
            <a:r>
              <a:rPr lang="en" sz="1800"/>
              <a:t>questions: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734909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Part 1:</a:t>
            </a:r>
            <a:r>
              <a:rPr lang="en" sz="1800"/>
              <a:t> </a:t>
            </a:r>
            <a:r>
              <a:rPr lang="en" sz="1800"/>
              <a:t>How should we separate SQL and tools like the tidyverse/pandas in our minds?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1077809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Part 2:</a:t>
            </a:r>
            <a:r>
              <a:rPr lang="en" sz="1800"/>
              <a:t> What resources are </a:t>
            </a:r>
            <a:r>
              <a:rPr lang="en" sz="1800"/>
              <a:t>available</a:t>
            </a:r>
            <a:r>
              <a:rPr lang="en" sz="1800"/>
              <a:t> to facilitate using these tools together?</a:t>
            </a:r>
            <a:endParaRPr sz="180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6756900" y="2331600"/>
            <a:ext cx="1579500" cy="643200"/>
            <a:chOff x="3460675" y="2711950"/>
            <a:chExt cx="1579500" cy="643200"/>
          </a:xfrm>
        </p:grpSpPr>
        <p:sp>
          <p:nvSpPr>
            <p:cNvPr id="143" name="Google Shape;143;p14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6" name="Google Shape;14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47" name="Google Shape;147;p14"/>
          <p:cNvGrpSpPr/>
          <p:nvPr/>
        </p:nvGrpSpPr>
        <p:grpSpPr>
          <a:xfrm>
            <a:off x="6756900" y="3591375"/>
            <a:ext cx="1579500" cy="643200"/>
            <a:chOff x="4207375" y="4083950"/>
            <a:chExt cx="1579500" cy="643200"/>
          </a:xfrm>
        </p:grpSpPr>
        <p:sp>
          <p:nvSpPr>
            <p:cNvPr id="148" name="Google Shape;148;p14"/>
            <p:cNvSpPr/>
            <p:nvPr/>
          </p:nvSpPr>
          <p:spPr>
            <a:xfrm>
              <a:off x="4207375" y="4083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411025" y="41427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50" name="Google Shape;15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87275" y="4107838"/>
              <a:ext cx="595425" cy="595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SQL to a Workflow</a:t>
            </a:r>
            <a:endParaRPr/>
          </a:p>
        </p:txBody>
      </p:sp>
      <p:sp>
        <p:nvSpPr>
          <p:cNvPr id="382" name="Google Shape;382;p32"/>
          <p:cNvSpPr txBox="1"/>
          <p:nvPr>
            <p:ph idx="1" type="body"/>
          </p:nvPr>
        </p:nvSpPr>
        <p:spPr>
          <a:xfrm>
            <a:off x="1297500" y="1307850"/>
            <a:ext cx="70389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SQL is so different from tidyverse tools for table manipulation why use it?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Necessity (legacy data)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Simplicity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complex databases spanning many tables and many devices/servers, it is the lesser evil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…discuss!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83" name="Google Shape;383;p32"/>
          <p:cNvGrpSpPr/>
          <p:nvPr/>
        </p:nvGrpSpPr>
        <p:grpSpPr>
          <a:xfrm>
            <a:off x="6756900" y="393750"/>
            <a:ext cx="1579500" cy="643200"/>
            <a:chOff x="4207375" y="4083950"/>
            <a:chExt cx="1579500" cy="643200"/>
          </a:xfrm>
        </p:grpSpPr>
        <p:sp>
          <p:nvSpPr>
            <p:cNvPr id="384" name="Google Shape;384;p32"/>
            <p:cNvSpPr/>
            <p:nvPr/>
          </p:nvSpPr>
          <p:spPr>
            <a:xfrm>
              <a:off x="4207375" y="4083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11025" y="41427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86" name="Google Shape;38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87275" y="4107838"/>
              <a:ext cx="595425" cy="595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SQL to a Workflow</a:t>
            </a:r>
            <a:endParaRPr/>
          </a:p>
        </p:txBody>
      </p:sp>
      <p:sp>
        <p:nvSpPr>
          <p:cNvPr id="392" name="Google Shape;392;p33"/>
          <p:cNvSpPr txBox="1"/>
          <p:nvPr>
            <p:ph idx="1" type="body"/>
          </p:nvPr>
        </p:nvSpPr>
        <p:spPr>
          <a:xfrm>
            <a:off x="1297500" y="1307850"/>
            <a:ext cx="70389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the best way to practice SQL for Mailman students?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Given that you’ve all got countless homeworks and research .Rmd lying around on your computer, I </a:t>
            </a:r>
            <a:r>
              <a:rPr lang="en" sz="1800"/>
              <a:t>recommend</a:t>
            </a:r>
            <a:r>
              <a:rPr lang="en" sz="1800"/>
              <a:t> trying to </a:t>
            </a:r>
            <a:r>
              <a:rPr lang="en" sz="1800"/>
              <a:t>reproduce</a:t>
            </a:r>
            <a:r>
              <a:rPr lang="en" sz="1800"/>
              <a:t> your old work with the R-library </a:t>
            </a:r>
            <a:r>
              <a:rPr i="1" lang="en" sz="1800"/>
              <a:t>sqldf</a:t>
            </a:r>
            <a:endParaRPr i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hlink"/>
                </a:solidFill>
                <a:hlinkClick r:id="rId3"/>
              </a:rPr>
              <a:t>https://cran.r-project.org/web/packages/sqldf/index.html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93" name="Google Shape;393;p33"/>
          <p:cNvGrpSpPr/>
          <p:nvPr/>
        </p:nvGrpSpPr>
        <p:grpSpPr>
          <a:xfrm>
            <a:off x="6756900" y="393750"/>
            <a:ext cx="1579500" cy="643200"/>
            <a:chOff x="4207375" y="4083950"/>
            <a:chExt cx="1579500" cy="643200"/>
          </a:xfrm>
        </p:grpSpPr>
        <p:sp>
          <p:nvSpPr>
            <p:cNvPr id="394" name="Google Shape;394;p33"/>
            <p:cNvSpPr/>
            <p:nvPr/>
          </p:nvSpPr>
          <p:spPr>
            <a:xfrm>
              <a:off x="4207375" y="4083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4411025" y="41427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96" name="Google Shape;39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87275" y="4107838"/>
              <a:ext cx="595425" cy="595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397" name="Google Shape;39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337" y="3447775"/>
            <a:ext cx="7483225" cy="138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SQL to a Workflow</a:t>
            </a:r>
            <a:endParaRPr/>
          </a:p>
        </p:txBody>
      </p:sp>
      <p:sp>
        <p:nvSpPr>
          <p:cNvPr id="403" name="Google Shape;403;p34"/>
          <p:cNvSpPr txBox="1"/>
          <p:nvPr>
            <p:ph idx="1" type="body"/>
          </p:nvPr>
        </p:nvSpPr>
        <p:spPr>
          <a:xfrm>
            <a:off x="1297500" y="1307850"/>
            <a:ext cx="70389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the best way to practice SQL for Mailman students?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Simply write a SQL query as a string which references variables in the R environment!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googling, this is not a full fast/memory efficient SQL backend, so it is only for practice</a:t>
            </a:r>
            <a:endParaRPr sz="1800"/>
          </a:p>
        </p:txBody>
      </p:sp>
      <p:grpSp>
        <p:nvGrpSpPr>
          <p:cNvPr id="404" name="Google Shape;404;p34"/>
          <p:cNvGrpSpPr/>
          <p:nvPr/>
        </p:nvGrpSpPr>
        <p:grpSpPr>
          <a:xfrm>
            <a:off x="6756900" y="393750"/>
            <a:ext cx="1579500" cy="643200"/>
            <a:chOff x="4207375" y="4083950"/>
            <a:chExt cx="1579500" cy="643200"/>
          </a:xfrm>
        </p:grpSpPr>
        <p:sp>
          <p:nvSpPr>
            <p:cNvPr id="405" name="Google Shape;405;p34"/>
            <p:cNvSpPr/>
            <p:nvPr/>
          </p:nvSpPr>
          <p:spPr>
            <a:xfrm>
              <a:off x="4207375" y="4083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411025" y="41427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07" name="Google Shape;407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87275" y="4107838"/>
              <a:ext cx="595425" cy="595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408" name="Google Shape;4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337" y="1975450"/>
            <a:ext cx="7483225" cy="138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SQL to a Workflow</a:t>
            </a:r>
            <a:endParaRPr/>
          </a:p>
        </p:txBody>
      </p:sp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1297500" y="1307850"/>
            <a:ext cx="70389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Next Steps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 SQL backends are </a:t>
            </a:r>
            <a:r>
              <a:rPr lang="en" sz="1800"/>
              <a:t>available</a:t>
            </a:r>
            <a:r>
              <a:rPr lang="en" sz="1800"/>
              <a:t> for installation on your local machine.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SQLite is default included in the mac terminal (but is not fast)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MySQL is the lightest weight free “real” SQL option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options include PostgreSQL, MSSQL, and Oracle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 our own Professor D’Angelo or Professor An’s P8180! You’ll complete 20+ assignments </a:t>
            </a:r>
            <a:r>
              <a:rPr i="1" lang="en" sz="1800"/>
              <a:t>and get tech support on the MySQL install</a:t>
            </a:r>
            <a:endParaRPr i="1" sz="1800"/>
          </a:p>
        </p:txBody>
      </p:sp>
      <p:grpSp>
        <p:nvGrpSpPr>
          <p:cNvPr id="415" name="Google Shape;415;p35"/>
          <p:cNvGrpSpPr/>
          <p:nvPr/>
        </p:nvGrpSpPr>
        <p:grpSpPr>
          <a:xfrm>
            <a:off x="6756900" y="393750"/>
            <a:ext cx="1579500" cy="643200"/>
            <a:chOff x="4207375" y="4083950"/>
            <a:chExt cx="1579500" cy="643200"/>
          </a:xfrm>
        </p:grpSpPr>
        <p:sp>
          <p:nvSpPr>
            <p:cNvPr id="416" name="Google Shape;416;p35"/>
            <p:cNvSpPr/>
            <p:nvPr/>
          </p:nvSpPr>
          <p:spPr>
            <a:xfrm>
              <a:off x="4207375" y="4083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4411025" y="41427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18" name="Google Shape;41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87275" y="4107838"/>
              <a:ext cx="595425" cy="595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	</a:t>
            </a:r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1297500" y="1307850"/>
            <a:ext cx="62343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I’d like to have a conversation about two guiding questions: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734909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Part 1:</a:t>
            </a:r>
            <a:r>
              <a:rPr lang="en" sz="1800"/>
              <a:t> How should we separate SQL and tools like the tidyverse/pandas in our minds? ☑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1077809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Part 2:</a:t>
            </a:r>
            <a:r>
              <a:rPr lang="en" sz="1800"/>
              <a:t> What resources are available to facilitate using these tools together? ☑</a:t>
            </a:r>
            <a:endParaRPr sz="1800"/>
          </a:p>
        </p:txBody>
      </p:sp>
      <p:grpSp>
        <p:nvGrpSpPr>
          <p:cNvPr id="425" name="Google Shape;425;p36"/>
          <p:cNvGrpSpPr/>
          <p:nvPr/>
        </p:nvGrpSpPr>
        <p:grpSpPr>
          <a:xfrm>
            <a:off x="6756900" y="2331600"/>
            <a:ext cx="1579500" cy="643200"/>
            <a:chOff x="3460675" y="2711950"/>
            <a:chExt cx="1579500" cy="643200"/>
          </a:xfrm>
        </p:grpSpPr>
        <p:sp>
          <p:nvSpPr>
            <p:cNvPr id="426" name="Google Shape;426;p36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428;p36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29" name="Google Shape;429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430" name="Google Shape;430;p36"/>
          <p:cNvGrpSpPr/>
          <p:nvPr/>
        </p:nvGrpSpPr>
        <p:grpSpPr>
          <a:xfrm>
            <a:off x="6756900" y="3591375"/>
            <a:ext cx="1579500" cy="643200"/>
            <a:chOff x="4207375" y="4083950"/>
            <a:chExt cx="1579500" cy="643200"/>
          </a:xfrm>
        </p:grpSpPr>
        <p:sp>
          <p:nvSpPr>
            <p:cNvPr id="431" name="Google Shape;431;p36"/>
            <p:cNvSpPr/>
            <p:nvPr/>
          </p:nvSpPr>
          <p:spPr>
            <a:xfrm>
              <a:off x="4207375" y="4083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411025" y="41427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33" name="Google Shape;433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87275" y="4107838"/>
              <a:ext cx="595425" cy="595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439" name="Google Shape;439;p37"/>
          <p:cNvGrpSpPr/>
          <p:nvPr/>
        </p:nvGrpSpPr>
        <p:grpSpPr>
          <a:xfrm>
            <a:off x="3711175" y="3201700"/>
            <a:ext cx="1579500" cy="643200"/>
            <a:chOff x="4207375" y="4083950"/>
            <a:chExt cx="1579500" cy="643200"/>
          </a:xfrm>
        </p:grpSpPr>
        <p:sp>
          <p:nvSpPr>
            <p:cNvPr id="440" name="Google Shape;440;p37"/>
            <p:cNvSpPr/>
            <p:nvPr/>
          </p:nvSpPr>
          <p:spPr>
            <a:xfrm>
              <a:off x="4207375" y="4083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411025" y="41427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42" name="Google Shape;44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87275" y="4107838"/>
              <a:ext cx="595425" cy="595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443" name="Google Shape;443;p37"/>
          <p:cNvGrpSpPr/>
          <p:nvPr/>
        </p:nvGrpSpPr>
        <p:grpSpPr>
          <a:xfrm>
            <a:off x="3711175" y="1703375"/>
            <a:ext cx="1579500" cy="643200"/>
            <a:chOff x="3460675" y="2711950"/>
            <a:chExt cx="1579500" cy="643200"/>
          </a:xfrm>
        </p:grpSpPr>
        <p:sp>
          <p:nvSpPr>
            <p:cNvPr id="444" name="Google Shape;444;p37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6" name="Google Shape;446;p37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47" name="Google Shape;447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Ethos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Part 1:</a:t>
            </a:r>
            <a:r>
              <a:rPr lang="en" sz="1800"/>
              <a:t> How should we separate SQL and tools like the tidyverse/pandas in our minds?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Modern statistical curricula have mandatory courses built on </a:t>
            </a:r>
            <a:r>
              <a:rPr i="1" lang="en" sz="1800"/>
              <a:t>R-tidyverse</a:t>
            </a:r>
            <a:r>
              <a:rPr lang="en" sz="1800"/>
              <a:t> and </a:t>
            </a:r>
            <a:r>
              <a:rPr i="1" lang="en" sz="1800"/>
              <a:t>Python-pandas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available, SQL course are optional and believed to be for “more technical folks”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7" name="Google Shape;157;p15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158" name="Google Shape;158;p15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1" name="Google Shape;16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Ethos</a:t>
            </a:r>
            <a:endParaRPr/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pretend your </a:t>
            </a:r>
            <a:r>
              <a:rPr lang="en" sz="1800"/>
              <a:t>datascience Ⅰ  course did teach SQL!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next few slides are my reimagining of how today’s students could be introduced to SQL in the context of their tidyverse education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Quick acknowledgement to Ani Adhikari’s </a:t>
            </a:r>
            <a:r>
              <a:rPr i="1" lang="en" sz="1800"/>
              <a:t>Data 8</a:t>
            </a:r>
            <a:r>
              <a:rPr lang="en" sz="1800"/>
              <a:t> and Debra D’Angelo’s BIOSTATS 8180 for some of the following resources and ideas in the talk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68" name="Google Shape;168;p16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169" name="Google Shape;169;p16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72" name="Google Shape;17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SQL: </a:t>
            </a:r>
            <a:endParaRPr/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297500" y="1307850"/>
            <a:ext cx="34638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SQL is a </a:t>
            </a:r>
            <a:r>
              <a:rPr i="1" lang="en" sz="1800"/>
              <a:t>declarative</a:t>
            </a:r>
            <a:r>
              <a:rPr lang="en" sz="1800"/>
              <a:t> </a:t>
            </a:r>
            <a:r>
              <a:rPr lang="en" sz="1800"/>
              <a:t>programming</a:t>
            </a:r>
            <a:r>
              <a:rPr lang="en" sz="1800"/>
              <a:t> language: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never tell SQL </a:t>
            </a:r>
            <a:r>
              <a:rPr i="1" lang="en" sz="1800"/>
              <a:t>how</a:t>
            </a:r>
            <a:r>
              <a:rPr lang="en" sz="1800"/>
              <a:t> something should be achieved, instead, you define in very literal detail</a:t>
            </a:r>
            <a:r>
              <a:rPr i="1" lang="en" sz="1800"/>
              <a:t> what</a:t>
            </a:r>
            <a:r>
              <a:rPr lang="en" sz="1800"/>
              <a:t> you want to be produced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180" name="Google Shape;180;p17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83" name="Google Shape;18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84" name="Google Shape;1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625" y="1369350"/>
            <a:ext cx="2228850" cy="304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SQL: </a:t>
            </a:r>
            <a:endParaRPr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1297500" y="1307850"/>
            <a:ext cx="7038900" cy="3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SQL is a </a:t>
            </a:r>
            <a:r>
              <a:rPr i="1" lang="en" sz="1800"/>
              <a:t>declarative</a:t>
            </a:r>
            <a:r>
              <a:rPr lang="en" sz="1800"/>
              <a:t> programming language: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Indeed, SQL is so abstracted that there is no one “.sql” filetype or one SQL terminal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192" name="Google Shape;192;p18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5" name="Google Shape;19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96" name="Google Shape;1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785700"/>
            <a:ext cx="2823200" cy="2203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7" name="Google Shape;1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100" y="1785700"/>
            <a:ext cx="3918301" cy="2203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Scripts: 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1297500" y="1275275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SQL environments have simple file-types for performing basic manipulations on a set of tables. I’ll refer to these as SQL scripts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Looks simple right? This query appears to be performing the table operations of </a:t>
            </a:r>
            <a:r>
              <a:rPr i="1" lang="en" sz="1800"/>
              <a:t>filtering </a:t>
            </a:r>
            <a:r>
              <a:rPr lang="en" sz="1800"/>
              <a:t>and </a:t>
            </a:r>
            <a:r>
              <a:rPr i="1" lang="en" sz="1800"/>
              <a:t>selecting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205" name="Google Shape;205;p19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08" name="Google Shape;20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09" name="Google Shape;2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333" y="2400963"/>
            <a:ext cx="5606517" cy="984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0" name="Google Shape;2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6525" y="3129125"/>
            <a:ext cx="1308925" cy="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Scripts: 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Here’s the full query along with the question we are trying to solve:</a:t>
            </a:r>
            <a:r>
              <a:rPr i="1" lang="en" sz="1800"/>
              <a:t> List the names of counties reporting less than 100 confirmed cases as of 11/10/20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17" name="Google Shape;217;p20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218" name="Google Shape;218;p20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0" name="Google Shape;220;p20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21" name="Google Shape;22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22" name="Google Shape;2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175" y="2498475"/>
            <a:ext cx="4933950" cy="201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3" name="Google Shape;2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275" y="3474875"/>
            <a:ext cx="1096625" cy="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is Different: </a:t>
            </a:r>
            <a:endParaRPr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379075" y="3737900"/>
            <a:ext cx="84741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we compare side by side, things are much more different than they first seemed</a:t>
            </a:r>
            <a:endParaRPr sz="1800"/>
          </a:p>
        </p:txBody>
      </p:sp>
      <p:grpSp>
        <p:nvGrpSpPr>
          <p:cNvPr id="230" name="Google Shape;230;p21"/>
          <p:cNvGrpSpPr/>
          <p:nvPr/>
        </p:nvGrpSpPr>
        <p:grpSpPr>
          <a:xfrm>
            <a:off x="6756900" y="393750"/>
            <a:ext cx="1579500" cy="643200"/>
            <a:chOff x="3460675" y="2711950"/>
            <a:chExt cx="1579500" cy="643200"/>
          </a:xfrm>
        </p:grpSpPr>
        <p:sp>
          <p:nvSpPr>
            <p:cNvPr id="231" name="Google Shape;231;p21"/>
            <p:cNvSpPr/>
            <p:nvPr/>
          </p:nvSpPr>
          <p:spPr>
            <a:xfrm>
              <a:off x="3460675" y="2711950"/>
              <a:ext cx="1579500" cy="643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558375" y="2760350"/>
              <a:ext cx="480300" cy="5256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SQL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4073150" y="2771938"/>
              <a:ext cx="301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Lato"/>
                  <a:ea typeface="Lato"/>
                  <a:cs typeface="Lato"/>
                  <a:sym typeface="Lato"/>
                </a:rPr>
                <a:t>≠</a:t>
              </a:r>
              <a:endParaRPr sz="2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34" name="Google Shape;23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1725" y="2735037"/>
              <a:ext cx="517152" cy="5970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35" name="Google Shape;2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375" y="1587800"/>
            <a:ext cx="4933950" cy="201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25" y="2119300"/>
            <a:ext cx="3276600" cy="904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9150" y="2571750"/>
            <a:ext cx="1096625" cy="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