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60" r:id="rId3"/>
    <p:sldId id="264" r:id="rId4"/>
    <p:sldId id="273" r:id="rId5"/>
    <p:sldId id="269" r:id="rId6"/>
  </p:sldIdLst>
  <p:sldSz cx="9144000" cy="5143500" type="screen16x9"/>
  <p:notesSz cx="6858000" cy="9144000"/>
  <p:embeddedFontLst>
    <p:embeddedFont>
      <p:font typeface="Hanken Grotesk" pitchFamily="2" charset="77"/>
      <p:regular r:id="rId8"/>
      <p:bold r:id="rId9"/>
      <p:italic r:id="rId10"/>
      <p:boldItalic r:id="rId11"/>
    </p:embeddedFont>
    <p:embeddedFont>
      <p:font typeface="Poppins" pitchFamily="2" charset="77"/>
      <p:regular r:id="rId12"/>
      <p:bold r:id="rId13"/>
      <p:italic r:id="rId14"/>
      <p:boldItalic r:id="rId15"/>
    </p:embeddedFont>
    <p:embeddedFont>
      <p:font typeface="Poppins ExtraBold" panose="020B0604020202020204" pitchFamily="34" charset="0"/>
      <p:bold r:id="rId16"/>
      <p:italic r:id="rId17"/>
      <p:boldItalic r:id="rId18"/>
    </p:embeddedFont>
    <p:embeddedFont>
      <p:font typeface="Raleway" pitchFamily="2" charset="77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6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26D"/>
    <a:srgbClr val="2B5A79"/>
    <a:srgbClr val="5E988B"/>
    <a:srgbClr val="99BE98"/>
    <a:srgbClr val="72A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49E0CA-F6E2-415B-935C-AF6E2357F03D}">
  <a:tblStyle styleId="{A649E0CA-F6E2-415B-935C-AF6E2357F0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A65709-9F1E-46AC-8A9E-1A8C7AE2A92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50"/>
  </p:normalViewPr>
  <p:slideViewPr>
    <p:cSldViewPr snapToGrid="0">
      <p:cViewPr>
        <p:scale>
          <a:sx n="81" d="100"/>
          <a:sy n="81" d="100"/>
        </p:scale>
        <p:origin x="3080" y="1456"/>
      </p:cViewPr>
      <p:guideLst>
        <p:guide pos="5306"/>
        <p:guide orient="horz" pos="1620"/>
      </p:guideLst>
    </p:cSldViewPr>
  </p:slideViewPr>
  <p:notesTextViewPr>
    <p:cViewPr>
      <p:scale>
        <a:sx n="35" d="100"/>
        <a:sy n="3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fa94326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fa94326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129550" y="-1185625"/>
            <a:ext cx="5286000" cy="6725250"/>
            <a:chOff x="5129550" y="-1185625"/>
            <a:chExt cx="5286000" cy="6725250"/>
          </a:xfrm>
        </p:grpSpPr>
        <p:sp>
          <p:nvSpPr>
            <p:cNvPr id="13" name="Google Shape;13;p2"/>
            <p:cNvSpPr/>
            <p:nvPr/>
          </p:nvSpPr>
          <p:spPr>
            <a:xfrm>
              <a:off x="5129550" y="-1185625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14;p2"/>
            <p:cNvCxnSpPr/>
            <p:nvPr/>
          </p:nvCxnSpPr>
          <p:spPr>
            <a:xfrm>
              <a:off x="7830375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820350" y="1949700"/>
            <a:ext cx="6610500" cy="17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-725" y="0"/>
            <a:ext cx="1297800" cy="51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8"/>
          <p:cNvCxnSpPr/>
          <p:nvPr/>
        </p:nvCxnSpPr>
        <p:spPr>
          <a:xfrm rot="10800000">
            <a:off x="7216750" y="5539625"/>
            <a:ext cx="1763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Google Shape;52;p8"/>
          <p:cNvGrpSpPr/>
          <p:nvPr/>
        </p:nvGrpSpPr>
        <p:grpSpPr>
          <a:xfrm>
            <a:off x="-53125" y="1114800"/>
            <a:ext cx="10250427" cy="5247350"/>
            <a:chOff x="34350" y="1114800"/>
            <a:chExt cx="10163025" cy="5247350"/>
          </a:xfrm>
        </p:grpSpPr>
        <p:sp>
          <p:nvSpPr>
            <p:cNvPr id="53" name="Google Shape;53;p8"/>
            <p:cNvSpPr/>
            <p:nvPr/>
          </p:nvSpPr>
          <p:spPr>
            <a:xfrm>
              <a:off x="4911375" y="4023950"/>
              <a:ext cx="5286000" cy="2338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" name="Google Shape;54;p8"/>
            <p:cNvCxnSpPr/>
            <p:nvPr/>
          </p:nvCxnSpPr>
          <p:spPr>
            <a:xfrm rot="10800000">
              <a:off x="34350" y="1114800"/>
              <a:ext cx="932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8"/>
          <p:cNvSpPr/>
          <p:nvPr/>
        </p:nvSpPr>
        <p:spPr>
          <a:xfrm>
            <a:off x="1820350" y="152037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71322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1"/>
          </p:nvPr>
        </p:nvSpPr>
        <p:spPr>
          <a:xfrm>
            <a:off x="713225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-725" y="4120725"/>
            <a:ext cx="9144000" cy="105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6389300" y="-4411950"/>
            <a:ext cx="3254700" cy="9951575"/>
            <a:chOff x="6389300" y="-4411950"/>
            <a:chExt cx="3254700" cy="9951575"/>
          </a:xfrm>
        </p:grpSpPr>
        <p:cxnSp>
          <p:nvCxnSpPr>
            <p:cNvPr id="61" name="Google Shape;61;p9"/>
            <p:cNvCxnSpPr/>
            <p:nvPr/>
          </p:nvCxnSpPr>
          <p:spPr>
            <a:xfrm>
              <a:off x="8016650" y="-82075"/>
              <a:ext cx="0" cy="56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9"/>
            <p:cNvSpPr/>
            <p:nvPr/>
          </p:nvSpPr>
          <p:spPr>
            <a:xfrm rot="5400000">
              <a:off x="4337600" y="-2360250"/>
              <a:ext cx="7358100" cy="32547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9"/>
          <p:cNvSpPr/>
          <p:nvPr/>
        </p:nvSpPr>
        <p:spPr>
          <a:xfrm>
            <a:off x="713225" y="736225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rot="10800000" flipH="1">
            <a:off x="6312755" y="-10400"/>
            <a:ext cx="2836200" cy="516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22980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subTitle" idx="1"/>
          </p:nvPr>
        </p:nvSpPr>
        <p:spPr>
          <a:xfrm>
            <a:off x="1069150" y="1506625"/>
            <a:ext cx="46032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7"/>
          <p:cNvGrpSpPr/>
          <p:nvPr/>
        </p:nvGrpSpPr>
        <p:grpSpPr>
          <a:xfrm>
            <a:off x="-967750" y="1592700"/>
            <a:ext cx="4156800" cy="4347750"/>
            <a:chOff x="-967750" y="1592700"/>
            <a:chExt cx="4156800" cy="4347750"/>
          </a:xfrm>
        </p:grpSpPr>
        <p:sp>
          <p:nvSpPr>
            <p:cNvPr id="114" name="Google Shape;114;p17"/>
            <p:cNvSpPr/>
            <p:nvPr/>
          </p:nvSpPr>
          <p:spPr>
            <a:xfrm rot="10800000">
              <a:off x="-967750" y="4756350"/>
              <a:ext cx="4156800" cy="11841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17"/>
            <p:cNvCxnSpPr/>
            <p:nvPr/>
          </p:nvCxnSpPr>
          <p:spPr>
            <a:xfrm>
              <a:off x="821225" y="1592700"/>
              <a:ext cx="0" cy="355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 rot="10800000" flipH="1">
            <a:off x="-7325" y="4665500"/>
            <a:ext cx="9155100" cy="55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847850" y="322747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2"/>
          </p:nvPr>
        </p:nvSpPr>
        <p:spPr>
          <a:xfrm>
            <a:off x="3461200" y="3227475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3"/>
          </p:nvPr>
        </p:nvSpPr>
        <p:spPr>
          <a:xfrm>
            <a:off x="6074525" y="3227476"/>
            <a:ext cx="2348100" cy="12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4"/>
          </p:nvPr>
        </p:nvSpPr>
        <p:spPr>
          <a:xfrm>
            <a:off x="847850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5"/>
          </p:nvPr>
        </p:nvSpPr>
        <p:spPr>
          <a:xfrm>
            <a:off x="3461204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ubTitle" idx="6"/>
          </p:nvPr>
        </p:nvSpPr>
        <p:spPr>
          <a:xfrm>
            <a:off x="6074525" y="2872450"/>
            <a:ext cx="23481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685175" y="-7970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00400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ExtraBold"/>
              <a:buNone/>
              <a:defRPr b="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771650" y="2233987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3385000" y="2233997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3"/>
          </p:nvPr>
        </p:nvSpPr>
        <p:spPr>
          <a:xfrm>
            <a:off x="771650" y="3836800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4"/>
          </p:nvPr>
        </p:nvSpPr>
        <p:spPr>
          <a:xfrm>
            <a:off x="3385011" y="3836801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>
            <a:off x="5998350" y="2233994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6"/>
          </p:nvPr>
        </p:nvSpPr>
        <p:spPr>
          <a:xfrm>
            <a:off x="5998373" y="3836801"/>
            <a:ext cx="2432400" cy="8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7"/>
          </p:nvPr>
        </p:nvSpPr>
        <p:spPr>
          <a:xfrm>
            <a:off x="771650" y="1953398"/>
            <a:ext cx="24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8"/>
          </p:nvPr>
        </p:nvSpPr>
        <p:spPr>
          <a:xfrm>
            <a:off x="3386200" y="1953400"/>
            <a:ext cx="2430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9"/>
          </p:nvPr>
        </p:nvSpPr>
        <p:spPr>
          <a:xfrm>
            <a:off x="5998350" y="1953400"/>
            <a:ext cx="2430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13"/>
          </p:nvPr>
        </p:nvSpPr>
        <p:spPr>
          <a:xfrm>
            <a:off x="771650" y="3527060"/>
            <a:ext cx="24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4"/>
          </p:nvPr>
        </p:nvSpPr>
        <p:spPr>
          <a:xfrm>
            <a:off x="3386200" y="3527057"/>
            <a:ext cx="2430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5"/>
          </p:nvPr>
        </p:nvSpPr>
        <p:spPr>
          <a:xfrm>
            <a:off x="5998350" y="3527054"/>
            <a:ext cx="24324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ExtraBold"/>
              <a:buNone/>
              <a:defRPr sz="24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/>
          <p:nvPr/>
        </p:nvSpPr>
        <p:spPr>
          <a:xfrm rot="10800000">
            <a:off x="5282375" y="-797000"/>
            <a:ext cx="47868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2"/>
          <p:cNvSpPr/>
          <p:nvPr/>
        </p:nvSpPr>
        <p:spPr>
          <a:xfrm rot="10800000" flipH="1">
            <a:off x="-7325" y="4970600"/>
            <a:ext cx="9155100" cy="24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 rot="10800000" flipH="1">
            <a:off x="-7325" y="4336800"/>
            <a:ext cx="9189300" cy="80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7"/>
          <p:cNvSpPr/>
          <p:nvPr/>
        </p:nvSpPr>
        <p:spPr>
          <a:xfrm rot="5400000">
            <a:off x="-2096575" y="533875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 rot="10800000" flipH="1">
            <a:off x="8331975" y="-19300"/>
            <a:ext cx="849900" cy="516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-1210125" y="4756400"/>
            <a:ext cx="4130700" cy="11841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oppins ExtraBold"/>
              <a:buNone/>
              <a:defRPr sz="27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3" r:id="rId5"/>
    <p:sldLayoutId id="2147483666" r:id="rId6"/>
    <p:sldLayoutId id="2147483668" r:id="rId7"/>
    <p:sldLayoutId id="2147483673" r:id="rId8"/>
    <p:sldLayoutId id="2147483674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/>
          </p:nvPr>
        </p:nvSpPr>
        <p:spPr>
          <a:xfrm>
            <a:off x="713225" y="1806750"/>
            <a:ext cx="6350100" cy="13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Optimización de la Retención de Talento</a:t>
            </a:r>
            <a:endParaRPr dirty="0"/>
          </a:p>
        </p:txBody>
      </p:sp>
      <p:sp>
        <p:nvSpPr>
          <p:cNvPr id="199" name="Google Shape;199;p32"/>
          <p:cNvSpPr txBox="1">
            <a:spLocks noGrp="1"/>
          </p:cNvSpPr>
          <p:nvPr>
            <p:ph type="subTitle" idx="1"/>
          </p:nvPr>
        </p:nvSpPr>
        <p:spPr>
          <a:xfrm>
            <a:off x="713225" y="3121750"/>
            <a:ext cx="6350100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Análisis, estrategias y modelo predictivo</a:t>
            </a:r>
            <a:endParaRPr dirty="0"/>
          </a:p>
        </p:txBody>
      </p:sp>
      <p:sp>
        <p:nvSpPr>
          <p:cNvPr id="200" name="Google Shape;200;p32"/>
          <p:cNvSpPr/>
          <p:nvPr/>
        </p:nvSpPr>
        <p:spPr>
          <a:xfrm>
            <a:off x="846600" y="1443000"/>
            <a:ext cx="205200" cy="20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9;p32">
            <a:extLst>
              <a:ext uri="{FF2B5EF4-FFF2-40B4-BE49-F238E27FC236}">
                <a16:creationId xmlns:a16="http://schemas.microsoft.com/office/drawing/2014/main" id="{EA22B322-D532-BCF2-8AA6-1D2A223970EA}"/>
              </a:ext>
            </a:extLst>
          </p:cNvPr>
          <p:cNvSpPr txBox="1">
            <a:spLocks/>
          </p:cNvSpPr>
          <p:nvPr/>
        </p:nvSpPr>
        <p:spPr>
          <a:xfrm>
            <a:off x="5687390" y="4754400"/>
            <a:ext cx="275187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en-US" sz="1050" dirty="0"/>
              <a:t>José Ángel González Rodríguez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140017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CONTEXTUALIZACIÓN DEL PROBLEMA</a:t>
            </a:r>
            <a:endParaRPr dirty="0"/>
          </a:p>
        </p:txBody>
      </p:sp>
      <p:cxnSp>
        <p:nvCxnSpPr>
          <p:cNvPr id="248" name="Google Shape;248;p36"/>
          <p:cNvCxnSpPr>
            <a:cxnSpLocks/>
          </p:cNvCxnSpPr>
          <p:nvPr/>
        </p:nvCxnSpPr>
        <p:spPr>
          <a:xfrm>
            <a:off x="6397200" y="2053949"/>
            <a:ext cx="0" cy="31654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6"/>
          <p:cNvCxnSpPr>
            <a:cxnSpLocks/>
          </p:cNvCxnSpPr>
          <p:nvPr/>
        </p:nvCxnSpPr>
        <p:spPr>
          <a:xfrm>
            <a:off x="3468342" y="2053949"/>
            <a:ext cx="0" cy="316541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Graphic 8" descr="Search Inventory with solid fill">
            <a:extLst>
              <a:ext uri="{FF2B5EF4-FFF2-40B4-BE49-F238E27FC236}">
                <a16:creationId xmlns:a16="http://schemas.microsoft.com/office/drawing/2014/main" id="{59F00085-347D-07FE-6BF0-C33215493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6888" y="4013234"/>
            <a:ext cx="454783" cy="454783"/>
          </a:xfrm>
          <a:prstGeom prst="rect">
            <a:avLst/>
          </a:prstGeom>
        </p:spPr>
      </p:pic>
      <p:pic>
        <p:nvPicPr>
          <p:cNvPr id="13" name="Graphic 12" descr="Chess pieces with solid fill">
            <a:extLst>
              <a:ext uri="{FF2B5EF4-FFF2-40B4-BE49-F238E27FC236}">
                <a16:creationId xmlns:a16="http://schemas.microsoft.com/office/drawing/2014/main" id="{3F8BFF00-877F-9C66-4CD9-2710D6F57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29399" y="3893772"/>
            <a:ext cx="549448" cy="549448"/>
          </a:xfrm>
          <a:prstGeom prst="rect">
            <a:avLst/>
          </a:prstGeom>
        </p:spPr>
      </p:pic>
      <p:pic>
        <p:nvPicPr>
          <p:cNvPr id="8" name="Picture 7" descr="A graph with a bar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742AE492-74D5-217A-6508-7DE3496037F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1742"/>
          <a:stretch/>
        </p:blipFill>
        <p:spPr>
          <a:xfrm>
            <a:off x="315560" y="2073495"/>
            <a:ext cx="3020017" cy="2095001"/>
          </a:xfrm>
          <a:prstGeom prst="rect">
            <a:avLst/>
          </a:prstGeom>
        </p:spPr>
      </p:pic>
      <p:sp>
        <p:nvSpPr>
          <p:cNvPr id="10" name="Google Shape;222;p34">
            <a:extLst>
              <a:ext uri="{FF2B5EF4-FFF2-40B4-BE49-F238E27FC236}">
                <a16:creationId xmlns:a16="http://schemas.microsoft.com/office/drawing/2014/main" id="{54F26D1B-0A82-127D-660B-D7D530742AA8}"/>
              </a:ext>
            </a:extLst>
          </p:cNvPr>
          <p:cNvSpPr txBox="1">
            <a:spLocks/>
          </p:cNvSpPr>
          <p:nvPr/>
        </p:nvSpPr>
        <p:spPr>
          <a:xfrm>
            <a:off x="536957" y="4013234"/>
            <a:ext cx="2798620" cy="46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Poppins ExtraBold"/>
                <a:cs typeface="Poppins ExtraBold"/>
                <a:sym typeface="Poppins ExtraBold"/>
              </a:rPr>
              <a:t>Porcentaje de abandono</a:t>
            </a:r>
          </a:p>
        </p:txBody>
      </p:sp>
      <p:sp>
        <p:nvSpPr>
          <p:cNvPr id="11" name="Google Shape;247;p36">
            <a:extLst>
              <a:ext uri="{FF2B5EF4-FFF2-40B4-BE49-F238E27FC236}">
                <a16:creationId xmlns:a16="http://schemas.microsoft.com/office/drawing/2014/main" id="{56870362-FD00-6190-BC90-EFC05B5B2B7F}"/>
              </a:ext>
            </a:extLst>
          </p:cNvPr>
          <p:cNvSpPr txBox="1">
            <a:spLocks/>
          </p:cNvSpPr>
          <p:nvPr/>
        </p:nvSpPr>
        <p:spPr>
          <a:xfrm>
            <a:off x="3638211" y="1973392"/>
            <a:ext cx="2589121" cy="200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Pérdida de talento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Costos de sustitución</a:t>
            </a:r>
          </a:p>
        </p:txBody>
      </p:sp>
      <p:sp>
        <p:nvSpPr>
          <p:cNvPr id="12" name="Google Shape;222;p34">
            <a:extLst>
              <a:ext uri="{FF2B5EF4-FFF2-40B4-BE49-F238E27FC236}">
                <a16:creationId xmlns:a16="http://schemas.microsoft.com/office/drawing/2014/main" id="{559B1425-D96A-C5D6-FF8F-747F3811948D}"/>
              </a:ext>
            </a:extLst>
          </p:cNvPr>
          <p:cNvSpPr txBox="1">
            <a:spLocks/>
          </p:cNvSpPr>
          <p:nvPr/>
        </p:nvSpPr>
        <p:spPr>
          <a:xfrm>
            <a:off x="3598580" y="1821679"/>
            <a:ext cx="2798620" cy="464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Poppins ExtraBold"/>
              <a:cs typeface="Poppins ExtraBold"/>
              <a:sym typeface="Poppins ExtraBold"/>
            </a:endParaRPr>
          </a:p>
        </p:txBody>
      </p:sp>
      <p:sp>
        <p:nvSpPr>
          <p:cNvPr id="16" name="Google Shape;247;p36">
            <a:extLst>
              <a:ext uri="{FF2B5EF4-FFF2-40B4-BE49-F238E27FC236}">
                <a16:creationId xmlns:a16="http://schemas.microsoft.com/office/drawing/2014/main" id="{5FA3D514-543D-A7FD-903A-D05B9F7441FD}"/>
              </a:ext>
            </a:extLst>
          </p:cNvPr>
          <p:cNvSpPr txBox="1">
            <a:spLocks/>
          </p:cNvSpPr>
          <p:nvPr/>
        </p:nvSpPr>
        <p:spPr>
          <a:xfrm>
            <a:off x="6567068" y="1973392"/>
            <a:ext cx="2589121" cy="2003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1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ExtraBold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SOLUCIÓN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Modelo ML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Hallazgos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Estrategias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>
            <a:spLocks noGrp="1"/>
          </p:cNvSpPr>
          <p:nvPr>
            <p:ph type="title"/>
          </p:nvPr>
        </p:nvSpPr>
        <p:spPr>
          <a:xfrm>
            <a:off x="821230" y="407954"/>
            <a:ext cx="481054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 DE PREDICCIÓN</a:t>
            </a:r>
            <a:endParaRPr dirty="0">
              <a:solidFill>
                <a:srgbClr val="72A33F"/>
              </a:solidFill>
            </a:endParaRPr>
          </a:p>
        </p:txBody>
      </p:sp>
      <p:sp>
        <p:nvSpPr>
          <p:cNvPr id="6" name="Google Shape;222;p34">
            <a:extLst>
              <a:ext uri="{FF2B5EF4-FFF2-40B4-BE49-F238E27FC236}">
                <a16:creationId xmlns:a16="http://schemas.microsoft.com/office/drawing/2014/main" id="{E6564670-0BA9-6510-6B7C-DFB96D2E21D3}"/>
              </a:ext>
            </a:extLst>
          </p:cNvPr>
          <p:cNvSpPr txBox="1">
            <a:spLocks/>
          </p:cNvSpPr>
          <p:nvPr/>
        </p:nvSpPr>
        <p:spPr>
          <a:xfrm>
            <a:off x="6575090" y="1692468"/>
            <a:ext cx="2305500" cy="2953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2400"/>
              <a:buFont typeface="Poppins ExtraBold"/>
              <a:buNone/>
              <a:defRPr sz="1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indent="-304800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indent="-304800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indent="-304800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indent="-304800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indent="-304800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indent="-304800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indent="-304800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indent="-304800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MÉTRICAS RF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Accuracy :       97%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Precision :        97%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Recall :                98%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F1 Score:             97%</a:t>
            </a:r>
          </a:p>
        </p:txBody>
      </p:sp>
      <p:sp>
        <p:nvSpPr>
          <p:cNvPr id="7" name="Google Shape;222;p34">
            <a:extLst>
              <a:ext uri="{FF2B5EF4-FFF2-40B4-BE49-F238E27FC236}">
                <a16:creationId xmlns:a16="http://schemas.microsoft.com/office/drawing/2014/main" id="{BA8BFE8F-D57D-6DC3-05BE-DA46097B8600}"/>
              </a:ext>
            </a:extLst>
          </p:cNvPr>
          <p:cNvSpPr txBox="1">
            <a:spLocks/>
          </p:cNvSpPr>
          <p:nvPr/>
        </p:nvSpPr>
        <p:spPr>
          <a:xfrm>
            <a:off x="1033585" y="3581777"/>
            <a:ext cx="4385829" cy="826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2A33F"/>
                </a:solidFill>
                <a:latin typeface="Poppins ExtraBold"/>
                <a:cs typeface="Poppins ExtraBold"/>
                <a:sym typeface="Poppins ExtraBold"/>
              </a:rPr>
              <a:t>Random Forest </a:t>
            </a:r>
            <a:r>
              <a:rPr lang="en-US" sz="2000" dirty="0">
                <a:solidFill>
                  <a:schemeClr val="tx1"/>
                </a:solidFill>
                <a:latin typeface="Poppins ExtraBold"/>
                <a:cs typeface="Poppins ExtraBold"/>
                <a:sym typeface="Poppins ExtraBold"/>
              </a:rPr>
              <a:t>balanceado tiene el mejor rendimiento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242B-CD83-3EA5-E3B7-1E9EC1F51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85" y="1561723"/>
            <a:ext cx="4810540" cy="22392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BFC126-0333-7C13-25DF-375BD626C2AF}"/>
              </a:ext>
            </a:extLst>
          </p:cNvPr>
          <p:cNvSpPr/>
          <p:nvPr/>
        </p:nvSpPr>
        <p:spPr>
          <a:xfrm rot="5400000">
            <a:off x="6309785" y="2309287"/>
            <a:ext cx="5143500" cy="524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4" name="Google Shape;434;p47">
            <a:extLst>
              <a:ext uri="{FF2B5EF4-FFF2-40B4-BE49-F238E27FC236}">
                <a16:creationId xmlns:a16="http://schemas.microsoft.com/office/drawing/2014/main" id="{1AF96B4D-6A7D-FB77-B596-6B9010D9C697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2800" b="1" dirty="0">
                <a:latin typeface="Poppins" pitchFamily="2" charset="77"/>
                <a:cs typeface="Poppins" pitchFamily="2" charset="77"/>
              </a:rPr>
              <a:t>PRINCIPALES HALLAZGOS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F2D3AF-44A2-49CD-8EDD-BBDC22E2D706}"/>
              </a:ext>
            </a:extLst>
          </p:cNvPr>
          <p:cNvGrpSpPr/>
          <p:nvPr/>
        </p:nvGrpSpPr>
        <p:grpSpPr>
          <a:xfrm>
            <a:off x="5889663" y="1678750"/>
            <a:ext cx="2957451" cy="2621786"/>
            <a:chOff x="5889663" y="1678750"/>
            <a:chExt cx="2957451" cy="2621786"/>
          </a:xfrm>
        </p:grpSpPr>
        <p:sp>
          <p:nvSpPr>
            <p:cNvPr id="3" name="Google Shape;432;p47">
              <a:extLst>
                <a:ext uri="{FF2B5EF4-FFF2-40B4-BE49-F238E27FC236}">
                  <a16:creationId xmlns:a16="http://schemas.microsoft.com/office/drawing/2014/main" id="{764014DC-41DA-B55B-C0CA-F1111258B750}"/>
                </a:ext>
              </a:extLst>
            </p:cNvPr>
            <p:cNvSpPr txBox="1"/>
            <p:nvPr/>
          </p:nvSpPr>
          <p:spPr>
            <a:xfrm>
              <a:off x="6167105" y="1678750"/>
              <a:ext cx="20526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Ingresos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5" name="Google Shape;435;p47">
              <a:extLst>
                <a:ext uri="{FF2B5EF4-FFF2-40B4-BE49-F238E27FC236}">
                  <a16:creationId xmlns:a16="http://schemas.microsoft.com/office/drawing/2014/main" id="{E30B1147-A822-C761-DB40-2D649CD338DD}"/>
                </a:ext>
              </a:extLst>
            </p:cNvPr>
            <p:cNvSpPr/>
            <p:nvPr/>
          </p:nvSpPr>
          <p:spPr>
            <a:xfrm>
              <a:off x="5889663" y="1723066"/>
              <a:ext cx="183300" cy="183300"/>
            </a:xfrm>
            <a:prstGeom prst="rect">
              <a:avLst/>
            </a:prstGeom>
            <a:solidFill>
              <a:srgbClr val="99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6;p47">
              <a:extLst>
                <a:ext uri="{FF2B5EF4-FFF2-40B4-BE49-F238E27FC236}">
                  <a16:creationId xmlns:a16="http://schemas.microsoft.com/office/drawing/2014/main" id="{DA0DDF1B-E08C-4CB3-44C5-7498FA71EC2D}"/>
                </a:ext>
              </a:extLst>
            </p:cNvPr>
            <p:cNvSpPr/>
            <p:nvPr/>
          </p:nvSpPr>
          <p:spPr>
            <a:xfrm>
              <a:off x="5889667" y="2477991"/>
              <a:ext cx="183300" cy="183300"/>
            </a:xfrm>
            <a:prstGeom prst="rect">
              <a:avLst/>
            </a:prstGeom>
            <a:solidFill>
              <a:srgbClr val="5E98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7;p47">
              <a:extLst>
                <a:ext uri="{FF2B5EF4-FFF2-40B4-BE49-F238E27FC236}">
                  <a16:creationId xmlns:a16="http://schemas.microsoft.com/office/drawing/2014/main" id="{D79E0D6C-7CD9-15EC-3C3D-7235C083F80C}"/>
                </a:ext>
              </a:extLst>
            </p:cNvPr>
            <p:cNvSpPr/>
            <p:nvPr/>
          </p:nvSpPr>
          <p:spPr>
            <a:xfrm>
              <a:off x="5889667" y="3232916"/>
              <a:ext cx="183300" cy="183300"/>
            </a:xfrm>
            <a:prstGeom prst="rect">
              <a:avLst/>
            </a:prstGeom>
            <a:solidFill>
              <a:srgbClr val="2B5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8;p47">
              <a:extLst>
                <a:ext uri="{FF2B5EF4-FFF2-40B4-BE49-F238E27FC236}">
                  <a16:creationId xmlns:a16="http://schemas.microsoft.com/office/drawing/2014/main" id="{EA894A8C-48AC-4A1B-BD0B-66124A936319}"/>
                </a:ext>
              </a:extLst>
            </p:cNvPr>
            <p:cNvSpPr/>
            <p:nvPr/>
          </p:nvSpPr>
          <p:spPr>
            <a:xfrm>
              <a:off x="5889667" y="3987841"/>
              <a:ext cx="183300" cy="183300"/>
            </a:xfrm>
            <a:prstGeom prst="rect">
              <a:avLst/>
            </a:prstGeom>
            <a:solidFill>
              <a:srgbClr val="3442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0;p47">
              <a:extLst>
                <a:ext uri="{FF2B5EF4-FFF2-40B4-BE49-F238E27FC236}">
                  <a16:creationId xmlns:a16="http://schemas.microsoft.com/office/drawing/2014/main" id="{DF1EF225-0305-D3A7-41B7-FF3D90D5E395}"/>
                </a:ext>
              </a:extLst>
            </p:cNvPr>
            <p:cNvSpPr txBox="1"/>
            <p:nvPr/>
          </p:nvSpPr>
          <p:spPr>
            <a:xfrm>
              <a:off x="6167105" y="3941736"/>
              <a:ext cx="20526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Satisfación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0" name="Google Shape;442;p47">
              <a:extLst>
                <a:ext uri="{FF2B5EF4-FFF2-40B4-BE49-F238E27FC236}">
                  <a16:creationId xmlns:a16="http://schemas.microsoft.com/office/drawing/2014/main" id="{D00A1442-BC15-1A73-4F10-108CA3C2FD9E}"/>
                </a:ext>
              </a:extLst>
            </p:cNvPr>
            <p:cNvSpPr txBox="1"/>
            <p:nvPr/>
          </p:nvSpPr>
          <p:spPr>
            <a:xfrm>
              <a:off x="6167119" y="3187400"/>
              <a:ext cx="2679995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Distancia al hogar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11" name="Google Shape;444;p47">
              <a:extLst>
                <a:ext uri="{FF2B5EF4-FFF2-40B4-BE49-F238E27FC236}">
                  <a16:creationId xmlns:a16="http://schemas.microsoft.com/office/drawing/2014/main" id="{BCCBEA0E-B0E8-1C47-E850-8F49D603480A}"/>
                </a:ext>
              </a:extLst>
            </p:cNvPr>
            <p:cNvSpPr txBox="1"/>
            <p:nvPr/>
          </p:nvSpPr>
          <p:spPr>
            <a:xfrm>
              <a:off x="6167104" y="2433079"/>
              <a:ext cx="2596865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Edad y experiencia</a:t>
              </a:r>
              <a:endParaRPr sz="1800" dirty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</p:grpSp>
      <p:cxnSp>
        <p:nvCxnSpPr>
          <p:cNvPr id="12" name="Google Shape;447;p47">
            <a:extLst>
              <a:ext uri="{FF2B5EF4-FFF2-40B4-BE49-F238E27FC236}">
                <a16:creationId xmlns:a16="http://schemas.microsoft.com/office/drawing/2014/main" id="{2B4BB22E-B172-EEDE-FBFF-55866823FC0A}"/>
              </a:ext>
            </a:extLst>
          </p:cNvPr>
          <p:cNvCxnSpPr/>
          <p:nvPr/>
        </p:nvCxnSpPr>
        <p:spPr>
          <a:xfrm>
            <a:off x="5640375" y="1711950"/>
            <a:ext cx="0" cy="276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Picture 13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08DE65C4-EDBF-F057-1A18-738EA4890D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7" y="1678750"/>
            <a:ext cx="5462345" cy="27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1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C6BE783-CF54-D9B4-8320-968B0D0F0D53}"/>
              </a:ext>
            </a:extLst>
          </p:cNvPr>
          <p:cNvSpPr/>
          <p:nvPr/>
        </p:nvSpPr>
        <p:spPr>
          <a:xfrm rot="5400000">
            <a:off x="4676289" y="524360"/>
            <a:ext cx="4992071" cy="3943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89" name="Google Shape;389;p45"/>
          <p:cNvSpPr txBox="1">
            <a:spLocks noGrp="1"/>
          </p:cNvSpPr>
          <p:nvPr>
            <p:ph type="title"/>
          </p:nvPr>
        </p:nvSpPr>
        <p:spPr>
          <a:xfrm>
            <a:off x="285659" y="250461"/>
            <a:ext cx="4387582" cy="9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ESTRATEGIAS DE RETENCIÓN DE TALENTO</a:t>
            </a:r>
            <a:endParaRPr dirty="0"/>
          </a:p>
        </p:txBody>
      </p:sp>
      <p:sp>
        <p:nvSpPr>
          <p:cNvPr id="27" name="Google Shape;222;p34">
            <a:extLst>
              <a:ext uri="{FF2B5EF4-FFF2-40B4-BE49-F238E27FC236}">
                <a16:creationId xmlns:a16="http://schemas.microsoft.com/office/drawing/2014/main" id="{CF8CB5F8-51AB-F6AC-0E87-B597DAC2498A}"/>
              </a:ext>
            </a:extLst>
          </p:cNvPr>
          <p:cNvSpPr txBox="1">
            <a:spLocks/>
          </p:cNvSpPr>
          <p:nvPr/>
        </p:nvSpPr>
        <p:spPr>
          <a:xfrm>
            <a:off x="5530335" y="183524"/>
            <a:ext cx="3412496" cy="112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Clr>
                <a:schemeClr val="dk1"/>
              </a:buClr>
              <a:buSzPts val="2700"/>
              <a:buFont typeface="Poppins ExtraBold"/>
              <a:buNone/>
              <a:defRPr sz="26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r>
              <a:rPr lang="en-US" dirty="0"/>
              <a:t>MÉTRICAS DE EVALUACIÓN DE EFICACIA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0A0C0F-7067-1AE4-8762-E7766613C88E}"/>
              </a:ext>
            </a:extLst>
          </p:cNvPr>
          <p:cNvGrpSpPr/>
          <p:nvPr/>
        </p:nvGrpSpPr>
        <p:grpSpPr>
          <a:xfrm>
            <a:off x="406775" y="1760995"/>
            <a:ext cx="3837294" cy="2828508"/>
            <a:chOff x="406775" y="1760995"/>
            <a:chExt cx="3837294" cy="2828508"/>
          </a:xfrm>
        </p:grpSpPr>
        <p:sp>
          <p:nvSpPr>
            <p:cNvPr id="29" name="Google Shape;432;p47">
              <a:extLst>
                <a:ext uri="{FF2B5EF4-FFF2-40B4-BE49-F238E27FC236}">
                  <a16:creationId xmlns:a16="http://schemas.microsoft.com/office/drawing/2014/main" id="{78600861-42CD-2E28-442A-4F7D75884C40}"/>
                </a:ext>
              </a:extLst>
            </p:cNvPr>
            <p:cNvSpPr txBox="1"/>
            <p:nvPr/>
          </p:nvSpPr>
          <p:spPr>
            <a:xfrm>
              <a:off x="875727" y="1760995"/>
              <a:ext cx="3217335" cy="969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indent="-342900">
                <a:lnSpc>
                  <a:spcPct val="150000"/>
                </a:lnSpc>
                <a:buClr>
                  <a:schemeClr val="dk1"/>
                </a:buClr>
                <a:buSzPts val="2400"/>
                <a:buFont typeface="Arial" panose="020B0604020202020204" pitchFamily="34" charset="0"/>
                <a:buChar char="•"/>
                <a:defRPr sz="2000" b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ExtraBold"/>
                  <a:sym typeface="Poppins ExtraBold"/>
                </a:defRPr>
              </a:lvl1pPr>
              <a:lvl2pPr marL="9144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2pPr>
              <a:lvl3pPr marL="13716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3pPr>
              <a:lvl4pPr marL="18288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4pPr>
              <a:lvl5pPr marL="22860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5pPr>
              <a:lvl6pPr marL="27432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6pPr>
              <a:lvl7pPr marL="32004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7pPr>
              <a:lvl8pPr marL="36576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8pPr>
              <a:lvl9pPr marL="41148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9pPr>
            </a:lstStyle>
            <a:p>
              <a:pPr marL="0" indent="0">
                <a:buNone/>
              </a:pPr>
              <a:r>
                <a:rPr lang="en" dirty="0"/>
                <a:t>Beneficios y prestaciones adicionales</a:t>
              </a:r>
              <a:endParaRPr dirty="0"/>
            </a:p>
          </p:txBody>
        </p:sp>
        <p:sp>
          <p:nvSpPr>
            <p:cNvPr id="30" name="Google Shape;435;p47">
              <a:extLst>
                <a:ext uri="{FF2B5EF4-FFF2-40B4-BE49-F238E27FC236}">
                  <a16:creationId xmlns:a16="http://schemas.microsoft.com/office/drawing/2014/main" id="{7AF9551F-DE20-5E90-16A8-AF3BFA873763}"/>
                </a:ext>
              </a:extLst>
            </p:cNvPr>
            <p:cNvSpPr/>
            <p:nvPr/>
          </p:nvSpPr>
          <p:spPr>
            <a:xfrm>
              <a:off x="406775" y="1882627"/>
              <a:ext cx="230380" cy="27860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6;p47">
              <a:extLst>
                <a:ext uri="{FF2B5EF4-FFF2-40B4-BE49-F238E27FC236}">
                  <a16:creationId xmlns:a16="http://schemas.microsoft.com/office/drawing/2014/main" id="{CE666640-68A2-4AF6-5BF9-5EE0CBFB1396}"/>
                </a:ext>
              </a:extLst>
            </p:cNvPr>
            <p:cNvSpPr/>
            <p:nvPr/>
          </p:nvSpPr>
          <p:spPr>
            <a:xfrm>
              <a:off x="406782" y="3030075"/>
              <a:ext cx="230380" cy="2786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7;p47">
              <a:extLst>
                <a:ext uri="{FF2B5EF4-FFF2-40B4-BE49-F238E27FC236}">
                  <a16:creationId xmlns:a16="http://schemas.microsoft.com/office/drawing/2014/main" id="{81E79C28-5AA9-84FD-6C17-0C84F6A8CE47}"/>
                </a:ext>
              </a:extLst>
            </p:cNvPr>
            <p:cNvSpPr/>
            <p:nvPr/>
          </p:nvSpPr>
          <p:spPr>
            <a:xfrm>
              <a:off x="406782" y="4177522"/>
              <a:ext cx="230380" cy="2786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42;p47">
              <a:extLst>
                <a:ext uri="{FF2B5EF4-FFF2-40B4-BE49-F238E27FC236}">
                  <a16:creationId xmlns:a16="http://schemas.microsoft.com/office/drawing/2014/main" id="{BE1A08EE-AF42-CF31-F6C8-2B808B306C40}"/>
                </a:ext>
              </a:extLst>
            </p:cNvPr>
            <p:cNvSpPr txBox="1"/>
            <p:nvPr/>
          </p:nvSpPr>
          <p:spPr>
            <a:xfrm>
              <a:off x="875725" y="4044145"/>
              <a:ext cx="3368344" cy="545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lnSpc>
                  <a:spcPct val="150000"/>
                </a:lnSpc>
                <a:buClr>
                  <a:schemeClr val="dk1"/>
                </a:buClr>
                <a:buSzPts val="2400"/>
                <a:buFont typeface="Arial" panose="020B0604020202020204" pitchFamily="34" charset="0"/>
                <a:buNone/>
                <a:defRPr sz="2000" b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ExtraBold"/>
                </a:defRPr>
              </a:lvl1pPr>
              <a:lvl2pPr marL="9144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</a:defRPr>
              </a:lvl2pPr>
              <a:lvl3pPr marL="13716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</a:defRPr>
              </a:lvl3pPr>
              <a:lvl4pPr marL="18288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</a:defRPr>
              </a:lvl4pPr>
              <a:lvl5pPr marL="22860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</a:defRPr>
              </a:lvl5pPr>
              <a:lvl6pPr marL="27432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</a:defRPr>
              </a:lvl6pPr>
              <a:lvl7pPr marL="32004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</a:defRPr>
              </a:lvl7pPr>
              <a:lvl8pPr marL="36576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</a:defRPr>
              </a:lvl8pPr>
              <a:lvl9pPr marL="41148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</a:defRPr>
              </a:lvl9pPr>
            </a:lstStyle>
            <a:p>
              <a:r>
                <a:rPr lang="en" dirty="0">
                  <a:sym typeface="Poppins ExtraBold"/>
                </a:rPr>
                <a:t>Flexibilidad laboral</a:t>
              </a:r>
              <a:endParaRPr dirty="0">
                <a:sym typeface="Poppins ExtraBold"/>
              </a:endParaRPr>
            </a:p>
          </p:txBody>
        </p:sp>
        <p:sp>
          <p:nvSpPr>
            <p:cNvPr id="36" name="Google Shape;444;p47">
              <a:extLst>
                <a:ext uri="{FF2B5EF4-FFF2-40B4-BE49-F238E27FC236}">
                  <a16:creationId xmlns:a16="http://schemas.microsoft.com/office/drawing/2014/main" id="{DDF2B0A9-7B77-CA2D-D097-6D3E7F8CF224}"/>
                </a:ext>
              </a:extLst>
            </p:cNvPr>
            <p:cNvSpPr txBox="1"/>
            <p:nvPr/>
          </p:nvSpPr>
          <p:spPr>
            <a:xfrm>
              <a:off x="875726" y="2905061"/>
              <a:ext cx="3263862" cy="969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indent="-342900">
                <a:lnSpc>
                  <a:spcPct val="150000"/>
                </a:lnSpc>
                <a:buClr>
                  <a:schemeClr val="dk1"/>
                </a:buClr>
                <a:buSzPts val="2400"/>
                <a:buFont typeface="Arial" panose="020B0604020202020204" pitchFamily="34" charset="0"/>
                <a:buChar char="•"/>
                <a:defRPr sz="2000" b="1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 ExtraBold"/>
                  <a:sym typeface="Poppins ExtraBold"/>
                </a:defRPr>
              </a:lvl1pPr>
              <a:lvl2pPr marL="9144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2pPr>
              <a:lvl3pPr marL="13716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3pPr>
              <a:lvl4pPr marL="18288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4pPr>
              <a:lvl5pPr marL="22860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5pPr>
              <a:lvl6pPr marL="27432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6pPr>
              <a:lvl7pPr marL="32004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7pPr>
              <a:lvl8pPr marL="36576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8pPr>
              <a:lvl9pPr marL="4114800" indent="-304800" algn="ctr">
                <a:buClr>
                  <a:schemeClr val="dk1"/>
                </a:buClr>
                <a:buSzPts val="2400"/>
                <a:buFont typeface="Poppins ExtraBold"/>
                <a:buNone/>
                <a:defRPr sz="2400">
                  <a:solidFill>
                    <a:schemeClr val="dk1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defRPr>
              </a:lvl9pPr>
            </a:lstStyle>
            <a:p>
              <a:pPr marL="0" indent="0">
                <a:buNone/>
              </a:pPr>
              <a:r>
                <a:rPr lang="en" dirty="0"/>
                <a:t>Programas de </a:t>
              </a:r>
              <a:r>
                <a:rPr lang="en-US" dirty="0"/>
                <a:t>D</a:t>
              </a:r>
              <a:r>
                <a:rPr lang="en" dirty="0"/>
                <a:t>esarrollo Profe</a:t>
              </a:r>
              <a:r>
                <a:rPr lang="en-US" dirty="0"/>
                <a:t>s</a:t>
              </a:r>
              <a:r>
                <a:rPr lang="en" dirty="0"/>
                <a:t>ional </a:t>
              </a:r>
              <a:endParaRPr dirty="0"/>
            </a:p>
          </p:txBody>
        </p:sp>
      </p:grpSp>
      <p:sp>
        <p:nvSpPr>
          <p:cNvPr id="38" name="Google Shape;222;p34">
            <a:extLst>
              <a:ext uri="{FF2B5EF4-FFF2-40B4-BE49-F238E27FC236}">
                <a16:creationId xmlns:a16="http://schemas.microsoft.com/office/drawing/2014/main" id="{6D75E0DC-40B6-B665-C01A-20F26EA67501}"/>
              </a:ext>
            </a:extLst>
          </p:cNvPr>
          <p:cNvSpPr txBox="1">
            <a:spLocks/>
          </p:cNvSpPr>
          <p:nvPr/>
        </p:nvSpPr>
        <p:spPr>
          <a:xfrm>
            <a:off x="5530335" y="1657840"/>
            <a:ext cx="3283977" cy="297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None/>
              <a:defRPr sz="2000" b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Poppins ExtraBold"/>
              </a:defRPr>
            </a:lvl1pPr>
            <a:lvl2pPr marL="914400" indent="-304800" algn="ctr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</a:defRPr>
            </a:lvl2pPr>
            <a:lvl3pPr marL="1371600" indent="-304800" algn="ctr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</a:defRPr>
            </a:lvl3pPr>
            <a:lvl4pPr marL="1828800" indent="-304800" algn="ctr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</a:defRPr>
            </a:lvl4pPr>
            <a:lvl5pPr marL="2286000" indent="-304800" algn="ctr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</a:defRPr>
            </a:lvl5pPr>
            <a:lvl6pPr marL="2743200" indent="-304800" algn="ctr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</a:defRPr>
            </a:lvl6pPr>
            <a:lvl7pPr marL="3200400" indent="-304800" algn="ctr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</a:defRPr>
            </a:lvl7pPr>
            <a:lvl8pPr marL="3657600" indent="-304800" algn="ctr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</a:defRPr>
            </a:lvl8pPr>
            <a:lvl9pPr marL="4114800" indent="-304800" algn="ctr">
              <a:buClr>
                <a:schemeClr val="dk1"/>
              </a:buClr>
              <a:buSzPts val="2400"/>
              <a:buFont typeface="Poppins ExtraBold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</a:defRPr>
            </a:lvl9pPr>
          </a:lstStyle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Tasa de Retención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Costo de Reemplazo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Evaluación de impacto             de las estrategias</a:t>
            </a:r>
          </a:p>
        </p:txBody>
      </p:sp>
      <p:pic>
        <p:nvPicPr>
          <p:cNvPr id="40" name="Graphic 39" descr="Coins outline">
            <a:extLst>
              <a:ext uri="{FF2B5EF4-FFF2-40B4-BE49-F238E27FC236}">
                <a16:creationId xmlns:a16="http://schemas.microsoft.com/office/drawing/2014/main" id="{D8279257-AA86-8939-9C65-147DDF372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1882" y="2092671"/>
            <a:ext cx="479079" cy="479079"/>
          </a:xfrm>
          <a:prstGeom prst="rect">
            <a:avLst/>
          </a:prstGeom>
        </p:spPr>
      </p:pic>
      <p:pic>
        <p:nvPicPr>
          <p:cNvPr id="42" name="Graphic 41" descr="Business Growth outline">
            <a:extLst>
              <a:ext uri="{FF2B5EF4-FFF2-40B4-BE49-F238E27FC236}">
                <a16:creationId xmlns:a16="http://schemas.microsoft.com/office/drawing/2014/main" id="{741B3EC3-BF85-741B-1B3C-24C69B520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0348" y="3104336"/>
            <a:ext cx="570613" cy="570613"/>
          </a:xfrm>
          <a:prstGeom prst="rect">
            <a:avLst/>
          </a:prstGeom>
        </p:spPr>
      </p:pic>
      <p:pic>
        <p:nvPicPr>
          <p:cNvPr id="48" name="Graphic 47" descr="Yoga outline">
            <a:extLst>
              <a:ext uri="{FF2B5EF4-FFF2-40B4-BE49-F238E27FC236}">
                <a16:creationId xmlns:a16="http://schemas.microsoft.com/office/drawing/2014/main" id="{A5CBD3B6-4D6A-B61B-5DA6-D0FB2C92DF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25602" y="4044144"/>
            <a:ext cx="545359" cy="5453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Orange Portfolio by Slidesgo">
  <a:themeElements>
    <a:clrScheme name="Simple Light">
      <a:dk1>
        <a:srgbClr val="191919"/>
      </a:dk1>
      <a:lt1>
        <a:srgbClr val="FFFFFF"/>
      </a:lt1>
      <a:dk2>
        <a:srgbClr val="F5A04F"/>
      </a:dk2>
      <a:lt2>
        <a:srgbClr val="ADACAC"/>
      </a:lt2>
      <a:accent1>
        <a:srgbClr val="6E6D6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</TotalTime>
  <Words>108</Words>
  <Application>Microsoft Macintosh PowerPoint</Application>
  <PresentationFormat>On-screen Show (16:9)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Poppins ExtraBold</vt:lpstr>
      <vt:lpstr>Raleway</vt:lpstr>
      <vt:lpstr>Hanken Grotesk</vt:lpstr>
      <vt:lpstr>Roboto</vt:lpstr>
      <vt:lpstr>Poppins</vt:lpstr>
      <vt:lpstr>Courier New</vt:lpstr>
      <vt:lpstr>Arial</vt:lpstr>
      <vt:lpstr>Minimalist Orange Portfolio by Slidesgo</vt:lpstr>
      <vt:lpstr>Optimización de la Retención de Talento</vt:lpstr>
      <vt:lpstr>CONTEXTUALIZACIÓN DEL PROBLEMA</vt:lpstr>
      <vt:lpstr>MODELO DE PREDICCIÓN</vt:lpstr>
      <vt:lpstr>PowerPoint Presentation</vt:lpstr>
      <vt:lpstr>ESTRATEGIAS DE RETENCIÓN DE TALENTO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Optimización de la Retención de Talento</dc:title>
  <cp:lastModifiedBy>Gonzalez Rodriguez, Jose angel</cp:lastModifiedBy>
  <cp:revision>6</cp:revision>
  <dcterms:modified xsi:type="dcterms:W3CDTF">2023-09-29T03:37:25Z</dcterms:modified>
</cp:coreProperties>
</file>