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3" r:id="rId5"/>
    <p:sldId id="261" r:id="rId6"/>
    <p:sldId id="265" r:id="rId7"/>
    <p:sldId id="264" r:id="rId8"/>
    <p:sldId id="267" r:id="rId9"/>
    <p:sldId id="266" r:id="rId10"/>
    <p:sldId id="273" r:id="rId11"/>
    <p:sldId id="269" r:id="rId12"/>
    <p:sldId id="268" r:id="rId13"/>
    <p:sldId id="270" r:id="rId14"/>
    <p:sldId id="274" r:id="rId15"/>
    <p:sldId id="272" r:id="rId16"/>
    <p:sldId id="271" r:id="rId17"/>
    <p:sldId id="275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bg1"/>
              </a:solidFill>
              <a:latin typeface="Eurostile Extended" pitchFamily="2" charset="0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Emergencias mineras en 2015 por tipo de minería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75000"/>
                    </a:schemeClr>
                  </a:gs>
                  <a:gs pos="100000">
                    <a:srgbClr val="002060"/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gradFill>
                <a:gsLst>
                  <a:gs pos="0">
                    <a:srgbClr val="002060"/>
                  </a:gs>
                  <a:gs pos="50000">
                    <a:srgbClr val="00B0F0"/>
                  </a:gs>
                  <a:gs pos="100000">
                    <a:schemeClr val="accent5">
                      <a:lumMod val="5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Eurostile Extended" pitchFamily="2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Hoja1!$A$2:$A$3</c:f>
              <c:strCache>
                <c:ptCount val="2"/>
                <c:pt idx="0">
                  <c:v>Subterránea</c:v>
                </c:pt>
                <c:pt idx="1">
                  <c:v>Cielo abierto</c:v>
                </c:pt>
              </c:strCache>
            </c:strRef>
          </c:cat>
          <c:val>
            <c:numRef>
              <c:f>Hoja1!$B$2:$B$3</c:f>
              <c:numCache>
                <c:formatCode>0%</c:formatCode>
                <c:ptCount val="2"/>
                <c:pt idx="0">
                  <c:v>0.89</c:v>
                </c:pt>
                <c:pt idx="1">
                  <c:v>0.11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Eurostile Extended" pitchFamily="2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bg1"/>
              </a:solidFill>
              <a:latin typeface="Eurostile Extended" pitchFamily="2" charset="0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Fatalidades en emergencias mineras en 2015, por tipo de minería</c:v>
                </c:pt>
              </c:strCache>
            </c:strRef>
          </c:tx>
          <c:spPr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75000"/>
                  </a:schemeClr>
                </a:gs>
                <a:gs pos="100000">
                  <a:srgbClr val="002060"/>
                </a:gs>
              </a:gsLst>
              <a:lin ang="5400000" scaled="0"/>
            </a:gradFill>
          </c:spPr>
          <c:dPt>
            <c:idx val="0"/>
            <c:bubble3D val="0"/>
            <c:spPr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75000"/>
                    </a:schemeClr>
                  </a:gs>
                  <a:gs pos="100000">
                    <a:srgbClr val="002060"/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gradFill>
                <a:gsLst>
                  <a:gs pos="0">
                    <a:srgbClr val="002060"/>
                  </a:gs>
                  <a:gs pos="50000">
                    <a:srgbClr val="00B0F0"/>
                  </a:gs>
                  <a:gs pos="100000">
                    <a:schemeClr val="accent5">
                      <a:lumMod val="5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Eurostile Extended" pitchFamily="2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Hoja1!$A$2:$A$3</c:f>
              <c:strCache>
                <c:ptCount val="2"/>
                <c:pt idx="0">
                  <c:v>Subterránea</c:v>
                </c:pt>
                <c:pt idx="1">
                  <c:v>Cielo abierto</c:v>
                </c:pt>
              </c:strCache>
            </c:strRef>
          </c:cat>
          <c:val>
            <c:numRef>
              <c:f>Hoja1!$B$2:$B$3</c:f>
              <c:numCache>
                <c:formatCode>0%</c:formatCode>
                <c:ptCount val="2"/>
                <c:pt idx="0">
                  <c:v>0.85</c:v>
                </c:pt>
                <c:pt idx="1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5144905127924999"/>
          <c:y val="0.23539975537318861"/>
          <c:w val="0.64824683713457387"/>
          <c:h val="6.80311151390293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Eurostile Extended" pitchFamily="2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8BD4FE-4535-4A29-9905-C8DFFD12FD79}" type="doc">
      <dgm:prSet loTypeId="urn:microsoft.com/office/officeart/2005/8/layout/radial4" loCatId="relationship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40A0DD15-6112-4134-930E-E703882E38EE}">
      <dgm:prSet phldrT="[Texto]"/>
      <dgm:spPr>
        <a:gradFill rotWithShape="0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75000"/>
              </a:schemeClr>
            </a:gs>
            <a:gs pos="100000">
              <a:srgbClr val="002060"/>
            </a:gs>
          </a:gsLst>
        </a:gradFill>
      </dgm:spPr>
      <dgm:t>
        <a:bodyPr/>
        <a:lstStyle/>
        <a:p>
          <a:r>
            <a:rPr lang="es-ES" dirty="0">
              <a:latin typeface="Eurostile Extended" pitchFamily="2" charset="0"/>
            </a:rPr>
            <a:t>ABC</a:t>
          </a:r>
        </a:p>
      </dgm:t>
    </dgm:pt>
    <dgm:pt modelId="{E6ABD3DE-B675-42F9-B991-8DCDBF86FFD4}" type="parTrans" cxnId="{3197E436-A908-42A6-893E-9139D1B09EF5}">
      <dgm:prSet/>
      <dgm:spPr/>
      <dgm:t>
        <a:bodyPr/>
        <a:lstStyle/>
        <a:p>
          <a:endParaRPr lang="es-ES">
            <a:latin typeface="Eurostile Extended" pitchFamily="2" charset="0"/>
          </a:endParaRPr>
        </a:p>
      </dgm:t>
    </dgm:pt>
    <dgm:pt modelId="{EB20209B-A624-4D53-BFB3-D5823AAEB782}" type="sibTrans" cxnId="{3197E436-A908-42A6-893E-9139D1B09EF5}">
      <dgm:prSet/>
      <dgm:spPr/>
      <dgm:t>
        <a:bodyPr/>
        <a:lstStyle/>
        <a:p>
          <a:endParaRPr lang="es-ES">
            <a:latin typeface="Eurostile Extended" pitchFamily="2" charset="0"/>
          </a:endParaRPr>
        </a:p>
      </dgm:t>
    </dgm:pt>
    <dgm:pt modelId="{9175596D-4792-4BF1-AEE8-EF1022A124D1}">
      <dgm:prSet phldrT="[Texto]"/>
      <dgm:spPr/>
      <dgm:t>
        <a:bodyPr/>
        <a:lstStyle/>
        <a:p>
          <a:r>
            <a:rPr lang="es-ES">
              <a:latin typeface="Eurostile Extended" pitchFamily="2" charset="0"/>
            </a:rPr>
            <a:t>Airway</a:t>
          </a:r>
        </a:p>
      </dgm:t>
    </dgm:pt>
    <dgm:pt modelId="{A62F05D4-0E2D-4605-B6CA-EEBEEC2391C4}" type="parTrans" cxnId="{CC44FC9F-90B6-4894-983D-EFA5580FB632}">
      <dgm:prSet/>
      <dgm:spPr/>
      <dgm:t>
        <a:bodyPr/>
        <a:lstStyle/>
        <a:p>
          <a:endParaRPr lang="es-ES">
            <a:latin typeface="Eurostile Extended" pitchFamily="2" charset="0"/>
          </a:endParaRPr>
        </a:p>
      </dgm:t>
    </dgm:pt>
    <dgm:pt modelId="{BDC042C7-B395-45EE-B045-678B31C6D7EE}" type="sibTrans" cxnId="{CC44FC9F-90B6-4894-983D-EFA5580FB632}">
      <dgm:prSet/>
      <dgm:spPr/>
      <dgm:t>
        <a:bodyPr/>
        <a:lstStyle/>
        <a:p>
          <a:endParaRPr lang="es-ES">
            <a:latin typeface="Eurostile Extended" pitchFamily="2" charset="0"/>
          </a:endParaRPr>
        </a:p>
      </dgm:t>
    </dgm:pt>
    <dgm:pt modelId="{CA76F39A-9729-4B15-ACF8-D511C466FA2B}">
      <dgm:prSet phldrT="[Texto]"/>
      <dgm:spPr/>
      <dgm:t>
        <a:bodyPr/>
        <a:lstStyle/>
        <a:p>
          <a:r>
            <a:rPr lang="es-ES">
              <a:latin typeface="Eurostile Extended" pitchFamily="2" charset="0"/>
            </a:rPr>
            <a:t>Breathing</a:t>
          </a:r>
        </a:p>
      </dgm:t>
    </dgm:pt>
    <dgm:pt modelId="{56768EC8-F63E-4682-AEB2-CB4C30C591CA}" type="parTrans" cxnId="{D3A685A3-D97A-4105-A960-64FE9FAFAA52}">
      <dgm:prSet/>
      <dgm:spPr/>
      <dgm:t>
        <a:bodyPr/>
        <a:lstStyle/>
        <a:p>
          <a:endParaRPr lang="es-ES">
            <a:latin typeface="Eurostile Extended" pitchFamily="2" charset="0"/>
          </a:endParaRPr>
        </a:p>
      </dgm:t>
    </dgm:pt>
    <dgm:pt modelId="{4CCE6A89-E53B-450A-AE12-2FCDA8E36E09}" type="sibTrans" cxnId="{D3A685A3-D97A-4105-A960-64FE9FAFAA52}">
      <dgm:prSet/>
      <dgm:spPr/>
      <dgm:t>
        <a:bodyPr/>
        <a:lstStyle/>
        <a:p>
          <a:endParaRPr lang="es-ES">
            <a:latin typeface="Eurostile Extended" pitchFamily="2" charset="0"/>
          </a:endParaRPr>
        </a:p>
      </dgm:t>
    </dgm:pt>
    <dgm:pt modelId="{B9895358-CDD4-4B07-A7EA-99BA0B97BE4E}">
      <dgm:prSet phldrT="[Texto]"/>
      <dgm:spPr/>
      <dgm:t>
        <a:bodyPr/>
        <a:lstStyle/>
        <a:p>
          <a:r>
            <a:rPr lang="es-ES">
              <a:latin typeface="Eurostile Extended" pitchFamily="2" charset="0"/>
            </a:rPr>
            <a:t>Circulation</a:t>
          </a:r>
        </a:p>
      </dgm:t>
    </dgm:pt>
    <dgm:pt modelId="{2A91CB8F-21FC-42EA-AE6A-BFB6F07F58BB}" type="parTrans" cxnId="{3F970AFC-1544-4763-A808-12FC1C7C0191}">
      <dgm:prSet/>
      <dgm:spPr/>
      <dgm:t>
        <a:bodyPr/>
        <a:lstStyle/>
        <a:p>
          <a:endParaRPr lang="es-ES">
            <a:latin typeface="Eurostile Extended" pitchFamily="2" charset="0"/>
          </a:endParaRPr>
        </a:p>
      </dgm:t>
    </dgm:pt>
    <dgm:pt modelId="{C20FC6D4-9D8F-475C-A229-0BCC941E742D}" type="sibTrans" cxnId="{3F970AFC-1544-4763-A808-12FC1C7C0191}">
      <dgm:prSet/>
      <dgm:spPr/>
      <dgm:t>
        <a:bodyPr/>
        <a:lstStyle/>
        <a:p>
          <a:endParaRPr lang="es-ES">
            <a:latin typeface="Eurostile Extended" pitchFamily="2" charset="0"/>
          </a:endParaRPr>
        </a:p>
      </dgm:t>
    </dgm:pt>
    <dgm:pt modelId="{34F75425-37C3-46BD-AD75-D40B2E7B1FB9}" type="pres">
      <dgm:prSet presAssocID="{1C8BD4FE-4535-4A29-9905-C8DFFD12FD7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A301385-BB68-4F76-895E-3342B492B7D0}" type="pres">
      <dgm:prSet presAssocID="{40A0DD15-6112-4134-930E-E703882E38EE}" presName="centerShape" presStyleLbl="node0" presStyleIdx="0" presStyleCnt="1" custLinFactNeighborX="1196" custLinFactNeighborY="-50227"/>
      <dgm:spPr/>
      <dgm:t>
        <a:bodyPr/>
        <a:lstStyle/>
        <a:p>
          <a:endParaRPr lang="es-ES"/>
        </a:p>
      </dgm:t>
    </dgm:pt>
    <dgm:pt modelId="{C5E75B15-9D30-465D-8123-52E156A6345C}" type="pres">
      <dgm:prSet presAssocID="{A62F05D4-0E2D-4605-B6CA-EEBEEC2391C4}" presName="parTrans" presStyleLbl="bgSibTrans2D1" presStyleIdx="0" presStyleCnt="3"/>
      <dgm:spPr/>
      <dgm:t>
        <a:bodyPr/>
        <a:lstStyle/>
        <a:p>
          <a:endParaRPr lang="es-ES"/>
        </a:p>
      </dgm:t>
    </dgm:pt>
    <dgm:pt modelId="{FD655AFE-8508-491D-9570-698CF3AA3DF1}" type="pres">
      <dgm:prSet presAssocID="{9175596D-4792-4BF1-AEE8-EF1022A124D1}" presName="node" presStyleLbl="node1" presStyleIdx="0" presStyleCnt="3" custRadScaleRad="88311" custRadScaleInc="-2368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5F60768-0099-46F9-B4A0-948C06FCA50B}" type="pres">
      <dgm:prSet presAssocID="{56768EC8-F63E-4682-AEB2-CB4C30C591CA}" presName="parTrans" presStyleLbl="bgSibTrans2D1" presStyleIdx="1" presStyleCnt="3"/>
      <dgm:spPr/>
      <dgm:t>
        <a:bodyPr/>
        <a:lstStyle/>
        <a:p>
          <a:endParaRPr lang="es-ES"/>
        </a:p>
      </dgm:t>
    </dgm:pt>
    <dgm:pt modelId="{A53068FF-A40F-4C04-B0EB-BD1C18EB8E06}" type="pres">
      <dgm:prSet presAssocID="{CA76F39A-9729-4B15-ACF8-D511C466FA2B}" presName="node" presStyleLbl="node1" presStyleIdx="1" presStyleCnt="3" custRadScaleRad="8847" custRadScaleInc="29483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351485-87D4-4BA0-9F07-BCB9CEB800AC}" type="pres">
      <dgm:prSet presAssocID="{2A91CB8F-21FC-42EA-AE6A-BFB6F07F58BB}" presName="parTrans" presStyleLbl="bgSibTrans2D1" presStyleIdx="2" presStyleCnt="3"/>
      <dgm:spPr/>
      <dgm:t>
        <a:bodyPr/>
        <a:lstStyle/>
        <a:p>
          <a:endParaRPr lang="es-ES"/>
        </a:p>
      </dgm:t>
    </dgm:pt>
    <dgm:pt modelId="{DCFF04F3-3BF5-4AD9-80DE-DD43030F3494}" type="pres">
      <dgm:prSet presAssocID="{B9895358-CDD4-4B07-A7EA-99BA0B97BE4E}" presName="node" presStyleLbl="node1" presStyleIdx="2" presStyleCnt="3" custRadScaleRad="85736" custRadScaleInc="2373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3A685A3-D97A-4105-A960-64FE9FAFAA52}" srcId="{40A0DD15-6112-4134-930E-E703882E38EE}" destId="{CA76F39A-9729-4B15-ACF8-D511C466FA2B}" srcOrd="1" destOrd="0" parTransId="{56768EC8-F63E-4682-AEB2-CB4C30C591CA}" sibTransId="{4CCE6A89-E53B-450A-AE12-2FCDA8E36E09}"/>
    <dgm:cxn modelId="{CC44FC9F-90B6-4894-983D-EFA5580FB632}" srcId="{40A0DD15-6112-4134-930E-E703882E38EE}" destId="{9175596D-4792-4BF1-AEE8-EF1022A124D1}" srcOrd="0" destOrd="0" parTransId="{A62F05D4-0E2D-4605-B6CA-EEBEEC2391C4}" sibTransId="{BDC042C7-B395-45EE-B045-678B31C6D7EE}"/>
    <dgm:cxn modelId="{98B2944C-59A7-4A45-963B-1710C079D2E6}" type="presOf" srcId="{B9895358-CDD4-4B07-A7EA-99BA0B97BE4E}" destId="{DCFF04F3-3BF5-4AD9-80DE-DD43030F3494}" srcOrd="0" destOrd="0" presId="urn:microsoft.com/office/officeart/2005/8/layout/radial4"/>
    <dgm:cxn modelId="{E7C4AED1-805F-42D1-A0CB-F42EF5F9CCD7}" type="presOf" srcId="{2A91CB8F-21FC-42EA-AE6A-BFB6F07F58BB}" destId="{0C351485-87D4-4BA0-9F07-BCB9CEB800AC}" srcOrd="0" destOrd="0" presId="urn:microsoft.com/office/officeart/2005/8/layout/radial4"/>
    <dgm:cxn modelId="{3197E436-A908-42A6-893E-9139D1B09EF5}" srcId="{1C8BD4FE-4535-4A29-9905-C8DFFD12FD79}" destId="{40A0DD15-6112-4134-930E-E703882E38EE}" srcOrd="0" destOrd="0" parTransId="{E6ABD3DE-B675-42F9-B991-8DCDBF86FFD4}" sibTransId="{EB20209B-A624-4D53-BFB3-D5823AAEB782}"/>
    <dgm:cxn modelId="{1F8AD107-B37B-4637-81D8-D3C8D396E36C}" type="presOf" srcId="{40A0DD15-6112-4134-930E-E703882E38EE}" destId="{FA301385-BB68-4F76-895E-3342B492B7D0}" srcOrd="0" destOrd="0" presId="urn:microsoft.com/office/officeart/2005/8/layout/radial4"/>
    <dgm:cxn modelId="{3F970AFC-1544-4763-A808-12FC1C7C0191}" srcId="{40A0DD15-6112-4134-930E-E703882E38EE}" destId="{B9895358-CDD4-4B07-A7EA-99BA0B97BE4E}" srcOrd="2" destOrd="0" parTransId="{2A91CB8F-21FC-42EA-AE6A-BFB6F07F58BB}" sibTransId="{C20FC6D4-9D8F-475C-A229-0BCC941E742D}"/>
    <dgm:cxn modelId="{98E856A6-A445-4581-929D-0FE27D9CBCAF}" type="presOf" srcId="{1C8BD4FE-4535-4A29-9905-C8DFFD12FD79}" destId="{34F75425-37C3-46BD-AD75-D40B2E7B1FB9}" srcOrd="0" destOrd="0" presId="urn:microsoft.com/office/officeart/2005/8/layout/radial4"/>
    <dgm:cxn modelId="{DC7FD91C-2D90-415A-B2EA-18AF6ACC6C0A}" type="presOf" srcId="{9175596D-4792-4BF1-AEE8-EF1022A124D1}" destId="{FD655AFE-8508-491D-9570-698CF3AA3DF1}" srcOrd="0" destOrd="0" presId="urn:microsoft.com/office/officeart/2005/8/layout/radial4"/>
    <dgm:cxn modelId="{621A954A-6D23-4359-89E3-DBE2FE3CD25F}" type="presOf" srcId="{56768EC8-F63E-4682-AEB2-CB4C30C591CA}" destId="{E5F60768-0099-46F9-B4A0-948C06FCA50B}" srcOrd="0" destOrd="0" presId="urn:microsoft.com/office/officeart/2005/8/layout/radial4"/>
    <dgm:cxn modelId="{FF84C710-AFBE-4002-B43D-D80D982AD136}" type="presOf" srcId="{CA76F39A-9729-4B15-ACF8-D511C466FA2B}" destId="{A53068FF-A40F-4C04-B0EB-BD1C18EB8E06}" srcOrd="0" destOrd="0" presId="urn:microsoft.com/office/officeart/2005/8/layout/radial4"/>
    <dgm:cxn modelId="{E16C698B-4CBC-4A73-8C06-C1DE969FA4C4}" type="presOf" srcId="{A62F05D4-0E2D-4605-B6CA-EEBEEC2391C4}" destId="{C5E75B15-9D30-465D-8123-52E156A6345C}" srcOrd="0" destOrd="0" presId="urn:microsoft.com/office/officeart/2005/8/layout/radial4"/>
    <dgm:cxn modelId="{674D8A2A-26F4-471F-A1DA-0C194A46648E}" type="presParOf" srcId="{34F75425-37C3-46BD-AD75-D40B2E7B1FB9}" destId="{FA301385-BB68-4F76-895E-3342B492B7D0}" srcOrd="0" destOrd="0" presId="urn:microsoft.com/office/officeart/2005/8/layout/radial4"/>
    <dgm:cxn modelId="{8DAF8AEE-393D-4FAA-A8BA-831CCB2CA619}" type="presParOf" srcId="{34F75425-37C3-46BD-AD75-D40B2E7B1FB9}" destId="{C5E75B15-9D30-465D-8123-52E156A6345C}" srcOrd="1" destOrd="0" presId="urn:microsoft.com/office/officeart/2005/8/layout/radial4"/>
    <dgm:cxn modelId="{6ABCD73D-F1BA-4356-887D-86F650D1E31F}" type="presParOf" srcId="{34F75425-37C3-46BD-AD75-D40B2E7B1FB9}" destId="{FD655AFE-8508-491D-9570-698CF3AA3DF1}" srcOrd="2" destOrd="0" presId="urn:microsoft.com/office/officeart/2005/8/layout/radial4"/>
    <dgm:cxn modelId="{8DE4D60C-711E-4D6E-9BBE-E7CC80489188}" type="presParOf" srcId="{34F75425-37C3-46BD-AD75-D40B2E7B1FB9}" destId="{E5F60768-0099-46F9-B4A0-948C06FCA50B}" srcOrd="3" destOrd="0" presId="urn:microsoft.com/office/officeart/2005/8/layout/radial4"/>
    <dgm:cxn modelId="{3EB32572-1BBB-4EB7-B85F-579CF0865411}" type="presParOf" srcId="{34F75425-37C3-46BD-AD75-D40B2E7B1FB9}" destId="{A53068FF-A40F-4C04-B0EB-BD1C18EB8E06}" srcOrd="4" destOrd="0" presId="urn:microsoft.com/office/officeart/2005/8/layout/radial4"/>
    <dgm:cxn modelId="{627B54AD-BB03-4DB4-A706-746628A8C48A}" type="presParOf" srcId="{34F75425-37C3-46BD-AD75-D40B2E7B1FB9}" destId="{0C351485-87D4-4BA0-9F07-BCB9CEB800AC}" srcOrd="5" destOrd="0" presId="urn:microsoft.com/office/officeart/2005/8/layout/radial4"/>
    <dgm:cxn modelId="{23FC57C7-9C8A-4F70-A1C9-6DD6320414BF}" type="presParOf" srcId="{34F75425-37C3-46BD-AD75-D40B2E7B1FB9}" destId="{DCFF04F3-3BF5-4AD9-80DE-DD43030F349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01385-BB68-4F76-895E-3342B492B7D0}">
      <dsp:nvSpPr>
        <dsp:cNvPr id="0" name=""/>
        <dsp:cNvSpPr/>
      </dsp:nvSpPr>
      <dsp:spPr>
        <a:xfrm>
          <a:off x="3028959" y="0"/>
          <a:ext cx="2712910" cy="2712910"/>
        </a:xfrm>
        <a:prstGeom prst="ellipse">
          <a:avLst/>
        </a:prstGeom>
        <a:gradFill rotWithShape="0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75000"/>
              </a:schemeClr>
            </a:gs>
            <a:gs pos="100000">
              <a:srgbClr val="002060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300" kern="1200" dirty="0">
              <a:latin typeface="Eurostile Extended" pitchFamily="2" charset="0"/>
            </a:rPr>
            <a:t>ABC</a:t>
          </a:r>
        </a:p>
      </dsp:txBody>
      <dsp:txXfrm>
        <a:off x="3426255" y="397296"/>
        <a:ext cx="1918318" cy="1918318"/>
      </dsp:txXfrm>
    </dsp:sp>
    <dsp:sp modelId="{C5E75B15-9D30-465D-8123-52E156A6345C}">
      <dsp:nvSpPr>
        <dsp:cNvPr id="0" name=""/>
        <dsp:cNvSpPr/>
      </dsp:nvSpPr>
      <dsp:spPr>
        <a:xfrm rot="8653314">
          <a:off x="1069222" y="2521787"/>
          <a:ext cx="2325329" cy="77317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655AFE-8508-491D-9570-698CF3AA3DF1}">
      <dsp:nvSpPr>
        <dsp:cNvPr id="0" name=""/>
        <dsp:cNvSpPr/>
      </dsp:nvSpPr>
      <dsp:spPr>
        <a:xfrm>
          <a:off x="0" y="2557220"/>
          <a:ext cx="2577264" cy="2061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>
              <a:latin typeface="Eurostile Extended" pitchFamily="2" charset="0"/>
            </a:rPr>
            <a:t>Airway</a:t>
          </a:r>
        </a:p>
      </dsp:txBody>
      <dsp:txXfrm>
        <a:off x="60388" y="2617608"/>
        <a:ext cx="2456488" cy="1941035"/>
      </dsp:txXfrm>
    </dsp:sp>
    <dsp:sp modelId="{E5F60768-0099-46F9-B4A0-948C06FCA50B}">
      <dsp:nvSpPr>
        <dsp:cNvPr id="0" name=""/>
        <dsp:cNvSpPr/>
      </dsp:nvSpPr>
      <dsp:spPr>
        <a:xfrm rot="5465100">
          <a:off x="3226038" y="3565306"/>
          <a:ext cx="2220439" cy="77317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3068FF-A40F-4C04-B0EB-BD1C18EB8E06}">
      <dsp:nvSpPr>
        <dsp:cNvPr id="0" name=""/>
        <dsp:cNvSpPr/>
      </dsp:nvSpPr>
      <dsp:spPr>
        <a:xfrm>
          <a:off x="3026603" y="4031011"/>
          <a:ext cx="2577264" cy="2061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>
              <a:latin typeface="Eurostile Extended" pitchFamily="2" charset="0"/>
            </a:rPr>
            <a:t>Breathing</a:t>
          </a:r>
        </a:p>
      </dsp:txBody>
      <dsp:txXfrm>
        <a:off x="3086991" y="4091399"/>
        <a:ext cx="2456488" cy="1941035"/>
      </dsp:txXfrm>
    </dsp:sp>
    <dsp:sp modelId="{0C351485-87D4-4BA0-9F07-BCB9CEB800AC}">
      <dsp:nvSpPr>
        <dsp:cNvPr id="0" name=""/>
        <dsp:cNvSpPr/>
      </dsp:nvSpPr>
      <dsp:spPr>
        <a:xfrm rot="2308229">
          <a:off x="5311321" y="2564311"/>
          <a:ext cx="2161415" cy="77317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FF04F3-3BF5-4AD9-80DE-DD43030F3494}">
      <dsp:nvSpPr>
        <dsp:cNvPr id="0" name=""/>
        <dsp:cNvSpPr/>
      </dsp:nvSpPr>
      <dsp:spPr>
        <a:xfrm>
          <a:off x="5949514" y="2592316"/>
          <a:ext cx="2577264" cy="2061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>
              <a:latin typeface="Eurostile Extended" pitchFamily="2" charset="0"/>
            </a:rPr>
            <a:t>Circulation</a:t>
          </a:r>
        </a:p>
      </dsp:txBody>
      <dsp:txXfrm>
        <a:off x="6009902" y="2652704"/>
        <a:ext cx="2456488" cy="1941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E29-6B23-4F81-BEE9-9D3425C5A601}" type="datetimeFigureOut">
              <a:rPr lang="es-MX" smtClean="0"/>
              <a:t>23/06/2015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EA3F-D767-41F9-B205-0D226D44F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401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E29-6B23-4F81-BEE9-9D3425C5A601}" type="datetimeFigureOut">
              <a:rPr lang="es-MX" smtClean="0"/>
              <a:t>23/06/2015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EA3F-D767-41F9-B205-0D226D44F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817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E29-6B23-4F81-BEE9-9D3425C5A601}" type="datetimeFigureOut">
              <a:rPr lang="es-MX" smtClean="0"/>
              <a:t>23/06/2015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EA3F-D767-41F9-B205-0D226D44F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64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E29-6B23-4F81-BEE9-9D3425C5A601}" type="datetimeFigureOut">
              <a:rPr lang="es-MX" smtClean="0"/>
              <a:t>23/06/2015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EA3F-D767-41F9-B205-0D226D44F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260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E29-6B23-4F81-BEE9-9D3425C5A601}" type="datetimeFigureOut">
              <a:rPr lang="es-MX" smtClean="0"/>
              <a:t>23/06/2015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EA3F-D767-41F9-B205-0D226D44F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56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E29-6B23-4F81-BEE9-9D3425C5A601}" type="datetimeFigureOut">
              <a:rPr lang="es-MX" smtClean="0"/>
              <a:t>23/06/2015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EA3F-D767-41F9-B205-0D226D44F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719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E29-6B23-4F81-BEE9-9D3425C5A601}" type="datetimeFigureOut">
              <a:rPr lang="es-MX" smtClean="0"/>
              <a:t>23/06/2015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EA3F-D767-41F9-B205-0D226D44F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232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E29-6B23-4F81-BEE9-9D3425C5A601}" type="datetimeFigureOut">
              <a:rPr lang="es-MX" smtClean="0"/>
              <a:t>23/06/2015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EA3F-D767-41F9-B205-0D226D44F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845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E29-6B23-4F81-BEE9-9D3425C5A601}" type="datetimeFigureOut">
              <a:rPr lang="es-MX" smtClean="0"/>
              <a:t>23/06/2015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EA3F-D767-41F9-B205-0D226D44F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60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E29-6B23-4F81-BEE9-9D3425C5A601}" type="datetimeFigureOut">
              <a:rPr lang="es-MX" smtClean="0"/>
              <a:t>23/06/2015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EA3F-D767-41F9-B205-0D226D44F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189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E29-6B23-4F81-BEE9-9D3425C5A601}" type="datetimeFigureOut">
              <a:rPr lang="es-MX" smtClean="0"/>
              <a:t>23/06/2015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EA3F-D767-41F9-B205-0D226D44F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64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1"/>
          </a:fgClr>
          <a:bgClr>
            <a:srgbClr val="00206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3EE29-6B23-4F81-BEE9-9D3425C5A601}" type="datetimeFigureOut">
              <a:rPr lang="es-MX" smtClean="0"/>
              <a:t>23/06/2015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9EA3F-D767-41F9-B205-0D226D44F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10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431323" y="928468"/>
            <a:ext cx="3449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000" dirty="0" smtClean="0">
                <a:latin typeface="Armata" panose="020B0503040500060204" pitchFamily="34" charset="0"/>
              </a:rPr>
              <a:t> </a:t>
            </a:r>
            <a:endParaRPr lang="es-MX" sz="5000" dirty="0">
              <a:latin typeface="Armata" panose="020B0503040500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255124"/>
              </p:ext>
            </p:extLst>
          </p:nvPr>
        </p:nvGraphicFramePr>
        <p:xfrm>
          <a:off x="365449" y="196946"/>
          <a:ext cx="10185320" cy="6467509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092660"/>
                <a:gridCol w="5092660"/>
              </a:tblGrid>
              <a:tr h="2595717">
                <a:tc>
                  <a:txBody>
                    <a:bodyPr/>
                    <a:lstStyle/>
                    <a:p>
                      <a:pPr algn="just"/>
                      <a:r>
                        <a:rPr lang="es-MX" sz="2400" kern="1200" dirty="0" smtClean="0">
                          <a:solidFill>
                            <a:schemeClr val="bg1"/>
                          </a:solidFill>
                          <a:effectLst/>
                          <a:latin typeface="Eurostile Extended" pitchFamily="2" charset="0"/>
                        </a:rPr>
                        <a:t>AVM 310 - Repetidor de red WiFi (300 Mb/s)</a:t>
                      </a:r>
                      <a:endParaRPr lang="es-MX" sz="2400" dirty="0">
                        <a:solidFill>
                          <a:schemeClr val="bg1"/>
                        </a:solidFill>
                        <a:latin typeface="Eurostile Extended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MX" dirty="0">
                        <a:latin typeface="Armata" panose="020B050304050006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74758">
                <a:tc>
                  <a:txBody>
                    <a:bodyPr/>
                    <a:lstStyle/>
                    <a:p>
                      <a:pPr algn="just"/>
                      <a:r>
                        <a:rPr lang="es-MX" sz="2400" kern="1200" dirty="0" smtClean="0">
                          <a:solidFill>
                            <a:schemeClr val="bg1"/>
                          </a:solidFill>
                          <a:effectLst/>
                          <a:latin typeface="Eurostile Extended" pitchFamily="2" charset="0"/>
                        </a:rPr>
                        <a:t>Servidor </a:t>
                      </a:r>
                      <a:r>
                        <a:rPr lang="es-MX" sz="2400" kern="1200" dirty="0" err="1" smtClean="0">
                          <a:solidFill>
                            <a:schemeClr val="bg1"/>
                          </a:solidFill>
                          <a:effectLst/>
                          <a:latin typeface="Eurostile Extended" pitchFamily="2" charset="0"/>
                        </a:rPr>
                        <a:t>PowerEdge</a:t>
                      </a:r>
                      <a:r>
                        <a:rPr lang="es-MX" sz="2400" kern="1200" dirty="0" smtClean="0">
                          <a:solidFill>
                            <a:schemeClr val="bg1"/>
                          </a:solidFill>
                          <a:effectLst/>
                          <a:latin typeface="Eurostile Extended" pitchFamily="2" charset="0"/>
                        </a:rPr>
                        <a:t> T320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MX" sz="1800" kern="1200" dirty="0" smtClean="0">
                        <a:effectLst/>
                        <a:latin typeface="Armata" panose="020B050304050006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97034">
                <a:tc>
                  <a:txBody>
                    <a:bodyPr/>
                    <a:lstStyle/>
                    <a:p>
                      <a:pPr algn="just"/>
                      <a:r>
                        <a:rPr lang="es-MX" sz="2400" kern="1200" dirty="0" smtClean="0">
                          <a:solidFill>
                            <a:schemeClr val="bg1"/>
                          </a:solidFill>
                          <a:effectLst/>
                          <a:latin typeface="Eurostile Extended" pitchFamily="2" charset="0"/>
                        </a:rPr>
                        <a:t>Micrófono USB CAD U9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MX" sz="1800" kern="1200" dirty="0" smtClean="0">
                        <a:effectLst/>
                        <a:latin typeface="Armata" panose="020B050304050006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292" y="323237"/>
            <a:ext cx="1822032" cy="227928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292" y="2855742"/>
            <a:ext cx="2911330" cy="202175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3402">
            <a:off x="6610528" y="4515438"/>
            <a:ext cx="2411560" cy="241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3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64403" y="2771295"/>
            <a:ext cx="964558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spc="-150" dirty="0" smtClean="0">
                <a:ln w="0">
                  <a:solidFill>
                    <a:schemeClr val="bg1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Eurostile Extended" pitchFamily="2" charset="0"/>
                <a:ea typeface="Verdana" panose="020B0604030504040204" pitchFamily="34" charset="0"/>
                <a:cs typeface="Verdana" panose="020B0604030504040204" pitchFamily="34" charset="0"/>
              </a:rPr>
              <a:t>ESTADÍSTICAS</a:t>
            </a:r>
            <a:endParaRPr lang="es-ES" sz="8000" b="1" spc="-150" dirty="0">
              <a:ln w="0">
                <a:solidFill>
                  <a:schemeClr val="bg1"/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Eurostile Extended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46" y="0"/>
            <a:ext cx="1734754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3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909326012"/>
              </p:ext>
            </p:extLst>
          </p:nvPr>
        </p:nvGraphicFramePr>
        <p:xfrm>
          <a:off x="-112542" y="1361513"/>
          <a:ext cx="6133514" cy="4124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1519242224"/>
              </p:ext>
            </p:extLst>
          </p:nvPr>
        </p:nvGraphicFramePr>
        <p:xfrm>
          <a:off x="5992837" y="1336432"/>
          <a:ext cx="6480516" cy="4220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46" y="0"/>
            <a:ext cx="1734754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88428" y="2729092"/>
            <a:ext cx="1162209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spc="-150" dirty="0" smtClean="0">
                <a:ln w="0">
                  <a:solidFill>
                    <a:schemeClr val="bg1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Eurostile Extended" pitchFamily="2" charset="0"/>
                <a:ea typeface="Verdana" panose="020B0604030504040204" pitchFamily="34" charset="0"/>
                <a:cs typeface="Verdana" panose="020B0604030504040204" pitchFamily="34" charset="0"/>
              </a:rPr>
              <a:t>GASTOS EN MINA</a:t>
            </a:r>
            <a:endParaRPr lang="es-ES" sz="8000" b="1" spc="-150" dirty="0">
              <a:ln w="0">
                <a:solidFill>
                  <a:schemeClr val="bg1"/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Eurostile Extended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46" y="0"/>
            <a:ext cx="1734754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4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70929"/>
              </p:ext>
            </p:extLst>
          </p:nvPr>
        </p:nvGraphicFramePr>
        <p:xfrm>
          <a:off x="1026940" y="2574388"/>
          <a:ext cx="10339754" cy="15546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69877"/>
                <a:gridCol w="5169877"/>
              </a:tblGrid>
              <a:tr h="511669">
                <a:tc>
                  <a:txBody>
                    <a:bodyPr/>
                    <a:lstStyle/>
                    <a:p>
                      <a:pPr>
                        <a:spcAft>
                          <a:spcPts val="450"/>
                        </a:spcAft>
                      </a:pPr>
                      <a:r>
                        <a:rPr lang="es-MX" sz="2800" b="1" dirty="0">
                          <a:solidFill>
                            <a:schemeClr val="bg1"/>
                          </a:solidFill>
                          <a:effectLst/>
                          <a:latin typeface="Eurostile Extended" pitchFamily="2" charset="0"/>
                        </a:rPr>
                        <a:t>Fatalidad por año</a:t>
                      </a:r>
                      <a:endParaRPr lang="es-MX" sz="2800" b="1" dirty="0">
                        <a:solidFill>
                          <a:schemeClr val="bg1"/>
                        </a:solidFill>
                        <a:effectLst/>
                        <a:latin typeface="Eurostile Extended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50000">
                          <a:schemeClr val="accent5">
                            <a:lumMod val="75000"/>
                          </a:schemeClr>
                        </a:gs>
                        <a:gs pos="100000">
                          <a:srgbClr val="002060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450"/>
                        </a:spcAft>
                      </a:pPr>
                      <a:r>
                        <a:rPr lang="es-MX" sz="2800" b="1" dirty="0">
                          <a:solidFill>
                            <a:schemeClr val="bg1"/>
                          </a:solidFill>
                          <a:effectLst/>
                          <a:latin typeface="Eurostile Extended" pitchFamily="2" charset="0"/>
                        </a:rPr>
                        <a:t>Accidente por año</a:t>
                      </a:r>
                      <a:endParaRPr lang="es-MX" sz="2800" b="1" dirty="0">
                        <a:solidFill>
                          <a:schemeClr val="bg1"/>
                        </a:solidFill>
                        <a:effectLst/>
                        <a:latin typeface="Eurostile Extended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50000">
                          <a:schemeClr val="accent5">
                            <a:lumMod val="75000"/>
                          </a:schemeClr>
                        </a:gs>
                        <a:gs pos="100000">
                          <a:srgbClr val="002060"/>
                        </a:gs>
                      </a:gsLst>
                      <a:lin ang="5400000" scaled="0"/>
                    </a:gradFill>
                  </a:tcPr>
                </a:tc>
              </a:tr>
              <a:tr h="1043016">
                <a:tc>
                  <a:txBody>
                    <a:bodyPr/>
                    <a:lstStyle/>
                    <a:p>
                      <a:pPr algn="ctr">
                        <a:spcAft>
                          <a:spcPts val="450"/>
                        </a:spcAft>
                      </a:pPr>
                      <a:endParaRPr lang="en-US" sz="2000" b="1" dirty="0" smtClean="0">
                        <a:solidFill>
                          <a:schemeClr val="bg1"/>
                        </a:solidFill>
                        <a:effectLst/>
                        <a:latin typeface="Eurostile Extended" pitchFamily="2" charset="0"/>
                      </a:endParaRPr>
                    </a:p>
                    <a:p>
                      <a:pPr algn="ctr">
                        <a:spcAft>
                          <a:spcPts val="450"/>
                        </a:spcAft>
                      </a:pPr>
                      <a:r>
                        <a:rPr lang="en-US" sz="2000" b="1" dirty="0" smtClean="0">
                          <a:solidFill>
                            <a:schemeClr val="bg1"/>
                          </a:solidFill>
                          <a:effectLst/>
                          <a:latin typeface="Eurostile Extended" pitchFamily="2" charset="0"/>
                        </a:rPr>
                        <a:t>$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Eurostile Extended" pitchFamily="2" charset="0"/>
                        </a:rPr>
                        <a:t>250,000.00</a:t>
                      </a:r>
                      <a:endParaRPr lang="es-MX" sz="2000" b="1" dirty="0">
                        <a:solidFill>
                          <a:schemeClr val="bg1"/>
                        </a:solidFill>
                        <a:effectLst/>
                        <a:latin typeface="Eurostile Extended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50"/>
                        </a:spcAft>
                      </a:pPr>
                      <a:endParaRPr lang="en-US" sz="2000" b="1" dirty="0" smtClean="0">
                        <a:solidFill>
                          <a:schemeClr val="bg1"/>
                        </a:solidFill>
                        <a:effectLst/>
                        <a:latin typeface="Eurostile Extended" pitchFamily="2" charset="0"/>
                      </a:endParaRPr>
                    </a:p>
                    <a:p>
                      <a:pPr algn="ctr">
                        <a:spcAft>
                          <a:spcPts val="450"/>
                        </a:spcAft>
                      </a:pPr>
                      <a:r>
                        <a:rPr lang="en-US" sz="2000" b="1" dirty="0" smtClean="0">
                          <a:solidFill>
                            <a:schemeClr val="bg1"/>
                          </a:solidFill>
                          <a:effectLst/>
                          <a:latin typeface="Eurostile Extended" pitchFamily="2" charset="0"/>
                        </a:rPr>
                        <a:t>$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Eurostile Extended" pitchFamily="2" charset="0"/>
                        </a:rPr>
                        <a:t>16,666.66</a:t>
                      </a:r>
                      <a:endParaRPr lang="es-MX" sz="2000" b="1" dirty="0">
                        <a:solidFill>
                          <a:schemeClr val="bg1"/>
                        </a:solidFill>
                        <a:effectLst/>
                        <a:latin typeface="Eurostile Extended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078184" y="2729092"/>
            <a:ext cx="804258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800" b="1" dirty="0" smtClean="0">
                <a:ln w="0">
                  <a:solidFill>
                    <a:schemeClr val="bg1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Eurostile Extended" pitchFamily="2" charset="0"/>
                <a:ea typeface="Verdana" panose="020B0604030504040204" pitchFamily="34" charset="0"/>
                <a:cs typeface="Verdana" panose="020B0604030504040204" pitchFamily="34" charset="0"/>
              </a:rPr>
              <a:t>VIABILIDAD</a:t>
            </a:r>
            <a:endParaRPr lang="es-ES" sz="8800" b="1" dirty="0">
              <a:ln w="0">
                <a:solidFill>
                  <a:schemeClr val="bg1"/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Eurostile Extended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46" y="0"/>
            <a:ext cx="1734754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4470" y="1670880"/>
            <a:ext cx="10515600" cy="4351338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dirty="0" smtClean="0">
                <a:solidFill>
                  <a:schemeClr val="bg1"/>
                </a:solidFill>
                <a:latin typeface="Eurostile Extended" pitchFamily="2" charset="0"/>
              </a:rPr>
              <a:t>Mineros capacitados</a:t>
            </a:r>
            <a:endParaRPr lang="es-MX" dirty="0">
              <a:solidFill>
                <a:schemeClr val="bg1"/>
              </a:solidFill>
              <a:latin typeface="Eurostile Extended" pitchFamily="2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dirty="0" smtClean="0">
                <a:solidFill>
                  <a:schemeClr val="bg1"/>
                </a:solidFill>
                <a:latin typeface="Eurostile Extended" pitchFamily="2" charset="0"/>
              </a:rPr>
              <a:t>Reducción </a:t>
            </a:r>
            <a:r>
              <a:rPr lang="es-ES" dirty="0">
                <a:solidFill>
                  <a:schemeClr val="bg1"/>
                </a:solidFill>
                <a:latin typeface="Eurostile Extended" pitchFamily="2" charset="0"/>
              </a:rPr>
              <a:t>de </a:t>
            </a:r>
            <a:r>
              <a:rPr lang="es-ES" dirty="0" smtClean="0">
                <a:solidFill>
                  <a:schemeClr val="bg1"/>
                </a:solidFill>
                <a:latin typeface="Eurostile Extended" pitchFamily="2" charset="0"/>
              </a:rPr>
              <a:t>tiempo</a:t>
            </a:r>
            <a:endParaRPr lang="es-MX" dirty="0">
              <a:solidFill>
                <a:schemeClr val="bg1"/>
              </a:solidFill>
              <a:latin typeface="Eurostile Extended" pitchFamily="2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dirty="0" smtClean="0">
                <a:solidFill>
                  <a:schemeClr val="bg1"/>
                </a:solidFill>
                <a:latin typeface="Eurostile Extended" pitchFamily="2" charset="0"/>
              </a:rPr>
              <a:t>Verificar </a:t>
            </a:r>
            <a:r>
              <a:rPr lang="es-ES" dirty="0">
                <a:solidFill>
                  <a:schemeClr val="bg1"/>
                </a:solidFill>
                <a:latin typeface="Eurostile Extended" pitchFamily="2" charset="0"/>
              </a:rPr>
              <a:t>el área </a:t>
            </a:r>
            <a:endParaRPr lang="es-ES" dirty="0" smtClean="0">
              <a:solidFill>
                <a:schemeClr val="bg1"/>
              </a:solidFill>
              <a:latin typeface="Eurostile Extended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46" y="0"/>
            <a:ext cx="1734754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594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375164" y="2518078"/>
            <a:ext cx="763863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800" b="1" spc="300" dirty="0" smtClean="0">
                <a:ln w="0">
                  <a:solidFill>
                    <a:schemeClr val="bg1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Eurostile Extended" pitchFamily="2" charset="0"/>
                <a:ea typeface="Verdana" panose="020B0604030504040204" pitchFamily="34" charset="0"/>
                <a:cs typeface="Verdana" panose="020B0604030504040204" pitchFamily="34" charset="0"/>
              </a:rPr>
              <a:t>OBJETIVO</a:t>
            </a:r>
            <a:endParaRPr lang="es-ES" sz="8800" b="1" spc="300" dirty="0">
              <a:ln w="0">
                <a:solidFill>
                  <a:schemeClr val="bg1"/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Eurostile Extended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46" y="0"/>
            <a:ext cx="1734754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9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492" y="0"/>
            <a:ext cx="2103508" cy="179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78965" y="1589609"/>
            <a:ext cx="7743473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 smtClean="0">
                <a:ln w="0">
                  <a:solidFill>
                    <a:schemeClr val="bg1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Eurostile Extended" pitchFamily="2" charset="0"/>
                <a:ea typeface="Verdana" panose="020B0604030504040204" pitchFamily="34" charset="0"/>
                <a:cs typeface="Verdana" panose="020B0604030504040204" pitchFamily="34" charset="0"/>
              </a:rPr>
              <a:t>DIAGRAMA DE PROCESOS</a:t>
            </a:r>
            <a:endParaRPr lang="es-ES" sz="7200" b="1" dirty="0">
              <a:ln w="0">
                <a:solidFill>
                  <a:schemeClr val="bg1"/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Eurostile Extended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46" y="0"/>
            <a:ext cx="1734754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9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20337" cy="6858000"/>
          </a:xfrm>
        </p:spPr>
      </p:pic>
    </p:spTree>
    <p:extLst>
      <p:ext uri="{BB962C8B-B14F-4D97-AF65-F5344CB8AC3E}">
        <p14:creationId xmlns:p14="http://schemas.microsoft.com/office/powerpoint/2010/main" val="353050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855742" y="11676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299" y="0"/>
            <a:ext cx="1734754" cy="1477108"/>
          </a:xfrm>
          <a:prstGeom prst="rect">
            <a:avLst/>
          </a:prstGeom>
        </p:spPr>
      </p:pic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1800664" y="1167618"/>
            <a:ext cx="2147494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229" y="118216"/>
            <a:ext cx="6348094" cy="656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2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46" y="0"/>
            <a:ext cx="1734754" cy="147710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09373683"/>
              </p:ext>
            </p:extLst>
          </p:nvPr>
        </p:nvGraphicFramePr>
        <p:xfrm>
          <a:off x="1533379" y="323557"/>
          <a:ext cx="8595359" cy="6133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75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19248" y="2700956"/>
            <a:ext cx="747352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spc="-300" dirty="0" smtClean="0">
                <a:ln w="0">
                  <a:solidFill>
                    <a:schemeClr val="bg1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Eurostile Extended" pitchFamily="2" charset="0"/>
                <a:ea typeface="Verdana" panose="020B0604030504040204" pitchFamily="34" charset="0"/>
                <a:cs typeface="Verdana" panose="020B0604030504040204" pitchFamily="34" charset="0"/>
              </a:rPr>
              <a:t>RECURSOS</a:t>
            </a:r>
            <a:endParaRPr lang="es-ES" sz="8000" b="1" spc="-300" dirty="0">
              <a:ln w="0">
                <a:solidFill>
                  <a:schemeClr val="bg1"/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Eurostile Extended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46" y="0"/>
            <a:ext cx="1734754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82431"/>
              </p:ext>
            </p:extLst>
          </p:nvPr>
        </p:nvGraphicFramePr>
        <p:xfrm>
          <a:off x="393585" y="393894"/>
          <a:ext cx="10185320" cy="6063177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092660"/>
                <a:gridCol w="5092660"/>
              </a:tblGrid>
              <a:tr h="3545060">
                <a:tc>
                  <a:txBody>
                    <a:bodyPr/>
                    <a:lstStyle/>
                    <a:p>
                      <a:pPr algn="just"/>
                      <a:r>
                        <a:rPr lang="es-MX" sz="2400" dirty="0" err="1" smtClean="0">
                          <a:solidFill>
                            <a:schemeClr val="bg1"/>
                          </a:solidFill>
                          <a:latin typeface="Eurostile Extended" pitchFamily="2" charset="0"/>
                        </a:rPr>
                        <a:t>Bebop</a:t>
                      </a:r>
                      <a:r>
                        <a:rPr lang="es-MX" sz="2400" baseline="0" dirty="0" smtClean="0">
                          <a:solidFill>
                            <a:schemeClr val="bg1"/>
                          </a:solidFill>
                          <a:latin typeface="Eurostile Extended" pitchFamily="2" charset="0"/>
                        </a:rPr>
                        <a:t> Dron</a:t>
                      </a:r>
                      <a:endParaRPr lang="es-MX" sz="2400" dirty="0">
                        <a:solidFill>
                          <a:schemeClr val="bg1"/>
                        </a:solidFill>
                        <a:latin typeface="Eurostile Extended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MX" dirty="0">
                        <a:latin typeface="Armata" panose="020B050304050006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811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kern="1200" dirty="0" smtClean="0">
                          <a:solidFill>
                            <a:schemeClr val="bg1"/>
                          </a:solidFill>
                          <a:effectLst/>
                          <a:latin typeface="Eurostile Extended" pitchFamily="2" charset="0"/>
                        </a:rPr>
                        <a:t>Pulsioxímetro de dedo, con conexión USB</a:t>
                      </a:r>
                    </a:p>
                    <a:p>
                      <a:pPr algn="just"/>
                      <a:endParaRPr lang="es-MX" sz="2400" dirty="0">
                        <a:solidFill>
                          <a:schemeClr val="bg1"/>
                        </a:solidFill>
                        <a:latin typeface="Eurostile Extended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MX" dirty="0">
                        <a:latin typeface="Armata" panose="020B050304050006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46" y="0"/>
            <a:ext cx="1734754" cy="147710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942" y="436098"/>
            <a:ext cx="3728744" cy="34533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95" y="3889423"/>
            <a:ext cx="2898385" cy="244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7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79</Words>
  <Application>Microsoft Office PowerPoint</Application>
  <PresentationFormat>Panorámica</PresentationFormat>
  <Paragraphs>27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Armata</vt:lpstr>
      <vt:lpstr>Calibri</vt:lpstr>
      <vt:lpstr>Calibri Light</vt:lpstr>
      <vt:lpstr>Eurostile Extended</vt:lpstr>
      <vt:lpstr>Times New Roman</vt:lpstr>
      <vt:lpstr>Verdana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EAGLE</dc:title>
  <dc:creator>Zayra Chávez</dc:creator>
  <cp:lastModifiedBy>angel gurrola</cp:lastModifiedBy>
  <cp:revision>40</cp:revision>
  <dcterms:created xsi:type="dcterms:W3CDTF">2015-06-18T03:54:07Z</dcterms:created>
  <dcterms:modified xsi:type="dcterms:W3CDTF">2015-06-24T03:36:00Z</dcterms:modified>
</cp:coreProperties>
</file>