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63" r:id="rId3"/>
    <p:sldId id="257" r:id="rId4"/>
    <p:sldId id="267" r:id="rId5"/>
    <p:sldId id="265" r:id="rId6"/>
    <p:sldId id="268" r:id="rId7"/>
    <p:sldId id="269" r:id="rId8"/>
    <p:sldId id="270" r:id="rId9"/>
    <p:sldId id="272" r:id="rId10"/>
    <p:sldId id="279" r:id="rId11"/>
    <p:sldId id="273" r:id="rId12"/>
    <p:sldId id="276" r:id="rId13"/>
    <p:sldId id="277" r:id="rId14"/>
    <p:sldId id="260" r:id="rId1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14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829A0-8A9B-4659-81C5-DE8FF12B7C8B}" type="datetimeFigureOut">
              <a:rPr lang="es-MX" smtClean="0"/>
              <a:t>01/03/2016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49015-2E69-4D4C-ACCF-34E23B961D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231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D6C3-090F-5043-A50A-4162B0B92384}" type="datetimeFigureOut">
              <a:rPr lang="es-ES" smtClean="0"/>
              <a:t>01/03/2016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716C-7BAE-5442-824C-08DF30E376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65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D6C3-090F-5043-A50A-4162B0B92384}" type="datetimeFigureOut">
              <a:rPr lang="es-ES" smtClean="0"/>
              <a:t>01/03/2016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716C-7BAE-5442-824C-08DF30E376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391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D6C3-090F-5043-A50A-4162B0B92384}" type="datetimeFigureOut">
              <a:rPr lang="es-ES" smtClean="0"/>
              <a:t>01/03/2016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716C-7BAE-5442-824C-08DF30E376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243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D6C3-090F-5043-A50A-4162B0B92384}" type="datetimeFigureOut">
              <a:rPr lang="es-ES" smtClean="0"/>
              <a:t>01/03/2016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716C-7BAE-5442-824C-08DF30E376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86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D6C3-090F-5043-A50A-4162B0B92384}" type="datetimeFigureOut">
              <a:rPr lang="es-ES" smtClean="0"/>
              <a:t>01/03/2016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716C-7BAE-5442-824C-08DF30E376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515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D6C3-090F-5043-A50A-4162B0B92384}" type="datetimeFigureOut">
              <a:rPr lang="es-ES" smtClean="0"/>
              <a:t>01/03/2016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716C-7BAE-5442-824C-08DF30E376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106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D6C3-090F-5043-A50A-4162B0B92384}" type="datetimeFigureOut">
              <a:rPr lang="es-ES" smtClean="0"/>
              <a:t>01/03/2016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716C-7BAE-5442-824C-08DF30E376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8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D6C3-090F-5043-A50A-4162B0B92384}" type="datetimeFigureOut">
              <a:rPr lang="es-ES" smtClean="0"/>
              <a:t>01/03/2016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716C-7BAE-5442-824C-08DF30E376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10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D6C3-090F-5043-A50A-4162B0B92384}" type="datetimeFigureOut">
              <a:rPr lang="es-ES" smtClean="0"/>
              <a:t>01/03/2016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716C-7BAE-5442-824C-08DF30E376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223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D6C3-090F-5043-A50A-4162B0B92384}" type="datetimeFigureOut">
              <a:rPr lang="es-ES" smtClean="0"/>
              <a:t>01/03/2016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716C-7BAE-5442-824C-08DF30E376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02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D6C3-090F-5043-A50A-4162B0B92384}" type="datetimeFigureOut">
              <a:rPr lang="es-ES" smtClean="0"/>
              <a:t>01/03/2016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716C-7BAE-5442-824C-08DF30E376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12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AD6C3-090F-5043-A50A-4162B0B92384}" type="datetimeFigureOut">
              <a:rPr lang="es-ES" smtClean="0"/>
              <a:t>01/03/2016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9716C-7BAE-5442-824C-08DF30E376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283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package" Target="../embeddings/Hoja_de_c_lculo_de_Microsoft_Excel1.xlsx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ndo-01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07818"/>
            <a:ext cx="9144000" cy="706581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181177"/>
            <a:ext cx="7772400" cy="1470025"/>
          </a:xfrm>
        </p:spPr>
        <p:txBody>
          <a:bodyPr/>
          <a:lstStyle/>
          <a:p>
            <a:r>
              <a:rPr lang="es-ES" dirty="0" smtClean="0"/>
              <a:t>Simulador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Captación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5978399" y="1154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1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smtClean="0"/>
              <a:t>Hipotecario</a:t>
            </a:r>
            <a:endParaRPr lang="es-E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7" t="24725" r="39970" b="9158"/>
          <a:stretch/>
        </p:blipFill>
        <p:spPr bwMode="auto">
          <a:xfrm>
            <a:off x="927100" y="1257300"/>
            <a:ext cx="6997700" cy="458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12 Rectángulo"/>
          <p:cNvSpPr/>
          <p:nvPr/>
        </p:nvSpPr>
        <p:spPr>
          <a:xfrm>
            <a:off x="215900" y="2256576"/>
            <a:ext cx="1276350" cy="10200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Campos mínimos requeridos</a:t>
            </a:r>
            <a:endParaRPr lang="es-MX" sz="1400" dirty="0"/>
          </a:p>
        </p:txBody>
      </p:sp>
      <p:sp>
        <p:nvSpPr>
          <p:cNvPr id="14" name="13 Abrir llave"/>
          <p:cNvSpPr/>
          <p:nvPr/>
        </p:nvSpPr>
        <p:spPr>
          <a:xfrm>
            <a:off x="1492250" y="1930400"/>
            <a:ext cx="209550" cy="16192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Rectángulo"/>
          <p:cNvSpPr/>
          <p:nvPr/>
        </p:nvSpPr>
        <p:spPr>
          <a:xfrm>
            <a:off x="215900" y="4034576"/>
            <a:ext cx="1095375" cy="10835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Importe de ahorro por cambio</a:t>
            </a:r>
            <a:endParaRPr lang="es-MX" sz="1400" dirty="0"/>
          </a:p>
        </p:txBody>
      </p:sp>
      <p:cxnSp>
        <p:nvCxnSpPr>
          <p:cNvPr id="22" name="21 Conector recto de flecha"/>
          <p:cNvCxnSpPr/>
          <p:nvPr/>
        </p:nvCxnSpPr>
        <p:spPr>
          <a:xfrm>
            <a:off x="1311275" y="4813300"/>
            <a:ext cx="3619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7137400" y="2058878"/>
            <a:ext cx="1549400" cy="8494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El cliente puede elegir entre estas 3 opciones </a:t>
            </a:r>
            <a:endParaRPr lang="es-MX" sz="1400" dirty="0"/>
          </a:p>
        </p:txBody>
      </p:sp>
      <p:cxnSp>
        <p:nvCxnSpPr>
          <p:cNvPr id="24" name="23 Conector recto de flecha"/>
          <p:cNvCxnSpPr/>
          <p:nvPr/>
        </p:nvCxnSpPr>
        <p:spPr>
          <a:xfrm flipH="1">
            <a:off x="6788150" y="2482002"/>
            <a:ext cx="3492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/>
        </p:nvSpPr>
        <p:spPr>
          <a:xfrm>
            <a:off x="7353300" y="4140200"/>
            <a:ext cx="1574800" cy="7533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Opciones entre pagos fijos y crecientes</a:t>
            </a:r>
            <a:endParaRPr lang="es-MX" sz="1400" dirty="0"/>
          </a:p>
        </p:txBody>
      </p:sp>
      <p:cxnSp>
        <p:nvCxnSpPr>
          <p:cNvPr id="26" name="25 Conector recto de flecha"/>
          <p:cNvCxnSpPr>
            <a:stCxn id="25" idx="1"/>
          </p:cNvCxnSpPr>
          <p:nvPr/>
        </p:nvCxnSpPr>
        <p:spPr>
          <a:xfrm flipH="1" flipV="1">
            <a:off x="5168900" y="4508500"/>
            <a:ext cx="2184400" cy="8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203200" y="836831"/>
            <a:ext cx="73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>
                    <a:lumMod val="50000"/>
                  </a:schemeClr>
                </a:solidFill>
              </a:rPr>
              <a:t>Sustitución de Hipoteca</a:t>
            </a:r>
            <a:endParaRPr lang="es-MX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67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3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smtClean="0"/>
              <a:t>Hipotecario</a:t>
            </a:r>
            <a:endParaRPr lang="es-E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7" t="24542" r="39678" b="9157"/>
          <a:stretch/>
        </p:blipFill>
        <p:spPr bwMode="auto">
          <a:xfrm>
            <a:off x="927100" y="1244600"/>
            <a:ext cx="7035800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15 CuadroTexto"/>
          <p:cNvSpPr txBox="1"/>
          <p:nvPr/>
        </p:nvSpPr>
        <p:spPr>
          <a:xfrm>
            <a:off x="203200" y="836831"/>
            <a:ext cx="73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>
                    <a:lumMod val="50000"/>
                  </a:schemeClr>
                </a:solidFill>
              </a:rPr>
              <a:t>Sustitución de Hipoteca + Remodelación</a:t>
            </a:r>
            <a:endParaRPr lang="es-MX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7137400" y="3276600"/>
            <a:ext cx="1790700" cy="7579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Opción crédito de remodelación </a:t>
            </a:r>
            <a:endParaRPr lang="es-MX" sz="1400" dirty="0"/>
          </a:p>
        </p:txBody>
      </p:sp>
      <p:cxnSp>
        <p:nvCxnSpPr>
          <p:cNvPr id="18" name="17 Conector recto de flecha"/>
          <p:cNvCxnSpPr>
            <a:stCxn id="17" idx="1"/>
          </p:cNvCxnSpPr>
          <p:nvPr/>
        </p:nvCxnSpPr>
        <p:spPr>
          <a:xfrm flipH="1" flipV="1">
            <a:off x="6261100" y="2740026"/>
            <a:ext cx="876300" cy="9155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17" idx="1"/>
          </p:cNvCxnSpPr>
          <p:nvPr/>
        </p:nvCxnSpPr>
        <p:spPr>
          <a:xfrm flipH="1">
            <a:off x="5168900" y="3655588"/>
            <a:ext cx="1968500" cy="293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Rectángulo"/>
          <p:cNvSpPr/>
          <p:nvPr/>
        </p:nvSpPr>
        <p:spPr>
          <a:xfrm>
            <a:off x="215900" y="2256576"/>
            <a:ext cx="1276350" cy="10200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Campos mínimos requeridos</a:t>
            </a:r>
            <a:endParaRPr lang="es-MX" sz="1400" dirty="0"/>
          </a:p>
        </p:txBody>
      </p:sp>
      <p:sp>
        <p:nvSpPr>
          <p:cNvPr id="25" name="24 Abrir llave"/>
          <p:cNvSpPr/>
          <p:nvPr/>
        </p:nvSpPr>
        <p:spPr>
          <a:xfrm>
            <a:off x="1492250" y="1930400"/>
            <a:ext cx="209550" cy="16192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Rectángulo"/>
          <p:cNvSpPr/>
          <p:nvPr/>
        </p:nvSpPr>
        <p:spPr>
          <a:xfrm>
            <a:off x="215900" y="4034576"/>
            <a:ext cx="1095375" cy="10835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Importe de ahorro por cambio</a:t>
            </a:r>
            <a:endParaRPr lang="es-MX" sz="1400" dirty="0"/>
          </a:p>
        </p:txBody>
      </p:sp>
      <p:cxnSp>
        <p:nvCxnSpPr>
          <p:cNvPr id="28" name="27 Conector recto de flecha"/>
          <p:cNvCxnSpPr/>
          <p:nvPr/>
        </p:nvCxnSpPr>
        <p:spPr>
          <a:xfrm>
            <a:off x="1311275" y="4813300"/>
            <a:ext cx="3619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28 Rectángulo"/>
          <p:cNvSpPr/>
          <p:nvPr/>
        </p:nvSpPr>
        <p:spPr>
          <a:xfrm>
            <a:off x="7137400" y="2058878"/>
            <a:ext cx="1549400" cy="8494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El cliente puede elegir entre estas 3 opciones </a:t>
            </a:r>
            <a:endParaRPr lang="es-MX" sz="1400" dirty="0"/>
          </a:p>
        </p:txBody>
      </p:sp>
      <p:cxnSp>
        <p:nvCxnSpPr>
          <p:cNvPr id="30" name="29 Conector recto de flecha"/>
          <p:cNvCxnSpPr/>
          <p:nvPr/>
        </p:nvCxnSpPr>
        <p:spPr>
          <a:xfrm flipH="1">
            <a:off x="6788150" y="2482002"/>
            <a:ext cx="3492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30 Rectángulo"/>
          <p:cNvSpPr/>
          <p:nvPr/>
        </p:nvSpPr>
        <p:spPr>
          <a:xfrm>
            <a:off x="7353300" y="4140200"/>
            <a:ext cx="1574800" cy="7533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Opciones entre pagos fijos y crecientes</a:t>
            </a:r>
            <a:endParaRPr lang="es-MX" sz="1400" dirty="0"/>
          </a:p>
        </p:txBody>
      </p:sp>
      <p:cxnSp>
        <p:nvCxnSpPr>
          <p:cNvPr id="32" name="31 Conector recto de flecha"/>
          <p:cNvCxnSpPr>
            <a:stCxn id="31" idx="1"/>
          </p:cNvCxnSpPr>
          <p:nvPr/>
        </p:nvCxnSpPr>
        <p:spPr>
          <a:xfrm flipH="1" flipV="1">
            <a:off x="5168900" y="4508500"/>
            <a:ext cx="2184400" cy="8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82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7" grpId="0" animBg="1"/>
      <p:bldP spid="29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s-ES" dirty="0" smtClean="0"/>
              <a:t>Crédito de Nómina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6400" y="1130300"/>
            <a:ext cx="8229600" cy="4525963"/>
          </a:xfrm>
        </p:spPr>
        <p:txBody>
          <a:bodyPr>
            <a:normAutofit/>
          </a:bodyPr>
          <a:lstStyle/>
          <a:p>
            <a:r>
              <a:rPr lang="es-ES" sz="2400" dirty="0" smtClean="0"/>
              <a:t>Información del Crédito</a:t>
            </a:r>
            <a:endParaRPr lang="es-ES" sz="2400" dirty="0"/>
          </a:p>
        </p:txBody>
      </p:sp>
      <p:sp>
        <p:nvSpPr>
          <p:cNvPr id="7" name="6 Rectángulo"/>
          <p:cNvSpPr/>
          <p:nvPr/>
        </p:nvSpPr>
        <p:spPr>
          <a:xfrm>
            <a:off x="4191000" y="1100246"/>
            <a:ext cx="3009900" cy="1046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Saldo de tu Crédito de Nómina de otro banco, tienda departamental o </a:t>
            </a:r>
            <a:r>
              <a:rPr lang="es-MX" sz="1400" dirty="0" err="1" smtClean="0"/>
              <a:t>tc</a:t>
            </a:r>
            <a:r>
              <a:rPr lang="es-MX" sz="1400" dirty="0" smtClean="0"/>
              <a:t>.</a:t>
            </a:r>
            <a:endParaRPr lang="es-MX" sz="1400" dirty="0"/>
          </a:p>
        </p:txBody>
      </p:sp>
      <p:cxnSp>
        <p:nvCxnSpPr>
          <p:cNvPr id="8" name="7 Conector recto de flecha"/>
          <p:cNvCxnSpPr>
            <a:stCxn id="7" idx="1"/>
          </p:cNvCxnSpPr>
          <p:nvPr/>
        </p:nvCxnSpPr>
        <p:spPr>
          <a:xfrm flipH="1">
            <a:off x="2794000" y="1623273"/>
            <a:ext cx="1397000" cy="535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4991100" y="2560746"/>
            <a:ext cx="3009900" cy="1046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Se selecciona el plazo entre 12, 18, 24, 36, 48, 60 meses.</a:t>
            </a:r>
          </a:p>
          <a:p>
            <a:pPr algn="ctr"/>
            <a:r>
              <a:rPr lang="es-MX" sz="1400" dirty="0" smtClean="0"/>
              <a:t>Registra la tasa que tiene en otra </a:t>
            </a:r>
            <a:r>
              <a:rPr lang="es-MX" sz="1400" dirty="0" smtClean="0"/>
              <a:t>institución</a:t>
            </a:r>
            <a:endParaRPr lang="es-MX" sz="1400" dirty="0"/>
          </a:p>
        </p:txBody>
      </p:sp>
      <p:cxnSp>
        <p:nvCxnSpPr>
          <p:cNvPr id="12" name="11 Conector recto de flecha"/>
          <p:cNvCxnSpPr>
            <a:stCxn id="11" idx="1"/>
          </p:cNvCxnSpPr>
          <p:nvPr/>
        </p:nvCxnSpPr>
        <p:spPr>
          <a:xfrm flipH="1" flipV="1">
            <a:off x="2921000" y="2913487"/>
            <a:ext cx="2070100" cy="170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11" idx="1"/>
          </p:cNvCxnSpPr>
          <p:nvPr/>
        </p:nvCxnSpPr>
        <p:spPr>
          <a:xfrm flipH="1">
            <a:off x="2921000" y="3083773"/>
            <a:ext cx="2070100" cy="382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4 Rectángulo"/>
          <p:cNvSpPr/>
          <p:nvPr/>
        </p:nvSpPr>
        <p:spPr>
          <a:xfrm>
            <a:off x="431800" y="1973686"/>
            <a:ext cx="2235200" cy="350414"/>
          </a:xfrm>
          <a:prstGeom prst="rect">
            <a:avLst/>
          </a:prstGeom>
          <a:gradFill>
            <a:gsLst>
              <a:gs pos="90016">
                <a:srgbClr val="2F7A24"/>
              </a:gs>
              <a:gs pos="0">
                <a:srgbClr val="DDEBCF"/>
              </a:gs>
              <a:gs pos="48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5 CuadroTexto"/>
          <p:cNvSpPr txBox="1"/>
          <p:nvPr/>
        </p:nvSpPr>
        <p:spPr>
          <a:xfrm>
            <a:off x="431800" y="1973686"/>
            <a:ext cx="21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Saldo a Transferir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431800" y="2722986"/>
            <a:ext cx="2235200" cy="350414"/>
          </a:xfrm>
          <a:prstGeom prst="rect">
            <a:avLst/>
          </a:prstGeom>
          <a:gradFill>
            <a:gsLst>
              <a:gs pos="90016">
                <a:srgbClr val="2F7A24"/>
              </a:gs>
              <a:gs pos="0">
                <a:srgbClr val="DDEBCF"/>
              </a:gs>
              <a:gs pos="48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31800" y="2722986"/>
            <a:ext cx="21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Plazo del Crédito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431800" y="3294486"/>
            <a:ext cx="2235200" cy="350414"/>
          </a:xfrm>
          <a:prstGeom prst="rect">
            <a:avLst/>
          </a:prstGeom>
          <a:gradFill>
            <a:gsLst>
              <a:gs pos="90016">
                <a:srgbClr val="2F7A24"/>
              </a:gs>
              <a:gs pos="0">
                <a:srgbClr val="DDEBCF"/>
              </a:gs>
              <a:gs pos="48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31800" y="3294486"/>
            <a:ext cx="2120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Tasa del Crédito en otro banco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431800" y="3915585"/>
            <a:ext cx="2235200" cy="350414"/>
          </a:xfrm>
          <a:prstGeom prst="rect">
            <a:avLst/>
          </a:prstGeom>
          <a:gradFill>
            <a:gsLst>
              <a:gs pos="90016">
                <a:srgbClr val="2F7A24"/>
              </a:gs>
              <a:gs pos="0">
                <a:srgbClr val="DDEBCF"/>
              </a:gs>
              <a:gs pos="48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31800" y="3915585"/>
            <a:ext cx="2120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Tasa del Crédito en Afirme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4978400" y="3779946"/>
            <a:ext cx="3009900" cy="7141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Se selecciona la tasa entre una tabla de tasas posibles como es 39%, 29% 25%, 21% 18%, por default a definir</a:t>
            </a:r>
            <a:endParaRPr lang="es-MX" sz="1400" dirty="0"/>
          </a:p>
        </p:txBody>
      </p:sp>
      <p:cxnSp>
        <p:nvCxnSpPr>
          <p:cNvPr id="24" name="23 Conector recto de flecha"/>
          <p:cNvCxnSpPr>
            <a:stCxn id="23" idx="1"/>
          </p:cNvCxnSpPr>
          <p:nvPr/>
        </p:nvCxnSpPr>
        <p:spPr>
          <a:xfrm flipH="1" flipV="1">
            <a:off x="2908300" y="4132688"/>
            <a:ext cx="2070100" cy="4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59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s-ES" dirty="0" smtClean="0"/>
              <a:t>Crédito de Nómina</a:t>
            </a:r>
            <a:endParaRPr lang="es-ES" dirty="0"/>
          </a:p>
        </p:txBody>
      </p:sp>
      <p:sp>
        <p:nvSpPr>
          <p:cNvPr id="25" name="24 Rectángulo"/>
          <p:cNvSpPr/>
          <p:nvPr/>
        </p:nvSpPr>
        <p:spPr>
          <a:xfrm>
            <a:off x="411417" y="1405980"/>
            <a:ext cx="2235200" cy="350414"/>
          </a:xfrm>
          <a:prstGeom prst="rect">
            <a:avLst/>
          </a:prstGeom>
          <a:gradFill>
            <a:gsLst>
              <a:gs pos="90016">
                <a:srgbClr val="2F7A24"/>
              </a:gs>
              <a:gs pos="0">
                <a:srgbClr val="DDEBCF"/>
              </a:gs>
              <a:gs pos="48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411417" y="1405980"/>
            <a:ext cx="21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$100,000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411417" y="1961155"/>
            <a:ext cx="2235200" cy="350414"/>
          </a:xfrm>
          <a:prstGeom prst="rect">
            <a:avLst/>
          </a:prstGeom>
          <a:gradFill>
            <a:gsLst>
              <a:gs pos="90016">
                <a:srgbClr val="2F7A24"/>
              </a:gs>
              <a:gs pos="0">
                <a:srgbClr val="DDEBCF"/>
              </a:gs>
              <a:gs pos="48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8" name="27 CuadroTexto"/>
          <p:cNvSpPr txBox="1"/>
          <p:nvPr/>
        </p:nvSpPr>
        <p:spPr>
          <a:xfrm>
            <a:off x="411417" y="1961155"/>
            <a:ext cx="21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36 meses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411417" y="2392860"/>
            <a:ext cx="2235200" cy="350414"/>
          </a:xfrm>
          <a:prstGeom prst="rect">
            <a:avLst/>
          </a:prstGeom>
          <a:gradFill>
            <a:gsLst>
              <a:gs pos="90016">
                <a:srgbClr val="2F7A24"/>
              </a:gs>
              <a:gs pos="0">
                <a:srgbClr val="DDEBCF"/>
              </a:gs>
              <a:gs pos="48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11417" y="2392860"/>
            <a:ext cx="2120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35%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411417" y="2865279"/>
            <a:ext cx="2235200" cy="350414"/>
          </a:xfrm>
          <a:prstGeom prst="rect">
            <a:avLst/>
          </a:prstGeom>
          <a:gradFill>
            <a:gsLst>
              <a:gs pos="90016">
                <a:srgbClr val="2F7A24"/>
              </a:gs>
              <a:gs pos="0">
                <a:srgbClr val="DDEBCF"/>
              </a:gs>
              <a:gs pos="48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2" name="31 CuadroTexto"/>
          <p:cNvSpPr txBox="1"/>
          <p:nvPr/>
        </p:nvSpPr>
        <p:spPr>
          <a:xfrm>
            <a:off x="411417" y="2865279"/>
            <a:ext cx="2120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29%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411417" y="978972"/>
            <a:ext cx="2402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Información del Crédito</a:t>
            </a:r>
          </a:p>
        </p:txBody>
      </p:sp>
      <p:graphicFrame>
        <p:nvGraphicFramePr>
          <p:cNvPr id="13" name="1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108394"/>
              </p:ext>
            </p:extLst>
          </p:nvPr>
        </p:nvGraphicFramePr>
        <p:xfrm>
          <a:off x="482600" y="3396278"/>
          <a:ext cx="8534400" cy="2377440"/>
        </p:xfrm>
        <a:graphic>
          <a:graphicData uri="http://schemas.openxmlformats.org/drawingml/2006/table">
            <a:tbl>
              <a:tblPr/>
              <a:tblGrid>
                <a:gridCol w="2844800"/>
                <a:gridCol w="2844800"/>
                <a:gridCol w="2844800"/>
              </a:tblGrid>
              <a:tr h="0">
                <a:tc>
                  <a:txBody>
                    <a:bodyPr/>
                    <a:lstStyle/>
                    <a:p>
                      <a:r>
                        <a:rPr lang="es-MX" b="1" dirty="0"/>
                        <a:t>Resultado de la simulación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Otro banco - Tasa </a:t>
                      </a:r>
                      <a:r>
                        <a:rPr lang="es-MX" dirty="0" smtClean="0"/>
                        <a:t>35%</a:t>
                      </a:r>
                      <a:endParaRPr lang="es-MX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AFIRME </a:t>
                      </a:r>
                      <a:r>
                        <a:rPr lang="es-MX" dirty="0"/>
                        <a:t>- </a:t>
                      </a:r>
                      <a:r>
                        <a:rPr lang="es-MX" sz="1400" dirty="0"/>
                        <a:t>Tasa de </a:t>
                      </a:r>
                      <a:r>
                        <a:rPr lang="es-MX" sz="1400" dirty="0" smtClean="0"/>
                        <a:t>interés 29%</a:t>
                      </a:r>
                      <a:endParaRPr lang="es-MX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MX"/>
                        <a:t>Pago mensual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 </a:t>
                      </a:r>
                      <a:r>
                        <a:rPr lang="es-MX" dirty="0" smtClean="0"/>
                        <a:t>3,969.02</a:t>
                      </a:r>
                      <a:endParaRPr lang="es-MX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 </a:t>
                      </a:r>
                      <a:r>
                        <a:rPr lang="es-MX" dirty="0" smtClean="0"/>
                        <a:t>    4,479.90</a:t>
                      </a:r>
                      <a:endParaRPr lang="es-MX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MX" dirty="0"/>
                        <a:t>Pagos totales en 36 meses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 </a:t>
                      </a:r>
                      <a:r>
                        <a:rPr lang="es-MX" dirty="0" smtClean="0"/>
                        <a:t>142,884.76</a:t>
                      </a:r>
                      <a:endParaRPr lang="es-MX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 </a:t>
                      </a:r>
                      <a:r>
                        <a:rPr lang="es-MX" dirty="0" smtClean="0"/>
                        <a:t>161,276.39</a:t>
                      </a:r>
                      <a:endParaRPr lang="es-MX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MX"/>
                        <a:t>Intereses pagados en 36 meses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a) $ </a:t>
                      </a:r>
                      <a:r>
                        <a:rPr lang="es-MX" dirty="0" smtClean="0"/>
                        <a:t>91,406.23</a:t>
                      </a:r>
                      <a:endParaRPr lang="es-MX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b) $ </a:t>
                      </a:r>
                      <a:r>
                        <a:rPr lang="es-MX" dirty="0" smtClean="0"/>
                        <a:t>52,186.03</a:t>
                      </a:r>
                      <a:endParaRPr lang="es-MX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MX" dirty="0"/>
                        <a:t>Saldo pendiente después de 36 meses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 </a:t>
                      </a:r>
                      <a:r>
                        <a:rPr lang="es-MX" dirty="0" smtClean="0"/>
                        <a:t>64,524.10</a:t>
                      </a:r>
                      <a:endParaRPr lang="es-MX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$ 0.00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5" name="34 Rectángulo"/>
          <p:cNvSpPr/>
          <p:nvPr/>
        </p:nvSpPr>
        <p:spPr>
          <a:xfrm>
            <a:off x="6451600" y="2967071"/>
            <a:ext cx="2235200" cy="350414"/>
          </a:xfrm>
          <a:prstGeom prst="rect">
            <a:avLst/>
          </a:prstGeom>
          <a:gradFill>
            <a:gsLst>
              <a:gs pos="90016">
                <a:srgbClr val="2F7A24"/>
              </a:gs>
              <a:gs pos="0">
                <a:srgbClr val="DDEBCF"/>
              </a:gs>
              <a:gs pos="48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6" name="35 CuadroTexto"/>
          <p:cNvSpPr txBox="1"/>
          <p:nvPr/>
        </p:nvSpPr>
        <p:spPr>
          <a:xfrm>
            <a:off x="6477000" y="2967071"/>
            <a:ext cx="2120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REQUISITOS</a:t>
            </a:r>
            <a:endParaRPr lang="es-MX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88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32000" y="1519334"/>
            <a:ext cx="3848100" cy="2658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rmAutofit/>
          </a:bodyPr>
          <a:lstStyle/>
          <a:p>
            <a:r>
              <a:rPr lang="es-ES" sz="3600" dirty="0" smtClean="0"/>
              <a:t>Pop Up de Registro</a:t>
            </a:r>
            <a:br>
              <a:rPr lang="es-ES" sz="3600" dirty="0" smtClean="0"/>
            </a:br>
            <a:r>
              <a:rPr lang="es-ES" sz="2000" dirty="0" smtClean="0"/>
              <a:t>(Aplica para todos los productos)</a:t>
            </a:r>
            <a:endParaRPr lang="es-ES" sz="2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6400" y="1130300"/>
            <a:ext cx="8229600" cy="4525963"/>
          </a:xfrm>
        </p:spPr>
        <p:txBody>
          <a:bodyPr>
            <a:normAutofit/>
          </a:bodyPr>
          <a:lstStyle/>
          <a:p>
            <a:r>
              <a:rPr lang="es-ES" sz="2000" dirty="0" smtClean="0"/>
              <a:t>Se deberán capturar al menos los datos marcados con asterisco</a:t>
            </a:r>
            <a:endParaRPr lang="es-ES" sz="2000" dirty="0"/>
          </a:p>
        </p:txBody>
      </p:sp>
      <p:sp>
        <p:nvSpPr>
          <p:cNvPr id="6" name="5 Rectángulo"/>
          <p:cNvSpPr/>
          <p:nvPr/>
        </p:nvSpPr>
        <p:spPr>
          <a:xfrm>
            <a:off x="6178550" y="1746088"/>
            <a:ext cx="2552700" cy="2432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Al da clic al botón de enviar y una vez capturados los datos mínimos requeridos (marcados con asterisco) deberá enviar la información al cliente y guardar sus datos de contacto en una base para atacarla semanalmente a través de </a:t>
            </a:r>
            <a:r>
              <a:rPr lang="es-MX" sz="1400" dirty="0" err="1" smtClean="0"/>
              <a:t>Call</a:t>
            </a:r>
            <a:r>
              <a:rPr lang="es-MX" sz="1400" dirty="0" smtClean="0"/>
              <a:t> center y </a:t>
            </a:r>
            <a:r>
              <a:rPr lang="es-MX" sz="1400" dirty="0" err="1" smtClean="0"/>
              <a:t>mailing</a:t>
            </a:r>
            <a:endParaRPr lang="es-MX" sz="1400" dirty="0"/>
          </a:p>
        </p:txBody>
      </p:sp>
      <p:cxnSp>
        <p:nvCxnSpPr>
          <p:cNvPr id="7" name="6 Conector recto de flecha"/>
          <p:cNvCxnSpPr>
            <a:stCxn id="6" idx="1"/>
          </p:cNvCxnSpPr>
          <p:nvPr/>
        </p:nvCxnSpPr>
        <p:spPr>
          <a:xfrm flipH="1">
            <a:off x="4953000" y="2962113"/>
            <a:ext cx="1225550" cy="632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889000" y="4203170"/>
            <a:ext cx="2552700" cy="10992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En caso de no capturar los datos mínimos se deberá desplegar una leyenda de «favor de capturar los datos marcados con asterisco»</a:t>
            </a:r>
            <a:endParaRPr lang="es-MX" sz="1400" dirty="0"/>
          </a:p>
        </p:txBody>
      </p:sp>
      <p:cxnSp>
        <p:nvCxnSpPr>
          <p:cNvPr id="12" name="11 Conector recto de flecha"/>
          <p:cNvCxnSpPr>
            <a:stCxn id="11" idx="3"/>
          </p:cNvCxnSpPr>
          <p:nvPr/>
        </p:nvCxnSpPr>
        <p:spPr>
          <a:xfrm flipV="1">
            <a:off x="3441700" y="3733535"/>
            <a:ext cx="781050" cy="10192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/>
        </p:nvSpPr>
        <p:spPr>
          <a:xfrm>
            <a:off x="260350" y="3256283"/>
            <a:ext cx="2552700" cy="5496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Permitir teléfono sólo a 10 dígitos</a:t>
            </a:r>
            <a:endParaRPr lang="es-MX" sz="1400" dirty="0"/>
          </a:p>
        </p:txBody>
      </p:sp>
      <p:cxnSp>
        <p:nvCxnSpPr>
          <p:cNvPr id="22" name="21 Conector recto de flecha"/>
          <p:cNvCxnSpPr>
            <a:stCxn id="21" idx="0"/>
          </p:cNvCxnSpPr>
          <p:nvPr/>
        </p:nvCxnSpPr>
        <p:spPr>
          <a:xfrm flipV="1">
            <a:off x="1536700" y="2451101"/>
            <a:ext cx="495300" cy="80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97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3 Imagen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800" y="216786"/>
            <a:ext cx="8267772" cy="5187309"/>
          </a:xfrm>
          <a:prstGeom prst="rect">
            <a:avLst/>
          </a:prstGeom>
        </p:spPr>
      </p:pic>
      <p:sp>
        <p:nvSpPr>
          <p:cNvPr id="20" name="19 Rectángulo"/>
          <p:cNvSpPr/>
          <p:nvPr/>
        </p:nvSpPr>
        <p:spPr>
          <a:xfrm>
            <a:off x="6464300" y="1747946"/>
            <a:ext cx="2552700" cy="12238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Al darle clic al banner se desplegara el micrositio para cotizar el crédito que el cliente desee.</a:t>
            </a:r>
            <a:endParaRPr lang="es-MX" sz="1400" dirty="0"/>
          </a:p>
        </p:txBody>
      </p:sp>
      <p:grpSp>
        <p:nvGrpSpPr>
          <p:cNvPr id="9" name="8 Grupo"/>
          <p:cNvGrpSpPr/>
          <p:nvPr/>
        </p:nvGrpSpPr>
        <p:grpSpPr>
          <a:xfrm>
            <a:off x="1358900" y="1184459"/>
            <a:ext cx="4651231" cy="2676341"/>
            <a:chOff x="1358900" y="1184459"/>
            <a:chExt cx="4651231" cy="2676341"/>
          </a:xfrm>
        </p:grpSpPr>
        <p:sp>
          <p:nvSpPr>
            <p:cNvPr id="2" name="1 Rectángulo"/>
            <p:cNvSpPr/>
            <p:nvPr/>
          </p:nvSpPr>
          <p:spPr>
            <a:xfrm>
              <a:off x="1358900" y="1193800"/>
              <a:ext cx="4622800" cy="2222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MX" dirty="0" smtClean="0">
                  <a:solidFill>
                    <a:schemeClr val="tx1"/>
                  </a:solidFill>
                </a:rPr>
                <a:t>Ahorra con afirme</a:t>
              </a:r>
            </a:p>
          </p:txBody>
        </p:sp>
        <p:sp>
          <p:nvSpPr>
            <p:cNvPr id="3" name="2 CuadroTexto"/>
            <p:cNvSpPr txBox="1"/>
            <p:nvPr/>
          </p:nvSpPr>
          <p:spPr>
            <a:xfrm>
              <a:off x="4184686" y="2094468"/>
              <a:ext cx="1346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 smtClean="0"/>
                <a:t>Hipoteca</a:t>
              </a:r>
              <a:endParaRPr lang="es-MX" sz="1400" dirty="0"/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2870200" y="3079234"/>
              <a:ext cx="18732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 smtClean="0"/>
                <a:t>Préstamo de Nómina</a:t>
              </a:r>
              <a:endParaRPr lang="es-MX" sz="1400" dirty="0"/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1981200" y="2120384"/>
              <a:ext cx="1587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 smtClean="0"/>
                <a:t>Tarjeta de Crédito</a:t>
              </a:r>
              <a:endParaRPr lang="es-MX" sz="1400" dirty="0"/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5056" y="2462800"/>
              <a:ext cx="509887" cy="618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3 Imagen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09931" y="1350625"/>
              <a:ext cx="916310" cy="794643"/>
            </a:xfrm>
            <a:prstGeom prst="rect">
              <a:avLst/>
            </a:prstGeom>
          </p:spPr>
        </p:pic>
        <p:pic>
          <p:nvPicPr>
            <p:cNvPr id="10" name="9 Imagen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241550" y="1513352"/>
              <a:ext cx="822747" cy="631916"/>
            </a:xfrm>
            <a:prstGeom prst="rect">
              <a:avLst/>
            </a:prstGeom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447801" y="3492500"/>
              <a:ext cx="8255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10 Rectángulo redondeado"/>
            <p:cNvSpPr/>
            <p:nvPr/>
          </p:nvSpPr>
          <p:spPr>
            <a:xfrm>
              <a:off x="4791875" y="1184459"/>
              <a:ext cx="1218256" cy="148776"/>
            </a:xfrm>
            <a:prstGeom prst="roundRect">
              <a:avLst>
                <a:gd name="adj" fmla="val 50000"/>
              </a:avLst>
            </a:prstGeom>
            <a:gradFill>
              <a:gsLst>
                <a:gs pos="94000">
                  <a:srgbClr val="00B050"/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900" dirty="0" smtClean="0">
                  <a:solidFill>
                    <a:schemeClr val="bg1"/>
                  </a:solidFill>
                  <a:latin typeface="Lucida Console" pitchFamily="49" charset="0"/>
                </a:rPr>
                <a:t>Conoce más</a:t>
              </a:r>
              <a:endParaRPr lang="es-MX" sz="900" dirty="0">
                <a:solidFill>
                  <a:schemeClr val="bg1"/>
                </a:solidFill>
                <a:latin typeface="Lucida Console" pitchFamily="49" charset="0"/>
              </a:endParaRPr>
            </a:p>
          </p:txBody>
        </p:sp>
        <p:pic>
          <p:nvPicPr>
            <p:cNvPr id="4101" name="Picture 5"/>
            <p:cNvPicPr>
              <a:picLocks noChangeAspect="1" noChangeArrowheads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409701" y="3454798"/>
              <a:ext cx="831849" cy="406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21" name="20 Conector recto de flecha"/>
          <p:cNvCxnSpPr>
            <a:stCxn id="20" idx="1"/>
          </p:cNvCxnSpPr>
          <p:nvPr/>
        </p:nvCxnSpPr>
        <p:spPr>
          <a:xfrm flipH="1">
            <a:off x="4013200" y="2359873"/>
            <a:ext cx="2451100" cy="102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04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3436" y="1818368"/>
            <a:ext cx="7167564" cy="391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s-ES" dirty="0" smtClean="0"/>
              <a:t>Tarjeta de Crédito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6400" y="1130300"/>
            <a:ext cx="8229600" cy="4525963"/>
          </a:xfrm>
        </p:spPr>
        <p:txBody>
          <a:bodyPr/>
          <a:lstStyle/>
          <a:p>
            <a:r>
              <a:rPr lang="es-ES" dirty="0" smtClean="0"/>
              <a:t>Balance Transfer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4191000" y="1100246"/>
            <a:ext cx="3009900" cy="1046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Por Default deberá estar seleccionado el cotizador para tarjeta de crédito, pudiendo seleccionar posteriormente cualquiera de los otros 2 productos</a:t>
            </a:r>
            <a:endParaRPr lang="es-MX" sz="1400" dirty="0"/>
          </a:p>
        </p:txBody>
      </p:sp>
      <p:cxnSp>
        <p:nvCxnSpPr>
          <p:cNvPr id="8" name="7 Conector recto de flecha"/>
          <p:cNvCxnSpPr>
            <a:stCxn id="7" idx="1"/>
          </p:cNvCxnSpPr>
          <p:nvPr/>
        </p:nvCxnSpPr>
        <p:spPr>
          <a:xfrm flipH="1">
            <a:off x="2794000" y="1623273"/>
            <a:ext cx="1397000" cy="700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4991100" y="2560746"/>
            <a:ext cx="3009900" cy="1046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Todos los campos se deberán llenar para poder desplegar la información del simulador</a:t>
            </a:r>
            <a:endParaRPr lang="es-MX" sz="1400" dirty="0"/>
          </a:p>
        </p:txBody>
      </p:sp>
      <p:cxnSp>
        <p:nvCxnSpPr>
          <p:cNvPr id="12" name="11 Conector recto de flecha"/>
          <p:cNvCxnSpPr>
            <a:stCxn id="11" idx="1"/>
          </p:cNvCxnSpPr>
          <p:nvPr/>
        </p:nvCxnSpPr>
        <p:spPr>
          <a:xfrm flipH="1" flipV="1">
            <a:off x="4146550" y="2743201"/>
            <a:ext cx="844550" cy="340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11" idx="1"/>
          </p:cNvCxnSpPr>
          <p:nvPr/>
        </p:nvCxnSpPr>
        <p:spPr>
          <a:xfrm flipH="1">
            <a:off x="4146550" y="3083773"/>
            <a:ext cx="8445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11" idx="1"/>
          </p:cNvCxnSpPr>
          <p:nvPr/>
        </p:nvCxnSpPr>
        <p:spPr>
          <a:xfrm flipH="1">
            <a:off x="4146550" y="3083773"/>
            <a:ext cx="844550" cy="7643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11" idx="1"/>
          </p:cNvCxnSpPr>
          <p:nvPr/>
        </p:nvCxnSpPr>
        <p:spPr>
          <a:xfrm flipH="1">
            <a:off x="4146550" y="3083773"/>
            <a:ext cx="844550" cy="382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37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7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3436" y="1818368"/>
            <a:ext cx="7167564" cy="391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s-ES" dirty="0" smtClean="0"/>
              <a:t>Tarjeta de Crédito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6400" y="1130300"/>
            <a:ext cx="8229600" cy="4525963"/>
          </a:xfrm>
        </p:spPr>
        <p:txBody>
          <a:bodyPr/>
          <a:lstStyle/>
          <a:p>
            <a:r>
              <a:rPr lang="es-ES" dirty="0" smtClean="0"/>
              <a:t>Balance Transfer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4991100" y="2611546"/>
            <a:ext cx="3009900" cy="7019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Acepta capturar números del 1 a  $1,000,000</a:t>
            </a:r>
            <a:endParaRPr lang="es-MX" sz="1400" dirty="0"/>
          </a:p>
        </p:txBody>
      </p:sp>
      <p:cxnSp>
        <p:nvCxnSpPr>
          <p:cNvPr id="15" name="14 Conector recto de flecha"/>
          <p:cNvCxnSpPr/>
          <p:nvPr/>
        </p:nvCxnSpPr>
        <p:spPr>
          <a:xfrm flipH="1" flipV="1">
            <a:off x="4140200" y="3175000"/>
            <a:ext cx="850900" cy="520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11" idx="1"/>
          </p:cNvCxnSpPr>
          <p:nvPr/>
        </p:nvCxnSpPr>
        <p:spPr>
          <a:xfrm flipH="1" flipV="1">
            <a:off x="4140200" y="2844800"/>
            <a:ext cx="850900" cy="117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/>
        </p:nvSpPr>
        <p:spPr>
          <a:xfrm>
            <a:off x="4991100" y="3370104"/>
            <a:ext cx="3009900" cy="7019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Combo con plazos de 12, 18 y 24 meses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0626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7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3436" y="1818368"/>
            <a:ext cx="7167564" cy="391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s-ES" dirty="0" smtClean="0"/>
              <a:t>Tarjeta de Crédito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6400" y="1130300"/>
            <a:ext cx="8229600" cy="4525963"/>
          </a:xfrm>
        </p:spPr>
        <p:txBody>
          <a:bodyPr/>
          <a:lstStyle/>
          <a:p>
            <a:r>
              <a:rPr lang="es-ES" dirty="0" smtClean="0"/>
              <a:t>Balance Transfer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4991100" y="2611546"/>
            <a:ext cx="3009900" cy="7019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Al dar clic se deberá desplegar una imagen con la información de la tasa a capturar</a:t>
            </a:r>
            <a:endParaRPr lang="es-MX" sz="1400" dirty="0"/>
          </a:p>
        </p:txBody>
      </p:sp>
      <p:cxnSp>
        <p:nvCxnSpPr>
          <p:cNvPr id="15" name="14 Conector recto de flecha"/>
          <p:cNvCxnSpPr/>
          <p:nvPr/>
        </p:nvCxnSpPr>
        <p:spPr>
          <a:xfrm flipH="1">
            <a:off x="4423796" y="3695699"/>
            <a:ext cx="567304" cy="10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11" idx="1"/>
          </p:cNvCxnSpPr>
          <p:nvPr/>
        </p:nvCxnSpPr>
        <p:spPr>
          <a:xfrm flipH="1">
            <a:off x="4423795" y="2962541"/>
            <a:ext cx="567305" cy="407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/>
        </p:nvSpPr>
        <p:spPr>
          <a:xfrm>
            <a:off x="4991100" y="3370104"/>
            <a:ext cx="3009900" cy="7019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Al dar clic se deberá desplegar una imagen con la información de la tasa que corresponde a cada producto</a:t>
            </a:r>
            <a:endParaRPr lang="es-MX" sz="14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65200" y="2188154"/>
            <a:ext cx="3213100" cy="2129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00101" y="2709860"/>
            <a:ext cx="4190999" cy="217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315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7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3436" y="1818368"/>
            <a:ext cx="7167564" cy="391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s-ES" dirty="0" smtClean="0"/>
              <a:t>Tarjeta de Crédito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6400" y="1130300"/>
            <a:ext cx="8229600" cy="4525963"/>
          </a:xfrm>
        </p:spPr>
        <p:txBody>
          <a:bodyPr/>
          <a:lstStyle/>
          <a:p>
            <a:r>
              <a:rPr lang="es-ES" dirty="0" smtClean="0"/>
              <a:t>Balance Transfer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4991100" y="2611546"/>
            <a:ext cx="3009900" cy="7019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Información comparativa obtenida de los cálculos que cada concepto conlleva.</a:t>
            </a:r>
            <a:endParaRPr lang="es-MX" sz="1400" dirty="0"/>
          </a:p>
        </p:txBody>
      </p:sp>
      <p:cxnSp>
        <p:nvCxnSpPr>
          <p:cNvPr id="20" name="19 Conector recto de flecha"/>
          <p:cNvCxnSpPr>
            <a:stCxn id="11" idx="2"/>
          </p:cNvCxnSpPr>
          <p:nvPr/>
        </p:nvCxnSpPr>
        <p:spPr>
          <a:xfrm>
            <a:off x="6496050" y="3313536"/>
            <a:ext cx="0" cy="750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2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197465"/>
              </p:ext>
            </p:extLst>
          </p:nvPr>
        </p:nvGraphicFramePr>
        <p:xfrm>
          <a:off x="7785100" y="63023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Hoja de cálculo" showAsIcon="1" r:id="rId5" imgW="914400" imgH="771480" progId="Excel.Sheet.12">
                  <p:embed/>
                </p:oleObj>
              </mc:Choice>
              <mc:Fallback>
                <p:oleObj name="Hoja de cálculo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85100" y="63023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31 Rectángulo"/>
          <p:cNvSpPr/>
          <p:nvPr/>
        </p:nvSpPr>
        <p:spPr>
          <a:xfrm>
            <a:off x="4417218" y="1050768"/>
            <a:ext cx="3009900" cy="7019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En el archivo se muestra el cálculo de los datos a mostrar y en gris los datos que se deben alimentar del simulador</a:t>
            </a:r>
            <a:endParaRPr lang="es-MX" sz="1400" dirty="0"/>
          </a:p>
        </p:txBody>
      </p:sp>
      <p:cxnSp>
        <p:nvCxnSpPr>
          <p:cNvPr id="33" name="32 Conector recto de flecha"/>
          <p:cNvCxnSpPr>
            <a:stCxn id="32" idx="3"/>
            <a:endCxn id="29" idx="1"/>
          </p:cNvCxnSpPr>
          <p:nvPr/>
        </p:nvCxnSpPr>
        <p:spPr>
          <a:xfrm flipV="1">
            <a:off x="7427118" y="1016000"/>
            <a:ext cx="357982" cy="385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03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3436" y="1818368"/>
            <a:ext cx="7167564" cy="391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s-ES" dirty="0" smtClean="0"/>
              <a:t>Tarjeta de Crédito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6400" y="1130300"/>
            <a:ext cx="8229600" cy="4525963"/>
          </a:xfrm>
        </p:spPr>
        <p:txBody>
          <a:bodyPr/>
          <a:lstStyle/>
          <a:p>
            <a:r>
              <a:rPr lang="es-ES" dirty="0" smtClean="0"/>
              <a:t>Balance Transfer</a:t>
            </a:r>
            <a:endParaRPr lang="es-ES" dirty="0"/>
          </a:p>
        </p:txBody>
      </p:sp>
      <p:cxnSp>
        <p:nvCxnSpPr>
          <p:cNvPr id="15" name="14 Conector recto de flecha"/>
          <p:cNvCxnSpPr>
            <a:stCxn id="21" idx="2"/>
          </p:cNvCxnSpPr>
          <p:nvPr/>
        </p:nvCxnSpPr>
        <p:spPr>
          <a:xfrm flipH="1">
            <a:off x="7861300" y="4903932"/>
            <a:ext cx="455612" cy="506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/>
        </p:nvSpPr>
        <p:spPr>
          <a:xfrm>
            <a:off x="7616824" y="3479800"/>
            <a:ext cx="1400175" cy="14241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Botón para registro de prospectos</a:t>
            </a:r>
            <a:endParaRPr lang="es-MX" sz="1400" dirty="0"/>
          </a:p>
        </p:txBody>
      </p:sp>
      <p:cxnSp>
        <p:nvCxnSpPr>
          <p:cNvPr id="24" name="23 Conector recto de flecha"/>
          <p:cNvCxnSpPr>
            <a:stCxn id="25" idx="2"/>
          </p:cNvCxnSpPr>
          <p:nvPr/>
        </p:nvCxnSpPr>
        <p:spPr>
          <a:xfrm flipH="1">
            <a:off x="1989138" y="4847066"/>
            <a:ext cx="919162" cy="506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/>
        </p:nvSpPr>
        <p:spPr>
          <a:xfrm>
            <a:off x="1744662" y="4229966"/>
            <a:ext cx="2327276" cy="617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Botón para Información del trámite para adquirir una TDC</a:t>
            </a:r>
            <a:endParaRPr lang="es-MX" sz="1400" dirty="0"/>
          </a:p>
        </p:txBody>
      </p:sp>
      <p:cxnSp>
        <p:nvCxnSpPr>
          <p:cNvPr id="27" name="26 Conector recto de flecha"/>
          <p:cNvCxnSpPr>
            <a:stCxn id="28" idx="2"/>
          </p:cNvCxnSpPr>
          <p:nvPr/>
        </p:nvCxnSpPr>
        <p:spPr>
          <a:xfrm flipH="1">
            <a:off x="4468815" y="4847066"/>
            <a:ext cx="1148554" cy="506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27 Rectángulo"/>
          <p:cNvSpPr/>
          <p:nvPr/>
        </p:nvSpPr>
        <p:spPr>
          <a:xfrm>
            <a:off x="4224338" y="4229966"/>
            <a:ext cx="2786062" cy="617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Botón que deberá desplegar un pop Up con los legales que sean aprobados por Contraloría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294089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7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3436" y="1818368"/>
            <a:ext cx="7167564" cy="391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833436" y="1833986"/>
            <a:ext cx="7167564" cy="3901382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s-ES" dirty="0" smtClean="0"/>
              <a:t>Tarjeta de Crédito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6400" y="1130300"/>
            <a:ext cx="8229600" cy="4525963"/>
          </a:xfrm>
        </p:spPr>
        <p:txBody>
          <a:bodyPr/>
          <a:lstStyle/>
          <a:p>
            <a:r>
              <a:rPr lang="es-ES" dirty="0" smtClean="0"/>
              <a:t>Balance Transfer</a:t>
            </a:r>
            <a:endParaRPr lang="es-E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74800" y="2438400"/>
            <a:ext cx="6021536" cy="178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12 Rectángulo"/>
          <p:cNvSpPr/>
          <p:nvPr/>
        </p:nvSpPr>
        <p:spPr>
          <a:xfrm>
            <a:off x="3386138" y="4847066"/>
            <a:ext cx="2786062" cy="617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Pop Up de Trámite para TDC</a:t>
            </a:r>
            <a:endParaRPr lang="es-MX" sz="1400" dirty="0"/>
          </a:p>
        </p:txBody>
      </p:sp>
      <p:cxnSp>
        <p:nvCxnSpPr>
          <p:cNvPr id="14" name="13 Conector recto de flecha"/>
          <p:cNvCxnSpPr>
            <a:stCxn id="13" idx="1"/>
          </p:cNvCxnSpPr>
          <p:nvPr/>
        </p:nvCxnSpPr>
        <p:spPr>
          <a:xfrm flipH="1">
            <a:off x="2806700" y="5155616"/>
            <a:ext cx="579438" cy="308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smtClean="0"/>
              <a:t>Hipotecario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03200" y="836831"/>
            <a:ext cx="73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>
                    <a:lumMod val="50000"/>
                  </a:schemeClr>
                </a:solidFill>
              </a:rPr>
              <a:t>Condiciones actuales de campaña Sustitución de Hipoteca</a:t>
            </a:r>
            <a:endParaRPr lang="es-MX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727196"/>
            <a:ext cx="4275137" cy="290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27195"/>
            <a:ext cx="4196695" cy="290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723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onAfir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3494</TotalTime>
  <Words>533</Words>
  <Application>Microsoft Office PowerPoint</Application>
  <PresentationFormat>Presentación en pantalla (4:3)</PresentationFormat>
  <Paragraphs>84</Paragraphs>
  <Slides>14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6" baseType="lpstr">
      <vt:lpstr>PresentacionAfirme</vt:lpstr>
      <vt:lpstr>Hoja de cálculo</vt:lpstr>
      <vt:lpstr>Simulador</vt:lpstr>
      <vt:lpstr>Presentación de PowerPoint</vt:lpstr>
      <vt:lpstr>Tarjeta de Crédito</vt:lpstr>
      <vt:lpstr>Tarjeta de Crédito</vt:lpstr>
      <vt:lpstr>Tarjeta de Crédito</vt:lpstr>
      <vt:lpstr>Tarjeta de Crédito</vt:lpstr>
      <vt:lpstr>Tarjeta de Crédito</vt:lpstr>
      <vt:lpstr>Tarjeta de Crédito</vt:lpstr>
      <vt:lpstr>Hipotecario</vt:lpstr>
      <vt:lpstr>Hipotecario</vt:lpstr>
      <vt:lpstr>Hipotecario</vt:lpstr>
      <vt:lpstr>Crédito de Nómina</vt:lpstr>
      <vt:lpstr>Crédito de Nómina</vt:lpstr>
      <vt:lpstr>Pop Up de Registro (Aplica para todos los productos)</vt:lpstr>
    </vt:vector>
  </TitlesOfParts>
  <Company>afirme grupo financiero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afirme</dc:creator>
  <cp:lastModifiedBy>Jose Luis Carmona Ponce de León</cp:lastModifiedBy>
  <cp:revision>41</cp:revision>
  <dcterms:created xsi:type="dcterms:W3CDTF">2015-02-18T19:57:09Z</dcterms:created>
  <dcterms:modified xsi:type="dcterms:W3CDTF">2016-03-02T00:35:47Z</dcterms:modified>
</cp:coreProperties>
</file>