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68" r:id="rId2"/>
    <p:sldId id="278" r:id="rId3"/>
    <p:sldId id="271" r:id="rId4"/>
    <p:sldId id="269" r:id="rId5"/>
    <p:sldId id="270" r:id="rId6"/>
    <p:sldId id="272" r:id="rId7"/>
    <p:sldId id="273" r:id="rId8"/>
    <p:sldId id="260" r:id="rId9"/>
    <p:sldId id="261" r:id="rId10"/>
    <p:sldId id="262" r:id="rId11"/>
    <p:sldId id="263" r:id="rId12"/>
    <p:sldId id="264" r:id="rId13"/>
    <p:sldId id="258" r:id="rId14"/>
    <p:sldId id="265" r:id="rId15"/>
    <p:sldId id="266" r:id="rId16"/>
    <p:sldId id="257" r:id="rId17"/>
    <p:sldId id="267" r:id="rId18"/>
    <p:sldId id="274" r:id="rId19"/>
    <p:sldId id="275" r:id="rId20"/>
    <p:sldId id="279" r:id="rId21"/>
    <p:sldId id="276" r:id="rId22"/>
    <p:sldId id="282" r:id="rId23"/>
    <p:sldId id="28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32"/>
    <p:restoredTop sz="94632"/>
  </p:normalViewPr>
  <p:slideViewPr>
    <p:cSldViewPr snapToGrid="0" snapToObjects="1">
      <p:cViewPr>
        <p:scale>
          <a:sx n="78" d="100"/>
          <a:sy n="78" d="100"/>
        </p:scale>
        <p:origin x="1464" y="1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B9B719-1773-754E-B0F1-6D343410739F}" type="datetimeFigureOut">
              <a:rPr lang="en-US" smtClean="0"/>
              <a:t>5/11/17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F77A6-1E0F-6E4A-91F9-583F90B79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49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5D9E4-C42B-154C-BD19-9D1F8891A862}" type="datetimeFigureOut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46B8F-94BD-CC46-ABCA-52D15183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89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5D9E4-C42B-154C-BD19-9D1F8891A862}" type="datetimeFigureOut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46B8F-94BD-CC46-ABCA-52D15183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0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5D9E4-C42B-154C-BD19-9D1F8891A862}" type="datetimeFigureOut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46B8F-94BD-CC46-ABCA-52D15183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482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5D9E4-C42B-154C-BD19-9D1F8891A862}" type="datetimeFigureOut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46B8F-94BD-CC46-ABCA-52D15183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28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5D9E4-C42B-154C-BD19-9D1F8891A862}" type="datetimeFigureOut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46B8F-94BD-CC46-ABCA-52D15183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98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5D9E4-C42B-154C-BD19-9D1F8891A862}" type="datetimeFigureOut">
              <a:rPr lang="en-US" smtClean="0"/>
              <a:t>5/11/17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46B8F-94BD-CC46-ABCA-52D15183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539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5D9E4-C42B-154C-BD19-9D1F8891A862}" type="datetimeFigureOut">
              <a:rPr lang="en-US" smtClean="0"/>
              <a:t>5/11/17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46B8F-94BD-CC46-ABCA-52D15183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50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5D9E4-C42B-154C-BD19-9D1F8891A862}" type="datetimeFigureOut">
              <a:rPr lang="en-US" smtClean="0"/>
              <a:t>5/11/17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46B8F-94BD-CC46-ABCA-52D15183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5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5D9E4-C42B-154C-BD19-9D1F8891A862}" type="datetimeFigureOut">
              <a:rPr lang="en-US" smtClean="0"/>
              <a:t>5/11/17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46B8F-94BD-CC46-ABCA-52D15183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17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5D9E4-C42B-154C-BD19-9D1F8891A862}" type="datetimeFigureOut">
              <a:rPr lang="en-US" smtClean="0"/>
              <a:t>5/11/17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46B8F-94BD-CC46-ABCA-52D15183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851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5D9E4-C42B-154C-BD19-9D1F8891A862}" type="datetimeFigureOut">
              <a:rPr lang="en-US" smtClean="0"/>
              <a:t>5/11/17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46B8F-94BD-CC46-ABCA-52D15183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72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5D9E4-C42B-154C-BD19-9D1F8891A862}" type="datetimeFigureOut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46B8F-94BD-CC46-ABCA-52D15183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658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Tunable LSM Tree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Jack Dent, </a:t>
            </a:r>
            <a:r>
              <a:rPr lang="en-US" dirty="0" smtClean="0"/>
              <a:t>CS 265 Final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75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96148" y="2925717"/>
            <a:ext cx="3092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Cost of merging single entry: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21074" y="2471627"/>
            <a:ext cx="4067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Number of merge operations per entry: </a:t>
            </a:r>
            <a:endParaRPr lang="en-US" b="1" i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717516" y="3394804"/>
            <a:ext cx="1937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Write complexity: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317" y="2925717"/>
            <a:ext cx="651903" cy="4049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541" y="2505875"/>
            <a:ext cx="529467" cy="30709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70" b="6438"/>
          <a:stretch/>
        </p:blipFill>
        <p:spPr>
          <a:xfrm>
            <a:off x="5725464" y="3395925"/>
            <a:ext cx="3076094" cy="3095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841" y="3869543"/>
            <a:ext cx="2616200" cy="3302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397608" y="4668830"/>
            <a:ext cx="3965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f=n/b</a:t>
            </a:r>
            <a:r>
              <a:rPr lang="en-US" dirty="0" smtClean="0"/>
              <a:t>, complexity is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 O(1/b * (1+mu))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087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queries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01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28831" y="3326451"/>
            <a:ext cx="3042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Cost of searching entire tree: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8766" y="2872361"/>
            <a:ext cx="3048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Cost of searching entire level: </a:t>
            </a:r>
            <a:endParaRPr lang="en-US" b="1" i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475904" y="3780541"/>
            <a:ext cx="2511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Point query complexity: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111" y="2872361"/>
            <a:ext cx="996194" cy="40470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058610" y="2418271"/>
            <a:ext cx="2912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Cost of searching single run: </a:t>
            </a:r>
            <a:endParaRPr lang="en-US" b="1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918111" y="2406396"/>
            <a:ext cx="7184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 smtClean="0">
                <a:latin typeface="Times" charset="0"/>
                <a:ea typeface="Times" charset="0"/>
                <a:cs typeface="Times" charset="0"/>
              </a:rPr>
              <a:t>O(1)</a:t>
            </a:r>
            <a:endParaRPr lang="en-US" sz="2200" i="1" dirty="0">
              <a:latin typeface="Times" charset="0"/>
              <a:ea typeface="Times" charset="0"/>
              <a:cs typeface="Times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111" y="3361823"/>
            <a:ext cx="1432715" cy="35283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83"/>
          <a:stretch/>
        </p:blipFill>
        <p:spPr>
          <a:xfrm>
            <a:off x="5954111" y="3834786"/>
            <a:ext cx="2248343" cy="30105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193151" y="4587347"/>
            <a:ext cx="358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f=n/b</a:t>
            </a:r>
            <a:r>
              <a:rPr lang="en-US" dirty="0" smtClean="0"/>
              <a:t>, complexity is 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O(n/b * phi)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389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027" y="455267"/>
            <a:ext cx="6903523" cy="610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544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queries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11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27636" y="3495264"/>
            <a:ext cx="3042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Cost of searching entire tree: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71299" y="3041174"/>
            <a:ext cx="3048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Cost of searching entire level: </a:t>
            </a:r>
            <a:endParaRPr lang="en-US" b="1" i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4001143" y="2587084"/>
            <a:ext cx="2912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Cost of searching single run: </a:t>
            </a:r>
            <a:endParaRPr lang="en-US" b="1" i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2642197" y="4389328"/>
            <a:ext cx="616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𝞓</a:t>
            </a:r>
            <a:r>
              <a:rPr lang="en-US" i="1" dirty="0" smtClean="0">
                <a:latin typeface="Times" charset="0"/>
                <a:ea typeface="Times" charset="0"/>
                <a:cs typeface="Times" charset="0"/>
              </a:rPr>
              <a:t>=n/b</a:t>
            </a:r>
            <a:r>
              <a:rPr lang="en-US" dirty="0" smtClean="0"/>
              <a:t>, complexity is </a:t>
            </a:r>
            <a:r>
              <a:rPr lang="en-US" i="1" dirty="0" smtClean="0">
                <a:latin typeface="Times" charset="0"/>
                <a:ea typeface="Times" charset="0"/>
                <a:cs typeface="Times" charset="0"/>
              </a:rPr>
              <a:t>O(d * f)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; compare with GET query: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511" y="2529466"/>
            <a:ext cx="846599" cy="4279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5100"/>
          <a:stretch/>
        </p:blipFill>
        <p:spPr>
          <a:xfrm>
            <a:off x="7042735" y="3048190"/>
            <a:ext cx="1045239" cy="3688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22" b="3572"/>
          <a:stretch/>
        </p:blipFill>
        <p:spPr>
          <a:xfrm>
            <a:off x="7042735" y="3549587"/>
            <a:ext cx="1368346" cy="31500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275" y="4425706"/>
            <a:ext cx="1432715" cy="35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737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200" y="977900"/>
            <a:ext cx="9232900" cy="488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0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Thread pool</a:t>
            </a:r>
          </a:p>
          <a:p>
            <a:pPr lvl="1"/>
            <a:r>
              <a:rPr lang="en-US" dirty="0" smtClean="0"/>
              <a:t>Condition variables to synchronize tasks</a:t>
            </a:r>
          </a:p>
          <a:p>
            <a:pPr lvl="1"/>
            <a:endParaRPr lang="en-US" dirty="0"/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m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map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 smtClean="0"/>
              <a:t>Especially performant when performing random IO for fence pointers with higher page spacing</a:t>
            </a:r>
          </a:p>
        </p:txBody>
      </p:sp>
    </p:spTree>
    <p:extLst>
      <p:ext uri="{BB962C8B-B14F-4D97-AF65-F5344CB8AC3E}">
        <p14:creationId xmlns:p14="http://schemas.microsoft.com/office/powerpoint/2010/main" val="118804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059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infrastructure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74394" y="3756522"/>
            <a:ext cx="24129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Secondary storage: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37056" y="3302432"/>
            <a:ext cx="8402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RAM:</a:t>
            </a:r>
            <a:endParaRPr lang="en-US" sz="2200" b="1" i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466410" y="2848342"/>
            <a:ext cx="14027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Processor:</a:t>
            </a:r>
            <a:endParaRPr lang="en-US" sz="2200" b="1" i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038582" y="2848342"/>
            <a:ext cx="45569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2.8 GHz Intel Core I7 processors 16 GB</a:t>
            </a:r>
            <a:endParaRPr lang="en-US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5038582" y="3282127"/>
            <a:ext cx="48673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1600 MHZ DDR3 random access memory</a:t>
            </a:r>
            <a:endParaRPr 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5042074" y="3756522"/>
            <a:ext cx="30877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500 GB SSD, flash storage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539758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1993900"/>
            <a:ext cx="11036300" cy="28575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4234375" y="1814732"/>
            <a:ext cx="1997613" cy="9988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330462" y="1500524"/>
            <a:ext cx="42818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Buffer: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std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::set</a:t>
            </a:r>
            <a:r>
              <a:rPr lang="en-US" dirty="0" smtClean="0"/>
              <a:t>, implemented as binary tree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 	 </a:t>
            </a:r>
            <a:r>
              <a:rPr lang="en-US" dirty="0" smtClean="0"/>
              <a:t>             reads and writes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89982" y="5387926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Level: contains </a:t>
            </a:r>
            <a:r>
              <a:rPr lang="en-US" i="1" dirty="0" smtClean="0"/>
              <a:t>f </a:t>
            </a:r>
            <a:r>
              <a:rPr lang="en-US" dirty="0" smtClean="0"/>
              <a:t>runs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1305951" y="4456625"/>
            <a:ext cx="1184031" cy="9313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5272845" y="4617648"/>
            <a:ext cx="1184030" cy="5369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70181" y="5154612"/>
            <a:ext cx="59243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Run: contains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Bloom filter, where the </a:t>
            </a:r>
            <a:r>
              <a:rPr lang="en-US" dirty="0" err="1" smtClean="0"/>
              <a:t>bitset</a:t>
            </a:r>
            <a:r>
              <a:rPr lang="en-US" dirty="0" smtClean="0"/>
              <a:t> has size </a:t>
            </a:r>
            <a:r>
              <a:rPr lang="en-US" i="1" dirty="0"/>
              <a:t>r</a:t>
            </a:r>
            <a:r>
              <a:rPr lang="en-US" i="1" dirty="0" smtClean="0"/>
              <a:t> </a:t>
            </a:r>
            <a:r>
              <a:rPr lang="en-US" dirty="0" smtClean="0"/>
              <a:t>* </a:t>
            </a:r>
            <a:r>
              <a:rPr lang="en-US" i="1" dirty="0" smtClean="0"/>
              <a:t>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Fence pointers for every page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File in secondary storage containing entries in sorted order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082018" y="2686929"/>
            <a:ext cx="1997613" cy="337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17" b="6902"/>
          <a:stretch/>
        </p:blipFill>
        <p:spPr>
          <a:xfrm>
            <a:off x="6653263" y="2115007"/>
            <a:ext cx="1350868" cy="29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9980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</a:t>
            </a:r>
            <a:r>
              <a:rPr lang="en-US" dirty="0" err="1" smtClean="0"/>
              <a:t>fanout</a:t>
            </a:r>
            <a:r>
              <a:rPr lang="en-US" dirty="0" smtClean="0"/>
              <a:t>, effect on write throughput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787" y="1690688"/>
            <a:ext cx="7320425" cy="463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9160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873" y="2270507"/>
            <a:ext cx="6788254" cy="18071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27666" y="4984010"/>
            <a:ext cx="5286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/>
              <a:t>Surprising finding</a:t>
            </a:r>
            <a:r>
              <a:rPr lang="en-US" sz="2400" b="1" i="1" smtClean="0"/>
              <a:t>:</a:t>
            </a:r>
            <a:r>
              <a:rPr lang="en-US" sz="2400" i="1" smtClean="0"/>
              <a:t> </a:t>
            </a:r>
            <a:r>
              <a:rPr lang="en-US" sz="2400" dirty="0" smtClean="0"/>
              <a:t>buffer is a bottleneck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4134955" y="4387331"/>
            <a:ext cx="4673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Workload size</a:t>
            </a:r>
            <a:r>
              <a:rPr lang="en-US" sz="2400" dirty="0" smtClean="0"/>
              <a:t>: 100,000,000 queries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0771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84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skip list!</a:t>
            </a:r>
          </a:p>
          <a:p>
            <a:r>
              <a:rPr lang="en-US" dirty="0" smtClean="0"/>
              <a:t>Have another go at integrating Facebook’s folly/wangle libraries for thread management</a:t>
            </a:r>
          </a:p>
          <a:p>
            <a:pPr lvl="1"/>
            <a:r>
              <a:rPr lang="en-US" dirty="0" err="1" smtClean="0"/>
              <a:t>Aghhh</a:t>
            </a:r>
            <a:r>
              <a:rPr lang="en-GB" dirty="0" smtClean="0"/>
              <a:t>...</a:t>
            </a:r>
            <a:endParaRPr lang="en-US" dirty="0" smtClean="0"/>
          </a:p>
          <a:p>
            <a:r>
              <a:rPr lang="en-US" dirty="0" smtClean="0"/>
              <a:t>Experiment more with fence pointer variable page spacing</a:t>
            </a:r>
          </a:p>
          <a:p>
            <a:r>
              <a:rPr lang="en-US" dirty="0" err="1" smtClean="0"/>
              <a:t>Monkey</a:t>
            </a:r>
            <a:r>
              <a:rPr lang="en-US" dirty="0" err="1" smtClean="0"/>
              <a:t>DB-esque</a:t>
            </a:r>
            <a:r>
              <a:rPr lang="en-US" dirty="0" smtClean="0"/>
              <a:t> bloom filter sizing</a:t>
            </a:r>
          </a:p>
          <a:p>
            <a:r>
              <a:rPr lang="en-US" dirty="0" smtClean="0"/>
              <a:t>Background merge daemon</a:t>
            </a:r>
            <a:r>
              <a:rPr lang="en-US" dirty="0"/>
              <a:t> </a:t>
            </a:r>
            <a:r>
              <a:rPr lang="en-US" dirty="0" smtClean="0"/>
              <a:t>(parallel for PUT queries)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8140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661" y="2632163"/>
            <a:ext cx="6854678" cy="156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095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584" y="2968283"/>
            <a:ext cx="6368724" cy="101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782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478" y="2483525"/>
            <a:ext cx="6497044" cy="239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115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363" y="3063045"/>
            <a:ext cx="7029037" cy="115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673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738" y="3010486"/>
            <a:ext cx="6960523" cy="146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326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 queries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58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84" y="2103639"/>
            <a:ext cx="6771191" cy="34091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897" y="2640988"/>
            <a:ext cx="4552709" cy="2334409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Tiered merge policy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197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275</Words>
  <Application>Microsoft Macintosh PowerPoint</Application>
  <PresentationFormat>Widescreen</PresentationFormat>
  <Paragraphs>59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Calibri</vt:lpstr>
      <vt:lpstr>Calibri Light</vt:lpstr>
      <vt:lpstr>Courier New</vt:lpstr>
      <vt:lpstr>Times</vt:lpstr>
      <vt:lpstr>Arial</vt:lpstr>
      <vt:lpstr>Office Theme</vt:lpstr>
      <vt:lpstr>Tunable LSM Tree</vt:lpstr>
      <vt:lpstr>Design</vt:lpstr>
      <vt:lpstr>Parameters</vt:lpstr>
      <vt:lpstr>Parameters</vt:lpstr>
      <vt:lpstr>Parameters</vt:lpstr>
      <vt:lpstr>Parameters</vt:lpstr>
      <vt:lpstr>Parameters</vt:lpstr>
      <vt:lpstr>Put queries</vt:lpstr>
      <vt:lpstr>Tiered merge policy</vt:lpstr>
      <vt:lpstr>PowerPoint Presentation</vt:lpstr>
      <vt:lpstr>Get queries</vt:lpstr>
      <vt:lpstr>PowerPoint Presentation</vt:lpstr>
      <vt:lpstr>PowerPoint Presentation</vt:lpstr>
      <vt:lpstr>Range queries</vt:lpstr>
      <vt:lpstr>PowerPoint Presentation</vt:lpstr>
      <vt:lpstr>PowerPoint Presentation</vt:lpstr>
      <vt:lpstr>Optimizations</vt:lpstr>
      <vt:lpstr>Experimental results</vt:lpstr>
      <vt:lpstr>Test infrastructure</vt:lpstr>
      <vt:lpstr>Level fanout, effect on write throughput</vt:lpstr>
      <vt:lpstr>Throughput</vt:lpstr>
      <vt:lpstr>Future work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Put queries</dc:title>
  <dc:creator>Dent, Jack</dc:creator>
  <cp:lastModifiedBy>Dent, Jack</cp:lastModifiedBy>
  <cp:revision>8</cp:revision>
  <cp:lastPrinted>2017-05-11T19:55:58Z</cp:lastPrinted>
  <dcterms:created xsi:type="dcterms:W3CDTF">2017-05-11T18:22:21Z</dcterms:created>
  <dcterms:modified xsi:type="dcterms:W3CDTF">2017-05-11T19:56:39Z</dcterms:modified>
</cp:coreProperties>
</file>