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Play"/>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regular.fntdata"/><Relationship Id="rId14" Type="http://schemas.openxmlformats.org/officeDocument/2006/relationships/slide" Target="slides/slide10.xml"/><Relationship Id="rId16"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7.jpg"/><Relationship Id="rId5"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3"/>
          <p:cNvSpPr/>
          <p:nvPr/>
        </p:nvSpPr>
        <p:spPr>
          <a:xfrm rot="10800000">
            <a:off x="-11723" y="-1"/>
            <a:ext cx="12225953" cy="6868071"/>
          </a:xfrm>
          <a:prstGeom prst="rect">
            <a:avLst/>
          </a:prstGeom>
          <a:gradFill>
            <a:gsLst>
              <a:gs pos="0">
                <a:srgbClr val="000000"/>
              </a:gs>
              <a:gs pos="100000">
                <a:srgbClr val="0F4861"/>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0" name="Google Shape;90;p13"/>
          <p:cNvSpPr/>
          <p:nvPr/>
        </p:nvSpPr>
        <p:spPr>
          <a:xfrm flipH="1" rot="10800000">
            <a:off x="441959" y="-3"/>
            <a:ext cx="11772269" cy="6868074"/>
          </a:xfrm>
          <a:prstGeom prst="rect">
            <a:avLst/>
          </a:prstGeom>
          <a:gradFill>
            <a:gsLst>
              <a:gs pos="0">
                <a:srgbClr val="0A3041">
                  <a:alpha val="82745"/>
                </a:srgbClr>
              </a:gs>
              <a:gs pos="21000">
                <a:srgbClr val="0A3041">
                  <a:alpha val="82745"/>
                </a:srgbClr>
              </a:gs>
              <a:gs pos="100000">
                <a:srgbClr val="156082">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13"/>
          <p:cNvSpPr/>
          <p:nvPr/>
        </p:nvSpPr>
        <p:spPr>
          <a:xfrm rot="10800000">
            <a:off x="-15200" y="0"/>
            <a:ext cx="3623374" cy="6868072"/>
          </a:xfrm>
          <a:prstGeom prst="rect">
            <a:avLst/>
          </a:prstGeom>
          <a:gradFill>
            <a:gsLst>
              <a:gs pos="0">
                <a:srgbClr val="0F4861">
                  <a:alpha val="0"/>
                </a:srgbClr>
              </a:gs>
              <a:gs pos="99000">
                <a:srgbClr val="000000">
                  <a:alpha val="40784"/>
                </a:srgbClr>
              </a:gs>
              <a:gs pos="100000">
                <a:srgbClr val="000000">
                  <a:alpha val="40784"/>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13"/>
          <p:cNvSpPr/>
          <p:nvPr/>
        </p:nvSpPr>
        <p:spPr>
          <a:xfrm flipH="1">
            <a:off x="-15875" y="-3"/>
            <a:ext cx="12233581" cy="6868076"/>
          </a:xfrm>
          <a:prstGeom prst="rect">
            <a:avLst/>
          </a:prstGeom>
          <a:gradFill>
            <a:gsLst>
              <a:gs pos="0">
                <a:srgbClr val="0F4861">
                  <a:alpha val="0"/>
                </a:srgbClr>
              </a:gs>
              <a:gs pos="3000">
                <a:srgbClr val="0F4861">
                  <a:alpha val="0"/>
                </a:srgbClr>
              </a:gs>
              <a:gs pos="100000">
                <a:srgbClr val="000000">
                  <a:alpha val="72941"/>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3"/>
          <p:cNvSpPr/>
          <p:nvPr/>
        </p:nvSpPr>
        <p:spPr>
          <a:xfrm flipH="1" rot="5400000">
            <a:off x="4484334" y="-861824"/>
            <a:ext cx="6861931" cy="8597859"/>
          </a:xfrm>
          <a:prstGeom prst="rect">
            <a:avLst/>
          </a:prstGeom>
          <a:gradFill>
            <a:gsLst>
              <a:gs pos="0">
                <a:srgbClr val="0F4861">
                  <a:alpha val="0"/>
                </a:srgbClr>
              </a:gs>
              <a:gs pos="3000">
                <a:srgbClr val="0F4861">
                  <a:alpha val="0"/>
                </a:srgbClr>
              </a:gs>
              <a:gs pos="100000">
                <a:srgbClr val="000000">
                  <a:alpha val="26666"/>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13"/>
          <p:cNvSpPr/>
          <p:nvPr/>
        </p:nvSpPr>
        <p:spPr>
          <a:xfrm rot="5993193">
            <a:off x="1186972" y="1089049"/>
            <a:ext cx="4967533" cy="4988390"/>
          </a:xfrm>
          <a:prstGeom prst="ellipse">
            <a:avLst/>
          </a:prstGeom>
          <a:gradFill>
            <a:gsLst>
              <a:gs pos="0">
                <a:srgbClr val="156082">
                  <a:alpha val="25882"/>
                </a:srgbClr>
              </a:gs>
              <a:gs pos="85000">
                <a:srgbClr val="43AFE2">
                  <a:alpha val="0"/>
                </a:srgbClr>
              </a:gs>
              <a:gs pos="100000">
                <a:srgbClr val="43AFE2">
                  <a:alpha val="0"/>
                </a:srgbClr>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13"/>
          <p:cNvSpPr txBox="1"/>
          <p:nvPr>
            <p:ph type="ctrTitle"/>
          </p:nvPr>
        </p:nvSpPr>
        <p:spPr>
          <a:xfrm>
            <a:off x="4162567" y="818984"/>
            <a:ext cx="6714699" cy="317868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Play"/>
              <a:buNone/>
            </a:pPr>
            <a:r>
              <a:rPr lang="en-US" sz="4800">
                <a:solidFill>
                  <a:srgbClr val="FFFFFF"/>
                </a:solidFill>
              </a:rPr>
              <a:t>Pens and Printers Sales Strategy Analysis</a:t>
            </a:r>
            <a:endParaRPr/>
          </a:p>
        </p:txBody>
      </p:sp>
      <p:sp>
        <p:nvSpPr>
          <p:cNvPr id="96" name="Google Shape;96;p13"/>
          <p:cNvSpPr/>
          <p:nvPr/>
        </p:nvSpPr>
        <p:spPr>
          <a:xfrm flipH="1">
            <a:off x="-3" y="4490110"/>
            <a:ext cx="12217710" cy="2377962"/>
          </a:xfrm>
          <a:prstGeom prst="rect">
            <a:avLst/>
          </a:prstGeom>
          <a:gradFill>
            <a:gsLst>
              <a:gs pos="0">
                <a:srgbClr val="0F4861">
                  <a:alpha val="49803"/>
                </a:srgbClr>
              </a:gs>
              <a:gs pos="99000">
                <a:srgbClr val="000000">
                  <a:alpha val="33725"/>
                </a:srgbClr>
              </a:gs>
              <a:gs pos="100000">
                <a:srgbClr val="000000">
                  <a:alpha val="33725"/>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13"/>
          <p:cNvSpPr txBox="1"/>
          <p:nvPr>
            <p:ph idx="1" type="subTitle"/>
          </p:nvPr>
        </p:nvSpPr>
        <p:spPr>
          <a:xfrm>
            <a:off x="4285397" y="4960961"/>
            <a:ext cx="7055893" cy="10780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None/>
            </a:pPr>
            <a:r>
              <a:rPr lang="en-US">
                <a:solidFill>
                  <a:srgbClr val="FFFFFF"/>
                </a:solidFill>
              </a:rPr>
              <a:t>An analysis to identify the best strategy to sell the business’ new products effectively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2060"/>
            </a:gs>
            <a:gs pos="34000">
              <a:srgbClr val="1F5C99"/>
            </a:gs>
            <a:gs pos="57000">
              <a:schemeClr val="lt1"/>
            </a:gs>
            <a:gs pos="63000">
              <a:srgbClr val="0070C0"/>
            </a:gs>
            <a:gs pos="100000">
              <a:srgbClr val="0070C0"/>
            </a:gs>
          </a:gsLst>
          <a:lin ang="5400000" scaled="0"/>
        </a:gradFill>
      </p:bgPr>
    </p:bg>
    <p:spTree>
      <p:nvGrpSpPr>
        <p:cNvPr id="202" name="Shape 202"/>
        <p:cNvGrpSpPr/>
        <p:nvPr/>
      </p:nvGrpSpPr>
      <p:grpSpPr>
        <a:xfrm>
          <a:off x="0" y="0"/>
          <a:ext cx="0" cy="0"/>
          <a:chOff x="0" y="0"/>
          <a:chExt cx="0" cy="0"/>
        </a:xfrm>
      </p:grpSpPr>
      <p:sp>
        <p:nvSpPr>
          <p:cNvPr id="203" name="Google Shape;203;p22"/>
          <p:cNvSpPr txBox="1"/>
          <p:nvPr/>
        </p:nvSpPr>
        <p:spPr>
          <a:xfrm>
            <a:off x="3358918" y="2906486"/>
            <a:ext cx="5057398" cy="2005148"/>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800"/>
              <a:buFont typeface="Arial"/>
              <a:buNone/>
            </a:pPr>
            <a:r>
              <a:rPr b="1" lang="en-US" sz="4800">
                <a:solidFill>
                  <a:schemeClr val="dk1"/>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A3041"/>
            </a:gs>
            <a:gs pos="10000">
              <a:srgbClr val="143C64"/>
            </a:gs>
            <a:gs pos="50000">
              <a:srgbClr val="1F5C99"/>
            </a:gs>
            <a:gs pos="100000">
              <a:srgbClr val="FFFFFF">
                <a:alpha val="62745"/>
              </a:srgbClr>
            </a:gs>
          </a:gsLst>
          <a:lin ang="5400000" scaled="0"/>
        </a:gradFill>
      </p:bgPr>
    </p:bg>
    <p:spTree>
      <p:nvGrpSpPr>
        <p:cNvPr id="102" name="Shape 102"/>
        <p:cNvGrpSpPr/>
        <p:nvPr/>
      </p:nvGrpSpPr>
      <p:grpSpPr>
        <a:xfrm>
          <a:off x="0" y="0"/>
          <a:ext cx="0" cy="0"/>
          <a:chOff x="0" y="0"/>
          <a:chExt cx="0" cy="0"/>
        </a:xfrm>
      </p:grpSpPr>
      <p:sp>
        <p:nvSpPr>
          <p:cNvPr id="103" name="Google Shape;103;p14"/>
          <p:cNvSpPr/>
          <p:nvPr/>
        </p:nvSpPr>
        <p:spPr>
          <a:xfrm>
            <a:off x="0" y="0"/>
            <a:ext cx="12188952" cy="6858000"/>
          </a:xfrm>
          <a:prstGeom prst="rect">
            <a:avLst/>
          </a:prstGeom>
          <a:gradFill>
            <a:gsLst>
              <a:gs pos="0">
                <a:srgbClr val="0A3041"/>
              </a:gs>
              <a:gs pos="10000">
                <a:srgbClr val="143C64"/>
              </a:gs>
              <a:gs pos="50000">
                <a:srgbClr val="1F5C99"/>
              </a:gs>
              <a:gs pos="100000">
                <a:srgbClr val="FFFFFF">
                  <a:alpha val="62745"/>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14"/>
          <p:cNvSpPr txBox="1"/>
          <p:nvPr>
            <p:ph type="title"/>
          </p:nvPr>
        </p:nvSpPr>
        <p:spPr>
          <a:xfrm>
            <a:off x="2417942" y="10886"/>
            <a:ext cx="5801917" cy="132796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Play"/>
              <a:buNone/>
            </a:pPr>
            <a:r>
              <a:rPr lang="en-US" sz="4000">
                <a:solidFill>
                  <a:schemeClr val="lt1"/>
                </a:solidFill>
              </a:rPr>
              <a:t>Overview</a:t>
            </a:r>
            <a:endParaRPr/>
          </a:p>
        </p:txBody>
      </p:sp>
      <p:pic>
        <p:nvPicPr>
          <p:cNvPr descr="Handshake" id="105" name="Google Shape;105;p14"/>
          <p:cNvPicPr preferRelativeResize="0"/>
          <p:nvPr/>
        </p:nvPicPr>
        <p:blipFill rotWithShape="1">
          <a:blip r:embed="rId3">
            <a:alphaModFix/>
          </a:blip>
          <a:srcRect b="0" l="0" r="0" t="0"/>
          <a:stretch/>
        </p:blipFill>
        <p:spPr>
          <a:xfrm>
            <a:off x="325242" y="5442398"/>
            <a:ext cx="1198532" cy="1198532"/>
          </a:xfrm>
          <a:prstGeom prst="rect">
            <a:avLst/>
          </a:prstGeom>
          <a:noFill/>
          <a:ln>
            <a:noFill/>
          </a:ln>
        </p:spPr>
      </p:pic>
      <p:sp>
        <p:nvSpPr>
          <p:cNvPr id="106" name="Google Shape;106;p14"/>
          <p:cNvSpPr txBox="1"/>
          <p:nvPr>
            <p:ph idx="1" type="body"/>
          </p:nvPr>
        </p:nvSpPr>
        <p:spPr>
          <a:xfrm>
            <a:off x="2417942" y="1610904"/>
            <a:ext cx="5801917" cy="30048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400"/>
              <a:buChar char="•"/>
            </a:pPr>
            <a:r>
              <a:rPr lang="en-US" sz="2400">
                <a:solidFill>
                  <a:schemeClr val="lt1"/>
                </a:solidFill>
              </a:rPr>
              <a:t>Project is to identify the best sales strategy to sell the business’ products and help the sales team learn quickly which approach works best and vice versa.</a:t>
            </a:r>
            <a:endParaRPr/>
          </a:p>
          <a:p>
            <a:pPr indent="-76200" lvl="0" marL="228600" rtl="0" algn="l">
              <a:lnSpc>
                <a:spcPct val="90000"/>
              </a:lnSpc>
              <a:spcBef>
                <a:spcPts val="1000"/>
              </a:spcBef>
              <a:spcAft>
                <a:spcPts val="0"/>
              </a:spcAft>
              <a:buClr>
                <a:schemeClr val="dk1"/>
              </a:buClr>
              <a:buSzPts val="2400"/>
              <a:buNone/>
            </a:pPr>
            <a:r>
              <a:t/>
            </a:r>
            <a:endParaRPr sz="2400">
              <a:solidFill>
                <a:schemeClr val="lt1"/>
              </a:solidFill>
            </a:endParaRPr>
          </a:p>
          <a:p>
            <a:pPr indent="-228600" lvl="0" marL="228600" rtl="0" algn="l">
              <a:lnSpc>
                <a:spcPct val="90000"/>
              </a:lnSpc>
              <a:spcBef>
                <a:spcPts val="1000"/>
              </a:spcBef>
              <a:spcAft>
                <a:spcPts val="0"/>
              </a:spcAft>
              <a:buClr>
                <a:schemeClr val="lt1"/>
              </a:buClr>
              <a:buSzPts val="2400"/>
              <a:buChar char="•"/>
            </a:pPr>
            <a:r>
              <a:rPr lang="en-US" sz="2400">
                <a:solidFill>
                  <a:schemeClr val="lt1"/>
                </a:solidFill>
              </a:rPr>
              <a:t>Business Goal</a:t>
            </a:r>
            <a:endParaRPr/>
          </a:p>
          <a:p>
            <a:pPr indent="0" lvl="0" marL="0" rtl="0" algn="l">
              <a:lnSpc>
                <a:spcPct val="90000"/>
              </a:lnSpc>
              <a:spcBef>
                <a:spcPts val="1000"/>
              </a:spcBef>
              <a:spcAft>
                <a:spcPts val="0"/>
              </a:spcAft>
              <a:buClr>
                <a:schemeClr val="lt1"/>
              </a:buClr>
              <a:buSzPts val="2400"/>
              <a:buNone/>
            </a:pPr>
            <a:r>
              <a:rPr lang="en-US" sz="2400">
                <a:solidFill>
                  <a:schemeClr val="lt1"/>
                </a:solidFill>
              </a:rPr>
              <a:t>To enable the business’ customers to be more creative and focused on tools for brainstorming.</a:t>
            </a:r>
            <a:endParaRPr/>
          </a:p>
          <a:p>
            <a:pPr indent="0" lvl="0" marL="0" rtl="0" algn="l">
              <a:lnSpc>
                <a:spcPct val="90000"/>
              </a:lnSpc>
              <a:spcBef>
                <a:spcPts val="1000"/>
              </a:spcBef>
              <a:spcAft>
                <a:spcPts val="0"/>
              </a:spcAft>
              <a:buClr>
                <a:schemeClr val="dk1"/>
              </a:buClr>
              <a:buSzPts val="2400"/>
              <a:buNone/>
            </a:pPr>
            <a:r>
              <a:t/>
            </a:r>
            <a:endParaRPr sz="2400">
              <a:solidFill>
                <a:schemeClr val="lt1"/>
              </a:solidFill>
            </a:endParaRPr>
          </a:p>
        </p:txBody>
      </p:sp>
      <p:pic>
        <p:nvPicPr>
          <p:cNvPr descr="Handshake" id="107" name="Google Shape;107;p14"/>
          <p:cNvPicPr preferRelativeResize="0"/>
          <p:nvPr/>
        </p:nvPicPr>
        <p:blipFill rotWithShape="1">
          <a:blip r:embed="rId4">
            <a:alphaModFix amt="15000"/>
          </a:blip>
          <a:srcRect b="0" l="0" r="0" t="0"/>
          <a:stretch/>
        </p:blipFill>
        <p:spPr>
          <a:xfrm>
            <a:off x="6641431" y="816337"/>
            <a:ext cx="5225327" cy="52253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2060"/>
            </a:gs>
            <a:gs pos="10000">
              <a:srgbClr val="002060"/>
            </a:gs>
            <a:gs pos="34000">
              <a:srgbClr val="FFFFFF">
                <a:alpha val="62745"/>
              </a:srgbClr>
            </a:gs>
            <a:gs pos="63000">
              <a:schemeClr val="lt1"/>
            </a:gs>
            <a:gs pos="76000">
              <a:schemeClr val="lt1"/>
            </a:gs>
            <a:gs pos="100000">
              <a:schemeClr val="lt1"/>
            </a:gs>
          </a:gsLst>
          <a:lin ang="5400000" scaled="0"/>
        </a:gradFill>
      </p:bgPr>
    </p:bg>
    <p:spTree>
      <p:nvGrpSpPr>
        <p:cNvPr id="111" name="Shape 111"/>
        <p:cNvGrpSpPr/>
        <p:nvPr/>
      </p:nvGrpSpPr>
      <p:grpSpPr>
        <a:xfrm>
          <a:off x="0" y="0"/>
          <a:ext cx="0" cy="0"/>
          <a:chOff x="0" y="0"/>
          <a:chExt cx="0" cy="0"/>
        </a:xfrm>
      </p:grpSpPr>
      <p:sp>
        <p:nvSpPr>
          <p:cNvPr id="112" name="Google Shape;112;p15"/>
          <p:cNvSpPr/>
          <p:nvPr/>
        </p:nvSpPr>
        <p:spPr>
          <a:xfrm>
            <a:off x="0" y="0"/>
            <a:ext cx="12191999" cy="6857365"/>
          </a:xfrm>
          <a:prstGeom prst="rect">
            <a:avLst/>
          </a:prstGeom>
          <a:gradFill>
            <a:gsLst>
              <a:gs pos="0">
                <a:srgbClr val="002060"/>
              </a:gs>
              <a:gs pos="10000">
                <a:srgbClr val="002060"/>
              </a:gs>
              <a:gs pos="34000">
                <a:srgbClr val="FFFFFF">
                  <a:alpha val="62745"/>
                </a:srgbClr>
              </a:gs>
              <a:gs pos="63000">
                <a:schemeClr val="lt1"/>
              </a:gs>
              <a:gs pos="76000">
                <a:schemeClr val="lt1"/>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13" name="Google Shape;113;p15"/>
          <p:cNvGrpSpPr/>
          <p:nvPr/>
        </p:nvGrpSpPr>
        <p:grpSpPr>
          <a:xfrm>
            <a:off x="4" y="1062849"/>
            <a:ext cx="731521" cy="673460"/>
            <a:chOff x="3940602" y="308034"/>
            <a:chExt cx="2116791" cy="3428999"/>
          </a:xfrm>
        </p:grpSpPr>
        <p:sp>
          <p:nvSpPr>
            <p:cNvPr id="114" name="Google Shape;114;p15"/>
            <p:cNvSpPr/>
            <p:nvPr/>
          </p:nvSpPr>
          <p:spPr>
            <a:xfrm>
              <a:off x="3940602"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15"/>
            <p:cNvSpPr/>
            <p:nvPr/>
          </p:nvSpPr>
          <p:spPr>
            <a:xfrm>
              <a:off x="4715626"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15"/>
            <p:cNvSpPr/>
            <p:nvPr/>
          </p:nvSpPr>
          <p:spPr>
            <a:xfrm>
              <a:off x="5490650" y="308034"/>
              <a:ext cx="566743" cy="3428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17" name="Google Shape;117;p15"/>
          <p:cNvSpPr/>
          <p:nvPr/>
        </p:nvSpPr>
        <p:spPr>
          <a:xfrm>
            <a:off x="640080" y="656150"/>
            <a:ext cx="5590787" cy="1431591"/>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15"/>
          <p:cNvSpPr txBox="1"/>
          <p:nvPr>
            <p:ph type="title"/>
          </p:nvPr>
        </p:nvSpPr>
        <p:spPr>
          <a:xfrm>
            <a:off x="1043631" y="873940"/>
            <a:ext cx="4928291" cy="103578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en-US" sz="3600"/>
              <a:t>Project Summary</a:t>
            </a:r>
            <a:endParaRPr b="1" sz="3600"/>
          </a:p>
        </p:txBody>
      </p:sp>
      <p:sp>
        <p:nvSpPr>
          <p:cNvPr id="119" name="Google Shape;119;p15"/>
          <p:cNvSpPr txBox="1"/>
          <p:nvPr>
            <p:ph idx="1" type="body"/>
          </p:nvPr>
        </p:nvSpPr>
        <p:spPr>
          <a:xfrm>
            <a:off x="1045029" y="2524721"/>
            <a:ext cx="4991629" cy="367712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Email sales strategy recorded the highest revenue generated as well as the highest number of products sold.</a:t>
            </a:r>
            <a:endParaRPr/>
          </a:p>
        </p:txBody>
      </p:sp>
      <p:sp>
        <p:nvSpPr>
          <p:cNvPr id="120" name="Google Shape;120;p15"/>
          <p:cNvSpPr/>
          <p:nvPr/>
        </p:nvSpPr>
        <p:spPr>
          <a:xfrm>
            <a:off x="6634418" y="658367"/>
            <a:ext cx="4719382" cy="2679191"/>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15"/>
          <p:cNvSpPr/>
          <p:nvPr/>
        </p:nvSpPr>
        <p:spPr>
          <a:xfrm>
            <a:off x="6634418" y="3530966"/>
            <a:ext cx="4719382" cy="2679191"/>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graph showing the number of products distributed&#10;&#10;AI-generated content may be incorrect." id="122" name="Google Shape;122;p15"/>
          <p:cNvPicPr preferRelativeResize="0"/>
          <p:nvPr/>
        </p:nvPicPr>
        <p:blipFill rotWithShape="1">
          <a:blip r:embed="rId3">
            <a:alphaModFix/>
          </a:blip>
          <a:srcRect b="0" l="0" r="0" t="0"/>
          <a:stretch/>
        </p:blipFill>
        <p:spPr>
          <a:xfrm>
            <a:off x="6634418" y="3530964"/>
            <a:ext cx="4719381" cy="2679191"/>
          </a:xfrm>
          <a:prstGeom prst="rect">
            <a:avLst/>
          </a:prstGeom>
          <a:noFill/>
          <a:ln>
            <a:noFill/>
          </a:ln>
        </p:spPr>
      </p:pic>
      <p:cxnSp>
        <p:nvCxnSpPr>
          <p:cNvPr id="123" name="Google Shape;123;p15"/>
          <p:cNvCxnSpPr/>
          <p:nvPr/>
        </p:nvCxnSpPr>
        <p:spPr>
          <a:xfrm rot="10800000">
            <a:off x="838200" y="6492240"/>
            <a:ext cx="10515600" cy="0"/>
          </a:xfrm>
          <a:prstGeom prst="straightConnector1">
            <a:avLst/>
          </a:prstGeom>
          <a:noFill/>
          <a:ln cap="flat" cmpd="sng" w="57150">
            <a:solidFill>
              <a:schemeClr val="accent4"/>
            </a:solidFill>
            <a:prstDash val="solid"/>
            <a:miter lim="800000"/>
            <a:headEnd len="sm" w="sm" type="none"/>
            <a:tailEnd len="sm" w="sm" type="none"/>
          </a:ln>
        </p:spPr>
      </p:cxnSp>
      <p:pic>
        <p:nvPicPr>
          <p:cNvPr id="124" name="Google Shape;124;p15"/>
          <p:cNvPicPr preferRelativeResize="0"/>
          <p:nvPr/>
        </p:nvPicPr>
        <p:blipFill rotWithShape="1">
          <a:blip r:embed="rId4">
            <a:alphaModFix/>
          </a:blip>
          <a:srcRect b="0" l="0" r="0" t="0"/>
          <a:stretch/>
        </p:blipFill>
        <p:spPr>
          <a:xfrm>
            <a:off x="6634417" y="706575"/>
            <a:ext cx="4719381" cy="26791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2060"/>
            </a:gs>
            <a:gs pos="10000">
              <a:srgbClr val="002060"/>
            </a:gs>
            <a:gs pos="34000">
              <a:srgbClr val="FFFFFF">
                <a:alpha val="62745"/>
              </a:srgbClr>
            </a:gs>
            <a:gs pos="63000">
              <a:schemeClr val="lt1"/>
            </a:gs>
            <a:gs pos="76000">
              <a:schemeClr val="lt1"/>
            </a:gs>
            <a:gs pos="100000">
              <a:schemeClr val="lt1"/>
            </a:gs>
          </a:gsLst>
          <a:lin ang="5400000" scaled="0"/>
        </a:gradFill>
      </p:bgPr>
    </p:bg>
    <p:spTree>
      <p:nvGrpSpPr>
        <p:cNvPr id="129" name="Shape 129"/>
        <p:cNvGrpSpPr/>
        <p:nvPr/>
      </p:nvGrpSpPr>
      <p:grpSpPr>
        <a:xfrm>
          <a:off x="0" y="0"/>
          <a:ext cx="0" cy="0"/>
          <a:chOff x="0" y="0"/>
          <a:chExt cx="0" cy="0"/>
        </a:xfrm>
      </p:grpSpPr>
      <p:sp>
        <p:nvSpPr>
          <p:cNvPr id="130" name="Google Shape;130;p16"/>
          <p:cNvSpPr txBox="1"/>
          <p:nvPr>
            <p:ph type="title"/>
          </p:nvPr>
        </p:nvSpPr>
        <p:spPr>
          <a:xfrm>
            <a:off x="689065"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rPr lang="en-US">
                <a:solidFill>
                  <a:schemeClr val="lt1"/>
                </a:solidFill>
              </a:rPr>
              <a:t>Revenue Spread</a:t>
            </a:r>
            <a:endParaRPr/>
          </a:p>
        </p:txBody>
      </p:sp>
      <p:sp>
        <p:nvSpPr>
          <p:cNvPr id="131" name="Google Shape;131;p16"/>
          <p:cNvSpPr txBox="1"/>
          <p:nvPr>
            <p:ph idx="1" type="body"/>
          </p:nvPr>
        </p:nvSpPr>
        <p:spPr>
          <a:xfrm>
            <a:off x="413657" y="1197430"/>
            <a:ext cx="11571514" cy="5486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Overall distribution of revenue show median between 80 – 100. However, distributing revenue by the different methods show the individual median values.</a:t>
            </a:r>
            <a:endParaRPr/>
          </a:p>
        </p:txBody>
      </p:sp>
      <p:pic>
        <p:nvPicPr>
          <p:cNvPr descr="A graph of revenue distribution&#10;&#10;AI-generated content may be incorrect." id="132" name="Google Shape;132;p16"/>
          <p:cNvPicPr preferRelativeResize="0"/>
          <p:nvPr/>
        </p:nvPicPr>
        <p:blipFill rotWithShape="1">
          <a:blip r:embed="rId3">
            <a:alphaModFix/>
          </a:blip>
          <a:srcRect b="0" l="0" r="0" t="0"/>
          <a:stretch/>
        </p:blipFill>
        <p:spPr>
          <a:xfrm>
            <a:off x="0" y="2468879"/>
            <a:ext cx="4920343" cy="4389120"/>
          </a:xfrm>
          <a:prstGeom prst="rect">
            <a:avLst/>
          </a:prstGeom>
          <a:noFill/>
          <a:ln>
            <a:noFill/>
          </a:ln>
        </p:spPr>
      </p:pic>
      <p:pic>
        <p:nvPicPr>
          <p:cNvPr descr="A graph with green and orange bars&#10;&#10;AI-generated content may be incorrect." id="133" name="Google Shape;133;p16"/>
          <p:cNvPicPr preferRelativeResize="0"/>
          <p:nvPr/>
        </p:nvPicPr>
        <p:blipFill rotWithShape="1">
          <a:blip r:embed="rId4">
            <a:alphaModFix/>
          </a:blip>
          <a:srcRect b="0" l="0" r="0" t="0"/>
          <a:stretch/>
        </p:blipFill>
        <p:spPr>
          <a:xfrm>
            <a:off x="4920343" y="2468878"/>
            <a:ext cx="7271657" cy="43891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p17"/>
          <p:cNvSpPr txBox="1"/>
          <p:nvPr>
            <p:ph type="title"/>
          </p:nvPr>
        </p:nvSpPr>
        <p:spPr>
          <a:xfrm>
            <a:off x="647178" y="572753"/>
            <a:ext cx="5148943" cy="164296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000"/>
              <a:t>Weeks By Sales Methods vs </a:t>
            </a:r>
            <a:br>
              <a:rPr lang="en-US" sz="4000"/>
            </a:br>
            <a:r>
              <a:rPr lang="en-US" sz="4000"/>
              <a:t>Revenue By Sales Method</a:t>
            </a:r>
            <a:endParaRPr/>
          </a:p>
        </p:txBody>
      </p:sp>
      <p:pic>
        <p:nvPicPr>
          <p:cNvPr descr="A diagram of a spread of revenue" id="140" name="Google Shape;140;p17"/>
          <p:cNvPicPr preferRelativeResize="0"/>
          <p:nvPr>
            <p:ph idx="1" type="body"/>
          </p:nvPr>
        </p:nvPicPr>
        <p:blipFill rotWithShape="1">
          <a:blip r:embed="rId3">
            <a:alphaModFix/>
          </a:blip>
          <a:srcRect b="0" l="0" r="0" t="0"/>
          <a:stretch/>
        </p:blipFill>
        <p:spPr>
          <a:xfrm>
            <a:off x="478534" y="2417763"/>
            <a:ext cx="5486232" cy="3522662"/>
          </a:xfrm>
          <a:prstGeom prst="rect">
            <a:avLst/>
          </a:prstGeom>
          <a:noFill/>
          <a:ln>
            <a:noFill/>
          </a:ln>
        </p:spPr>
      </p:pic>
      <p:pic>
        <p:nvPicPr>
          <p:cNvPr descr="A graph showing sales method&#10;&#10;AI-generated content may be incorrect." id="141" name="Google Shape;141;p17"/>
          <p:cNvPicPr preferRelativeResize="0"/>
          <p:nvPr/>
        </p:nvPicPr>
        <p:blipFill rotWithShape="1">
          <a:blip r:embed="rId4">
            <a:alphaModFix/>
          </a:blip>
          <a:srcRect b="0" l="0" r="0" t="0"/>
          <a:stretch/>
        </p:blipFill>
        <p:spPr>
          <a:xfrm>
            <a:off x="5617030" y="501594"/>
            <a:ext cx="6096436" cy="5439383"/>
          </a:xfrm>
          <a:prstGeom prst="rect">
            <a:avLst/>
          </a:prstGeom>
          <a:noFill/>
          <a:ln>
            <a:noFill/>
          </a:ln>
        </p:spPr>
      </p:pic>
      <p:sp>
        <p:nvSpPr>
          <p:cNvPr id="142" name="Google Shape;142;p17"/>
          <p:cNvSpPr/>
          <p:nvPr/>
        </p:nvSpPr>
        <p:spPr>
          <a:xfrm flipH="1" rot="10800000">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 name="Google Shape;143;p17"/>
          <p:cNvSpPr/>
          <p:nvPr/>
        </p:nvSpPr>
        <p:spPr>
          <a:xfrm flipH="1">
            <a:off x="4038600" y="6400799"/>
            <a:ext cx="8153398" cy="456772"/>
          </a:xfrm>
          <a:prstGeom prst="rect">
            <a:avLst/>
          </a:prstGeom>
          <a:gradFill>
            <a:gsLst>
              <a:gs pos="0">
                <a:srgbClr val="000000">
                  <a:alpha val="62745"/>
                </a:srgbClr>
              </a:gs>
              <a:gs pos="100000">
                <a:srgbClr val="0F4861"/>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lt1"/>
              </a:solidFill>
              <a:latin typeface="Arial"/>
              <a:ea typeface="Arial"/>
              <a:cs typeface="Arial"/>
              <a:sym typeface="Arial"/>
            </a:endParaRPr>
          </a:p>
        </p:txBody>
      </p:sp>
      <p:sp>
        <p:nvSpPr>
          <p:cNvPr id="150" name="Google Shape;150;p18"/>
          <p:cNvSpPr/>
          <p:nvPr/>
        </p:nvSpPr>
        <p:spPr>
          <a:xfrm flipH="1">
            <a:off x="2" y="492"/>
            <a:ext cx="12191998" cy="1575955"/>
          </a:xfrm>
          <a:prstGeom prst="rect">
            <a:avLst/>
          </a:prstGeom>
          <a:gradFill>
            <a:gsLst>
              <a:gs pos="0">
                <a:srgbClr val="0A3041"/>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1" name="Google Shape;151;p18"/>
          <p:cNvSpPr/>
          <p:nvPr/>
        </p:nvSpPr>
        <p:spPr>
          <a:xfrm flipH="1" rot="10800000">
            <a:off x="8128857" y="35"/>
            <a:ext cx="4063143" cy="1576412"/>
          </a:xfrm>
          <a:prstGeom prst="rect">
            <a:avLst/>
          </a:prstGeom>
          <a:gradFill>
            <a:gsLst>
              <a:gs pos="0">
                <a:srgbClr val="0A3041">
                  <a:alpha val="67843"/>
                </a:srgbClr>
              </a:gs>
              <a:gs pos="19000">
                <a:srgbClr val="0A3041">
                  <a:alpha val="67843"/>
                </a:srgbClr>
              </a:gs>
              <a:gs pos="100000">
                <a:srgbClr val="156082">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2" name="Google Shape;152;p18"/>
          <p:cNvSpPr/>
          <p:nvPr/>
        </p:nvSpPr>
        <p:spPr>
          <a:xfrm rot="5400000">
            <a:off x="5307778" y="-5307777"/>
            <a:ext cx="1576446" cy="12192001"/>
          </a:xfrm>
          <a:prstGeom prst="rect">
            <a:avLst/>
          </a:prstGeom>
          <a:gradFill>
            <a:gsLst>
              <a:gs pos="0">
                <a:srgbClr val="000000">
                  <a:alpha val="0"/>
                </a:srgbClr>
              </a:gs>
              <a:gs pos="16000">
                <a:srgbClr val="000000">
                  <a:alpha val="0"/>
                </a:srgbClr>
              </a:gs>
              <a:gs pos="99000">
                <a:srgbClr val="000000">
                  <a:alpha val="86666"/>
                </a:srgbClr>
              </a:gs>
              <a:gs pos="100000">
                <a:srgbClr val="000000">
                  <a:alpha val="86666"/>
                </a:srgbClr>
              </a:gs>
            </a:gsLst>
            <a:lin ang="11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18"/>
          <p:cNvSpPr/>
          <p:nvPr/>
        </p:nvSpPr>
        <p:spPr>
          <a:xfrm>
            <a:off x="3825434" y="986"/>
            <a:ext cx="4303422" cy="1575461"/>
          </a:xfrm>
          <a:prstGeom prst="rect">
            <a:avLst/>
          </a:prstGeom>
          <a:gradFill>
            <a:gsLst>
              <a:gs pos="0">
                <a:srgbClr val="156082">
                  <a:alpha val="16862"/>
                </a:srgbClr>
              </a:gs>
              <a:gs pos="74000">
                <a:srgbClr val="0A3041">
                  <a:alpha val="0"/>
                </a:srgbClr>
              </a:gs>
              <a:gs pos="100000">
                <a:srgbClr val="0A3041">
                  <a:alpha val="0"/>
                </a:srgbClr>
              </a:gs>
            </a:gsLst>
            <a:lin ang="14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18"/>
          <p:cNvSpPr txBox="1"/>
          <p:nvPr>
            <p:ph type="title"/>
          </p:nvPr>
        </p:nvSpPr>
        <p:spPr>
          <a:xfrm>
            <a:off x="699714" y="353160"/>
            <a:ext cx="7091300" cy="89858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Play"/>
              <a:buNone/>
            </a:pPr>
            <a:r>
              <a:rPr lang="en-US" sz="3400">
                <a:solidFill>
                  <a:srgbClr val="FFFFFF"/>
                </a:solidFill>
              </a:rPr>
              <a:t>Revenue, Visits and Products Sold Over Time</a:t>
            </a:r>
            <a:endParaRPr/>
          </a:p>
        </p:txBody>
      </p:sp>
      <p:sp>
        <p:nvSpPr>
          <p:cNvPr id="155" name="Google Shape;155;p18"/>
          <p:cNvSpPr txBox="1"/>
          <p:nvPr>
            <p:ph idx="1" type="body"/>
          </p:nvPr>
        </p:nvSpPr>
        <p:spPr>
          <a:xfrm>
            <a:off x="8571507" y="387224"/>
            <a:ext cx="3291839" cy="8304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1700"/>
              <a:buNone/>
            </a:pPr>
            <a:r>
              <a:rPr lang="en-US" sz="1700">
                <a:solidFill>
                  <a:srgbClr val="FFFFFF"/>
                </a:solidFill>
              </a:rPr>
              <a:t>Revenue is independent of the number of products sold or the number of visits on the website.</a:t>
            </a:r>
            <a:endParaRPr/>
          </a:p>
        </p:txBody>
      </p:sp>
      <p:pic>
        <p:nvPicPr>
          <p:cNvPr descr="A graph showing the number of products sold throughout the weeks&#10;&#10;AI-generated content may be incorrect." id="156" name="Google Shape;156;p18"/>
          <p:cNvPicPr preferRelativeResize="0"/>
          <p:nvPr/>
        </p:nvPicPr>
        <p:blipFill rotWithShape="1">
          <a:blip r:embed="rId3">
            <a:alphaModFix/>
          </a:blip>
          <a:srcRect b="0" l="0" r="0" t="0"/>
          <a:stretch/>
        </p:blipFill>
        <p:spPr>
          <a:xfrm>
            <a:off x="1" y="1293351"/>
            <a:ext cx="6955970" cy="2923379"/>
          </a:xfrm>
          <a:prstGeom prst="rect">
            <a:avLst/>
          </a:prstGeom>
          <a:noFill/>
          <a:ln>
            <a:noFill/>
          </a:ln>
        </p:spPr>
      </p:pic>
      <p:pic>
        <p:nvPicPr>
          <p:cNvPr descr="A graph showing the number of the number of the number of the number of the number of the number of the number of the number of the number of the number of the number of the number of&#10;&#10;AI-generated content may be incorrect." id="157" name="Google Shape;157;p18"/>
          <p:cNvPicPr preferRelativeResize="0"/>
          <p:nvPr/>
        </p:nvPicPr>
        <p:blipFill rotWithShape="1">
          <a:blip r:embed="rId4">
            <a:alphaModFix/>
          </a:blip>
          <a:srcRect b="0" l="0" r="0" t="0"/>
          <a:stretch/>
        </p:blipFill>
        <p:spPr>
          <a:xfrm>
            <a:off x="6248401" y="1293351"/>
            <a:ext cx="5943600" cy="5564649"/>
          </a:xfrm>
          <a:prstGeom prst="rect">
            <a:avLst/>
          </a:prstGeom>
          <a:noFill/>
          <a:ln>
            <a:noFill/>
          </a:ln>
        </p:spPr>
      </p:pic>
      <p:pic>
        <p:nvPicPr>
          <p:cNvPr descr="A graph showing the number of sites&#10;&#10;AI-generated content may be incorrect." id="158" name="Google Shape;158;p18"/>
          <p:cNvPicPr preferRelativeResize="0"/>
          <p:nvPr/>
        </p:nvPicPr>
        <p:blipFill rotWithShape="1">
          <a:blip r:embed="rId5">
            <a:alphaModFix/>
          </a:blip>
          <a:srcRect b="0" l="0" r="0" t="0"/>
          <a:stretch/>
        </p:blipFill>
        <p:spPr>
          <a:xfrm>
            <a:off x="0" y="4216731"/>
            <a:ext cx="6955971" cy="26412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2" name="Shape 162"/>
        <p:cNvGrpSpPr/>
        <p:nvPr/>
      </p:nvGrpSpPr>
      <p:grpSpPr>
        <a:xfrm>
          <a:off x="0" y="0"/>
          <a:ext cx="0" cy="0"/>
          <a:chOff x="0" y="0"/>
          <a:chExt cx="0" cy="0"/>
        </a:xfrm>
      </p:grpSpPr>
      <p:sp>
        <p:nvSpPr>
          <p:cNvPr id="163" name="Google Shape;163;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4" name="Google Shape;164;p19"/>
          <p:cNvSpPr txBox="1"/>
          <p:nvPr>
            <p:ph type="title"/>
          </p:nvPr>
        </p:nvSpPr>
        <p:spPr>
          <a:xfrm>
            <a:off x="348343" y="312514"/>
            <a:ext cx="5393361"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Key Findings</a:t>
            </a:r>
            <a:endParaRPr/>
          </a:p>
        </p:txBody>
      </p:sp>
      <p:sp>
        <p:nvSpPr>
          <p:cNvPr id="165" name="Google Shape;165;p19"/>
          <p:cNvSpPr/>
          <p:nvPr/>
        </p:nvSpPr>
        <p:spPr>
          <a:xfrm>
            <a:off x="10198657" y="1"/>
            <a:ext cx="1155142" cy="625027"/>
          </a:xfrm>
          <a:custGeom>
            <a:rect b="b" l="l" r="r" t="t"/>
            <a:pathLst>
              <a:path extrusionOk="0" h="625027" w="1155142">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6" name="Google Shape;166;p19"/>
          <p:cNvSpPr txBox="1"/>
          <p:nvPr>
            <p:ph idx="1" type="body"/>
          </p:nvPr>
        </p:nvSpPr>
        <p:spPr>
          <a:xfrm>
            <a:off x="206830" y="1621880"/>
            <a:ext cx="6024732" cy="455508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Overall, Email generated the most revenue and the greatest number of products sold, but it takes more time from the team to generate revenue which is not the best for the team.</a:t>
            </a:r>
            <a:endParaRPr/>
          </a:p>
          <a:p>
            <a:pPr indent="-228600" lvl="0" marL="228600" rtl="0" algn="l">
              <a:lnSpc>
                <a:spcPct val="90000"/>
              </a:lnSpc>
              <a:spcBef>
                <a:spcPts val="1000"/>
              </a:spcBef>
              <a:spcAft>
                <a:spcPts val="0"/>
              </a:spcAft>
              <a:buClr>
                <a:schemeClr val="dk1"/>
              </a:buClr>
              <a:buSzPts val="2000"/>
              <a:buChar char="•"/>
            </a:pPr>
            <a:r>
              <a:rPr lang="en-US" sz="2000"/>
              <a:t>Combination of email and call ranked second in terms of overall revenue generated but when revenue was distributed across individual methods, it turned out to take few weeks to generate revenue. Also, by revenue spread showed the highest median values generated by this strategy.</a:t>
            </a:r>
            <a:endParaRPr/>
          </a:p>
          <a:p>
            <a:pPr indent="-228600" lvl="0" marL="228600" rtl="0" algn="l">
              <a:lnSpc>
                <a:spcPct val="90000"/>
              </a:lnSpc>
              <a:spcBef>
                <a:spcPts val="1000"/>
              </a:spcBef>
              <a:spcAft>
                <a:spcPts val="0"/>
              </a:spcAft>
              <a:buClr>
                <a:schemeClr val="dk1"/>
              </a:buClr>
              <a:buSzPts val="2000"/>
              <a:buChar char="•"/>
            </a:pPr>
            <a:r>
              <a:rPr lang="en-US" sz="2000"/>
              <a:t>Call strategy recorded the least revenue generated but recorded fairly high number of products sold compared to the combination of email and call. It also recorded an average number of weeks to generate revenue compared to the other two strategies.</a:t>
            </a:r>
            <a:endParaRPr/>
          </a:p>
        </p:txBody>
      </p:sp>
      <p:sp>
        <p:nvSpPr>
          <p:cNvPr id="167" name="Google Shape;167;p19"/>
          <p:cNvSpPr/>
          <p:nvPr/>
        </p:nvSpPr>
        <p:spPr>
          <a:xfrm>
            <a:off x="6808185" y="3423959"/>
            <a:ext cx="540822" cy="540822"/>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Email" id="168" name="Google Shape;168;p19"/>
          <p:cNvPicPr preferRelativeResize="0"/>
          <p:nvPr/>
        </p:nvPicPr>
        <p:blipFill rotWithShape="1">
          <a:blip r:embed="rId3">
            <a:alphaModFix/>
          </a:blip>
          <a:srcRect b="0" l="0" r="0" t="0"/>
          <a:stretch/>
        </p:blipFill>
        <p:spPr>
          <a:xfrm>
            <a:off x="7887184" y="1216485"/>
            <a:ext cx="3781051" cy="3781051"/>
          </a:xfrm>
          <a:custGeom>
            <a:rect b="b" l="l" r="r" t="t"/>
            <a:pathLst>
              <a:path extrusionOk="0" h="5712488" w="4114800">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a:noFill/>
          <a:ln>
            <a:noFill/>
          </a:ln>
        </p:spPr>
      </p:pic>
      <p:sp>
        <p:nvSpPr>
          <p:cNvPr id="169" name="Google Shape;169;p19"/>
          <p:cNvSpPr/>
          <p:nvPr/>
        </p:nvSpPr>
        <p:spPr>
          <a:xfrm>
            <a:off x="6749602" y="1"/>
            <a:ext cx="2066948" cy="1621879"/>
          </a:xfrm>
          <a:custGeom>
            <a:rect b="b" l="l" r="r" t="t"/>
            <a:pathLst>
              <a:path extrusionOk="0" h="1621879" w="2066948">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70" name="Google Shape;170;p19"/>
          <p:cNvCxnSpPr/>
          <p:nvPr/>
        </p:nvCxnSpPr>
        <p:spPr>
          <a:xfrm>
            <a:off x="12138745" y="1027906"/>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171" name="Google Shape;171;p19"/>
          <p:cNvSpPr/>
          <p:nvPr/>
        </p:nvSpPr>
        <p:spPr>
          <a:xfrm rot="-1136562">
            <a:off x="7456580" y="5166682"/>
            <a:ext cx="1835725" cy="2024785"/>
          </a:xfrm>
          <a:custGeom>
            <a:rect b="b" l="l" r="r" t="t"/>
            <a:pathLst>
              <a:path extrusionOk="0" h="2024785" w="183572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19"/>
          <p:cNvSpPr/>
          <p:nvPr/>
        </p:nvSpPr>
        <p:spPr>
          <a:xfrm>
            <a:off x="6809527" y="6033795"/>
            <a:ext cx="1991064" cy="824205"/>
          </a:xfrm>
          <a:custGeom>
            <a:rect b="b" l="l" r="r" t="t"/>
            <a:pathLst>
              <a:path extrusionOk="0" h="824205" w="1991064">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19"/>
          <p:cNvSpPr/>
          <p:nvPr/>
        </p:nvSpPr>
        <p:spPr>
          <a:xfrm>
            <a:off x="10851696" y="5519196"/>
            <a:ext cx="1340305" cy="1338805"/>
          </a:xfrm>
          <a:custGeom>
            <a:rect b="b" l="l" r="r" t="t"/>
            <a:pathLst>
              <a:path extrusionOk="0" h="1338805" w="13403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20"/>
          <p:cNvSpPr/>
          <p:nvPr/>
        </p:nvSpPr>
        <p:spPr>
          <a:xfrm flipH="1" rot="5400000">
            <a:off x="-1410084" y="1410082"/>
            <a:ext cx="6858000" cy="4037836"/>
          </a:xfrm>
          <a:prstGeom prst="rect">
            <a:avLst/>
          </a:prstGeom>
          <a:gradFill>
            <a:gsLst>
              <a:gs pos="0">
                <a:srgbClr val="000000"/>
              </a:gs>
              <a:gs pos="8000">
                <a:srgbClr val="000000"/>
              </a:gs>
              <a:gs pos="100000">
                <a:srgbClr val="0F4861"/>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20"/>
          <p:cNvSpPr/>
          <p:nvPr/>
        </p:nvSpPr>
        <p:spPr>
          <a:xfrm flipH="1" rot="5400000">
            <a:off x="-1410085" y="1420219"/>
            <a:ext cx="6857999" cy="403783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20"/>
          <p:cNvSpPr/>
          <p:nvPr/>
        </p:nvSpPr>
        <p:spPr>
          <a:xfrm flipH="1" rot="5400000">
            <a:off x="767923" y="3588085"/>
            <a:ext cx="2501979" cy="403784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20"/>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20"/>
          <p:cNvSpPr/>
          <p:nvPr/>
        </p:nvSpPr>
        <p:spPr>
          <a:xfrm flipH="1" rot="5400000">
            <a:off x="-1410095" y="1410079"/>
            <a:ext cx="6858003" cy="4037835"/>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20"/>
          <p:cNvSpPr txBox="1"/>
          <p:nvPr>
            <p:ph type="title"/>
          </p:nvPr>
        </p:nvSpPr>
        <p:spPr>
          <a:xfrm>
            <a:off x="586478" y="1683756"/>
            <a:ext cx="3115265" cy="2396359"/>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Play"/>
              <a:buNone/>
            </a:pPr>
            <a:r>
              <a:rPr lang="en-US" sz="4000">
                <a:solidFill>
                  <a:srgbClr val="FFFFFF"/>
                </a:solidFill>
              </a:rPr>
              <a:t>Key Findings cont’</a:t>
            </a:r>
            <a:endParaRPr/>
          </a:p>
        </p:txBody>
      </p:sp>
      <p:grpSp>
        <p:nvGrpSpPr>
          <p:cNvPr id="185" name="Google Shape;185;p20"/>
          <p:cNvGrpSpPr/>
          <p:nvPr/>
        </p:nvGrpSpPr>
        <p:grpSpPr>
          <a:xfrm>
            <a:off x="4905052" y="752899"/>
            <a:ext cx="6666833" cy="5449001"/>
            <a:chOff x="0" y="2459"/>
            <a:chExt cx="6666833" cy="5449001"/>
          </a:xfrm>
        </p:grpSpPr>
        <p:sp>
          <p:nvSpPr>
            <p:cNvPr id="186" name="Google Shape;186;p20"/>
            <p:cNvSpPr/>
            <p:nvPr/>
          </p:nvSpPr>
          <p:spPr>
            <a:xfrm>
              <a:off x="0" y="3291729"/>
              <a:ext cx="6666833" cy="2159731"/>
            </a:xfrm>
            <a:prstGeom prst="rect">
              <a:avLst/>
            </a:prstGeom>
            <a:gradFill>
              <a:gsLst>
                <a:gs pos="0">
                  <a:srgbClr val="EC8154"/>
                </a:gs>
                <a:gs pos="50000">
                  <a:srgbClr val="F16E27"/>
                </a:gs>
                <a:gs pos="100000">
                  <a:srgbClr val="DF5D1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txBox="1"/>
            <p:nvPr/>
          </p:nvSpPr>
          <p:spPr>
            <a:xfrm>
              <a:off x="0" y="3291729"/>
              <a:ext cx="6666833" cy="2159731"/>
            </a:xfrm>
            <a:prstGeom prst="rect">
              <a:avLst/>
            </a:prstGeom>
            <a:noFill/>
            <a:ln>
              <a:noFill/>
            </a:ln>
          </p:spPr>
          <p:txBody>
            <a:bodyPr anchorCtr="0" anchor="ctr" bIns="170675" lIns="170675" spcFirstLastPara="1" rIns="170675" wrap="square" tIns="170675">
              <a:noAutofit/>
            </a:bodyPr>
            <a:lstStyle/>
            <a:p>
              <a:pPr indent="0" lvl="0" marL="0" marR="0" rtl="0" algn="l">
                <a:lnSpc>
                  <a:spcPct val="90000"/>
                </a:lnSpc>
                <a:spcBef>
                  <a:spcPts val="0"/>
                </a:spcBef>
                <a:spcAft>
                  <a:spcPts val="0"/>
                </a:spcAft>
                <a:buClr>
                  <a:schemeClr val="lt1"/>
                </a:buClr>
                <a:buSzPts val="2400"/>
                <a:buFont typeface="Arial"/>
                <a:buNone/>
              </a:pPr>
              <a:r>
                <a:rPr lang="en-US" sz="2400">
                  <a:solidFill>
                    <a:schemeClr val="lt1"/>
                  </a:solidFill>
                </a:rPr>
                <a:t>The average CES for the dataset is 24.99</a:t>
              </a:r>
              <a:r>
                <a:rPr lang="en-US" sz="2400">
                  <a:solidFill>
                    <a:schemeClr val="lt1"/>
                  </a:solidFill>
                  <a:latin typeface="Arial"/>
                  <a:ea typeface="Arial"/>
                  <a:cs typeface="Arial"/>
                  <a:sym typeface="Arial"/>
                </a:rPr>
                <a:t>.</a:t>
              </a:r>
              <a:endParaRPr/>
            </a:p>
          </p:txBody>
        </p:sp>
        <p:sp>
          <p:nvSpPr>
            <p:cNvPr id="188" name="Google Shape;188;p20"/>
            <p:cNvSpPr/>
            <p:nvPr/>
          </p:nvSpPr>
          <p:spPr>
            <a:xfrm rot="10800000">
              <a:off x="0" y="2459"/>
              <a:ext cx="6666833" cy="3321666"/>
            </a:xfrm>
            <a:prstGeom prst="upArrowCallout">
              <a:avLst>
                <a:gd fmla="val 25000" name="adj1"/>
                <a:gd fmla="val 25000" name="adj2"/>
                <a:gd fmla="val 25000" name="adj3"/>
                <a:gd fmla="val 64977" name="adj4"/>
              </a:avLst>
            </a:prstGeom>
            <a:gradFill>
              <a:gsLst>
                <a:gs pos="0">
                  <a:srgbClr val="497D4C"/>
                </a:gs>
                <a:gs pos="50000">
                  <a:srgbClr val="116F1D"/>
                </a:gs>
                <a:gs pos="100000">
                  <a:srgbClr val="0B6417"/>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txBox="1"/>
            <p:nvPr/>
          </p:nvSpPr>
          <p:spPr>
            <a:xfrm>
              <a:off x="0" y="2459"/>
              <a:ext cx="6666833" cy="2158319"/>
            </a:xfrm>
            <a:prstGeom prst="rect">
              <a:avLst/>
            </a:prstGeom>
            <a:noFill/>
            <a:ln>
              <a:noFill/>
            </a:ln>
          </p:spPr>
          <p:txBody>
            <a:bodyPr anchorCtr="0" anchor="ctr" bIns="170675" lIns="170675" spcFirstLastPara="1" rIns="170675" wrap="square" tIns="170675">
              <a:noAutofit/>
            </a:bodyPr>
            <a:lstStyle/>
            <a:p>
              <a:pPr indent="0" lvl="0" marL="0" marR="0" rtl="0" algn="ctr">
                <a:lnSpc>
                  <a:spcPct val="90000"/>
                </a:lnSpc>
                <a:spcBef>
                  <a:spcPts val="0"/>
                </a:spcBef>
                <a:spcAft>
                  <a:spcPts val="0"/>
                </a:spcAft>
                <a:buClr>
                  <a:schemeClr val="lt1"/>
                </a:buClr>
                <a:buSzPts val="2400"/>
                <a:buFont typeface="Arial"/>
                <a:buNone/>
              </a:pPr>
              <a:r>
                <a:rPr lang="en-US" sz="2400">
                  <a:solidFill>
                    <a:schemeClr val="lt1"/>
                  </a:solidFill>
                </a:rPr>
                <a:t>Based on the dataset, o</a:t>
              </a:r>
              <a:r>
                <a:rPr lang="en-US" sz="2400">
                  <a:solidFill>
                    <a:schemeClr val="lt1"/>
                  </a:solidFill>
                </a:rPr>
                <a:t>ne metric to consider based on the dataset is the Customer Engagement Score (CES)</a:t>
              </a:r>
              <a:r>
                <a:rPr lang="en-US" sz="2400">
                  <a:solidFill>
                    <a:schemeClr val="lt1"/>
                  </a:solidFill>
                  <a:latin typeface="Arial"/>
                  <a:ea typeface="Arial"/>
                  <a:cs typeface="Arial"/>
                  <a:sym typeface="Arial"/>
                </a:rPr>
                <a:t>.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21"/>
          <p:cNvSpPr/>
          <p:nvPr/>
        </p:nvSpPr>
        <p:spPr>
          <a:xfrm>
            <a:off x="6096000" y="0"/>
            <a:ext cx="6096000" cy="6858000"/>
          </a:xfrm>
          <a:prstGeom prst="rect">
            <a:avLst/>
          </a:pr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21"/>
          <p:cNvSpPr/>
          <p:nvPr/>
        </p:nvSpPr>
        <p:spPr>
          <a:xfrm>
            <a:off x="1453478" y="0"/>
            <a:ext cx="4657389"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21"/>
          <p:cNvSpPr txBox="1"/>
          <p:nvPr>
            <p:ph type="title"/>
          </p:nvPr>
        </p:nvSpPr>
        <p:spPr>
          <a:xfrm>
            <a:off x="1901162" y="3050434"/>
            <a:ext cx="3722933" cy="757130"/>
          </a:xfrm>
          <a:prstGeom prst="rect">
            <a:avLst/>
          </a:prstGeom>
          <a:noFill/>
          <a:ln cap="sq" cmpd="sng" w="25400">
            <a:solidFill>
              <a:srgbClr val="FFFFFF"/>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800"/>
              <a:buFont typeface="Play"/>
              <a:buNone/>
            </a:pPr>
            <a:r>
              <a:rPr lang="en-US" sz="2800">
                <a:solidFill>
                  <a:srgbClr val="FFFFFF"/>
                </a:solidFill>
                <a:latin typeface="Play"/>
                <a:ea typeface="Play"/>
                <a:cs typeface="Play"/>
                <a:sym typeface="Play"/>
              </a:rPr>
              <a:t>Recommendations</a:t>
            </a:r>
            <a:endParaRPr/>
          </a:p>
        </p:txBody>
      </p:sp>
      <p:sp>
        <p:nvSpPr>
          <p:cNvPr id="197" name="Google Shape;197;p21"/>
          <p:cNvSpPr/>
          <p:nvPr/>
        </p:nvSpPr>
        <p:spPr>
          <a:xfrm>
            <a:off x="0" y="0"/>
            <a:ext cx="1453478" cy="6858000"/>
          </a:xfrm>
          <a:prstGeom prst="rect">
            <a:avLst/>
          </a:prstGeom>
          <a:solidFill>
            <a:srgbClr val="404040">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8" name="Google Shape;198;p21"/>
          <p:cNvSpPr txBox="1"/>
          <p:nvPr>
            <p:ph idx="1" type="body"/>
          </p:nvPr>
        </p:nvSpPr>
        <p:spPr>
          <a:xfrm>
            <a:off x="6617474" y="1260980"/>
            <a:ext cx="5053200" cy="25467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n-US" sz="2400"/>
              <a:t> </a:t>
            </a:r>
            <a:endParaRPr/>
          </a:p>
          <a:p>
            <a:pPr indent="-228600" lvl="0" marL="228600" rtl="0" algn="l">
              <a:lnSpc>
                <a:spcPct val="90000"/>
              </a:lnSpc>
              <a:spcBef>
                <a:spcPts val="1000"/>
              </a:spcBef>
              <a:spcAft>
                <a:spcPts val="0"/>
              </a:spcAft>
              <a:buClr>
                <a:schemeClr val="dk1"/>
              </a:buClr>
              <a:buSzPts val="2400"/>
              <a:buChar char="•"/>
            </a:pPr>
            <a:r>
              <a:rPr lang="en-US" sz="2400"/>
              <a:t>The best-selling strategy for the team is the combination of email and call as it takes very few weeks to generate more revenue.</a:t>
            </a:r>
            <a:endParaRPr/>
          </a:p>
          <a:p>
            <a:pPr indent="-76200" lvl="0" marL="228600" rtl="0" algn="l">
              <a:lnSpc>
                <a:spcPct val="90000"/>
              </a:lnSpc>
              <a:spcBef>
                <a:spcPts val="10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The team should also reconsider the prices of these products as they are factors to generate more revenue.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