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72" r:id="rId6"/>
    <p:sldId id="261" r:id="rId7"/>
    <p:sldId id="278" r:id="rId8"/>
    <p:sldId id="275" r:id="rId9"/>
    <p:sldId id="271" r:id="rId10"/>
    <p:sldId id="273" r:id="rId11"/>
    <p:sldId id="279" r:id="rId12"/>
    <p:sldId id="277" r:id="rId13"/>
    <p:sldId id="274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7"/>
    <a:srgbClr val="E4E4F1"/>
    <a:srgbClr val="343090"/>
    <a:srgbClr val="1B195E"/>
    <a:srgbClr val="4E47C2"/>
    <a:srgbClr val="B5B3E6"/>
    <a:srgbClr val="F2F2F0"/>
    <a:srgbClr val="7A75D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6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78" y="14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8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55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8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20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5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3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25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E99C-502D-4E61-AEB0-CA09F506401E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9974-0FC6-4807-8239-727A7984C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6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jp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github.com/Igor-V-Santana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frontangie.dev/" TargetMode="External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github.com/dantasfaria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hyperlink" Target="https://github.com/luizadeolindo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github.com/Mhells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5D1"/>
            </a:gs>
            <a:gs pos="45000">
              <a:srgbClr val="4E47C2"/>
            </a:gs>
            <a:gs pos="100000">
              <a:srgbClr val="1B195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23721" y="4648528"/>
            <a:ext cx="714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0F1F7"/>
                </a:solidFill>
                <a:latin typeface="Montserrat" panose="00000500000000000000" pitchFamily="2" charset="0"/>
              </a:rPr>
              <a:t>Desenvolva sua carreira em tecnologia</a:t>
            </a:r>
            <a:endParaRPr lang="pt-BR" sz="2800" dirty="0">
              <a:solidFill>
                <a:srgbClr val="F0F1F7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44626"/>
            <a:ext cx="10058400" cy="33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75727" y="255049"/>
            <a:ext cx="14217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29967" y="255049"/>
            <a:ext cx="813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88728" y="247365"/>
            <a:ext cx="1159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APLICAÇÃO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3072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7830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79231" y="585862"/>
            <a:ext cx="948057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76002" y="839098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TECNOLOGIAS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11" y="4335902"/>
            <a:ext cx="1882173" cy="18821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23" y="2216125"/>
            <a:ext cx="1307150" cy="18335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14" y="4294165"/>
            <a:ext cx="1965646" cy="19656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21" y="2231039"/>
            <a:ext cx="1803763" cy="18037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57" y="2229768"/>
            <a:ext cx="2078203" cy="180630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1" y="2058311"/>
            <a:ext cx="2149218" cy="214921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9" y="4419839"/>
            <a:ext cx="1714298" cy="171429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29" y="4838407"/>
            <a:ext cx="2253949" cy="8771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5359">
            <a:off x="11325770" y="6064401"/>
            <a:ext cx="767156" cy="77768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5687">
            <a:off x="11257990" y="1437395"/>
            <a:ext cx="472303" cy="47878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5687">
            <a:off x="5395601" y="6534628"/>
            <a:ext cx="424899" cy="4307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2658">
            <a:off x="-92362" y="6290035"/>
            <a:ext cx="767156" cy="7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75727" y="255049"/>
            <a:ext cx="14217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29967" y="255049"/>
            <a:ext cx="813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88728" y="247365"/>
            <a:ext cx="1159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APLICAÇÃO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3072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7830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79231" y="585862"/>
            <a:ext cx="948057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14068" y="928719"/>
            <a:ext cx="870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ESTRUTURA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70160">
            <a:off x="4276699" y="6080283"/>
            <a:ext cx="986139" cy="9996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24">
            <a:off x="-703906" y="2936235"/>
            <a:ext cx="4355596" cy="44153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524">
            <a:off x="10789388" y="1894266"/>
            <a:ext cx="3238154" cy="328258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9078">
            <a:off x="7061391" y="5204223"/>
            <a:ext cx="3262789" cy="3307553"/>
          </a:xfrm>
          <a:prstGeom prst="rect">
            <a:avLst/>
          </a:prstGeom>
        </p:spPr>
      </p:pic>
      <p:pic>
        <p:nvPicPr>
          <p:cNvPr id="44" name="Google Shape;873;p39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4872"/>
            <a:ext cx="3382679" cy="5547594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303">
            <a:off x="4383487" y="2401417"/>
            <a:ext cx="986139" cy="99966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7469">
            <a:off x="4535472" y="3870626"/>
            <a:ext cx="846190" cy="8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75727" y="255049"/>
            <a:ext cx="14217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29967" y="255049"/>
            <a:ext cx="813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88728" y="247365"/>
            <a:ext cx="1159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APLICAÇÃO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3072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7830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79231" y="585862"/>
            <a:ext cx="948057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76002" y="839098"/>
            <a:ext cx="6883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METODOLOGIAS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633321" y="342844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 SemiBold" panose="00000700000000000000" pitchFamily="2" charset="0"/>
              </a:rPr>
              <a:t>SCRUM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567648" y="336921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 SemiBold" panose="00000700000000000000" pitchFamily="2" charset="0"/>
              </a:rPr>
              <a:t>KANBAN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868852" y="3448971"/>
            <a:ext cx="104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1B195E"/>
                </a:solidFill>
                <a:latin typeface="Montserrat SemiBold" panose="00000700000000000000" pitchFamily="2" charset="0"/>
              </a:rPr>
              <a:t>Gitflow</a:t>
            </a:r>
            <a:endParaRPr lang="pt-BR" dirty="0" smtClean="0">
              <a:solidFill>
                <a:srgbClr val="1B195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69126" y="5527344"/>
            <a:ext cx="203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 SemiBold" panose="00000700000000000000" pitchFamily="2" charset="0"/>
              </a:rPr>
              <a:t>Benchmarking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013962" y="5561461"/>
            <a:ext cx="222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 SemiBold" panose="00000700000000000000" pitchFamily="2" charset="0"/>
              </a:rPr>
              <a:t>Double Diamond</a:t>
            </a:r>
          </a:p>
          <a:p>
            <a:pPr algn="ctr"/>
            <a:r>
              <a:rPr lang="pt-BR" dirty="0" smtClean="0">
                <a:solidFill>
                  <a:srgbClr val="1B195E"/>
                </a:solidFill>
                <a:latin typeface="Montserrat SemiBold" panose="00000700000000000000" pitchFamily="2" charset="0"/>
              </a:rPr>
              <a:t>(UX)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229765" y="5649661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1B195E"/>
                </a:solidFill>
                <a:latin typeface="Montserrat SemiBold" panose="00000700000000000000" pitchFamily="2" charset="0"/>
              </a:rPr>
              <a:t>Value</a:t>
            </a:r>
            <a:r>
              <a:rPr lang="pt-BR" dirty="0" smtClean="0">
                <a:solidFill>
                  <a:srgbClr val="1B195E"/>
                </a:solidFill>
                <a:latin typeface="Montserrat SemiBold" panose="00000700000000000000" pitchFamily="2" charset="0"/>
              </a:rPr>
              <a:t> </a:t>
            </a:r>
            <a:r>
              <a:rPr lang="pt-BR" dirty="0" err="1" smtClean="0">
                <a:solidFill>
                  <a:srgbClr val="1B195E"/>
                </a:solidFill>
                <a:latin typeface="Montserrat SemiBold" panose="00000700000000000000" pitchFamily="2" charset="0"/>
              </a:rPr>
              <a:t>Proposition</a:t>
            </a:r>
            <a:endParaRPr lang="pt-BR" dirty="0" smtClean="0">
              <a:solidFill>
                <a:srgbClr val="1B195E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633615" y="4238748"/>
            <a:ext cx="960724" cy="1145058"/>
            <a:chOff x="6239660" y="4452744"/>
            <a:chExt cx="399766" cy="476469"/>
          </a:xfrm>
        </p:grpSpPr>
        <p:sp>
          <p:nvSpPr>
            <p:cNvPr id="55" name="Google Shape;11604;p85"/>
            <p:cNvSpPr/>
            <p:nvPr/>
          </p:nvSpPr>
          <p:spPr>
            <a:xfrm>
              <a:off x="6415887" y="4452744"/>
              <a:ext cx="26927" cy="80743"/>
            </a:xfrm>
            <a:custGeom>
              <a:avLst/>
              <a:gdLst/>
              <a:ahLst/>
              <a:cxnLst/>
              <a:rect l="l" t="t" r="r" b="b"/>
              <a:pathLst>
                <a:path w="694" h="2081" extrusionOk="0">
                  <a:moveTo>
                    <a:pt x="347" y="1"/>
                  </a:moveTo>
                  <a:cubicBezTo>
                    <a:pt x="158" y="1"/>
                    <a:pt x="1" y="158"/>
                    <a:pt x="1" y="348"/>
                  </a:cubicBezTo>
                  <a:lnTo>
                    <a:pt x="1" y="1765"/>
                  </a:lnTo>
                  <a:cubicBezTo>
                    <a:pt x="1" y="1923"/>
                    <a:pt x="158" y="2080"/>
                    <a:pt x="347" y="2080"/>
                  </a:cubicBezTo>
                  <a:cubicBezTo>
                    <a:pt x="536" y="2080"/>
                    <a:pt x="694" y="1923"/>
                    <a:pt x="694" y="1734"/>
                  </a:cubicBezTo>
                  <a:lnTo>
                    <a:pt x="694" y="348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A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05;p85"/>
            <p:cNvSpPr/>
            <p:nvPr/>
          </p:nvSpPr>
          <p:spPr>
            <a:xfrm>
              <a:off x="6311986" y="4487158"/>
              <a:ext cx="72168" cy="51216"/>
            </a:xfrm>
            <a:custGeom>
              <a:avLst/>
              <a:gdLst/>
              <a:ahLst/>
              <a:cxnLst/>
              <a:rect l="l" t="t" r="r" b="b"/>
              <a:pathLst>
                <a:path w="1860" h="1320" extrusionOk="0">
                  <a:moveTo>
                    <a:pt x="465" y="1"/>
                  </a:moveTo>
                  <a:cubicBezTo>
                    <a:pt x="344" y="1"/>
                    <a:pt x="222" y="78"/>
                    <a:pt x="158" y="185"/>
                  </a:cubicBezTo>
                  <a:cubicBezTo>
                    <a:pt x="1" y="311"/>
                    <a:pt x="64" y="563"/>
                    <a:pt x="253" y="658"/>
                  </a:cubicBezTo>
                  <a:lnTo>
                    <a:pt x="1229" y="1288"/>
                  </a:lnTo>
                  <a:cubicBezTo>
                    <a:pt x="1261" y="1319"/>
                    <a:pt x="1355" y="1319"/>
                    <a:pt x="1418" y="1319"/>
                  </a:cubicBezTo>
                  <a:cubicBezTo>
                    <a:pt x="1544" y="1319"/>
                    <a:pt x="1671" y="1288"/>
                    <a:pt x="1734" y="1162"/>
                  </a:cubicBezTo>
                  <a:cubicBezTo>
                    <a:pt x="1860" y="1004"/>
                    <a:pt x="1765" y="752"/>
                    <a:pt x="1607" y="689"/>
                  </a:cubicBezTo>
                  <a:lnTo>
                    <a:pt x="631" y="59"/>
                  </a:lnTo>
                  <a:cubicBezTo>
                    <a:pt x="580" y="18"/>
                    <a:pt x="523" y="1"/>
                    <a:pt x="465" y="1"/>
                  </a:cubicBezTo>
                  <a:close/>
                </a:path>
              </a:pathLst>
            </a:custGeom>
            <a:solidFill>
              <a:srgbClr val="7A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06;p85"/>
            <p:cNvSpPr/>
            <p:nvPr/>
          </p:nvSpPr>
          <p:spPr>
            <a:xfrm>
              <a:off x="6478236" y="4489485"/>
              <a:ext cx="67279" cy="50091"/>
            </a:xfrm>
            <a:custGeom>
              <a:avLst/>
              <a:gdLst/>
              <a:ahLst/>
              <a:cxnLst/>
              <a:rect l="l" t="t" r="r" b="b"/>
              <a:pathLst>
                <a:path w="1734" h="1291" extrusionOk="0">
                  <a:moveTo>
                    <a:pt x="1354" y="0"/>
                  </a:moveTo>
                  <a:cubicBezTo>
                    <a:pt x="1301" y="0"/>
                    <a:pt x="1247" y="11"/>
                    <a:pt x="1198" y="31"/>
                  </a:cubicBezTo>
                  <a:lnTo>
                    <a:pt x="221" y="661"/>
                  </a:lnTo>
                  <a:cubicBezTo>
                    <a:pt x="63" y="787"/>
                    <a:pt x="0" y="976"/>
                    <a:pt x="95" y="1133"/>
                  </a:cubicBezTo>
                  <a:cubicBezTo>
                    <a:pt x="126" y="1228"/>
                    <a:pt x="252" y="1291"/>
                    <a:pt x="347" y="1291"/>
                  </a:cubicBezTo>
                  <a:cubicBezTo>
                    <a:pt x="441" y="1291"/>
                    <a:pt x="473" y="1291"/>
                    <a:pt x="568" y="1259"/>
                  </a:cubicBezTo>
                  <a:lnTo>
                    <a:pt x="1544" y="629"/>
                  </a:lnTo>
                  <a:cubicBezTo>
                    <a:pt x="1702" y="503"/>
                    <a:pt x="1733" y="314"/>
                    <a:pt x="1670" y="157"/>
                  </a:cubicBezTo>
                  <a:cubicBezTo>
                    <a:pt x="1584" y="49"/>
                    <a:pt x="1469" y="0"/>
                    <a:pt x="1354" y="0"/>
                  </a:cubicBezTo>
                  <a:close/>
                </a:path>
              </a:pathLst>
            </a:custGeom>
            <a:solidFill>
              <a:srgbClr val="7A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11685;p85"/>
            <p:cNvGrpSpPr/>
            <p:nvPr/>
          </p:nvGrpSpPr>
          <p:grpSpPr>
            <a:xfrm>
              <a:off x="6239660" y="4590338"/>
              <a:ext cx="399766" cy="338875"/>
              <a:chOff x="1636184" y="2959225"/>
              <a:chExt cx="232666" cy="197250"/>
            </a:xfrm>
            <a:solidFill>
              <a:srgbClr val="7A75D1"/>
            </a:solidFill>
          </p:grpSpPr>
          <p:sp>
            <p:nvSpPr>
              <p:cNvPr id="59" name="Google Shape;11686;p85"/>
              <p:cNvSpPr/>
              <p:nvPr/>
            </p:nvSpPr>
            <p:spPr>
              <a:xfrm>
                <a:off x="1649300" y="2959225"/>
                <a:ext cx="219550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8782" h="7890" extrusionOk="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687;p85"/>
              <p:cNvSpPr/>
              <p:nvPr/>
            </p:nvSpPr>
            <p:spPr>
              <a:xfrm flipH="1">
                <a:off x="1636184" y="2959225"/>
                <a:ext cx="219550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8782" h="7890" extrusionOk="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688;p85"/>
              <p:cNvSpPr/>
              <p:nvPr/>
            </p:nvSpPr>
            <p:spPr>
              <a:xfrm>
                <a:off x="1734750" y="3136775"/>
                <a:ext cx="3690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786" extrusionOk="0">
                    <a:moveTo>
                      <a:pt x="0" y="786"/>
                    </a:moveTo>
                    <a:lnTo>
                      <a:pt x="1476" y="786"/>
                    </a:lnTo>
                    <a:lnTo>
                      <a:pt x="76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2" name="Google Shape;11689;p85"/>
              <p:cNvSpPr/>
              <p:nvPr/>
            </p:nvSpPr>
            <p:spPr>
              <a:xfrm>
                <a:off x="1684150" y="2963550"/>
                <a:ext cx="13990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452" extrusionOk="0">
                    <a:moveTo>
                      <a:pt x="0" y="452"/>
                    </a:moveTo>
                    <a:lnTo>
                      <a:pt x="5596" y="452"/>
                    </a:lnTo>
                    <a:lnTo>
                      <a:pt x="5500" y="0"/>
                    </a:lnTo>
                    <a:lnTo>
                      <a:pt x="238" y="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</p:grpSp>
      <p:grpSp>
        <p:nvGrpSpPr>
          <p:cNvPr id="63" name="Google Shape;10982;p82"/>
          <p:cNvGrpSpPr/>
          <p:nvPr/>
        </p:nvGrpSpPr>
        <p:grpSpPr>
          <a:xfrm>
            <a:off x="2666345" y="2209230"/>
            <a:ext cx="1028282" cy="1036483"/>
            <a:chOff x="1777925" y="1953700"/>
            <a:chExt cx="294600" cy="296950"/>
          </a:xfrm>
          <a:solidFill>
            <a:srgbClr val="7A75D1"/>
          </a:solidFill>
        </p:grpSpPr>
        <p:sp>
          <p:nvSpPr>
            <p:cNvPr id="64" name="Google Shape;10983;p82"/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84;p82"/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85;p82"/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86;p82"/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617747" y="4329895"/>
            <a:ext cx="1152544" cy="1152544"/>
            <a:chOff x="3461327" y="4930639"/>
            <a:chExt cx="466997" cy="466997"/>
          </a:xfrm>
        </p:grpSpPr>
        <p:sp>
          <p:nvSpPr>
            <p:cNvPr id="68" name="Google Shape;11528;p85"/>
            <p:cNvSpPr/>
            <p:nvPr/>
          </p:nvSpPr>
          <p:spPr>
            <a:xfrm>
              <a:off x="3654473" y="5123785"/>
              <a:ext cx="83148" cy="83148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7A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529;p85"/>
            <p:cNvSpPr/>
            <p:nvPr/>
          </p:nvSpPr>
          <p:spPr>
            <a:xfrm>
              <a:off x="3461327" y="4930639"/>
              <a:ext cx="466997" cy="466997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rgbClr val="7A7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1534;p85"/>
          <p:cNvGrpSpPr/>
          <p:nvPr/>
        </p:nvGrpSpPr>
        <p:grpSpPr>
          <a:xfrm>
            <a:off x="8846025" y="4439639"/>
            <a:ext cx="1087614" cy="1087705"/>
            <a:chOff x="-50154850" y="2316775"/>
            <a:chExt cx="300100" cy="300125"/>
          </a:xfrm>
          <a:solidFill>
            <a:srgbClr val="7A75D1"/>
          </a:solidFill>
        </p:grpSpPr>
        <p:sp>
          <p:nvSpPr>
            <p:cNvPr id="71" name="Google Shape;11535;p85"/>
            <p:cNvSpPr/>
            <p:nvPr/>
          </p:nvSpPr>
          <p:spPr>
            <a:xfrm>
              <a:off x="-501548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536;p85"/>
            <p:cNvSpPr/>
            <p:nvPr/>
          </p:nvSpPr>
          <p:spPr>
            <a:xfrm>
              <a:off x="-50083975" y="2368775"/>
              <a:ext cx="158325" cy="193775"/>
            </a:xfrm>
            <a:custGeom>
              <a:avLst/>
              <a:gdLst/>
              <a:ahLst/>
              <a:cxnLst/>
              <a:rect l="l" t="t" r="r" b="b"/>
              <a:pathLst>
                <a:path w="6333" h="7751" extrusionOk="0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2131;p88"/>
          <p:cNvSpPr/>
          <p:nvPr/>
        </p:nvSpPr>
        <p:spPr>
          <a:xfrm>
            <a:off x="8868852" y="2574852"/>
            <a:ext cx="1227803" cy="742026"/>
          </a:xfrm>
          <a:custGeom>
            <a:avLst/>
            <a:gdLst/>
            <a:ahLst/>
            <a:cxnLst/>
            <a:rect l="l" t="t" r="r" b="b"/>
            <a:pathLst>
              <a:path w="8917" h="5389" extrusionOk="0">
                <a:moveTo>
                  <a:pt x="7877" y="631"/>
                </a:moveTo>
                <a:cubicBezTo>
                  <a:pt x="8066" y="631"/>
                  <a:pt x="8223" y="789"/>
                  <a:pt x="8223" y="978"/>
                </a:cubicBezTo>
                <a:cubicBezTo>
                  <a:pt x="8223" y="1167"/>
                  <a:pt x="8066" y="1324"/>
                  <a:pt x="7877" y="1324"/>
                </a:cubicBezTo>
                <a:cubicBezTo>
                  <a:pt x="7656" y="1324"/>
                  <a:pt x="7498" y="1167"/>
                  <a:pt x="7498" y="978"/>
                </a:cubicBezTo>
                <a:cubicBezTo>
                  <a:pt x="7498" y="789"/>
                  <a:pt x="7656" y="631"/>
                  <a:pt x="7877" y="631"/>
                </a:cubicBezTo>
                <a:close/>
                <a:moveTo>
                  <a:pt x="3056" y="1293"/>
                </a:moveTo>
                <a:cubicBezTo>
                  <a:pt x="3245" y="1293"/>
                  <a:pt x="3403" y="1450"/>
                  <a:pt x="3403" y="1639"/>
                </a:cubicBezTo>
                <a:cubicBezTo>
                  <a:pt x="3403" y="1828"/>
                  <a:pt x="3245" y="1986"/>
                  <a:pt x="3056" y="1986"/>
                </a:cubicBezTo>
                <a:cubicBezTo>
                  <a:pt x="2867" y="1986"/>
                  <a:pt x="2710" y="1828"/>
                  <a:pt x="2710" y="1639"/>
                </a:cubicBezTo>
                <a:cubicBezTo>
                  <a:pt x="2741" y="1450"/>
                  <a:pt x="2899" y="1293"/>
                  <a:pt x="3056" y="1293"/>
                </a:cubicBezTo>
                <a:close/>
                <a:moveTo>
                  <a:pt x="5797" y="3340"/>
                </a:moveTo>
                <a:cubicBezTo>
                  <a:pt x="6018" y="3340"/>
                  <a:pt x="6175" y="3498"/>
                  <a:pt x="6175" y="3687"/>
                </a:cubicBezTo>
                <a:cubicBezTo>
                  <a:pt x="6175" y="3876"/>
                  <a:pt x="6018" y="4034"/>
                  <a:pt x="5797" y="4034"/>
                </a:cubicBezTo>
                <a:cubicBezTo>
                  <a:pt x="5608" y="4034"/>
                  <a:pt x="5451" y="3876"/>
                  <a:pt x="5451" y="3687"/>
                </a:cubicBezTo>
                <a:cubicBezTo>
                  <a:pt x="5451" y="3498"/>
                  <a:pt x="5608" y="3340"/>
                  <a:pt x="5797" y="3340"/>
                </a:cubicBezTo>
                <a:close/>
                <a:moveTo>
                  <a:pt x="1008" y="4034"/>
                </a:moveTo>
                <a:cubicBezTo>
                  <a:pt x="1198" y="4034"/>
                  <a:pt x="1355" y="4191"/>
                  <a:pt x="1355" y="4412"/>
                </a:cubicBezTo>
                <a:cubicBezTo>
                  <a:pt x="1355" y="4601"/>
                  <a:pt x="1198" y="4758"/>
                  <a:pt x="1008" y="4758"/>
                </a:cubicBezTo>
                <a:cubicBezTo>
                  <a:pt x="819" y="4758"/>
                  <a:pt x="662" y="4601"/>
                  <a:pt x="662" y="4412"/>
                </a:cubicBezTo>
                <a:cubicBezTo>
                  <a:pt x="662" y="4191"/>
                  <a:pt x="819" y="4034"/>
                  <a:pt x="1008" y="4034"/>
                </a:cubicBezTo>
                <a:close/>
                <a:moveTo>
                  <a:pt x="7908" y="1"/>
                </a:moveTo>
                <a:cubicBezTo>
                  <a:pt x="7341" y="1"/>
                  <a:pt x="6868" y="474"/>
                  <a:pt x="6868" y="1009"/>
                </a:cubicBezTo>
                <a:cubicBezTo>
                  <a:pt x="6868" y="1198"/>
                  <a:pt x="6963" y="1419"/>
                  <a:pt x="7026" y="1576"/>
                </a:cubicBezTo>
                <a:lnTo>
                  <a:pt x="6112" y="2742"/>
                </a:lnTo>
                <a:cubicBezTo>
                  <a:pt x="6032" y="2722"/>
                  <a:pt x="5943" y="2711"/>
                  <a:pt x="5850" y="2711"/>
                </a:cubicBezTo>
                <a:cubicBezTo>
                  <a:pt x="5650" y="2711"/>
                  <a:pt x="5434" y="2760"/>
                  <a:pt x="5262" y="2868"/>
                </a:cubicBezTo>
                <a:lnTo>
                  <a:pt x="4096" y="1954"/>
                </a:lnTo>
                <a:cubicBezTo>
                  <a:pt x="4127" y="1891"/>
                  <a:pt x="4127" y="1765"/>
                  <a:pt x="4127" y="1639"/>
                </a:cubicBezTo>
                <a:cubicBezTo>
                  <a:pt x="4127" y="1104"/>
                  <a:pt x="3655" y="631"/>
                  <a:pt x="3088" y="631"/>
                </a:cubicBezTo>
                <a:cubicBezTo>
                  <a:pt x="2552" y="631"/>
                  <a:pt x="2080" y="1104"/>
                  <a:pt x="2080" y="1639"/>
                </a:cubicBezTo>
                <a:cubicBezTo>
                  <a:pt x="2080" y="1828"/>
                  <a:pt x="2143" y="2049"/>
                  <a:pt x="2237" y="2206"/>
                </a:cubicBezTo>
                <a:lnTo>
                  <a:pt x="1324" y="3372"/>
                </a:lnTo>
                <a:cubicBezTo>
                  <a:pt x="1261" y="3340"/>
                  <a:pt x="1134" y="3340"/>
                  <a:pt x="1008" y="3340"/>
                </a:cubicBezTo>
                <a:cubicBezTo>
                  <a:pt x="441" y="3340"/>
                  <a:pt x="0" y="3813"/>
                  <a:pt x="0" y="4349"/>
                </a:cubicBezTo>
                <a:cubicBezTo>
                  <a:pt x="0" y="4947"/>
                  <a:pt x="441" y="5388"/>
                  <a:pt x="1008" y="5388"/>
                </a:cubicBezTo>
                <a:cubicBezTo>
                  <a:pt x="1576" y="5388"/>
                  <a:pt x="2017" y="4916"/>
                  <a:pt x="2017" y="4349"/>
                </a:cubicBezTo>
                <a:cubicBezTo>
                  <a:pt x="2017" y="4160"/>
                  <a:pt x="1954" y="3971"/>
                  <a:pt x="1859" y="3813"/>
                </a:cubicBezTo>
                <a:lnTo>
                  <a:pt x="2773" y="2616"/>
                </a:lnTo>
                <a:cubicBezTo>
                  <a:pt x="2875" y="2650"/>
                  <a:pt x="2980" y="2667"/>
                  <a:pt x="3087" y="2667"/>
                </a:cubicBezTo>
                <a:cubicBezTo>
                  <a:pt x="3278" y="2667"/>
                  <a:pt x="3473" y="2611"/>
                  <a:pt x="3655" y="2490"/>
                </a:cubicBezTo>
                <a:lnTo>
                  <a:pt x="4821" y="3403"/>
                </a:lnTo>
                <a:cubicBezTo>
                  <a:pt x="4789" y="3498"/>
                  <a:pt x="4789" y="3624"/>
                  <a:pt x="4789" y="3719"/>
                </a:cubicBezTo>
                <a:cubicBezTo>
                  <a:pt x="4789" y="4286"/>
                  <a:pt x="5262" y="4758"/>
                  <a:pt x="5797" y="4758"/>
                </a:cubicBezTo>
                <a:cubicBezTo>
                  <a:pt x="6364" y="4758"/>
                  <a:pt x="6837" y="4286"/>
                  <a:pt x="6837" y="3719"/>
                </a:cubicBezTo>
                <a:cubicBezTo>
                  <a:pt x="6837" y="3529"/>
                  <a:pt x="6742" y="3340"/>
                  <a:pt x="6679" y="3183"/>
                </a:cubicBezTo>
                <a:lnTo>
                  <a:pt x="7593" y="1986"/>
                </a:lnTo>
                <a:cubicBezTo>
                  <a:pt x="7656" y="2049"/>
                  <a:pt x="7782" y="2049"/>
                  <a:pt x="7908" y="2049"/>
                </a:cubicBezTo>
                <a:cubicBezTo>
                  <a:pt x="8444" y="2049"/>
                  <a:pt x="8916" y="1576"/>
                  <a:pt x="8916" y="1009"/>
                </a:cubicBezTo>
                <a:cubicBezTo>
                  <a:pt x="8916" y="474"/>
                  <a:pt x="8444" y="1"/>
                  <a:pt x="7908" y="1"/>
                </a:cubicBezTo>
                <a:close/>
              </a:path>
            </a:pathLst>
          </a:custGeom>
          <a:solidFill>
            <a:srgbClr val="7A75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Imagem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15" y="2344514"/>
            <a:ext cx="1282499" cy="84704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70160">
            <a:off x="11135595" y="6098250"/>
            <a:ext cx="986139" cy="9996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24">
            <a:off x="11327460" y="1380601"/>
            <a:ext cx="2005947" cy="20334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9946">
            <a:off x="-1803662" y="3060976"/>
            <a:ext cx="3238154" cy="32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291">
            <a:off x="-1962394" y="4060423"/>
            <a:ext cx="6765185" cy="6858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30" y="1163291"/>
            <a:ext cx="5820585" cy="5900441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127148" y="255049"/>
            <a:ext cx="1159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43137" y="236917"/>
            <a:ext cx="8976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FUTURO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90722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27063" y="585862"/>
            <a:ext cx="705375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875727" y="255049"/>
            <a:ext cx="14217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29967" y="255049"/>
            <a:ext cx="813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365452" y="1983180"/>
            <a:ext cx="5341027" cy="1662546"/>
          </a:xfrm>
          <a:prstGeom prst="roundRect">
            <a:avLst/>
          </a:prstGeom>
          <a:solidFill>
            <a:srgbClr val="F2F2F0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77755" y="1992100"/>
            <a:ext cx="1714890" cy="164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219793" y="2152943"/>
            <a:ext cx="288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FILTROS E TAGS</a:t>
            </a:r>
            <a:endParaRPr lang="pt-BR" sz="24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219794" y="274615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Adição de filtros e buscas</a:t>
            </a:r>
          </a:p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através de categorias.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77755" y="4122432"/>
            <a:ext cx="5341027" cy="1662546"/>
          </a:xfrm>
          <a:prstGeom prst="roundRect">
            <a:avLst/>
          </a:prstGeom>
          <a:solidFill>
            <a:srgbClr val="F2F2F0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90058" y="4131352"/>
            <a:ext cx="1714890" cy="164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232097" y="4292195"/>
            <a:ext cx="287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ACESSIBILIDADE</a:t>
            </a:r>
            <a:endParaRPr lang="pt-BR" sz="24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232097" y="4885409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Principalmente para tornar</a:t>
            </a:r>
          </a:p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a aplicação mais inclusiva.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332245" y="1971154"/>
            <a:ext cx="5341027" cy="1662546"/>
          </a:xfrm>
          <a:prstGeom prst="roundRect">
            <a:avLst/>
          </a:prstGeom>
          <a:solidFill>
            <a:srgbClr val="F2F2F0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6344548" y="1980074"/>
            <a:ext cx="1714890" cy="164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8186587" y="2140917"/>
            <a:ext cx="21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TESTES</a:t>
            </a:r>
            <a:endParaRPr lang="pt-BR" sz="24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186587" y="2734131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Implementação de testes</a:t>
            </a:r>
          </a:p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para agilidade e segurança.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332245" y="4113512"/>
            <a:ext cx="5341027" cy="1662546"/>
          </a:xfrm>
          <a:prstGeom prst="roundRect">
            <a:avLst/>
          </a:prstGeom>
          <a:solidFill>
            <a:srgbClr val="F2F2F0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6344548" y="4122432"/>
            <a:ext cx="1714890" cy="164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186586" y="4283275"/>
            <a:ext cx="283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MOBILE</a:t>
            </a:r>
            <a:endParaRPr lang="pt-BR" sz="24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186587" y="4876489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Criação de aplicativo para</a:t>
            </a:r>
          </a:p>
          <a:p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iOS</a:t>
            </a:r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 e </a:t>
            </a:r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Android</a:t>
            </a:r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4" name="Google Shape;12154;p88"/>
          <p:cNvSpPr/>
          <p:nvPr/>
        </p:nvSpPr>
        <p:spPr>
          <a:xfrm>
            <a:off x="6747599" y="4378654"/>
            <a:ext cx="1132255" cy="1129155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7A75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056;p88"/>
          <p:cNvSpPr/>
          <p:nvPr/>
        </p:nvSpPr>
        <p:spPr>
          <a:xfrm>
            <a:off x="636263" y="2213706"/>
            <a:ext cx="1197874" cy="1198387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rgbClr val="7A75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12075;p88"/>
          <p:cNvGrpSpPr/>
          <p:nvPr/>
        </p:nvGrpSpPr>
        <p:grpSpPr>
          <a:xfrm>
            <a:off x="6598132" y="2224206"/>
            <a:ext cx="1170974" cy="1187887"/>
            <a:chOff x="-2777700" y="2049775"/>
            <a:chExt cx="287325" cy="291475"/>
          </a:xfrm>
          <a:solidFill>
            <a:srgbClr val="7A75D1"/>
          </a:solidFill>
        </p:grpSpPr>
        <p:sp>
          <p:nvSpPr>
            <p:cNvPr id="47" name="Google Shape;12076;p88"/>
            <p:cNvSpPr/>
            <p:nvPr/>
          </p:nvSpPr>
          <p:spPr>
            <a:xfrm>
              <a:off x="-2777700" y="2049775"/>
              <a:ext cx="287325" cy="291475"/>
            </a:xfrm>
            <a:custGeom>
              <a:avLst/>
              <a:gdLst/>
              <a:ahLst/>
              <a:cxnLst/>
              <a:rect l="l" t="t" r="r" b="b"/>
              <a:pathLst>
                <a:path w="11493" h="11659" extrusionOk="0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77;p88"/>
            <p:cNvSpPr/>
            <p:nvPr/>
          </p:nvSpPr>
          <p:spPr>
            <a:xfrm>
              <a:off x="-2694200" y="2221475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78;p88"/>
            <p:cNvSpPr/>
            <p:nvPr/>
          </p:nvSpPr>
          <p:spPr>
            <a:xfrm>
              <a:off x="-2608350" y="22553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9" y="4243781"/>
            <a:ext cx="1448961" cy="1448961"/>
          </a:xfrm>
          <a:prstGeom prst="rect">
            <a:avLst/>
          </a:prstGeom>
        </p:spPr>
      </p:pic>
      <p:sp>
        <p:nvSpPr>
          <p:cNvPr id="50" name="CaixaDeTexto 49"/>
          <p:cNvSpPr txBox="1"/>
          <p:nvPr/>
        </p:nvSpPr>
        <p:spPr>
          <a:xfrm>
            <a:off x="276002" y="839098"/>
            <a:ext cx="5147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NOVIDADES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5D1"/>
            </a:gs>
            <a:gs pos="45000">
              <a:srgbClr val="4E47C2"/>
            </a:gs>
            <a:gs pos="100000">
              <a:srgbClr val="1B195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35961" y="1990725"/>
            <a:ext cx="10120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F1F7"/>
                </a:solidFill>
                <a:latin typeface="Montserrat" panose="00000500000000000000" pitchFamily="2" charset="0"/>
              </a:rPr>
              <a:t>“O educador se eterniza</a:t>
            </a:r>
          </a:p>
          <a:p>
            <a:r>
              <a:rPr lang="pt-BR" sz="6000" b="1" dirty="0" smtClean="0">
                <a:solidFill>
                  <a:srgbClr val="F0F1F7"/>
                </a:solidFill>
                <a:latin typeface="Montserrat" panose="00000500000000000000" pitchFamily="2" charset="0"/>
              </a:rPr>
              <a:t>em cada ser que educa.”</a:t>
            </a:r>
            <a:endParaRPr lang="pt-BR" sz="6000" b="1" dirty="0">
              <a:solidFill>
                <a:srgbClr val="F0F1F7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79736" y="414337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E4E4F1"/>
                </a:solidFill>
                <a:latin typeface="Montserrat Medium" panose="00000600000000000000" pitchFamily="2" charset="0"/>
              </a:rPr>
              <a:t>- Paulo Freire</a:t>
            </a:r>
            <a:endParaRPr lang="pt-BR" sz="2400" dirty="0">
              <a:solidFill>
                <a:srgbClr val="E4E4F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509"/>
            <a:ext cx="404335" cy="4102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3146">
            <a:off x="102669" y="4902201"/>
            <a:ext cx="4259522" cy="431796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6790">
            <a:off x="1947416" y="-1241747"/>
            <a:ext cx="2458502" cy="249223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54" y="199388"/>
            <a:ext cx="2316198" cy="16845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4948">
            <a:off x="11152530" y="5416490"/>
            <a:ext cx="1071100" cy="10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24747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9505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PROPOSTA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89066" y="591307"/>
            <a:ext cx="904875" cy="90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127148" y="255049"/>
            <a:ext cx="1159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875727" y="255049"/>
            <a:ext cx="14217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229967" y="255049"/>
            <a:ext cx="813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grpSp>
        <p:nvGrpSpPr>
          <p:cNvPr id="12" name="Group 1"/>
          <p:cNvGrpSpPr/>
          <p:nvPr/>
        </p:nvGrpSpPr>
        <p:grpSpPr>
          <a:xfrm>
            <a:off x="2362825" y="2112186"/>
            <a:ext cx="2277280" cy="3535673"/>
            <a:chOff x="1445728" y="2114266"/>
            <a:chExt cx="3036373" cy="3671248"/>
          </a:xfrm>
          <a:solidFill>
            <a:srgbClr val="E4E4F1"/>
          </a:solidFill>
        </p:grpSpPr>
        <p:sp>
          <p:nvSpPr>
            <p:cNvPr id="21" name="Rectangle: Rounded Corners 7"/>
            <p:cNvSpPr/>
            <p:nvPr/>
          </p:nvSpPr>
          <p:spPr>
            <a:xfrm>
              <a:off x="1511772" y="2114266"/>
              <a:ext cx="2920621" cy="3671248"/>
            </a:xfrm>
            <a:prstGeom prst="roundRect">
              <a:avLst>
                <a:gd name="adj" fmla="val 12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1445728" y="2272820"/>
              <a:ext cx="3036373" cy="319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rgbClr val="343090"/>
                  </a:solidFill>
                  <a:latin typeface="Montserrat "/>
                </a:rPr>
                <a:t>ID VISUAL</a:t>
              </a:r>
              <a:r>
                <a:rPr lang="pt-BR" sz="1400" dirty="0">
                  <a:solidFill>
                    <a:srgbClr val="343090"/>
                  </a:solidFill>
                  <a:latin typeface="Montserrat "/>
                </a:rPr>
                <a:t> </a:t>
              </a:r>
              <a:r>
                <a:rPr lang="pt-BR" sz="1400" dirty="0" smtClean="0">
                  <a:solidFill>
                    <a:srgbClr val="343090"/>
                  </a:solidFill>
                  <a:latin typeface="Montserrat "/>
                </a:rPr>
                <a:t>+ WEB</a:t>
              </a:r>
              <a:endParaRPr lang="en-US" sz="1400" dirty="0">
                <a:solidFill>
                  <a:srgbClr val="343090"/>
                </a:solidFill>
                <a:latin typeface="Montserrat "/>
              </a:endParaRPr>
            </a:p>
          </p:txBody>
        </p:sp>
        <p:cxnSp>
          <p:nvCxnSpPr>
            <p:cNvPr id="23" name="Straight Connector 11"/>
            <p:cNvCxnSpPr/>
            <p:nvPr/>
          </p:nvCxnSpPr>
          <p:spPr>
            <a:xfrm>
              <a:off x="1511772" y="2816085"/>
              <a:ext cx="292062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"/>
          <p:cNvGrpSpPr/>
          <p:nvPr/>
        </p:nvGrpSpPr>
        <p:grpSpPr>
          <a:xfrm>
            <a:off x="4714453" y="1924084"/>
            <a:ext cx="2761407" cy="4448579"/>
            <a:chOff x="4708198" y="2114266"/>
            <a:chExt cx="2926309" cy="3671248"/>
          </a:xfrm>
          <a:solidFill>
            <a:srgbClr val="4E47C2"/>
          </a:solidFill>
        </p:grpSpPr>
        <p:sp>
          <p:nvSpPr>
            <p:cNvPr id="28" name="Rectangle: Rounded Corners 24"/>
            <p:cNvSpPr/>
            <p:nvPr/>
          </p:nvSpPr>
          <p:spPr>
            <a:xfrm>
              <a:off x="4713886" y="2114266"/>
              <a:ext cx="2920621" cy="3671248"/>
            </a:xfrm>
            <a:prstGeom prst="roundRect">
              <a:avLst>
                <a:gd name="adj" fmla="val 12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9" name="TextBox 26"/>
            <p:cNvSpPr txBox="1"/>
            <p:nvPr/>
          </p:nvSpPr>
          <p:spPr>
            <a:xfrm>
              <a:off x="5089070" y="2281494"/>
              <a:ext cx="2092481" cy="3913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"/>
              </a:endParaRPr>
            </a:p>
          </p:txBody>
        </p:sp>
        <p:cxnSp>
          <p:nvCxnSpPr>
            <p:cNvPr id="30" name="Straight Connector 27"/>
            <p:cNvCxnSpPr/>
            <p:nvPr/>
          </p:nvCxnSpPr>
          <p:spPr>
            <a:xfrm>
              <a:off x="4708198" y="2823712"/>
              <a:ext cx="2920622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"/>
          <p:cNvGrpSpPr/>
          <p:nvPr/>
        </p:nvGrpSpPr>
        <p:grpSpPr>
          <a:xfrm>
            <a:off x="7589023" y="2081886"/>
            <a:ext cx="2190466" cy="3535673"/>
            <a:chOff x="7849778" y="2114266"/>
            <a:chExt cx="2920621" cy="3671248"/>
          </a:xfrm>
          <a:solidFill>
            <a:srgbClr val="E4E4F1"/>
          </a:solidFill>
        </p:grpSpPr>
        <p:sp>
          <p:nvSpPr>
            <p:cNvPr id="33" name="Rectangle: Rounded Corners 35"/>
            <p:cNvSpPr/>
            <p:nvPr/>
          </p:nvSpPr>
          <p:spPr>
            <a:xfrm>
              <a:off x="7849778" y="2114266"/>
              <a:ext cx="2920621" cy="3671248"/>
            </a:xfrm>
            <a:prstGeom prst="roundRect">
              <a:avLst>
                <a:gd name="adj" fmla="val 12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4" name="TextBox 37"/>
            <p:cNvSpPr txBox="1"/>
            <p:nvPr/>
          </p:nvSpPr>
          <p:spPr>
            <a:xfrm>
              <a:off x="7983734" y="2221011"/>
              <a:ext cx="2652708" cy="5432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rgbClr val="343090"/>
                  </a:solidFill>
                  <a:latin typeface="Montserrat "/>
                </a:rPr>
                <a:t>ID VISUAL + WEB + MOBILE</a:t>
              </a:r>
              <a:endParaRPr lang="en-US" sz="1400" dirty="0">
                <a:solidFill>
                  <a:srgbClr val="343090"/>
                </a:solidFill>
                <a:latin typeface="Montserrat "/>
              </a:endParaRPr>
            </a:p>
          </p:txBody>
        </p:sp>
        <p:cxnSp>
          <p:nvCxnSpPr>
            <p:cNvPr id="35" name="Straight Connector 38"/>
            <p:cNvCxnSpPr/>
            <p:nvPr/>
          </p:nvCxnSpPr>
          <p:spPr>
            <a:xfrm>
              <a:off x="7849778" y="2845665"/>
              <a:ext cx="292062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57"/>
          <p:cNvSpPr/>
          <p:nvPr/>
        </p:nvSpPr>
        <p:spPr>
          <a:xfrm flipH="1">
            <a:off x="1866349" y="1123722"/>
            <a:ext cx="7950200" cy="44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900"/>
              </a:spcBef>
            </a:pPr>
            <a:r>
              <a:rPr lang="pt-BR" sz="2100" b="1" dirty="0" smtClean="0">
                <a:solidFill>
                  <a:srgbClr val="343090"/>
                </a:solidFill>
                <a:latin typeface="Montserrat" panose="00000500000000000000" pitchFamily="50" charset="0"/>
                <a:cs typeface="Raleway"/>
              </a:rPr>
              <a:t>Escolha seu plano! </a:t>
            </a:r>
            <a:r>
              <a:rPr lang="pt-BR" sz="2100" b="1" dirty="0" smtClean="0">
                <a:solidFill>
                  <a:srgbClr val="343090"/>
                </a:solidFill>
                <a:latin typeface="Montserrat" panose="00000500000000000000" pitchFamily="50" charset="0"/>
                <a:cs typeface="Raleway"/>
                <a:sym typeface="Wingdings" panose="05000000000000000000" pitchFamily="2" charset="2"/>
              </a:rPr>
              <a:t></a:t>
            </a:r>
            <a:endParaRPr lang="id-ID" sz="2100" b="1" dirty="0">
              <a:solidFill>
                <a:srgbClr val="343090"/>
              </a:solidFill>
              <a:latin typeface="Montserrat" panose="00000500000000000000" pitchFamily="50" charset="0"/>
              <a:cs typeface="Raleway"/>
            </a:endParaRPr>
          </a:p>
        </p:txBody>
      </p:sp>
      <p:sp>
        <p:nvSpPr>
          <p:cNvPr id="41" name="TextBox 16"/>
          <p:cNvSpPr txBox="1"/>
          <p:nvPr/>
        </p:nvSpPr>
        <p:spPr>
          <a:xfrm>
            <a:off x="5436762" y="2893747"/>
            <a:ext cx="143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Suporte por 15 dias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4868780" y="2128683"/>
            <a:ext cx="244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Montserrat "/>
              </a:rPr>
              <a:t>ID VISUAL + WEB + MKT</a:t>
            </a:r>
            <a:endParaRPr lang="en-US" dirty="0">
              <a:solidFill>
                <a:schemeClr val="bg1"/>
              </a:solidFill>
              <a:latin typeface="Montserrat "/>
            </a:endParaRPr>
          </a:p>
        </p:txBody>
      </p:sp>
      <p:sp>
        <p:nvSpPr>
          <p:cNvPr id="45" name="TextBox 17"/>
          <p:cNvSpPr txBox="1"/>
          <p:nvPr/>
        </p:nvSpPr>
        <p:spPr>
          <a:xfrm>
            <a:off x="5264940" y="3476718"/>
            <a:ext cx="173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Montserrat" panose="00000500000000000000" pitchFamily="2" charset="0"/>
              </a:rPr>
              <a:t>Desenvolvimento de site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6" name="TextBox 17"/>
          <p:cNvSpPr txBox="1"/>
          <p:nvPr/>
        </p:nvSpPr>
        <p:spPr>
          <a:xfrm>
            <a:off x="5355383" y="4074173"/>
            <a:ext cx="163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Montserrat" panose="00000500000000000000" pitchFamily="2" charset="0"/>
              </a:rPr>
              <a:t>Desenvolvimento de identidade </a:t>
            </a:r>
            <a:r>
              <a:rPr lang="pt-BR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visual com logo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8011831" y="2887433"/>
            <a:ext cx="143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Suporte por 15 dias</a:t>
            </a:r>
            <a:endParaRPr lang="en-US" sz="1200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48" name="TextBox 17"/>
          <p:cNvSpPr txBox="1"/>
          <p:nvPr/>
        </p:nvSpPr>
        <p:spPr>
          <a:xfrm>
            <a:off x="7963637" y="3404442"/>
            <a:ext cx="152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4E47C2"/>
                </a:solidFill>
                <a:latin typeface="Montserrat" panose="00000500000000000000" pitchFamily="2" charset="0"/>
              </a:rPr>
              <a:t>Desenvolvimento de site</a:t>
            </a:r>
            <a:endParaRPr lang="en-US" sz="1200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TextBox 17"/>
          <p:cNvSpPr txBox="1"/>
          <p:nvPr/>
        </p:nvSpPr>
        <p:spPr>
          <a:xfrm>
            <a:off x="7843748" y="3933846"/>
            <a:ext cx="177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4E47C2"/>
                </a:solidFill>
                <a:latin typeface="Montserrat" panose="00000500000000000000" pitchFamily="2" charset="0"/>
              </a:rPr>
              <a:t>Desenvolvimento de </a:t>
            </a:r>
            <a:r>
              <a:rPr lang="pt-BR" sz="1200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identidade visual com logo</a:t>
            </a:r>
            <a:endParaRPr lang="en-US" sz="1200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TextBox 16"/>
          <p:cNvSpPr txBox="1"/>
          <p:nvPr/>
        </p:nvSpPr>
        <p:spPr>
          <a:xfrm>
            <a:off x="2824477" y="2893747"/>
            <a:ext cx="143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Suporte por 15 dias</a:t>
            </a:r>
            <a:endParaRPr lang="en-US" sz="1200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52" name="TextBox 17"/>
          <p:cNvSpPr txBox="1"/>
          <p:nvPr/>
        </p:nvSpPr>
        <p:spPr>
          <a:xfrm>
            <a:off x="2728086" y="3474317"/>
            <a:ext cx="162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4E47C2"/>
                </a:solidFill>
                <a:latin typeface="Montserrat" panose="00000500000000000000" pitchFamily="2" charset="0"/>
              </a:rPr>
              <a:t>Desenvolvimento de site</a:t>
            </a:r>
            <a:endParaRPr lang="en-US" sz="1200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54" name="TextBox 17"/>
          <p:cNvSpPr txBox="1"/>
          <p:nvPr/>
        </p:nvSpPr>
        <p:spPr>
          <a:xfrm>
            <a:off x="7883304" y="4657997"/>
            <a:ext cx="168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4E47C2"/>
                </a:solidFill>
                <a:latin typeface="Montserrat" panose="00000500000000000000" pitchFamily="2" charset="0"/>
              </a:rPr>
              <a:t>Desenvolvimento </a:t>
            </a:r>
            <a:r>
              <a:rPr lang="pt-BR" sz="1200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mobile</a:t>
            </a:r>
            <a:endParaRPr lang="en-US" sz="1200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55" name="TextBox 17"/>
          <p:cNvSpPr txBox="1"/>
          <p:nvPr/>
        </p:nvSpPr>
        <p:spPr>
          <a:xfrm>
            <a:off x="2639537" y="4042510"/>
            <a:ext cx="177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4E47C2"/>
                </a:solidFill>
                <a:latin typeface="Montserrat" panose="00000500000000000000" pitchFamily="2" charset="0"/>
              </a:rPr>
              <a:t>Desenvolvimento de </a:t>
            </a:r>
            <a:r>
              <a:rPr lang="pt-BR" sz="1200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identidade visual com logo</a:t>
            </a:r>
            <a:endParaRPr lang="en-US" sz="1200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TextBox 17"/>
          <p:cNvSpPr txBox="1"/>
          <p:nvPr/>
        </p:nvSpPr>
        <p:spPr>
          <a:xfrm>
            <a:off x="5355383" y="4832357"/>
            <a:ext cx="163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Planejamento estratégico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8" name="TextBox 17"/>
          <p:cNvSpPr txBox="1"/>
          <p:nvPr/>
        </p:nvSpPr>
        <p:spPr>
          <a:xfrm>
            <a:off x="5326986" y="5414838"/>
            <a:ext cx="163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Gerenciamento de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Montserrat" panose="00000500000000000000" pitchFamily="2" charset="0"/>
              </a:rPr>
              <a:t>r</a:t>
            </a:r>
            <a:r>
              <a:rPr lang="pt-BR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edes sociais</a:t>
            </a:r>
            <a:endParaRPr lang="en-US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Google Shape;12166;p88"/>
          <p:cNvSpPr/>
          <p:nvPr/>
        </p:nvSpPr>
        <p:spPr>
          <a:xfrm>
            <a:off x="276002" y="4949902"/>
            <a:ext cx="1742982" cy="1603516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E4E4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4948">
            <a:off x="8107283" y="5829765"/>
            <a:ext cx="1071100" cy="1085794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24">
            <a:off x="11072282" y="2301453"/>
            <a:ext cx="2005947" cy="203346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47458">
            <a:off x="-279105" y="1335885"/>
            <a:ext cx="1674631" cy="16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5D1"/>
            </a:gs>
            <a:gs pos="45000">
              <a:srgbClr val="4E47C2"/>
            </a:gs>
            <a:gs pos="100000">
              <a:srgbClr val="1B195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50536" y="2452033"/>
            <a:ext cx="60163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F1F7"/>
                </a:solidFill>
                <a:latin typeface="Montserrat" panose="00000500000000000000" pitchFamily="2" charset="0"/>
              </a:rPr>
              <a:t>Agradecemos </a:t>
            </a:r>
          </a:p>
          <a:p>
            <a:r>
              <a:rPr lang="pt-BR" sz="6000" b="1" dirty="0" smtClean="0">
                <a:solidFill>
                  <a:srgbClr val="F0F1F7"/>
                </a:solidFill>
                <a:latin typeface="Montserrat" panose="00000500000000000000" pitchFamily="2" charset="0"/>
              </a:rPr>
              <a:t>pela atenção!</a:t>
            </a:r>
            <a:endParaRPr lang="pt-BR" sz="6000" b="1" dirty="0">
              <a:solidFill>
                <a:srgbClr val="F0F1F7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67375" y="4751339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0F1F7"/>
                </a:solidFill>
                <a:latin typeface="Montserrat Medium" panose="00000600000000000000" pitchFamily="2" charset="0"/>
              </a:rPr>
              <a:t>Vamos conversar? </a:t>
            </a:r>
            <a:r>
              <a:rPr lang="pt-BR" sz="2400" dirty="0" smtClean="0">
                <a:solidFill>
                  <a:srgbClr val="F0F1F7"/>
                </a:solidFill>
                <a:latin typeface="Montserrat Medium" panose="00000600000000000000" pitchFamily="2" charset="0"/>
                <a:sym typeface="Wingdings" panose="05000000000000000000" pitchFamily="2" charset="2"/>
              </a:rPr>
              <a:t></a:t>
            </a:r>
            <a:endParaRPr lang="pt-BR" sz="2400" dirty="0">
              <a:solidFill>
                <a:srgbClr val="F0F1F7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44" y="340122"/>
            <a:ext cx="1654711" cy="16547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509"/>
            <a:ext cx="404335" cy="4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9616" y="2691724"/>
            <a:ext cx="9098163" cy="9224864"/>
          </a:xfrm>
          <a:prstGeom prst="rect">
            <a:avLst/>
          </a:prstGeom>
        </p:spPr>
      </p:pic>
      <p:pic>
        <p:nvPicPr>
          <p:cNvPr id="23" name="Google Shape;873;p39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15" y="2047785"/>
            <a:ext cx="1831800" cy="18318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25" name="CaixaDeTexto 24"/>
          <p:cNvSpPr txBox="1"/>
          <p:nvPr/>
        </p:nvSpPr>
        <p:spPr>
          <a:xfrm>
            <a:off x="256275" y="4026490"/>
            <a:ext cx="2286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ANGÉLICA </a:t>
            </a:r>
          </a:p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ALBUQUERQUE</a:t>
            </a:r>
            <a:endParaRPr lang="pt-BR" sz="20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08390" y="4026490"/>
            <a:ext cx="1787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LUIZA</a:t>
            </a:r>
          </a:p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DEOLINDO</a:t>
            </a:r>
            <a:endParaRPr lang="pt-BR" sz="20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8" name="Google Shape;873;p39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22" y="2047785"/>
            <a:ext cx="1831800" cy="18318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pic>
        <p:nvPicPr>
          <p:cNvPr id="29" name="Google Shape;873;p39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29" y="2047785"/>
            <a:ext cx="1831800" cy="18318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pic>
        <p:nvPicPr>
          <p:cNvPr id="30" name="Google Shape;873;p39"/>
          <p:cNvPicPr preferRelativeResize="0"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08" y="2047785"/>
            <a:ext cx="1831800" cy="18318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pic>
        <p:nvPicPr>
          <p:cNvPr id="31" name="Google Shape;873;p39"/>
          <p:cNvPicPr preferRelativeResize="0"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1" y="2047785"/>
            <a:ext cx="1831800" cy="18318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32" name="CaixaDeTexto 31"/>
          <p:cNvSpPr txBox="1"/>
          <p:nvPr/>
        </p:nvSpPr>
        <p:spPr>
          <a:xfrm>
            <a:off x="5252197" y="4026490"/>
            <a:ext cx="1787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GABRIEL</a:t>
            </a:r>
          </a:p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DANTAS</a:t>
            </a:r>
            <a:endParaRPr lang="pt-BR" sz="20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586479" y="4026490"/>
            <a:ext cx="17876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IGOR</a:t>
            </a:r>
          </a:p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SANTANA</a:t>
            </a:r>
            <a:endParaRPr lang="pt-BR" sz="20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939811" y="4026490"/>
            <a:ext cx="17876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MARCUS</a:t>
            </a:r>
          </a:p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Medium" panose="00000600000000000000" pitchFamily="2" charset="0"/>
              </a:rPr>
              <a:t>VINÍCIUS</a:t>
            </a:r>
            <a:endParaRPr lang="pt-BR" sz="2000" b="1" dirty="0">
              <a:solidFill>
                <a:srgbClr val="7A75D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177729" y="479928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luizadeolindo</a:t>
            </a:r>
            <a:endParaRPr lang="pt-BR" dirty="0">
              <a:solidFill>
                <a:srgbClr val="1B195E"/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639034" y="47992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dantasfaria</a:t>
            </a:r>
            <a:endParaRPr lang="pt-BR" dirty="0">
              <a:solidFill>
                <a:srgbClr val="1B195E"/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1598" y="480946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1B195E"/>
                </a:solidFill>
                <a:latin typeface="Montserrat" panose="00000500000000000000" pitchFamily="2" charset="0"/>
              </a:rPr>
              <a:t>f</a:t>
            </a:r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rontangie.dev</a:t>
            </a:r>
            <a:endParaRPr lang="pt-BR" dirty="0">
              <a:solidFill>
                <a:srgbClr val="1B195E"/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799001" y="4789098"/>
            <a:ext cx="19431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Igor-V-Santana</a:t>
            </a:r>
            <a:endParaRPr lang="pt-BR" dirty="0">
              <a:solidFill>
                <a:srgbClr val="1B195E"/>
              </a:solidFill>
              <a:latin typeface="Montserrat" panose="00000500000000000000" pitchFamily="2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0412662" y="4789098"/>
            <a:ext cx="13147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Mhellsing</a:t>
            </a:r>
            <a:endParaRPr lang="pt-BR" dirty="0">
              <a:solidFill>
                <a:srgbClr val="1B195E"/>
              </a:solidFill>
              <a:latin typeface="Montserrat" panose="00000500000000000000" pitchFamily="2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39" y="4838700"/>
            <a:ext cx="267359" cy="267359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70" y="4850268"/>
            <a:ext cx="267359" cy="267359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75" y="4844104"/>
            <a:ext cx="267359" cy="267359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28" y="4844103"/>
            <a:ext cx="267359" cy="267359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3" y="4807507"/>
            <a:ext cx="352241" cy="352241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1736174" y="379696"/>
            <a:ext cx="8440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CONHEÇA A EQUIPE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48" name="Retângulo 47">
            <a:hlinkClick r:id="rId10"/>
          </p:cNvPr>
          <p:cNvSpPr/>
          <p:nvPr/>
        </p:nvSpPr>
        <p:spPr>
          <a:xfrm>
            <a:off x="2850758" y="4789098"/>
            <a:ext cx="20697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hlinkClick r:id="rId11"/>
          </p:cNvPr>
          <p:cNvSpPr/>
          <p:nvPr/>
        </p:nvSpPr>
        <p:spPr>
          <a:xfrm>
            <a:off x="5247485" y="4789098"/>
            <a:ext cx="1873045" cy="38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hlinkClick r:id="rId12"/>
          </p:cNvPr>
          <p:cNvSpPr/>
          <p:nvPr/>
        </p:nvSpPr>
        <p:spPr>
          <a:xfrm>
            <a:off x="256275" y="4799282"/>
            <a:ext cx="2363100" cy="37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hlinkClick r:id="rId13"/>
          </p:cNvPr>
          <p:cNvSpPr/>
          <p:nvPr/>
        </p:nvSpPr>
        <p:spPr>
          <a:xfrm>
            <a:off x="7512079" y="4773748"/>
            <a:ext cx="2282422" cy="44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hlinkClick r:id="rId14"/>
          </p:cNvPr>
          <p:cNvSpPr/>
          <p:nvPr/>
        </p:nvSpPr>
        <p:spPr>
          <a:xfrm>
            <a:off x="10079767" y="4734376"/>
            <a:ext cx="1705312" cy="444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563" y="5733043"/>
            <a:ext cx="1238467" cy="125545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11224">
            <a:off x="-568491" y="5321057"/>
            <a:ext cx="2051288" cy="20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291">
            <a:off x="-4988451" y="2157057"/>
            <a:ext cx="6765185" cy="6858000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6002" y="2151046"/>
            <a:ext cx="7305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DADO QUE </a:t>
            </a:r>
            <a:r>
              <a:rPr lang="pt-BR" sz="2400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somos alunos da Raro Academy 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E</a:t>
            </a:r>
            <a:r>
              <a:rPr lang="pt-BR" sz="2400" dirty="0" smtClean="0">
                <a:latin typeface="Montserrat" panose="00000500000000000000" pitchFamily="2" charset="0"/>
              </a:rPr>
              <a:t> </a:t>
            </a:r>
            <a:r>
              <a:rPr lang="pt-BR" sz="2400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devemos ter acesso aos vídeos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É NECESSÁRIO QUE </a:t>
            </a:r>
            <a:r>
              <a:rPr lang="pt-BR" sz="2400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tenhamos um local para que possamos buscar esses conteúdos.</a:t>
            </a:r>
            <a:endParaRPr lang="pt-BR" sz="2400" dirty="0">
              <a:solidFill>
                <a:srgbClr val="1B195E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CONTEXTO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95475" y="255971"/>
            <a:ext cx="15392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76567" y="255197"/>
            <a:ext cx="8068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109063" y="255049"/>
            <a:ext cx="11356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07715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55300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6003" y="857618"/>
            <a:ext cx="4687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CONTEXTO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2381" y="588991"/>
            <a:ext cx="904875" cy="90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79" y="2553194"/>
            <a:ext cx="6046169" cy="399066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3623">
            <a:off x="11215797" y="890849"/>
            <a:ext cx="924700" cy="93738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3882">
            <a:off x="3576320" y="6065735"/>
            <a:ext cx="3262789" cy="330755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0000">
            <a:off x="10319996" y="1359704"/>
            <a:ext cx="577895" cy="5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224" y="3723587"/>
            <a:ext cx="4017447" cy="4072564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CONTEXTO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2381" y="588991"/>
            <a:ext cx="904875" cy="90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05" y="2934686"/>
            <a:ext cx="3574353" cy="2946350"/>
          </a:xfrm>
          <a:prstGeom prst="rect">
            <a:avLst/>
          </a:prstGeom>
        </p:spPr>
      </p:pic>
      <p:pic>
        <p:nvPicPr>
          <p:cNvPr id="24" name="Google Shape;873;p39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49" y="2934686"/>
            <a:ext cx="4871107" cy="304832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05" y="2309265"/>
            <a:ext cx="476171" cy="4761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07" y="2190923"/>
            <a:ext cx="543548" cy="543548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276002" y="828241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OBJETIVO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895475" y="255971"/>
            <a:ext cx="15392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276567" y="255197"/>
            <a:ext cx="8068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110399" y="255049"/>
            <a:ext cx="11356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20905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5663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5" name="Google Shape;1042;p45"/>
          <p:cNvGrpSpPr/>
          <p:nvPr/>
        </p:nvGrpSpPr>
        <p:grpSpPr>
          <a:xfrm>
            <a:off x="10180874" y="4839046"/>
            <a:ext cx="2023001" cy="2025142"/>
            <a:chOff x="3539102" y="2427549"/>
            <a:chExt cx="355099" cy="355481"/>
          </a:xfrm>
          <a:solidFill>
            <a:srgbClr val="E4E4F1"/>
          </a:solidFill>
        </p:grpSpPr>
        <p:sp>
          <p:nvSpPr>
            <p:cNvPr id="26" name="Google Shape;1043;p45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4;p45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5356">
            <a:off x="10903538" y="647719"/>
            <a:ext cx="2254407" cy="228533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7409">
            <a:off x="5857625" y="1078987"/>
            <a:ext cx="1085685" cy="1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0696">
            <a:off x="9803448" y="5823519"/>
            <a:ext cx="2175315" cy="22051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004" y="5185626"/>
            <a:ext cx="5642055" cy="5719461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49491" y="255055"/>
            <a:ext cx="14133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ORGANIZAÇÃO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110399" y="255049"/>
            <a:ext cx="11356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0905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5663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936201" y="574891"/>
            <a:ext cx="1239891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76002" y="839098"/>
            <a:ext cx="4017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TIMELINE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794163" y="2535839"/>
            <a:ext cx="1934678" cy="1713297"/>
          </a:xfrm>
          <a:prstGeom prst="roundRect">
            <a:avLst/>
          </a:prstGeom>
          <a:solidFill>
            <a:srgbClr val="E4E4F1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563818" y="2535839"/>
            <a:ext cx="1934678" cy="1713297"/>
          </a:xfrm>
          <a:prstGeom prst="roundRect">
            <a:avLst/>
          </a:prstGeom>
          <a:solidFill>
            <a:srgbClr val="E4E4F1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1" name="Google Shape;1311;p52"/>
          <p:cNvCxnSpPr/>
          <p:nvPr/>
        </p:nvCxnSpPr>
        <p:spPr>
          <a:xfrm>
            <a:off x="2766468" y="3363238"/>
            <a:ext cx="759723" cy="8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7A75D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3" name="Google Shape;1311;p52"/>
          <p:cNvCxnSpPr/>
          <p:nvPr/>
        </p:nvCxnSpPr>
        <p:spPr>
          <a:xfrm>
            <a:off x="5536123" y="3362349"/>
            <a:ext cx="759723" cy="8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7A75D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4" name="Retângulo de cantos arredondados 23"/>
          <p:cNvSpPr/>
          <p:nvPr/>
        </p:nvSpPr>
        <p:spPr>
          <a:xfrm>
            <a:off x="6333473" y="2535839"/>
            <a:ext cx="1934678" cy="1713297"/>
          </a:xfrm>
          <a:prstGeom prst="roundRect">
            <a:avLst/>
          </a:prstGeom>
          <a:solidFill>
            <a:srgbClr val="E4E4F1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Google Shape;1311;p52"/>
          <p:cNvCxnSpPr/>
          <p:nvPr/>
        </p:nvCxnSpPr>
        <p:spPr>
          <a:xfrm>
            <a:off x="8305778" y="3362349"/>
            <a:ext cx="759723" cy="8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7A75D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6" name="Retângulo de cantos arredondados 25"/>
          <p:cNvSpPr/>
          <p:nvPr/>
        </p:nvSpPr>
        <p:spPr>
          <a:xfrm>
            <a:off x="9103128" y="2535839"/>
            <a:ext cx="1934678" cy="1713297"/>
          </a:xfrm>
          <a:prstGeom prst="roundRect">
            <a:avLst/>
          </a:prstGeom>
          <a:solidFill>
            <a:srgbClr val="E4E4F1"/>
          </a:solidFill>
          <a:ln>
            <a:solidFill>
              <a:srgbClr val="B5B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965219" y="4441307"/>
            <a:ext cx="130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SemiBold" panose="00000700000000000000" pitchFamily="2" charset="0"/>
              </a:rPr>
              <a:t>ETAPA 2</a:t>
            </a:r>
            <a:endParaRPr lang="pt-BR" sz="2000" b="1" dirty="0">
              <a:solidFill>
                <a:srgbClr val="7A75D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525150" y="4886661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Criação e análise</a:t>
            </a:r>
          </a:p>
          <a:p>
            <a:pPr algn="ctr"/>
            <a:r>
              <a:rPr lang="pt-BR" dirty="0">
                <a:solidFill>
                  <a:srgbClr val="1B195E"/>
                </a:solidFill>
                <a:latin typeface="Montserrat" panose="00000500000000000000" pitchFamily="2" charset="0"/>
              </a:rPr>
              <a:t>d</a:t>
            </a:r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e layout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120258" y="4437422"/>
            <a:ext cx="130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SemiBold" panose="00000700000000000000" pitchFamily="2" charset="0"/>
              </a:rPr>
              <a:t>ETAPA 1</a:t>
            </a:r>
            <a:endParaRPr lang="pt-BR" sz="2000" b="1" dirty="0">
              <a:solidFill>
                <a:srgbClr val="7A75D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85426" y="4882776"/>
            <a:ext cx="257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Entendimento dos</a:t>
            </a:r>
          </a:p>
          <a:p>
            <a:pPr algn="ctr"/>
            <a:r>
              <a:rPr lang="pt-BR" dirty="0">
                <a:solidFill>
                  <a:srgbClr val="1B195E"/>
                </a:solidFill>
                <a:latin typeface="Montserrat" panose="00000500000000000000" pitchFamily="2" charset="0"/>
              </a:rPr>
              <a:t>r</a:t>
            </a:r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equisitos do projeto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735915" y="4482666"/>
            <a:ext cx="130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SemiBold" panose="00000700000000000000" pitchFamily="2" charset="0"/>
              </a:rPr>
              <a:t>ETAPA 3</a:t>
            </a:r>
            <a:endParaRPr lang="pt-BR" sz="2000" b="1" dirty="0">
              <a:solidFill>
                <a:srgbClr val="7A75D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355156" y="4928020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Criação de </a:t>
            </a:r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tasks</a:t>
            </a:r>
            <a:endParaRPr lang="pt-BR" dirty="0" smtClean="0">
              <a:solidFill>
                <a:srgbClr val="1B195E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dirty="0">
                <a:solidFill>
                  <a:srgbClr val="1B195E"/>
                </a:solidFill>
                <a:latin typeface="Montserrat" panose="00000500000000000000" pitchFamily="2" charset="0"/>
              </a:rPr>
              <a:t>n</a:t>
            </a:r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o </a:t>
            </a:r>
            <a:r>
              <a:rPr lang="pt-BR" dirty="0" err="1" smtClean="0">
                <a:solidFill>
                  <a:srgbClr val="1B195E"/>
                </a:solidFill>
                <a:latin typeface="Montserrat" panose="00000500000000000000" pitchFamily="2" charset="0"/>
              </a:rPr>
              <a:t>Github</a:t>
            </a:r>
            <a:endParaRPr lang="pt-BR" dirty="0" smtClean="0">
              <a:solidFill>
                <a:srgbClr val="1B195E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9446260" y="4529431"/>
            <a:ext cx="149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7A75D1"/>
                </a:solidFill>
                <a:latin typeface="Montserrat SemiBold" panose="00000700000000000000" pitchFamily="2" charset="0"/>
              </a:rPr>
              <a:t>ETAPA 4</a:t>
            </a:r>
            <a:endParaRPr lang="pt-BR" sz="2000" b="1" dirty="0">
              <a:solidFill>
                <a:srgbClr val="7A75D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9079129" y="4974785"/>
            <a:ext cx="203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1B195E"/>
                </a:solidFill>
                <a:latin typeface="Montserrat" panose="00000500000000000000" pitchFamily="2" charset="0"/>
              </a:rPr>
              <a:t>Implementação</a:t>
            </a:r>
          </a:p>
        </p:txBody>
      </p:sp>
      <p:grpSp>
        <p:nvGrpSpPr>
          <p:cNvPr id="58" name="Google Shape;10167;p77"/>
          <p:cNvGrpSpPr/>
          <p:nvPr/>
        </p:nvGrpSpPr>
        <p:grpSpPr>
          <a:xfrm>
            <a:off x="1165313" y="2783564"/>
            <a:ext cx="1258417" cy="1179692"/>
            <a:chOff x="3865000" y="847675"/>
            <a:chExt cx="483150" cy="452925"/>
          </a:xfrm>
          <a:solidFill>
            <a:srgbClr val="7A75D1"/>
          </a:solidFill>
        </p:grpSpPr>
        <p:sp>
          <p:nvSpPr>
            <p:cNvPr id="59" name="Google Shape;10168;p77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10169;p77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10170;p77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10171;p77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" name="Google Shape;12046;p88"/>
          <p:cNvGrpSpPr/>
          <p:nvPr/>
        </p:nvGrpSpPr>
        <p:grpSpPr>
          <a:xfrm>
            <a:off x="9470224" y="2834573"/>
            <a:ext cx="1228650" cy="1085844"/>
            <a:chOff x="-3137650" y="2787000"/>
            <a:chExt cx="291450" cy="257575"/>
          </a:xfrm>
          <a:solidFill>
            <a:srgbClr val="7A75D1"/>
          </a:solidFill>
        </p:grpSpPr>
        <p:sp>
          <p:nvSpPr>
            <p:cNvPr id="64" name="Google Shape;12047;p88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  <p:sp>
          <p:nvSpPr>
            <p:cNvPr id="65" name="Google Shape;12048;p88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  <p:sp>
          <p:nvSpPr>
            <p:cNvPr id="66" name="Google Shape;12049;p88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  <p:sp>
          <p:nvSpPr>
            <p:cNvPr id="67" name="Google Shape;12050;p88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  <p:sp>
          <p:nvSpPr>
            <p:cNvPr id="68" name="Google Shape;12051;p88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  <p:sp>
          <p:nvSpPr>
            <p:cNvPr id="69" name="Google Shape;12052;p88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  <p:sp>
          <p:nvSpPr>
            <p:cNvPr id="70" name="Google Shape;12053;p88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  <p:sp>
          <p:nvSpPr>
            <p:cNvPr id="71" name="Google Shape;12054;p88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75D1"/>
                </a:solidFill>
              </a:endParaRPr>
            </a:p>
          </p:txBody>
        </p:sp>
      </p:grpSp>
      <p:grpSp>
        <p:nvGrpSpPr>
          <p:cNvPr id="72" name="Google Shape;12025;p88"/>
          <p:cNvGrpSpPr/>
          <p:nvPr/>
        </p:nvGrpSpPr>
        <p:grpSpPr>
          <a:xfrm>
            <a:off x="6837345" y="2821125"/>
            <a:ext cx="1258056" cy="1241341"/>
            <a:chOff x="-6713450" y="2397900"/>
            <a:chExt cx="295375" cy="291450"/>
          </a:xfrm>
          <a:solidFill>
            <a:srgbClr val="7A75D1"/>
          </a:solidFill>
        </p:grpSpPr>
        <p:sp>
          <p:nvSpPr>
            <p:cNvPr id="73" name="Google Shape;12026;p88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27;p88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1567;p85"/>
          <p:cNvGrpSpPr/>
          <p:nvPr/>
        </p:nvGrpSpPr>
        <p:grpSpPr>
          <a:xfrm>
            <a:off x="3920239" y="2783564"/>
            <a:ext cx="1289961" cy="1283743"/>
            <a:chOff x="-49786250" y="2316650"/>
            <a:chExt cx="300900" cy="299450"/>
          </a:xfrm>
          <a:solidFill>
            <a:srgbClr val="7A75D1"/>
          </a:solidFill>
        </p:grpSpPr>
        <p:sp>
          <p:nvSpPr>
            <p:cNvPr id="76" name="Google Shape;11568;p85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69;p85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70;p85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571;p85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72;p85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73;p85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74;p85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3283053" y="253622"/>
            <a:ext cx="841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862">
            <a:off x="10936434" y="1104679"/>
            <a:ext cx="880857" cy="8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666" y="2153697"/>
            <a:ext cx="5378970" cy="5452767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873;p39"/>
          <p:cNvPicPr preferRelativeResize="0"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6"/>
          <a:stretch/>
        </p:blipFill>
        <p:spPr>
          <a:xfrm>
            <a:off x="1938549" y="2028181"/>
            <a:ext cx="8313013" cy="4171933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19" name="CaixaDeTexto 18"/>
          <p:cNvSpPr txBox="1"/>
          <p:nvPr/>
        </p:nvSpPr>
        <p:spPr>
          <a:xfrm>
            <a:off x="276002" y="839098"/>
            <a:ext cx="4863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USERFLOW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849491" y="255055"/>
            <a:ext cx="14133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ORGANIZAÇÃO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110399" y="255049"/>
            <a:ext cx="11356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20905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05663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936201" y="574891"/>
            <a:ext cx="1239891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283053" y="253622"/>
            <a:ext cx="841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9163">
            <a:off x="10277480" y="6067531"/>
            <a:ext cx="1890941" cy="1916884"/>
          </a:xfrm>
          <a:prstGeom prst="rect">
            <a:avLst/>
          </a:prstGeom>
        </p:spPr>
      </p:pic>
      <p:sp>
        <p:nvSpPr>
          <p:cNvPr id="20" name="Google Shape;12131;p88"/>
          <p:cNvSpPr/>
          <p:nvPr/>
        </p:nvSpPr>
        <p:spPr>
          <a:xfrm>
            <a:off x="9490739" y="1729245"/>
            <a:ext cx="1227803" cy="742026"/>
          </a:xfrm>
          <a:custGeom>
            <a:avLst/>
            <a:gdLst/>
            <a:ahLst/>
            <a:cxnLst/>
            <a:rect l="l" t="t" r="r" b="b"/>
            <a:pathLst>
              <a:path w="8917" h="5389" extrusionOk="0">
                <a:moveTo>
                  <a:pt x="7877" y="631"/>
                </a:moveTo>
                <a:cubicBezTo>
                  <a:pt x="8066" y="631"/>
                  <a:pt x="8223" y="789"/>
                  <a:pt x="8223" y="978"/>
                </a:cubicBezTo>
                <a:cubicBezTo>
                  <a:pt x="8223" y="1167"/>
                  <a:pt x="8066" y="1324"/>
                  <a:pt x="7877" y="1324"/>
                </a:cubicBezTo>
                <a:cubicBezTo>
                  <a:pt x="7656" y="1324"/>
                  <a:pt x="7498" y="1167"/>
                  <a:pt x="7498" y="978"/>
                </a:cubicBezTo>
                <a:cubicBezTo>
                  <a:pt x="7498" y="789"/>
                  <a:pt x="7656" y="631"/>
                  <a:pt x="7877" y="631"/>
                </a:cubicBezTo>
                <a:close/>
                <a:moveTo>
                  <a:pt x="3056" y="1293"/>
                </a:moveTo>
                <a:cubicBezTo>
                  <a:pt x="3245" y="1293"/>
                  <a:pt x="3403" y="1450"/>
                  <a:pt x="3403" y="1639"/>
                </a:cubicBezTo>
                <a:cubicBezTo>
                  <a:pt x="3403" y="1828"/>
                  <a:pt x="3245" y="1986"/>
                  <a:pt x="3056" y="1986"/>
                </a:cubicBezTo>
                <a:cubicBezTo>
                  <a:pt x="2867" y="1986"/>
                  <a:pt x="2710" y="1828"/>
                  <a:pt x="2710" y="1639"/>
                </a:cubicBezTo>
                <a:cubicBezTo>
                  <a:pt x="2741" y="1450"/>
                  <a:pt x="2899" y="1293"/>
                  <a:pt x="3056" y="1293"/>
                </a:cubicBezTo>
                <a:close/>
                <a:moveTo>
                  <a:pt x="5797" y="3340"/>
                </a:moveTo>
                <a:cubicBezTo>
                  <a:pt x="6018" y="3340"/>
                  <a:pt x="6175" y="3498"/>
                  <a:pt x="6175" y="3687"/>
                </a:cubicBezTo>
                <a:cubicBezTo>
                  <a:pt x="6175" y="3876"/>
                  <a:pt x="6018" y="4034"/>
                  <a:pt x="5797" y="4034"/>
                </a:cubicBezTo>
                <a:cubicBezTo>
                  <a:pt x="5608" y="4034"/>
                  <a:pt x="5451" y="3876"/>
                  <a:pt x="5451" y="3687"/>
                </a:cubicBezTo>
                <a:cubicBezTo>
                  <a:pt x="5451" y="3498"/>
                  <a:pt x="5608" y="3340"/>
                  <a:pt x="5797" y="3340"/>
                </a:cubicBezTo>
                <a:close/>
                <a:moveTo>
                  <a:pt x="1008" y="4034"/>
                </a:moveTo>
                <a:cubicBezTo>
                  <a:pt x="1198" y="4034"/>
                  <a:pt x="1355" y="4191"/>
                  <a:pt x="1355" y="4412"/>
                </a:cubicBezTo>
                <a:cubicBezTo>
                  <a:pt x="1355" y="4601"/>
                  <a:pt x="1198" y="4758"/>
                  <a:pt x="1008" y="4758"/>
                </a:cubicBezTo>
                <a:cubicBezTo>
                  <a:pt x="819" y="4758"/>
                  <a:pt x="662" y="4601"/>
                  <a:pt x="662" y="4412"/>
                </a:cubicBezTo>
                <a:cubicBezTo>
                  <a:pt x="662" y="4191"/>
                  <a:pt x="819" y="4034"/>
                  <a:pt x="1008" y="4034"/>
                </a:cubicBezTo>
                <a:close/>
                <a:moveTo>
                  <a:pt x="7908" y="1"/>
                </a:moveTo>
                <a:cubicBezTo>
                  <a:pt x="7341" y="1"/>
                  <a:pt x="6868" y="474"/>
                  <a:pt x="6868" y="1009"/>
                </a:cubicBezTo>
                <a:cubicBezTo>
                  <a:pt x="6868" y="1198"/>
                  <a:pt x="6963" y="1419"/>
                  <a:pt x="7026" y="1576"/>
                </a:cubicBezTo>
                <a:lnTo>
                  <a:pt x="6112" y="2742"/>
                </a:lnTo>
                <a:cubicBezTo>
                  <a:pt x="6032" y="2722"/>
                  <a:pt x="5943" y="2711"/>
                  <a:pt x="5850" y="2711"/>
                </a:cubicBezTo>
                <a:cubicBezTo>
                  <a:pt x="5650" y="2711"/>
                  <a:pt x="5434" y="2760"/>
                  <a:pt x="5262" y="2868"/>
                </a:cubicBezTo>
                <a:lnTo>
                  <a:pt x="4096" y="1954"/>
                </a:lnTo>
                <a:cubicBezTo>
                  <a:pt x="4127" y="1891"/>
                  <a:pt x="4127" y="1765"/>
                  <a:pt x="4127" y="1639"/>
                </a:cubicBezTo>
                <a:cubicBezTo>
                  <a:pt x="4127" y="1104"/>
                  <a:pt x="3655" y="631"/>
                  <a:pt x="3088" y="631"/>
                </a:cubicBezTo>
                <a:cubicBezTo>
                  <a:pt x="2552" y="631"/>
                  <a:pt x="2080" y="1104"/>
                  <a:pt x="2080" y="1639"/>
                </a:cubicBezTo>
                <a:cubicBezTo>
                  <a:pt x="2080" y="1828"/>
                  <a:pt x="2143" y="2049"/>
                  <a:pt x="2237" y="2206"/>
                </a:cubicBezTo>
                <a:lnTo>
                  <a:pt x="1324" y="3372"/>
                </a:lnTo>
                <a:cubicBezTo>
                  <a:pt x="1261" y="3340"/>
                  <a:pt x="1134" y="3340"/>
                  <a:pt x="1008" y="3340"/>
                </a:cubicBezTo>
                <a:cubicBezTo>
                  <a:pt x="441" y="3340"/>
                  <a:pt x="0" y="3813"/>
                  <a:pt x="0" y="4349"/>
                </a:cubicBezTo>
                <a:cubicBezTo>
                  <a:pt x="0" y="4947"/>
                  <a:pt x="441" y="5388"/>
                  <a:pt x="1008" y="5388"/>
                </a:cubicBezTo>
                <a:cubicBezTo>
                  <a:pt x="1576" y="5388"/>
                  <a:pt x="2017" y="4916"/>
                  <a:pt x="2017" y="4349"/>
                </a:cubicBezTo>
                <a:cubicBezTo>
                  <a:pt x="2017" y="4160"/>
                  <a:pt x="1954" y="3971"/>
                  <a:pt x="1859" y="3813"/>
                </a:cubicBezTo>
                <a:lnTo>
                  <a:pt x="2773" y="2616"/>
                </a:lnTo>
                <a:cubicBezTo>
                  <a:pt x="2875" y="2650"/>
                  <a:pt x="2980" y="2667"/>
                  <a:pt x="3087" y="2667"/>
                </a:cubicBezTo>
                <a:cubicBezTo>
                  <a:pt x="3278" y="2667"/>
                  <a:pt x="3473" y="2611"/>
                  <a:pt x="3655" y="2490"/>
                </a:cubicBezTo>
                <a:lnTo>
                  <a:pt x="4821" y="3403"/>
                </a:lnTo>
                <a:cubicBezTo>
                  <a:pt x="4789" y="3498"/>
                  <a:pt x="4789" y="3624"/>
                  <a:pt x="4789" y="3719"/>
                </a:cubicBezTo>
                <a:cubicBezTo>
                  <a:pt x="4789" y="4286"/>
                  <a:pt x="5262" y="4758"/>
                  <a:pt x="5797" y="4758"/>
                </a:cubicBezTo>
                <a:cubicBezTo>
                  <a:pt x="6364" y="4758"/>
                  <a:pt x="6837" y="4286"/>
                  <a:pt x="6837" y="3719"/>
                </a:cubicBezTo>
                <a:cubicBezTo>
                  <a:pt x="6837" y="3529"/>
                  <a:pt x="6742" y="3340"/>
                  <a:pt x="6679" y="3183"/>
                </a:cubicBezTo>
                <a:lnTo>
                  <a:pt x="7593" y="1986"/>
                </a:lnTo>
                <a:cubicBezTo>
                  <a:pt x="7656" y="2049"/>
                  <a:pt x="7782" y="2049"/>
                  <a:pt x="7908" y="2049"/>
                </a:cubicBezTo>
                <a:cubicBezTo>
                  <a:pt x="8444" y="2049"/>
                  <a:pt x="8916" y="1576"/>
                  <a:pt x="8916" y="1009"/>
                </a:cubicBezTo>
                <a:cubicBezTo>
                  <a:pt x="8916" y="474"/>
                  <a:pt x="8444" y="1"/>
                  <a:pt x="7908" y="1"/>
                </a:cubicBezTo>
                <a:close/>
              </a:path>
            </a:pathLst>
          </a:custGeom>
          <a:solidFill>
            <a:srgbClr val="E4E4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22463">
            <a:off x="-2101642" y="2659904"/>
            <a:ext cx="6765185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22" y="5286273"/>
            <a:ext cx="1231091" cy="1247981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76002" y="839098"/>
            <a:ext cx="3490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LAYOUT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849491" y="255055"/>
            <a:ext cx="14133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ORGANIZAÇÃO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110399" y="255049"/>
            <a:ext cx="11356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20905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05663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936201" y="574891"/>
            <a:ext cx="1239891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283053" y="253622"/>
            <a:ext cx="841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Google Shape;873;p39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43" y="2098784"/>
            <a:ext cx="9571225" cy="3567456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16" name="Google Shape;889;p40"/>
          <p:cNvSpPr/>
          <p:nvPr/>
        </p:nvSpPr>
        <p:spPr>
          <a:xfrm rot="20740656">
            <a:off x="10663156" y="810113"/>
            <a:ext cx="1175417" cy="1168904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E4E4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72" y="839098"/>
            <a:ext cx="6139411" cy="6223641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343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873;p3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50" y="2028181"/>
            <a:ext cx="8081411" cy="4171933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19" name="CaixaDeTexto 18"/>
          <p:cNvSpPr txBox="1"/>
          <p:nvPr/>
        </p:nvSpPr>
        <p:spPr>
          <a:xfrm>
            <a:off x="276002" y="839098"/>
            <a:ext cx="2800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TASKS</a:t>
            </a:r>
            <a:endParaRPr lang="pt-BR" sz="60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424"/>
            <a:ext cx="404335" cy="410461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849491" y="255055"/>
            <a:ext cx="14133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 smtClean="0">
                <a:solidFill>
                  <a:srgbClr val="4E47C2"/>
                </a:solidFill>
                <a:latin typeface="Montserrat" panose="00000500000000000000" pitchFamily="2" charset="0"/>
              </a:rPr>
              <a:t>ORGANIZAÇÃO</a:t>
            </a:r>
            <a:endParaRPr lang="pt-BR" sz="1200" b="1" dirty="0">
              <a:solidFill>
                <a:srgbClr val="4E47C2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110399" y="255049"/>
            <a:ext cx="11356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209051" y="244601"/>
            <a:ext cx="8485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05663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936201" y="574891"/>
            <a:ext cx="1239891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283053" y="253622"/>
            <a:ext cx="841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dirty="0" smtClean="0">
                <a:solidFill>
                  <a:srgbClr val="7A75D1"/>
                </a:solidFill>
                <a:latin typeface="Montserrat" panose="00000500000000000000" pitchFamily="2" charset="0"/>
              </a:rPr>
              <a:t>DESIGN</a:t>
            </a:r>
            <a:endParaRPr lang="pt-BR" sz="1200" dirty="0">
              <a:solidFill>
                <a:srgbClr val="7A75D1"/>
              </a:solidFill>
              <a:latin typeface="Montserrat" panose="00000500000000000000" pitchFamily="2" charset="0"/>
            </a:endParaRPr>
          </a:p>
        </p:txBody>
      </p:sp>
      <p:grpSp>
        <p:nvGrpSpPr>
          <p:cNvPr id="48" name="Google Shape;916;p41"/>
          <p:cNvGrpSpPr/>
          <p:nvPr/>
        </p:nvGrpSpPr>
        <p:grpSpPr>
          <a:xfrm>
            <a:off x="276002" y="4699159"/>
            <a:ext cx="1857136" cy="1855265"/>
            <a:chOff x="2497275" y="2744159"/>
            <a:chExt cx="370930" cy="370549"/>
          </a:xfrm>
          <a:solidFill>
            <a:srgbClr val="E4E4F1"/>
          </a:solidFill>
        </p:grpSpPr>
        <p:sp>
          <p:nvSpPr>
            <p:cNvPr id="49" name="Google Shape;917;p41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8;p41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9;p41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20;p41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1;p41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2;p41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5D1"/>
            </a:gs>
            <a:gs pos="45000">
              <a:srgbClr val="4E47C2"/>
            </a:gs>
            <a:gs pos="100000">
              <a:srgbClr val="1B195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0" y="635547"/>
            <a:ext cx="12192000" cy="1"/>
          </a:xfrm>
          <a:prstGeom prst="line">
            <a:avLst/>
          </a:prstGeom>
          <a:ln cmpd="sng">
            <a:solidFill>
              <a:srgbClr val="7A7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794163" y="256922"/>
            <a:ext cx="110131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1200" dirty="0" smtClean="0">
                <a:solidFill>
                  <a:srgbClr val="E4E4F1"/>
                </a:solidFill>
                <a:latin typeface="Montserrat" panose="00000500000000000000" pitchFamily="2" charset="0"/>
              </a:rPr>
              <a:t>CONTEXTO</a:t>
            </a:r>
            <a:endParaRPr lang="pt-BR" sz="1200" dirty="0">
              <a:solidFill>
                <a:srgbClr val="E4E4F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24100" y="246406"/>
            <a:ext cx="84378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1200" b="1" dirty="0" smtClean="0">
                <a:solidFill>
                  <a:srgbClr val="E4E4F1"/>
                </a:solidFill>
                <a:latin typeface="Montserrat" panose="00000500000000000000" pitchFamily="2" charset="0"/>
              </a:rPr>
              <a:t>DESIGN</a:t>
            </a:r>
            <a:endParaRPr lang="pt-BR" sz="1200" b="1" dirty="0">
              <a:solidFill>
                <a:srgbClr val="E4E4F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110399" y="255049"/>
            <a:ext cx="113568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1200" dirty="0" smtClean="0">
                <a:solidFill>
                  <a:srgbClr val="E4E4F1"/>
                </a:solidFill>
                <a:latin typeface="Montserrat" panose="00000500000000000000" pitchFamily="2" charset="0"/>
              </a:rPr>
              <a:t>APLICAÇÃO</a:t>
            </a:r>
            <a:endParaRPr lang="pt-BR" sz="1200" dirty="0">
              <a:solidFill>
                <a:srgbClr val="E4E4F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09051" y="244601"/>
            <a:ext cx="84852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1200" dirty="0" smtClean="0">
                <a:solidFill>
                  <a:srgbClr val="E4E4F1"/>
                </a:solidFill>
                <a:latin typeface="Montserrat" panose="00000500000000000000" pitchFamily="2" charset="0"/>
              </a:rPr>
              <a:t>FUTURO</a:t>
            </a:r>
            <a:endParaRPr lang="pt-BR" sz="1200" dirty="0">
              <a:solidFill>
                <a:srgbClr val="E4E4F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56636" y="255049"/>
            <a:ext cx="1092897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1200" dirty="0" smtClean="0">
                <a:solidFill>
                  <a:srgbClr val="E4E4F1"/>
                </a:solidFill>
                <a:latin typeface="Montserrat" panose="00000500000000000000" pitchFamily="2" charset="0"/>
              </a:rPr>
              <a:t>PROPOSTA</a:t>
            </a:r>
            <a:endParaRPr lang="pt-BR" sz="1200" dirty="0">
              <a:solidFill>
                <a:srgbClr val="E4E4F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89382" y="566242"/>
            <a:ext cx="720000" cy="108000"/>
          </a:xfrm>
          <a:prstGeom prst="rect">
            <a:avLst/>
          </a:prstGeom>
          <a:gradFill flip="none" rotWithShape="1">
            <a:gsLst>
              <a:gs pos="61000">
                <a:srgbClr val="4E47C2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778989" y="256922"/>
            <a:ext cx="149647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1200" dirty="0" smtClean="0">
                <a:solidFill>
                  <a:srgbClr val="E4E4F1"/>
                </a:solidFill>
                <a:latin typeface="Montserrat" panose="00000500000000000000" pitchFamily="2" charset="0"/>
              </a:rPr>
              <a:t>ORGANIZAÇÃO</a:t>
            </a:r>
            <a:endParaRPr lang="pt-BR" sz="1200" dirty="0">
              <a:solidFill>
                <a:srgbClr val="E4E4F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108417" y="1715712"/>
            <a:ext cx="10023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F2F2F0"/>
                </a:solidFill>
                <a:latin typeface="Montserrat" panose="00000500000000000000" pitchFamily="2" charset="0"/>
              </a:rPr>
              <a:t>“Os </a:t>
            </a:r>
            <a:r>
              <a:rPr lang="pt-BR" sz="6000" b="1" dirty="0" smtClean="0">
                <a:solidFill>
                  <a:srgbClr val="F2F2F0"/>
                </a:solidFill>
                <a:latin typeface="Montserrat" panose="00000500000000000000" pitchFamily="2" charset="0"/>
              </a:rPr>
              <a:t>detalhes não </a:t>
            </a:r>
            <a:r>
              <a:rPr lang="pt-BR" sz="6000" b="1" dirty="0">
                <a:solidFill>
                  <a:srgbClr val="F2F2F0"/>
                </a:solidFill>
                <a:latin typeface="Montserrat" panose="00000500000000000000" pitchFamily="2" charset="0"/>
              </a:rPr>
              <a:t>são </a:t>
            </a:r>
            <a:r>
              <a:rPr lang="pt-BR" sz="6000" b="1" dirty="0" smtClean="0">
                <a:solidFill>
                  <a:srgbClr val="F2F2F0"/>
                </a:solidFill>
                <a:latin typeface="Montserrat" panose="00000500000000000000" pitchFamily="2" charset="0"/>
              </a:rPr>
              <a:t>um detalhe</a:t>
            </a:r>
            <a:r>
              <a:rPr lang="pt-BR" sz="6000" b="1" dirty="0">
                <a:solidFill>
                  <a:srgbClr val="F2F2F0"/>
                </a:solidFill>
                <a:latin typeface="Montserrat" panose="00000500000000000000" pitchFamily="2" charset="0"/>
              </a:rPr>
              <a:t>. </a:t>
            </a:r>
            <a:endParaRPr lang="pt-BR" sz="6000" b="1" dirty="0" smtClean="0">
              <a:solidFill>
                <a:srgbClr val="F2F2F0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6000" b="1" dirty="0" smtClean="0">
                <a:solidFill>
                  <a:srgbClr val="F2F2F0"/>
                </a:solidFill>
                <a:latin typeface="Montserrat" panose="00000500000000000000" pitchFamily="2" charset="0"/>
              </a:rPr>
              <a:t>Eles </a:t>
            </a:r>
            <a:r>
              <a:rPr lang="pt-BR" sz="6000" b="1" dirty="0">
                <a:solidFill>
                  <a:srgbClr val="F2F2F0"/>
                </a:solidFill>
                <a:latin typeface="Montserrat" panose="00000500000000000000" pitchFamily="2" charset="0"/>
              </a:rPr>
              <a:t>fazem o design.”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46071" y="4739124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E4E4F1"/>
                </a:solidFill>
                <a:latin typeface="Montserrat Medium" panose="00000600000000000000" pitchFamily="2" charset="0"/>
              </a:rPr>
              <a:t>- </a:t>
            </a:r>
            <a:r>
              <a:rPr lang="pt-BR" sz="2400" dirty="0">
                <a:solidFill>
                  <a:srgbClr val="E4E4F1"/>
                </a:solidFill>
                <a:latin typeface="Montserrat Medium" panose="00000600000000000000" pitchFamily="2" charset="0"/>
              </a:rPr>
              <a:t>Charles </a:t>
            </a:r>
            <a:r>
              <a:rPr lang="pt-BR" sz="2400" dirty="0" err="1">
                <a:solidFill>
                  <a:srgbClr val="E4E4F1"/>
                </a:solidFill>
                <a:latin typeface="Montserrat Medium" panose="00000600000000000000" pitchFamily="2" charset="0"/>
              </a:rPr>
              <a:t>Eames</a:t>
            </a:r>
            <a:endParaRPr lang="pt-BR" sz="2400" dirty="0">
              <a:solidFill>
                <a:srgbClr val="E4E4F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" y="164509"/>
            <a:ext cx="404335" cy="4102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1109">
            <a:off x="-1190897" y="2523137"/>
            <a:ext cx="2357033" cy="2389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2605">
            <a:off x="10997518" y="979726"/>
            <a:ext cx="3338758" cy="33845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9227">
            <a:off x="6954269" y="5642764"/>
            <a:ext cx="2544424" cy="2579332"/>
          </a:xfrm>
          <a:prstGeom prst="rect">
            <a:avLst/>
          </a:prstGeom>
        </p:spPr>
      </p:pic>
      <p:grpSp>
        <p:nvGrpSpPr>
          <p:cNvPr id="30" name="Google Shape;11496;p85"/>
          <p:cNvGrpSpPr/>
          <p:nvPr/>
        </p:nvGrpSpPr>
        <p:grpSpPr>
          <a:xfrm rot="10800000">
            <a:off x="825658" y="5583026"/>
            <a:ext cx="892435" cy="894746"/>
            <a:chOff x="-50523475" y="2316000"/>
            <a:chExt cx="299325" cy="300100"/>
          </a:xfrm>
          <a:solidFill>
            <a:srgbClr val="343090"/>
          </a:solidFill>
        </p:grpSpPr>
        <p:sp>
          <p:nvSpPr>
            <p:cNvPr id="31" name="Google Shape;11497;p85"/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98;p85"/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0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311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Montserrat </vt:lpstr>
      <vt:lpstr>Montserrat Medium</vt:lpstr>
      <vt:lpstr>Montserrat SemiBold</vt:lpstr>
      <vt:lpstr>Raleway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Angélica</dc:creator>
  <cp:lastModifiedBy>Angélica</cp:lastModifiedBy>
  <cp:revision>63</cp:revision>
  <dcterms:created xsi:type="dcterms:W3CDTF">2022-04-30T18:32:16Z</dcterms:created>
  <dcterms:modified xsi:type="dcterms:W3CDTF">2022-05-01T23:02:21Z</dcterms:modified>
</cp:coreProperties>
</file>