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x-wav"/>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0" r:id="rId7"/>
    <p:sldId id="265" r:id="rId8"/>
    <p:sldId id="263" r:id="rId9"/>
    <p:sldId id="266" r:id="rId10"/>
    <p:sldId id="267" r:id="rId11"/>
    <p:sldId id="262" r:id="rId12"/>
    <p:sldId id="270" r:id="rId13"/>
    <p:sldId id="261" r:id="rId14"/>
    <p:sldId id="271" r:id="rId15"/>
    <p:sldId id="272" r:id="rId16"/>
    <p:sldId id="269"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11/15/2017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11/15/2017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11/15/2017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11/15/2017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11/15/2017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11/15/2017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11/15/2017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11/15/2017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xataka.com/robotica-e-ia/deep-learning-que-es-y-por-que-va-a-ser-una-tecnologia-clave-en-el-futuro-de-la-inteligencia-artificial" TargetMode="External"/><Relationship Id="rId3" Type="http://schemas.openxmlformats.org/officeDocument/2006/relationships/hyperlink" Target="https://translate.google.com.co/translate?hl=es-419&amp;sl=en&amp;u=http://personalpage.flsi.or.jp/fukushima/index-e.html&amp;prev=search" TargetMode="External"/><Relationship Id="rId7" Type="http://schemas.openxmlformats.org/officeDocument/2006/relationships/hyperlink" Target="http://la.nvidia.com/object/deep-learning-la.html" TargetMode="External"/><Relationship Id="rId2" Type="http://schemas.openxmlformats.org/officeDocument/2006/relationships/hyperlink" Target="https://www.indracompany.com/es/blogneo/deep-learning-sirve" TargetMode="External"/><Relationship Id="rId1" Type="http://schemas.openxmlformats.org/officeDocument/2006/relationships/slideLayout" Target="../slideLayouts/slideLayout2.xml"/><Relationship Id="rId6" Type="http://schemas.openxmlformats.org/officeDocument/2006/relationships/hyperlink" Target="http://searchdatacenter.techtarget.com/es/definicion/Aprendizaje-profundo-deep-learning" TargetMode="External"/><Relationship Id="rId5" Type="http://schemas.openxmlformats.org/officeDocument/2006/relationships/hyperlink" Target="http://www.eldiario.es/hojaderouter/tecnologia/software/moda-deep_learning-algoritmo-inteligencia_artificial_0_275772610.html" TargetMode="External"/><Relationship Id="rId4" Type="http://schemas.openxmlformats.org/officeDocument/2006/relationships/hyperlink" Target="https://blogs.elconfidencial.com/tecnologia/tribuna/2017-09-02/deep-learning-demonios-explicacion_1437007/"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a:t>DEEP LEARNING </a:t>
            </a:r>
            <a:endParaRPr lang="es-ES" dirty="0"/>
          </a:p>
        </p:txBody>
      </p:sp>
      <p:sp>
        <p:nvSpPr>
          <p:cNvPr id="3" name="Subtítulo 2"/>
          <p:cNvSpPr>
            <a:spLocks noGrp="1"/>
          </p:cNvSpPr>
          <p:nvPr>
            <p:ph type="subTitle" idx="1"/>
          </p:nvPr>
        </p:nvSpPr>
        <p:spPr>
          <a:xfrm>
            <a:off x="2215045" y="4695568"/>
            <a:ext cx="8045373" cy="2025907"/>
          </a:xfrm>
        </p:spPr>
        <p:txBody>
          <a:bodyPr>
            <a:normAutofit/>
          </a:bodyPr>
          <a:lstStyle/>
          <a:p>
            <a:r>
              <a:rPr lang="es-ES" dirty="0" smtClean="0"/>
              <a:t>ANGELICA BIBIANA LOPEZ VELASQUEZ </a:t>
            </a:r>
          </a:p>
          <a:p>
            <a:r>
              <a:rPr lang="es-ES" dirty="0" smtClean="0"/>
              <a:t>JEISSON CASTIBLANCO </a:t>
            </a:r>
            <a:endParaRPr lang="es-ES" dirty="0"/>
          </a:p>
        </p:txBody>
      </p:sp>
    </p:spTree>
    <p:extLst>
      <p:ext uri="{BB962C8B-B14F-4D97-AF65-F5344CB8AC3E}">
        <p14:creationId xmlns:p14="http://schemas.microsoft.com/office/powerpoint/2010/main" val="636633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amera.wav"/>
          </p:stSnd>
        </p:sndAc>
      </p:transition>
    </mc:Choice>
    <mc:Fallback xmlns="">
      <p:transition spd="slow">
        <p:fade/>
        <p:sndAc>
          <p:stSnd>
            <p:snd r:embed="rId3" name="camera.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    Tipos </a:t>
            </a:r>
            <a:r>
              <a:rPr lang="es-CO" dirty="0"/>
              <a:t>de Redes </a:t>
            </a:r>
            <a:r>
              <a:rPr lang="es-CO" dirty="0" smtClean="0"/>
              <a:t>Neuronales</a:t>
            </a:r>
            <a:endParaRPr lang="es-ES" dirty="0"/>
          </a:p>
        </p:txBody>
      </p:sp>
      <p:sp>
        <p:nvSpPr>
          <p:cNvPr id="3" name="Marcador de contenido 2"/>
          <p:cNvSpPr>
            <a:spLocks noGrp="1"/>
          </p:cNvSpPr>
          <p:nvPr>
            <p:ph idx="1"/>
          </p:nvPr>
        </p:nvSpPr>
        <p:spPr/>
        <p:txBody>
          <a:bodyPr/>
          <a:lstStyle/>
          <a:p>
            <a:r>
              <a:rPr lang="es-CO" dirty="0"/>
              <a:t>El </a:t>
            </a:r>
            <a:r>
              <a:rPr lang="es-CO" dirty="0" smtClean="0"/>
              <a:t>Perceptron </a:t>
            </a:r>
            <a:r>
              <a:rPr lang="es-CO" dirty="0"/>
              <a:t>Simple.</a:t>
            </a:r>
          </a:p>
          <a:p>
            <a:r>
              <a:rPr lang="es-CO" dirty="0"/>
              <a:t>La Red de Hopfield.</a:t>
            </a:r>
          </a:p>
          <a:p>
            <a:r>
              <a:rPr lang="es-CO" dirty="0"/>
              <a:t>El Perceptron Multicapa.</a:t>
            </a:r>
          </a:p>
          <a:p>
            <a:r>
              <a:rPr lang="es-CO" dirty="0"/>
              <a:t>Red neuronal Competitiva Simple.</a:t>
            </a:r>
          </a:p>
          <a:p>
            <a:r>
              <a:rPr lang="es-CO" dirty="0"/>
              <a:t>Redes Neuronales Online ART1.</a:t>
            </a:r>
          </a:p>
          <a:p>
            <a:r>
              <a:rPr lang="es-CO" dirty="0"/>
              <a:t>Redes Neuronales competitivas ART2.</a:t>
            </a:r>
          </a:p>
          <a:p>
            <a:r>
              <a:rPr lang="es-CO" dirty="0"/>
              <a:t>redes neuronales autoorganizadas : Mapas de Kohonen.</a:t>
            </a:r>
          </a:p>
          <a:p>
            <a:endParaRPr lang="es-ES" dirty="0"/>
          </a:p>
        </p:txBody>
      </p:sp>
    </p:spTree>
    <p:extLst>
      <p:ext uri="{BB962C8B-B14F-4D97-AF65-F5344CB8AC3E}">
        <p14:creationId xmlns:p14="http://schemas.microsoft.com/office/powerpoint/2010/main" val="3910408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t>Deep learning es un conjunto de algoritmos que imitan al cerebro humano</a:t>
            </a:r>
          </a:p>
        </p:txBody>
      </p:sp>
      <p:sp>
        <p:nvSpPr>
          <p:cNvPr id="3" name="Marcador de contenido 2"/>
          <p:cNvSpPr>
            <a:spLocks noGrp="1"/>
          </p:cNvSpPr>
          <p:nvPr>
            <p:ph idx="1"/>
          </p:nvPr>
        </p:nvSpPr>
        <p:spPr/>
        <p:txBody>
          <a:bodyPr>
            <a:normAutofit fontScale="92500" lnSpcReduction="20000"/>
          </a:bodyPr>
          <a:lstStyle/>
          <a:p>
            <a:pPr marL="0" indent="0">
              <a:buNone/>
            </a:pPr>
            <a:endParaRPr lang="es-ES" dirty="0" smtClean="0"/>
          </a:p>
          <a:p>
            <a:pPr marL="0" indent="0">
              <a:buNone/>
            </a:pPr>
            <a:r>
              <a:rPr lang="es-ES" dirty="0"/>
              <a:t>Al hablar de Deep Learning, aprendizaje profundo, o redes neuronales profundas, nos referimos a una serie de algoritmos que buscan imitar el proceso que realiza el cerebro humano cuando intenta reconocer rostros, voces o palabras</a:t>
            </a:r>
            <a:r>
              <a:rPr lang="es-ES" dirty="0" smtClean="0"/>
              <a:t>.</a:t>
            </a:r>
          </a:p>
          <a:p>
            <a:pPr marL="0" indent="0">
              <a:buNone/>
            </a:pPr>
            <a:r>
              <a:rPr lang="es-ES" dirty="0" smtClean="0"/>
              <a:t>Una </a:t>
            </a:r>
            <a:r>
              <a:rPr lang="es-ES" dirty="0"/>
              <a:t>de las grandes ventajas que tiene el ‘deep learning’ es que es posible aplicarlo a funciones que se han considerado hasta hace poco muy específicas de los humanos, por ejemplo, para la visión o para el reconocimiento de mensajes </a:t>
            </a:r>
            <a:r>
              <a:rPr lang="es-ES" dirty="0" smtClean="0"/>
              <a:t>hablados.</a:t>
            </a:r>
          </a:p>
          <a:p>
            <a:pPr marL="0" indent="0">
              <a:buNone/>
            </a:pPr>
            <a:r>
              <a:rPr lang="es-ES" dirty="0"/>
              <a:t>En robótica, las máquinas aprenden gracias a la orientación del hombre, que de cierto modo “les enseña” cómo deben actuar y qué procesos seguir. Lo que aporta el Deep Learning es la posibilidad de generar independencia, de que con estos algoritmos las máquinas sean capaces de realizar una abstracción similar a la que realiza el cerebro humano para aprender por su cuenta, encontrar significados y realizar asociaciones por su </a:t>
            </a:r>
            <a:r>
              <a:rPr lang="es-ES" dirty="0" smtClean="0"/>
              <a:t>cuenta.</a:t>
            </a:r>
          </a:p>
          <a:p>
            <a:pPr marL="0" indent="0">
              <a:buNone/>
            </a:pPr>
            <a:endParaRPr lang="es-ES" dirty="0"/>
          </a:p>
        </p:txBody>
      </p:sp>
    </p:spTree>
    <p:extLst>
      <p:ext uri="{BB962C8B-B14F-4D97-AF65-F5344CB8AC3E}">
        <p14:creationId xmlns:p14="http://schemas.microsoft.com/office/powerpoint/2010/main" val="3404021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600" dirty="0"/>
              <a:t>Diferencias entre Inteligencia Artificial, Machine Learning y Deep Learning</a:t>
            </a:r>
            <a:endParaRPr lang="es-ES" sz="3600" dirty="0"/>
          </a:p>
        </p:txBody>
      </p:sp>
      <p:sp>
        <p:nvSpPr>
          <p:cNvPr id="3" name="Marcador de contenido 2"/>
          <p:cNvSpPr>
            <a:spLocks noGrp="1"/>
          </p:cNvSpPr>
          <p:nvPr>
            <p:ph idx="1"/>
          </p:nvPr>
        </p:nvSpPr>
        <p:spPr/>
        <p:txBody>
          <a:bodyPr/>
          <a:lstStyle/>
          <a:p>
            <a:pPr marL="0" indent="0">
              <a:buNone/>
            </a:pPr>
            <a:r>
              <a:rPr lang="es-ES" dirty="0" smtClean="0"/>
              <a:t>La inteligencia Artificial se </a:t>
            </a:r>
            <a:r>
              <a:rPr lang="es-ES" dirty="0"/>
              <a:t>trata de un concepto bastante genérico e incluye todo tipo de tareas tales como la planificación, el reconocimiento de objetos y sonidos, hablar, traducir, realizar actividades </a:t>
            </a:r>
            <a:r>
              <a:rPr lang="es-ES" dirty="0" smtClean="0"/>
              <a:t>creativas.</a:t>
            </a:r>
          </a:p>
          <a:p>
            <a:pPr marL="0" indent="0">
              <a:buNone/>
            </a:pPr>
            <a:r>
              <a:rPr lang="es-ES" dirty="0"/>
              <a:t>El Machine Learning, como se ha visto, se describe a menudo como un tipo de técnicas de Inteligencia Artificial  donde las computadoras aprenden a hacer algo sin ser programadas para </a:t>
            </a:r>
            <a:r>
              <a:rPr lang="es-ES" dirty="0" smtClean="0"/>
              <a:t>ello.</a:t>
            </a:r>
          </a:p>
          <a:p>
            <a:pPr marL="0" indent="0">
              <a:buNone/>
            </a:pPr>
            <a:r>
              <a:rPr lang="es-ES" dirty="0"/>
              <a:t>El Deep Learning lleva a cabo el proceso de Machine Learning usando una red neuronal artificial que se compone de un número de niveles </a:t>
            </a:r>
            <a:r>
              <a:rPr lang="es-ES" dirty="0" smtClean="0"/>
              <a:t>jerárquicos.</a:t>
            </a:r>
            <a:endParaRPr lang="es-ES" dirty="0"/>
          </a:p>
        </p:txBody>
      </p:sp>
    </p:spTree>
    <p:extLst>
      <p:ext uri="{BB962C8B-B14F-4D97-AF65-F5344CB8AC3E}">
        <p14:creationId xmlns:p14="http://schemas.microsoft.com/office/powerpoint/2010/main" val="3408836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b="1" dirty="0"/>
              <a:t/>
            </a:r>
            <a:br>
              <a:rPr lang="es-CO" b="1" dirty="0"/>
            </a:br>
            <a:r>
              <a:rPr lang="es-CO" b="1" dirty="0" smtClean="0"/>
              <a:t> </a:t>
            </a:r>
            <a:r>
              <a:rPr lang="es-CO" b="1" dirty="0"/>
              <a:t>¿</a:t>
            </a:r>
            <a:r>
              <a:rPr lang="es-CO" b="1" dirty="0" smtClean="0"/>
              <a:t> </a:t>
            </a:r>
            <a:r>
              <a:rPr lang="es-ES" dirty="0" smtClean="0"/>
              <a:t>Como enseñarle a una maquina ?</a:t>
            </a:r>
            <a:endParaRPr lang="es-ES" dirty="0"/>
          </a:p>
        </p:txBody>
      </p:sp>
      <p:sp>
        <p:nvSpPr>
          <p:cNvPr id="3" name="Marcador de contenido 2"/>
          <p:cNvSpPr>
            <a:spLocks noGrp="1"/>
          </p:cNvSpPr>
          <p:nvPr>
            <p:ph idx="1"/>
          </p:nvPr>
        </p:nvSpPr>
        <p:spPr/>
        <p:txBody>
          <a:bodyPr/>
          <a:lstStyle/>
          <a:p>
            <a:r>
              <a:rPr lang="es-ES" dirty="0"/>
              <a:t>En robótica, las máquinas aprenden gracias a la orientación del hombre, que de cierto modo “les enseña” cómo deben actuar y qué procesos seguir. Lo que aporta el Deep Learning es la posibilidad de generar independencia, de que con estos algoritmos las máquinas sean capaces de realizar una abstracción similar a la que realiza el cerebro humano para aprender por su cuenta, encontrar significados y realizar asociaciones por su cuenta.</a:t>
            </a:r>
          </a:p>
        </p:txBody>
      </p:sp>
    </p:spTree>
    <p:extLst>
      <p:ext uri="{BB962C8B-B14F-4D97-AF65-F5344CB8AC3E}">
        <p14:creationId xmlns:p14="http://schemas.microsoft.com/office/powerpoint/2010/main" val="1024339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ES" sz="1600" dirty="0"/>
              <a:t>En el </a:t>
            </a:r>
            <a:r>
              <a:rPr lang="es-ES" sz="1600" u="sng" dirty="0"/>
              <a:t>aprendizaje tradicional de las máquinas</a:t>
            </a:r>
            <a:r>
              <a:rPr lang="es-ES" sz="1600" dirty="0"/>
              <a:t>, el proceso de aprendizaje es supervisado y el programador tiene que ser muy, muy específico al decirle a la computadora qué tipos de cosas debe buscar para decidir si una imagen contiene un perro o no contiene un perro. Este es un proceso laborioso llamado extracción de características y la tasa de éxito de la computadora depende totalmente de la capacidad del programador para definir con precisión un conjunto de características para "perro". La ventaja del aprendizaje profundo es que el programa construye el conjunto de características por sí mismo sin supervisión. Esto no es sólo más rápido, sino que por lo general es más preciso.</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8523" y="2376616"/>
            <a:ext cx="5311477" cy="3594100"/>
          </a:xfrm>
        </p:spPr>
      </p:pic>
    </p:spTree>
    <p:extLst>
      <p:ext uri="{BB962C8B-B14F-4D97-AF65-F5344CB8AC3E}">
        <p14:creationId xmlns:p14="http://schemas.microsoft.com/office/powerpoint/2010/main" val="2735754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3352" y="2075936"/>
            <a:ext cx="3295134" cy="3352800"/>
          </a:xfrm>
        </p:spPr>
      </p:pic>
      <p:sp>
        <p:nvSpPr>
          <p:cNvPr id="5" name="Marcador de contenido 2"/>
          <p:cNvSpPr txBox="1">
            <a:spLocks/>
          </p:cNvSpPr>
          <p:nvPr/>
        </p:nvSpPr>
        <p:spPr>
          <a:xfrm>
            <a:off x="1251678" y="2075937"/>
            <a:ext cx="5511587" cy="262786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s-ES" dirty="0"/>
              <a:t>Una de las claves de la IA avanzada está en el aprendizaje. Es cada vez más habitual que les pidamos a las máquinas que aprendan por sí solas. No podemos permitirnos el lujo de pre-programar reglas para lidiar con las infinitas combinaciones de datos de entrada y situaciones que aparecen en el mundo </a:t>
            </a:r>
            <a:r>
              <a:rPr lang="es-ES" dirty="0" smtClean="0"/>
              <a:t>real.</a:t>
            </a:r>
          </a:p>
        </p:txBody>
      </p:sp>
    </p:spTree>
    <p:extLst>
      <p:ext uri="{BB962C8B-B14F-4D97-AF65-F5344CB8AC3E}">
        <p14:creationId xmlns:p14="http://schemas.microsoft.com/office/powerpoint/2010/main" val="2163057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                     </a:t>
            </a:r>
            <a:r>
              <a:rPr lang="es-CO" dirty="0"/>
              <a:t>Webgrafia </a:t>
            </a:r>
            <a:endParaRPr lang="es-ES" dirty="0"/>
          </a:p>
        </p:txBody>
      </p:sp>
      <p:sp>
        <p:nvSpPr>
          <p:cNvPr id="14" name="Marcador de contenido 13"/>
          <p:cNvSpPr>
            <a:spLocks noGrp="1"/>
          </p:cNvSpPr>
          <p:nvPr>
            <p:ph idx="1"/>
          </p:nvPr>
        </p:nvSpPr>
        <p:spPr/>
        <p:txBody>
          <a:bodyPr>
            <a:normAutofit fontScale="85000" lnSpcReduction="20000"/>
          </a:bodyPr>
          <a:lstStyle/>
          <a:p>
            <a:r>
              <a:rPr lang="es-ES" dirty="0">
                <a:hlinkClick r:id="rId2"/>
              </a:rPr>
              <a:t>https://</a:t>
            </a:r>
            <a:r>
              <a:rPr lang="es-ES" dirty="0" smtClean="0">
                <a:hlinkClick r:id="rId2"/>
              </a:rPr>
              <a:t>www.indracompany.com/es/blogneo/deep-learning-sirve</a:t>
            </a:r>
            <a:endParaRPr lang="es-ES" dirty="0" smtClean="0"/>
          </a:p>
          <a:p>
            <a:r>
              <a:rPr lang="es-ES" dirty="0">
                <a:hlinkClick r:id="rId3"/>
              </a:rPr>
              <a:t>https://translate.google.com.co/translate?hl=es-419&amp;sl=en&amp;u=http://</a:t>
            </a:r>
            <a:r>
              <a:rPr lang="es-ES" dirty="0" smtClean="0">
                <a:hlinkClick r:id="rId3"/>
              </a:rPr>
              <a:t>personalpage.flsi.or.jp/fukushima/index-e.html&amp;prev=search</a:t>
            </a:r>
            <a:endParaRPr lang="es-ES" dirty="0" smtClean="0"/>
          </a:p>
          <a:p>
            <a:r>
              <a:rPr lang="es-ES" dirty="0">
                <a:hlinkClick r:id="rId4"/>
              </a:rPr>
              <a:t>https://blogs.elconfidencial.com/tecnologia/tribuna/2017-09-02/deep-learning-demonios-explicacion_1437007</a:t>
            </a:r>
            <a:r>
              <a:rPr lang="es-ES" dirty="0" smtClean="0">
                <a:hlinkClick r:id="rId4"/>
              </a:rPr>
              <a:t>/</a:t>
            </a:r>
            <a:endParaRPr lang="es-ES" dirty="0" smtClean="0"/>
          </a:p>
          <a:p>
            <a:r>
              <a:rPr lang="es-ES" dirty="0">
                <a:hlinkClick r:id="rId5"/>
              </a:rPr>
              <a:t>http://</a:t>
            </a:r>
            <a:r>
              <a:rPr lang="es-ES" dirty="0" smtClean="0">
                <a:hlinkClick r:id="rId5"/>
              </a:rPr>
              <a:t>www.eldiario.es/hojaderouter/tecnologia/software/moda-deep_learning-algoritmo-inteligencia_artificial_0_275772610.html</a:t>
            </a:r>
            <a:endParaRPr lang="es-ES" dirty="0" smtClean="0"/>
          </a:p>
          <a:p>
            <a:r>
              <a:rPr lang="es-ES" dirty="0">
                <a:hlinkClick r:id="rId5"/>
              </a:rPr>
              <a:t>http://</a:t>
            </a:r>
            <a:r>
              <a:rPr lang="es-ES" dirty="0" smtClean="0">
                <a:hlinkClick r:id="rId5"/>
              </a:rPr>
              <a:t>www.eldiario.es/hojaderouter/tecnologia/software/moda-deep_learning-algoritmo-inteligencia_artificial_0_275772610.html</a:t>
            </a:r>
            <a:endParaRPr lang="es-ES" dirty="0" smtClean="0"/>
          </a:p>
          <a:p>
            <a:r>
              <a:rPr lang="es-ES" dirty="0">
                <a:hlinkClick r:id="rId6"/>
              </a:rPr>
              <a:t>http://</a:t>
            </a:r>
            <a:r>
              <a:rPr lang="es-ES" dirty="0" smtClean="0">
                <a:hlinkClick r:id="rId6"/>
              </a:rPr>
              <a:t>searchdatacenter.techtarget.com/es/definicion/Aprendizaje-profundo-deep-learning</a:t>
            </a:r>
            <a:endParaRPr lang="es-ES" dirty="0" smtClean="0"/>
          </a:p>
          <a:p>
            <a:r>
              <a:rPr lang="es-ES" dirty="0">
                <a:hlinkClick r:id="rId7"/>
              </a:rPr>
              <a:t>http://</a:t>
            </a:r>
            <a:r>
              <a:rPr lang="es-ES" dirty="0" smtClean="0">
                <a:hlinkClick r:id="rId7"/>
              </a:rPr>
              <a:t>la.nvidia.com/object/deep-learning-la.html</a:t>
            </a:r>
            <a:endParaRPr lang="es-ES" dirty="0" smtClean="0"/>
          </a:p>
          <a:p>
            <a:r>
              <a:rPr lang="es-ES" dirty="0">
                <a:hlinkClick r:id="rId8"/>
              </a:rPr>
              <a:t>https://</a:t>
            </a:r>
            <a:r>
              <a:rPr lang="es-ES" dirty="0" smtClean="0">
                <a:hlinkClick r:id="rId8"/>
              </a:rPr>
              <a:t>www.xataka.com/robotica-e-ia/deep-learning-que-es-y-por-que-va-a-ser-una-tecnologia-clave-en-el-futuro-de-la-inteligencia-artificial</a:t>
            </a:r>
            <a:r>
              <a:rPr lang="es-ES" dirty="0" smtClean="0"/>
              <a:t> </a:t>
            </a:r>
            <a:endParaRPr lang="es-ES" dirty="0"/>
          </a:p>
        </p:txBody>
      </p:sp>
    </p:spTree>
    <p:extLst>
      <p:ext uri="{BB962C8B-B14F-4D97-AF65-F5344CB8AC3E}">
        <p14:creationId xmlns:p14="http://schemas.microsoft.com/office/powerpoint/2010/main" val="2241737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9103" y="1874517"/>
            <a:ext cx="6046573" cy="3754405"/>
          </a:xfrm>
        </p:spPr>
      </p:pic>
    </p:spTree>
    <p:extLst>
      <p:ext uri="{BB962C8B-B14F-4D97-AF65-F5344CB8AC3E}">
        <p14:creationId xmlns:p14="http://schemas.microsoft.com/office/powerpoint/2010/main" val="360126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sz="5400" dirty="0" smtClean="0"/>
              <a:t>                      ¿</a:t>
            </a:r>
            <a:r>
              <a:rPr lang="es-CO" sz="5400" dirty="0"/>
              <a:t>QUE ES?</a:t>
            </a:r>
            <a:br>
              <a:rPr lang="es-CO" sz="5400" dirty="0"/>
            </a:br>
            <a:r>
              <a:rPr lang="es-CO" sz="5400" dirty="0" smtClean="0"/>
              <a:t>              ¿</a:t>
            </a:r>
            <a:r>
              <a:rPr lang="es-CO" sz="5400" dirty="0"/>
              <a:t>PARA QUE SIRVE?</a:t>
            </a:r>
            <a:br>
              <a:rPr lang="es-CO" sz="5400" dirty="0"/>
            </a:b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828" y="2220098"/>
            <a:ext cx="6392363" cy="3594100"/>
          </a:xfrm>
        </p:spPr>
      </p:pic>
    </p:spTree>
    <p:extLst>
      <p:ext uri="{BB962C8B-B14F-4D97-AF65-F5344CB8AC3E}">
        <p14:creationId xmlns:p14="http://schemas.microsoft.com/office/powerpoint/2010/main" val="3347366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pPr marL="0" indent="0">
              <a:buNone/>
            </a:pPr>
            <a:r>
              <a:rPr lang="es-ES" sz="3200" dirty="0" smtClean="0"/>
              <a:t>Si alguna vez te has preguntado cómo funciona </a:t>
            </a:r>
            <a:r>
              <a:rPr lang="es-ES" sz="3200" dirty="0" err="1" smtClean="0"/>
              <a:t>Siri</a:t>
            </a:r>
            <a:r>
              <a:rPr lang="es-ES" sz="3200" dirty="0" smtClean="0"/>
              <a:t>, cómo diantres reconoce tu voz el móvil o por qué en Facebook aparecen anuncios relacionados con lo que has escrito en tu muro, aquí tienes la respuesta. La clave es el ‘deep learning’</a:t>
            </a:r>
          </a:p>
          <a:p>
            <a:endParaRPr lang="es-ES" dirty="0"/>
          </a:p>
        </p:txBody>
      </p:sp>
    </p:spTree>
    <p:extLst>
      <p:ext uri="{BB962C8B-B14F-4D97-AF65-F5344CB8AC3E}">
        <p14:creationId xmlns:p14="http://schemas.microsoft.com/office/powerpoint/2010/main" val="3764792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 </a:t>
            </a:r>
            <a:r>
              <a:rPr lang="es-ES" dirty="0" smtClean="0"/>
              <a:t>                historia </a:t>
            </a:r>
            <a:endParaRPr lang="es-ES" dirty="0"/>
          </a:p>
        </p:txBody>
      </p:sp>
      <p:sp>
        <p:nvSpPr>
          <p:cNvPr id="3" name="Marcador de contenido 2"/>
          <p:cNvSpPr>
            <a:spLocks noGrp="1"/>
          </p:cNvSpPr>
          <p:nvPr>
            <p:ph idx="1"/>
          </p:nvPr>
        </p:nvSpPr>
        <p:spPr/>
        <p:txBody>
          <a:bodyPr>
            <a:normAutofit fontScale="85000" lnSpcReduction="20000"/>
          </a:bodyPr>
          <a:lstStyle/>
          <a:p>
            <a:r>
              <a:rPr lang="es-ES" sz="1900" dirty="0" smtClean="0"/>
              <a:t>McCulloch </a:t>
            </a:r>
            <a:r>
              <a:rPr lang="es-ES" sz="1900" dirty="0"/>
              <a:t>y Pitts dio origen a los modelos conexionista definiendo formalmente la neurona en 1943 como una maquina binaria con varias entradas y salidas.</a:t>
            </a:r>
          </a:p>
          <a:p>
            <a:r>
              <a:rPr lang="es-ES" sz="1900" dirty="0"/>
              <a:t>Hebb, definió en 1949 dos conceptos muy importantes y fundamentales que</a:t>
            </a:r>
            <a:br>
              <a:rPr lang="es-ES" sz="1900" dirty="0"/>
            </a:br>
            <a:r>
              <a:rPr lang="es-ES" sz="1900" dirty="0"/>
              <a:t>han pesado en el campo de las redes neuronales, basándose en investigaciones psicofisiológicas:</a:t>
            </a:r>
          </a:p>
          <a:p>
            <a:r>
              <a:rPr lang="es-ES" sz="1900" dirty="0" smtClean="0"/>
              <a:t> </a:t>
            </a:r>
            <a:r>
              <a:rPr lang="es-ES" sz="1900" dirty="0"/>
              <a:t>El aprendizaje se localiza en las sinapsis o conexiones entre las neuronas.</a:t>
            </a:r>
          </a:p>
          <a:p>
            <a:r>
              <a:rPr lang="es-ES" sz="1900" dirty="0" smtClean="0"/>
              <a:t> </a:t>
            </a:r>
            <a:r>
              <a:rPr lang="es-ES" sz="1900" dirty="0"/>
              <a:t>La información se representan en el cerebro mediante un conjunto de neuronas activas o inactivas.</a:t>
            </a:r>
          </a:p>
          <a:p>
            <a:r>
              <a:rPr lang="es-ES" sz="1900" dirty="0" smtClean="0"/>
              <a:t> </a:t>
            </a:r>
            <a:r>
              <a:rPr lang="es-ES" sz="1900" dirty="0"/>
              <a:t>1959 Widrow Teoría sobre la adaptación neuronal y el Adaline (Adaptative Linear Neuron) y el Madaline (</a:t>
            </a:r>
            <a:r>
              <a:rPr lang="es-ES" sz="1900" dirty="0" err="1"/>
              <a:t>Multiple</a:t>
            </a:r>
            <a:r>
              <a:rPr lang="es-ES" sz="1900" dirty="0"/>
              <a:t> Adaline). Es la primera aplicación de las redes a problemas reales: filtros adaptativos para eliminar ecos en las líneas telefónicas.</a:t>
            </a:r>
          </a:p>
          <a:p>
            <a:r>
              <a:rPr lang="es-ES" sz="1900" dirty="0" smtClean="0"/>
              <a:t> </a:t>
            </a:r>
            <a:r>
              <a:rPr lang="es-ES" sz="1900" dirty="0"/>
              <a:t>1962, Rosemblatt El Perceptrón es un identificador de patrones ópticos binarios, y salida binaria. Dio lugar a regla de aprendizaje delta, que permitía emplear señales continuas de entrada y salida.</a:t>
            </a:r>
          </a:p>
          <a:p>
            <a:r>
              <a:rPr lang="es-ES" sz="1900" dirty="0" smtClean="0"/>
              <a:t>•1969</a:t>
            </a:r>
            <a:r>
              <a:rPr lang="es-ES" sz="1900" dirty="0"/>
              <a:t>, Minsky y Papert una seria crítica del Perceptrón que dada su naturaleza lineal tenia bastantes limitaciones, provocó una caída en picado de las investigaciones y una época gris para las redes neuronales</a:t>
            </a:r>
          </a:p>
          <a:p>
            <a:endParaRPr lang="es-ES" dirty="0"/>
          </a:p>
        </p:txBody>
      </p:sp>
    </p:spTree>
    <p:extLst>
      <p:ext uri="{BB962C8B-B14F-4D97-AF65-F5344CB8AC3E}">
        <p14:creationId xmlns:p14="http://schemas.microsoft.com/office/powerpoint/2010/main" val="3638955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5400" dirty="0" smtClean="0"/>
              <a:t>                   HISTORIA </a:t>
            </a:r>
            <a:endParaRPr lang="es-ES" sz="5400" dirty="0"/>
          </a:p>
        </p:txBody>
      </p:sp>
      <p:sp>
        <p:nvSpPr>
          <p:cNvPr id="5" name="Marcador de contenido 4"/>
          <p:cNvSpPr>
            <a:spLocks noGrp="1"/>
          </p:cNvSpPr>
          <p:nvPr>
            <p:ph idx="1"/>
          </p:nvPr>
        </p:nvSpPr>
        <p:spPr>
          <a:xfrm>
            <a:off x="1251678" y="2286001"/>
            <a:ext cx="4341814" cy="3593591"/>
          </a:xfrm>
        </p:spPr>
        <p:txBody>
          <a:bodyPr/>
          <a:lstStyle/>
          <a:p>
            <a:pPr marL="0" indent="0">
              <a:buNone/>
            </a:pPr>
            <a:r>
              <a:rPr lang="es-ES" dirty="0" smtClean="0"/>
              <a:t> </a:t>
            </a:r>
            <a:r>
              <a:rPr lang="es-ES" sz="1600" dirty="0" smtClean="0"/>
              <a:t>Investigador Kunihiko Fukushmo, </a:t>
            </a:r>
            <a:r>
              <a:rPr lang="es-ES" sz="1600" dirty="0"/>
              <a:t>Es uno de los pioneros en el campo de las redes neuronales y se ha dedicado a modelar las redes neuronales del cerebro desde 1965. </a:t>
            </a:r>
            <a:r>
              <a:rPr lang="es-ES" sz="1600" dirty="0" smtClean="0"/>
              <a:t>Sus </a:t>
            </a:r>
            <a:r>
              <a:rPr lang="es-ES" sz="1600" dirty="0"/>
              <a:t>intereses especiales radican en modelar las redes neuronales de las funciones cerebrales superiores, especialmente el mecanismo del sistema visual. En 1979, inventó el "neocognitron", que es una CNN profunda (red neuronal convolucional) y adquiere la capacidad de reconocer patrones visuales a través del aprendizaje.</a:t>
            </a:r>
            <a:r>
              <a:rPr lang="es-ES" sz="1600" dirty="0" smtClean="0"/>
              <a:t>  </a:t>
            </a:r>
            <a:endParaRPr lang="es-ES" sz="1600"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839" y="2110945"/>
            <a:ext cx="3711146" cy="3943701"/>
          </a:xfrm>
          <a:prstGeom prst="rect">
            <a:avLst/>
          </a:prstGeom>
        </p:spPr>
      </p:pic>
    </p:spTree>
    <p:extLst>
      <p:ext uri="{BB962C8B-B14F-4D97-AF65-F5344CB8AC3E}">
        <p14:creationId xmlns:p14="http://schemas.microsoft.com/office/powerpoint/2010/main" val="2403053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5400" dirty="0" smtClean="0"/>
              <a:t>           neocognitron</a:t>
            </a:r>
            <a:endParaRPr lang="es-ES" dirty="0"/>
          </a:p>
        </p:txBody>
      </p:sp>
      <p:sp>
        <p:nvSpPr>
          <p:cNvPr id="3" name="Marcador de contenido 2"/>
          <p:cNvSpPr>
            <a:spLocks noGrp="1"/>
          </p:cNvSpPr>
          <p:nvPr>
            <p:ph idx="1"/>
          </p:nvPr>
        </p:nvSpPr>
        <p:spPr>
          <a:xfrm>
            <a:off x="1251678" y="2286001"/>
            <a:ext cx="4383003" cy="3593591"/>
          </a:xfrm>
        </p:spPr>
        <p:txBody>
          <a:bodyPr/>
          <a:lstStyle/>
          <a:p>
            <a:pPr marL="0" indent="0">
              <a:buNone/>
            </a:pPr>
            <a:r>
              <a:rPr lang="es-ES" dirty="0"/>
              <a:t>El </a:t>
            </a:r>
            <a:r>
              <a:rPr lang="es-ES" b="1" dirty="0"/>
              <a:t>neocognitron</a:t>
            </a:r>
            <a:r>
              <a:rPr lang="es-ES" dirty="0"/>
              <a:t> es una red neuronal artificial multicapa jerárquica. Se ha utilizado para el reconocimiento de caracteres  escritos a mano y otras tareas de reconocimiento de patrones , y sirvió como inspiración para redes neuronales convolucionales </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588" y="2187554"/>
            <a:ext cx="5752071" cy="3445066"/>
          </a:xfrm>
          <a:prstGeom prst="rect">
            <a:avLst/>
          </a:prstGeom>
        </p:spPr>
      </p:pic>
    </p:spTree>
    <p:extLst>
      <p:ext uri="{BB962C8B-B14F-4D97-AF65-F5344CB8AC3E}">
        <p14:creationId xmlns:p14="http://schemas.microsoft.com/office/powerpoint/2010/main" val="3782961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b="1" dirty="0"/>
              <a:t>Clasificación de las Redes Neuronales Artificiales.</a:t>
            </a:r>
            <a:br>
              <a:rPr lang="es-ES" b="1" dirty="0"/>
            </a:br>
            <a:endParaRPr lang="es-ES" dirty="0"/>
          </a:p>
        </p:txBody>
      </p:sp>
      <p:sp>
        <p:nvSpPr>
          <p:cNvPr id="3" name="Marcador de contenido 2"/>
          <p:cNvSpPr>
            <a:spLocks noGrp="1"/>
          </p:cNvSpPr>
          <p:nvPr>
            <p:ph idx="1"/>
          </p:nvPr>
        </p:nvSpPr>
        <p:spPr/>
        <p:txBody>
          <a:bodyPr/>
          <a:lstStyle/>
          <a:p>
            <a:r>
              <a:rPr lang="es-ES" dirty="0" smtClean="0"/>
              <a:t>Clasificación </a:t>
            </a:r>
            <a:r>
              <a:rPr lang="es-ES" dirty="0"/>
              <a:t>según su topología o estructura de la red, podemos distinguir como característica de una red, el número de capas, el tipo de las capas, que pueden ser ocultas o visibles, de entrada o de salida y la direccionalidad de las conexiones de las neuronas.</a:t>
            </a:r>
          </a:p>
          <a:p>
            <a:r>
              <a:rPr lang="es-ES" dirty="0" smtClean="0"/>
              <a:t>Clasificación </a:t>
            </a:r>
            <a:r>
              <a:rPr lang="es-ES" dirty="0"/>
              <a:t>según su algoritmo de aprendizaje o como la red aprende los patrones, podemos distinguir como características, si es supervisada, no supervisada, competitiva o por refuerzo</a:t>
            </a:r>
          </a:p>
          <a:p>
            <a:endParaRPr lang="es-ES" dirty="0"/>
          </a:p>
        </p:txBody>
      </p:sp>
    </p:spTree>
    <p:extLst>
      <p:ext uri="{BB962C8B-B14F-4D97-AF65-F5344CB8AC3E}">
        <p14:creationId xmlns:p14="http://schemas.microsoft.com/office/powerpoint/2010/main" val="2828860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 </a:t>
            </a:r>
            <a:r>
              <a:rPr lang="es-CO" b="1" dirty="0"/>
              <a:t>Las Redes Neuronales Multicapa</a:t>
            </a:r>
            <a:br>
              <a:rPr lang="es-CO" b="1" dirty="0"/>
            </a:br>
            <a:endParaRPr lang="es-ES" dirty="0"/>
          </a:p>
        </p:txBody>
      </p:sp>
      <p:sp>
        <p:nvSpPr>
          <p:cNvPr id="3" name="Marcador de contenido 2"/>
          <p:cNvSpPr>
            <a:spLocks noGrp="1"/>
          </p:cNvSpPr>
          <p:nvPr>
            <p:ph idx="1"/>
          </p:nvPr>
        </p:nvSpPr>
        <p:spPr>
          <a:xfrm>
            <a:off x="1251678" y="2286001"/>
            <a:ext cx="4086441" cy="3593591"/>
          </a:xfrm>
        </p:spPr>
        <p:txBody>
          <a:bodyPr/>
          <a:lstStyle/>
          <a:p>
            <a:r>
              <a:rPr lang="es-ES" dirty="0"/>
              <a:t>Las redes multicapa están formadas por varias capas de neuronas (2,3...). Estas redes se pueden a su vez clasificar atendiendo a la manera en que se conexionan sus capa</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119" y="1874517"/>
            <a:ext cx="6374799" cy="3940684"/>
          </a:xfrm>
          <a:prstGeom prst="rect">
            <a:avLst/>
          </a:prstGeom>
        </p:spPr>
      </p:pic>
    </p:spTree>
    <p:extLst>
      <p:ext uri="{BB962C8B-B14F-4D97-AF65-F5344CB8AC3E}">
        <p14:creationId xmlns:p14="http://schemas.microsoft.com/office/powerpoint/2010/main" val="32555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smtClean="0"/>
              <a:t>        Las </a:t>
            </a:r>
            <a:r>
              <a:rPr lang="es-CO" b="1" dirty="0"/>
              <a:t>Redes MonoCapa</a:t>
            </a:r>
            <a:br>
              <a:rPr lang="es-CO" b="1" dirty="0"/>
            </a:br>
            <a:endParaRPr lang="es-ES" dirty="0"/>
          </a:p>
        </p:txBody>
      </p:sp>
      <p:sp>
        <p:nvSpPr>
          <p:cNvPr id="3" name="Marcador de contenido 2"/>
          <p:cNvSpPr>
            <a:spLocks noGrp="1"/>
          </p:cNvSpPr>
          <p:nvPr>
            <p:ph idx="1"/>
          </p:nvPr>
        </p:nvSpPr>
        <p:spPr>
          <a:xfrm>
            <a:off x="1251678" y="2286001"/>
            <a:ext cx="3649836" cy="3593591"/>
          </a:xfrm>
        </p:spPr>
        <p:txBody>
          <a:bodyPr/>
          <a:lstStyle/>
          <a:p>
            <a:pPr marL="0" indent="0">
              <a:buNone/>
            </a:pPr>
            <a:endParaRPr lang="es-ES" dirty="0" smtClean="0"/>
          </a:p>
          <a:p>
            <a:pPr marL="0" indent="0">
              <a:buNone/>
            </a:pPr>
            <a:r>
              <a:rPr lang="es-ES" dirty="0" smtClean="0"/>
              <a:t>Las </a:t>
            </a:r>
            <a:r>
              <a:rPr lang="es-ES" dirty="0"/>
              <a:t>redes monocapa son redes con una sola </a:t>
            </a:r>
            <a:r>
              <a:rPr lang="es-ES" dirty="0" smtClean="0"/>
              <a:t>capa. Para </a:t>
            </a:r>
            <a:r>
              <a:rPr lang="es-ES" dirty="0"/>
              <a:t>unirse las neuronas crean conexiones laterales para conectar con otras neuronas de su capa.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486" y="1874517"/>
            <a:ext cx="3690551" cy="3051710"/>
          </a:xfrm>
          <a:prstGeom prst="rect">
            <a:avLst/>
          </a:prstGeom>
        </p:spPr>
      </p:pic>
    </p:spTree>
    <p:extLst>
      <p:ext uri="{BB962C8B-B14F-4D97-AF65-F5344CB8AC3E}">
        <p14:creationId xmlns:p14="http://schemas.microsoft.com/office/powerpoint/2010/main" val="374862752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247</TotalTime>
  <Words>691</Words>
  <Application>Microsoft Office PowerPoint</Application>
  <PresentationFormat>Panorámica</PresentationFormat>
  <Paragraphs>55</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Gill Sans MT</vt:lpstr>
      <vt:lpstr>Impact</vt:lpstr>
      <vt:lpstr>Badge</vt:lpstr>
      <vt:lpstr>DEEP LEARNING </vt:lpstr>
      <vt:lpstr>                      ¿QUE ES?               ¿PARA QUE SIRVE? </vt:lpstr>
      <vt:lpstr>Presentación de PowerPoint</vt:lpstr>
      <vt:lpstr>                 historia </vt:lpstr>
      <vt:lpstr>                   HISTORIA </vt:lpstr>
      <vt:lpstr>           neocognitron</vt:lpstr>
      <vt:lpstr>Clasificación de las Redes Neuronales Artificiales. </vt:lpstr>
      <vt:lpstr> Las Redes Neuronales Multicapa </vt:lpstr>
      <vt:lpstr>        Las Redes MonoCapa </vt:lpstr>
      <vt:lpstr>    Tipos de Redes Neuronales</vt:lpstr>
      <vt:lpstr>Deep learning es un conjunto de algoritmos que imitan al cerebro humano</vt:lpstr>
      <vt:lpstr>Diferencias entre Inteligencia Artificial, Machine Learning y Deep Learning</vt:lpstr>
      <vt:lpstr>  ¿ Como enseñarle a una maquina ?</vt:lpstr>
      <vt:lpstr>En el aprendizaje tradicional de las máquinas, el proceso de aprendizaje es supervisado y el programador tiene que ser muy, muy específico al decirle a la computadora qué tipos de cosas debe buscar para decidir si una imagen contiene un perro o no contiene un perro. Este es un proceso laborioso llamado extracción de características y la tasa de éxito de la computadora depende totalmente de la capacidad del programador para definir con precisión un conjunto de características para "perro". La ventaja del aprendizaje profundo es que el programa construye el conjunto de características por sí mismo sin supervisión. Esto no es sólo más rápido, sino que por lo general es más preciso.</vt:lpstr>
      <vt:lpstr>Presentación de PowerPoint</vt:lpstr>
      <vt:lpstr>                     Webgrafia </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angelica bibiana lopez velasquez</dc:creator>
  <cp:lastModifiedBy>angelica bibiana lopez velasquez</cp:lastModifiedBy>
  <cp:revision>24</cp:revision>
  <dcterms:created xsi:type="dcterms:W3CDTF">2017-10-30T18:05:14Z</dcterms:created>
  <dcterms:modified xsi:type="dcterms:W3CDTF">2017-11-15T19:41:24Z</dcterms:modified>
</cp:coreProperties>
</file>