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9"/>
  </p:notesMasterIdLst>
  <p:sldIdLst>
    <p:sldId id="256" r:id="rId3"/>
    <p:sldId id="261" r:id="rId4"/>
    <p:sldId id="257" r:id="rId5"/>
    <p:sldId id="258"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33916" autoAdjust="0"/>
  </p:normalViewPr>
  <p:slideViewPr>
    <p:cSldViewPr>
      <p:cViewPr varScale="1">
        <p:scale>
          <a:sx n="90" d="100"/>
          <a:sy n="90" d="100"/>
        </p:scale>
        <p:origin x="808"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8172AC-8E50-4EF2-9D0A-28CBA40263B5}" type="datetimeFigureOut">
              <a:rPr lang="en-US" smtClean="0"/>
              <a:t>11/13/18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667B3C-9149-4010-AE94-0C5EE1E5A621}" type="slidenum">
              <a:rPr lang="en-US" smtClean="0"/>
              <a:t>‹Nr.›</a:t>
            </a:fld>
            <a:endParaRPr lang="en-US"/>
          </a:p>
        </p:txBody>
      </p:sp>
    </p:spTree>
    <p:extLst>
      <p:ext uri="{BB962C8B-B14F-4D97-AF65-F5344CB8AC3E}">
        <p14:creationId xmlns:p14="http://schemas.microsoft.com/office/powerpoint/2010/main" val="2840923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40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04971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40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224957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40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407800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40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529431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40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288043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40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31443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D5785-8A43-4CC4-A705-D4AA7E8DB57F}" type="datetimeFigureOut">
              <a:rPr lang="en-US" smtClean="0">
                <a:solidFill>
                  <a:prstClr val="black">
                    <a:tint val="75000"/>
                  </a:prstClr>
                </a:solidFill>
              </a:rPr>
              <a:pPr/>
              <a:t>11/13/18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F75B4CE-5129-41CA-A75E-F2AE589D1F47}" type="slidenum">
              <a:rPr lang="en-US" smtClean="0">
                <a:solidFill>
                  <a:prstClr val="black">
                    <a:tint val="75000"/>
                  </a:prstClr>
                </a:solidFill>
              </a:rPr>
              <a:pPr/>
              <a:t>‹Nr.›</a:t>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D5785-8A43-4CC4-A705-D4AA7E8DB57F}" type="datetimeFigureOut">
              <a:rPr lang="en-US" smtClean="0">
                <a:solidFill>
                  <a:prstClr val="black">
                    <a:tint val="75000"/>
                  </a:prstClr>
                </a:solidFill>
              </a:rPr>
              <a:pPr/>
              <a:t>11/13/18</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5B4CE-5129-41CA-A75E-F2AE589D1F47}" type="slidenum">
              <a:rPr lang="en-US" smtClean="0">
                <a:solidFill>
                  <a:prstClr val="black">
                    <a:tint val="75000"/>
                  </a:prstClr>
                </a:solidFill>
              </a:rPr>
              <a:pPr/>
              <a:t>‹Nr.›</a:t>
            </a:fld>
            <a:endParaRPr lang="en-US" dirty="0">
              <a:solidFill>
                <a:prstClr val="black">
                  <a:tint val="75000"/>
                </a:prstClr>
              </a:solidFill>
            </a:endParaRPr>
          </a:p>
        </p:txBody>
      </p:sp>
    </p:spTree>
    <p:extLst>
      <p:ext uri="{BB962C8B-B14F-4D97-AF65-F5344CB8AC3E}">
        <p14:creationId xmlns:p14="http://schemas.microsoft.com/office/powerpoint/2010/main" val="93595782"/>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hyperlink" Target="http://windowsespanol.about.com/od/ConoceEInstalaWindows/a/Windows-8-Descubre-Sus-Secretos.htm" TargetMode="External"/><Relationship Id="rId4" Type="http://schemas.openxmlformats.org/officeDocument/2006/relationships/hyperlink" Target="http://0.tqn.com/d/windowsespanol/1/0/7/C/-/-/Telnet-Windows.gif" TargetMode="External"/><Relationship Id="rId5" Type="http://schemas.openxmlformats.org/officeDocument/2006/relationships/hyperlink" Target="http://0.tqn.com/d/windowsespanol/1/0/8/C/-/-/Servidor-Telnet.gif" TargetMode="External"/><Relationship Id="rId6"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windows.microsoft.com/es-MX/windows-vista/Telnet-comman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technet.microsoft.com/es-es/library/cc732339(v=ws.10).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lin ang="8100000" scaled="1"/>
          <a:tileRect/>
        </a:gradFill>
        <a:effectLst/>
      </p:bgPr>
    </p:bg>
    <p:spTree>
      <p:nvGrpSpPr>
        <p:cNvPr id="1" name=""/>
        <p:cNvGrpSpPr/>
        <p:nvPr/>
      </p:nvGrpSpPr>
      <p:grpSpPr>
        <a:xfrm>
          <a:off x="0" y="0"/>
          <a:ext cx="0" cy="0"/>
          <a:chOff x="0" y="0"/>
          <a:chExt cx="0" cy="0"/>
        </a:xfrm>
      </p:grpSpPr>
      <p:grpSp>
        <p:nvGrpSpPr>
          <p:cNvPr id="2" name="Group 15"/>
          <p:cNvGrpSpPr/>
          <p:nvPr/>
        </p:nvGrpSpPr>
        <p:grpSpPr>
          <a:xfrm>
            <a:off x="0" y="0"/>
            <a:ext cx="9144000" cy="1524000"/>
            <a:chOff x="0" y="0"/>
            <a:chExt cx="9144000" cy="1524000"/>
          </a:xfrm>
        </p:grpSpPr>
        <p:sp>
          <p:nvSpPr>
            <p:cNvPr id="31" name="Right Triangle 30"/>
            <p:cNvSpPr/>
            <p:nvPr/>
          </p:nvSpPr>
          <p:spPr>
            <a:xfrm flipH="1" flipV="1">
              <a:off x="0" y="304800"/>
              <a:ext cx="9144000" cy="12192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32" name="Rectangle 31"/>
            <p:cNvSpPr/>
            <p:nvPr/>
          </p:nvSpPr>
          <p:spPr>
            <a:xfrm>
              <a:off x="0" y="0"/>
              <a:ext cx="9144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grpSp>
        <p:nvGrpSpPr>
          <p:cNvPr id="3" name="Group 16"/>
          <p:cNvGrpSpPr/>
          <p:nvPr/>
        </p:nvGrpSpPr>
        <p:grpSpPr>
          <a:xfrm>
            <a:off x="0" y="5257800"/>
            <a:ext cx="9144000" cy="1600200"/>
            <a:chOff x="0" y="5257800"/>
            <a:chExt cx="9144000" cy="1600200"/>
          </a:xfrm>
        </p:grpSpPr>
        <p:sp>
          <p:nvSpPr>
            <p:cNvPr id="28" name="Right Triangle 27"/>
            <p:cNvSpPr/>
            <p:nvPr/>
          </p:nvSpPr>
          <p:spPr>
            <a:xfrm>
              <a:off x="0" y="5257800"/>
              <a:ext cx="9144000" cy="12192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9" name="Rectangle 28"/>
            <p:cNvSpPr/>
            <p:nvPr/>
          </p:nvSpPr>
          <p:spPr>
            <a:xfrm>
              <a:off x="0" y="6477000"/>
              <a:ext cx="91440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396137"/>
            <a:ext cx="2436403" cy="11278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Rectángulo 11"/>
          <p:cNvSpPr/>
          <p:nvPr/>
        </p:nvSpPr>
        <p:spPr>
          <a:xfrm>
            <a:off x="3779912" y="956681"/>
            <a:ext cx="1941109" cy="923330"/>
          </a:xfrm>
          <a:prstGeom prst="rect">
            <a:avLst/>
          </a:prstGeom>
          <a:noFill/>
        </p:spPr>
        <p:txBody>
          <a:bodyPr wrap="none" lIns="91440" tIns="45720" rIns="91440" bIns="45720">
            <a:spAutoFit/>
          </a:bodyPr>
          <a:lstStyle/>
          <a:p>
            <a:pPr algn="ctr"/>
            <a:r>
              <a:rPr lang="es-E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Telnet</a:t>
            </a:r>
            <a:endPar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CuadroTexto 12"/>
          <p:cNvSpPr txBox="1"/>
          <p:nvPr/>
        </p:nvSpPr>
        <p:spPr>
          <a:xfrm>
            <a:off x="826030" y="4725144"/>
            <a:ext cx="7128792" cy="1554272"/>
          </a:xfrm>
          <a:prstGeom prst="rect">
            <a:avLst/>
          </a:prstGeom>
          <a:noFill/>
        </p:spPr>
        <p:txBody>
          <a:bodyPr wrap="square" rtlCol="0">
            <a:spAutoFit/>
          </a:bodyPr>
          <a:lstStyle/>
          <a:p>
            <a:pPr algn="just"/>
            <a:r>
              <a:rPr lang="es-ES" dirty="0"/>
              <a:t>El servicio del servidor Telnet se debe instalar y configurar para que un cliente que ejecuta el cliente Telnet se pueda conectar a él. </a:t>
            </a:r>
            <a:endParaRPr lang="es-ES" dirty="0" smtClean="0"/>
          </a:p>
          <a:p>
            <a:pPr algn="just">
              <a:spcBef>
                <a:spcPts val="600"/>
              </a:spcBef>
            </a:pPr>
            <a:r>
              <a:rPr lang="es-ES" dirty="0" smtClean="0"/>
              <a:t>Hay </a:t>
            </a:r>
            <a:r>
              <a:rPr lang="es-ES" dirty="0"/>
              <a:t>varias opciones de configuración disponibles en el servidor Telnet que, si se cambian sus valores predeterminados, también se deberán establecer en el cliente Telnet para lograr una conexión correcta.</a:t>
            </a:r>
          </a:p>
        </p:txBody>
      </p:sp>
      <p:sp>
        <p:nvSpPr>
          <p:cNvPr id="14" name="CuadroTexto 13"/>
          <p:cNvSpPr txBox="1"/>
          <p:nvPr/>
        </p:nvSpPr>
        <p:spPr>
          <a:xfrm>
            <a:off x="899592" y="2222048"/>
            <a:ext cx="7036827" cy="1754326"/>
          </a:xfrm>
          <a:prstGeom prst="rect">
            <a:avLst/>
          </a:prstGeom>
          <a:noFill/>
        </p:spPr>
        <p:txBody>
          <a:bodyPr wrap="square" rtlCol="0">
            <a:spAutoFit/>
          </a:bodyPr>
          <a:lstStyle/>
          <a:p>
            <a:pPr algn="just"/>
            <a:r>
              <a:rPr lang="es-ES" dirty="0"/>
              <a:t>El Telnet es un protocolo de red. Permite conectarse a dos equipos o dispositivos entre sí. A través de Internet o una red privada. Su nombre viene de la abreviatura </a:t>
            </a:r>
            <a:r>
              <a:rPr lang="es-ES" dirty="0" smtClean="0"/>
              <a:t>de </a:t>
            </a:r>
            <a:r>
              <a:rPr lang="es-ES" i="1" dirty="0" err="1" smtClean="0"/>
              <a:t>TELecommucations</a:t>
            </a:r>
            <a:r>
              <a:rPr lang="es-ES" i="1" dirty="0" smtClean="0"/>
              <a:t> </a:t>
            </a:r>
            <a:r>
              <a:rPr lang="es-ES" i="1" dirty="0" err="1" smtClean="0"/>
              <a:t>NETwork</a:t>
            </a:r>
            <a:r>
              <a:rPr lang="es-ES" i="1" dirty="0" smtClean="0"/>
              <a:t> </a:t>
            </a:r>
            <a:r>
              <a:rPr lang="es-ES" dirty="0" smtClean="0"/>
              <a:t>(</a:t>
            </a:r>
            <a:r>
              <a:rPr lang="es-ES" dirty="0"/>
              <a:t>red de telecomunicaciones</a:t>
            </a:r>
            <a:r>
              <a:rPr lang="es-ES" dirty="0" smtClean="0"/>
              <a:t>).</a:t>
            </a:r>
          </a:p>
          <a:p>
            <a:pPr algn="ctr"/>
            <a:r>
              <a:rPr lang="es-ES" dirty="0"/>
              <a:t/>
            </a:r>
            <a:br>
              <a:rPr lang="es-ES" dirty="0"/>
            </a:br>
            <a:r>
              <a:rPr lang="es-ES" dirty="0">
                <a:solidFill>
                  <a:schemeClr val="accent1">
                    <a:lumMod val="60000"/>
                    <a:lumOff val="40000"/>
                  </a:schemeClr>
                </a:solidFill>
              </a:rPr>
              <a:t>Ya está anticuado</a:t>
            </a:r>
            <a:r>
              <a:rPr lang="es-ES" dirty="0"/>
              <a:t>.</a:t>
            </a:r>
          </a:p>
        </p:txBody>
      </p:sp>
    </p:spTree>
    <p:extLst>
      <p:ext uri="{BB962C8B-B14F-4D97-AF65-F5344CB8AC3E}">
        <p14:creationId xmlns:p14="http://schemas.microsoft.com/office/powerpoint/2010/main" val="41154613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0"/>
            <a:ext cx="9144000" cy="1524000"/>
            <a:chOff x="0" y="0"/>
            <a:chExt cx="9144000" cy="1524000"/>
          </a:xfrm>
        </p:grpSpPr>
        <p:sp>
          <p:nvSpPr>
            <p:cNvPr id="31" name="Right Triangle 30"/>
            <p:cNvSpPr/>
            <p:nvPr/>
          </p:nvSpPr>
          <p:spPr>
            <a:xfrm flipH="1" flipV="1">
              <a:off x="0" y="304800"/>
              <a:ext cx="9144000" cy="12192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32" name="Rectangle 31"/>
            <p:cNvSpPr/>
            <p:nvPr/>
          </p:nvSpPr>
          <p:spPr>
            <a:xfrm>
              <a:off x="0" y="0"/>
              <a:ext cx="9144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grpSp>
        <p:nvGrpSpPr>
          <p:cNvPr id="3" name="Group 16"/>
          <p:cNvGrpSpPr/>
          <p:nvPr/>
        </p:nvGrpSpPr>
        <p:grpSpPr>
          <a:xfrm>
            <a:off x="0" y="5257800"/>
            <a:ext cx="9144000" cy="1600200"/>
            <a:chOff x="0" y="5257800"/>
            <a:chExt cx="9144000" cy="1600200"/>
          </a:xfrm>
        </p:grpSpPr>
        <p:sp>
          <p:nvSpPr>
            <p:cNvPr id="28" name="Right Triangle 27"/>
            <p:cNvSpPr/>
            <p:nvPr/>
          </p:nvSpPr>
          <p:spPr>
            <a:xfrm>
              <a:off x="0" y="5257800"/>
              <a:ext cx="9144000" cy="12192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9" name="Rectangle 28"/>
            <p:cNvSpPr/>
            <p:nvPr/>
          </p:nvSpPr>
          <p:spPr>
            <a:xfrm>
              <a:off x="0" y="6477000"/>
              <a:ext cx="91440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sp>
        <p:nvSpPr>
          <p:cNvPr id="10" name="Rectangle 9"/>
          <p:cNvSpPr/>
          <p:nvPr/>
        </p:nvSpPr>
        <p:spPr>
          <a:xfrm>
            <a:off x="3656488" y="471125"/>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9" name="Rectangle 8"/>
          <p:cNvSpPr/>
          <p:nvPr/>
        </p:nvSpPr>
        <p:spPr>
          <a:xfrm>
            <a:off x="3030261" y="1385925"/>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3" name="Rectangle 22"/>
          <p:cNvSpPr/>
          <p:nvPr/>
        </p:nvSpPr>
        <p:spPr>
          <a:xfrm>
            <a:off x="2404034" y="2291429"/>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2" name="Rectangle 21"/>
          <p:cNvSpPr/>
          <p:nvPr/>
        </p:nvSpPr>
        <p:spPr>
          <a:xfrm>
            <a:off x="1777807" y="3208787"/>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nvGrpSpPr>
          <p:cNvPr id="8" name="Group 42"/>
          <p:cNvGrpSpPr/>
          <p:nvPr/>
        </p:nvGrpSpPr>
        <p:grpSpPr>
          <a:xfrm>
            <a:off x="1151580" y="4127940"/>
            <a:ext cx="2743200" cy="1655300"/>
            <a:chOff x="1178876" y="4059700"/>
            <a:chExt cx="2743200" cy="1655300"/>
          </a:xfrm>
        </p:grpSpPr>
        <p:sp>
          <p:nvSpPr>
            <p:cNvPr id="26" name="Rectangle 25"/>
            <p:cNvSpPr/>
            <p:nvPr/>
          </p:nvSpPr>
          <p:spPr>
            <a:xfrm>
              <a:off x="1178876" y="4059700"/>
              <a:ext cx="2743200" cy="1371600"/>
            </a:xfrm>
            <a:prstGeom prst="rect">
              <a:avLst/>
            </a:prstGeom>
            <a:solidFill>
              <a:schemeClr val="bg1"/>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7" name="TextBox 26"/>
            <p:cNvSpPr txBox="1"/>
            <p:nvPr/>
          </p:nvSpPr>
          <p:spPr>
            <a:xfrm>
              <a:off x="1651288" y="5068669"/>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dirty="0" smtClean="0">
                  <a:solidFill>
                    <a:prstClr val="white"/>
                  </a:solidFill>
                  <a:latin typeface="Tw Cen MT Condensed" pitchFamily="34" charset="0"/>
                </a:rPr>
                <a:t>nivel uno</a:t>
              </a:r>
              <a:endParaRPr lang="es-ES_tradnl" sz="3600" dirty="0">
                <a:solidFill>
                  <a:prstClr val="white"/>
                </a:solidFill>
                <a:latin typeface="Tw Cen MT Condensed" pitchFamily="34" charset="0"/>
              </a:endParaRPr>
            </a:p>
          </p:txBody>
        </p:sp>
      </p:grpSp>
      <p:sp>
        <p:nvSpPr>
          <p:cNvPr id="11" name="CuadroTexto 10"/>
          <p:cNvSpPr txBox="1"/>
          <p:nvPr/>
        </p:nvSpPr>
        <p:spPr>
          <a:xfrm>
            <a:off x="3149407" y="5686730"/>
            <a:ext cx="2304256" cy="369332"/>
          </a:xfrm>
          <a:prstGeom prst="rect">
            <a:avLst/>
          </a:prstGeom>
          <a:noFill/>
        </p:spPr>
        <p:txBody>
          <a:bodyPr wrap="square" rtlCol="0">
            <a:spAutoFit/>
          </a:bodyPr>
          <a:lstStyle/>
          <a:p>
            <a:r>
              <a:rPr lang="es-ES" dirty="0" smtClean="0"/>
              <a:t>ACTIVAR SERVICIOS</a:t>
            </a:r>
            <a:endParaRPr lang="es-ES" dirty="0"/>
          </a:p>
        </p:txBody>
      </p:sp>
      <p:sp>
        <p:nvSpPr>
          <p:cNvPr id="13" name="Rectangle 3"/>
          <p:cNvSpPr>
            <a:spLocks noChangeArrowheads="1"/>
          </p:cNvSpPr>
          <p:nvPr/>
        </p:nvSpPr>
        <p:spPr bwMode="auto">
          <a:xfrm>
            <a:off x="309888" y="237943"/>
            <a:ext cx="7837082" cy="2077492"/>
          </a:xfrm>
          <a:prstGeom prst="rect">
            <a:avLst/>
          </a:prstGeom>
          <a:ln/>
        </p:spPr>
        <p:style>
          <a:lnRef idx="1">
            <a:schemeClr val="accent5"/>
          </a:lnRef>
          <a:fillRef idx="2">
            <a:schemeClr val="accent5"/>
          </a:fillRef>
          <a:effectRef idx="1">
            <a:schemeClr val="accent5"/>
          </a:effectRef>
          <a:fontRef idx="minor">
            <a:schemeClr val="dk1"/>
          </a:fontRef>
        </p:style>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smtClean="0">
                <a:ln>
                  <a:noFill/>
                </a:ln>
                <a:solidFill>
                  <a:srgbClr val="191919"/>
                </a:solidFill>
                <a:effectLst/>
                <a:latin typeface="Helvetica Neue"/>
              </a:rPr>
              <a:t>Activar o desactivar el Telnet</a:t>
            </a:r>
          </a:p>
          <a:p>
            <a:pPr marL="0" marR="0" lvl="0" indent="0"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smtClean="0">
                <a:ln>
                  <a:noFill/>
                </a:ln>
                <a:solidFill>
                  <a:srgbClr val="191919"/>
                </a:solidFill>
                <a:effectLst/>
                <a:latin typeface="Helvetica Neue"/>
              </a:rPr>
              <a:t/>
            </a:r>
            <a:br>
              <a:rPr kumimoji="0" lang="es-ES" altLang="es-ES" sz="1200" b="0" i="0" u="none" strike="noStrike" cap="none" normalizeH="0" baseline="0" dirty="0" smtClean="0">
                <a:ln>
                  <a:noFill/>
                </a:ln>
                <a:solidFill>
                  <a:srgbClr val="191919"/>
                </a:solidFill>
                <a:effectLst/>
                <a:latin typeface="Helvetica Neue"/>
              </a:rPr>
            </a:br>
            <a:r>
              <a:rPr kumimoji="0" lang="es-ES" altLang="es-ES" sz="1200" b="0" i="0" u="none" strike="noStrike" cap="none" normalizeH="0" baseline="0" dirty="0" smtClean="0">
                <a:ln>
                  <a:noFill/>
                </a:ln>
                <a:solidFill>
                  <a:srgbClr val="191919"/>
                </a:solidFill>
                <a:effectLst/>
                <a:latin typeface="Helvetica Neue"/>
              </a:rPr>
              <a:t/>
            </a:r>
            <a:br>
              <a:rPr kumimoji="0" lang="es-ES" altLang="es-ES" sz="1200" b="0" i="0" u="none" strike="noStrike" cap="none" normalizeH="0" baseline="0" dirty="0" smtClean="0">
                <a:ln>
                  <a:noFill/>
                </a:ln>
                <a:solidFill>
                  <a:srgbClr val="191919"/>
                </a:solidFill>
                <a:effectLst/>
                <a:latin typeface="Helvetica Neue"/>
              </a:rPr>
            </a:br>
            <a:r>
              <a:rPr kumimoji="0" lang="es-ES" altLang="es-ES" sz="1200" b="0" i="0" u="none" strike="noStrike" cap="none" normalizeH="0" baseline="0" dirty="0" smtClean="0">
                <a:ln>
                  <a:noFill/>
                </a:ln>
                <a:solidFill>
                  <a:srgbClr val="191919"/>
                </a:solidFill>
                <a:effectLst/>
                <a:latin typeface="Helvetica Neue"/>
              </a:rPr>
              <a:t>Antes de ver cómo hacerlo debes saber la diferencia entre:</a:t>
            </a:r>
          </a:p>
          <a:p>
            <a:pPr marL="0" marR="0" lvl="0" indent="0" defTabSz="914400" rtl="0" eaLnBrk="0" fontAlgn="base" latinLnBrk="0" hangingPunct="0">
              <a:lnSpc>
                <a:spcPct val="100000"/>
              </a:lnSpc>
              <a:spcBef>
                <a:spcPct val="0"/>
              </a:spcBef>
              <a:spcAft>
                <a:spcPct val="0"/>
              </a:spcAft>
              <a:buClrTx/>
              <a:buSzTx/>
              <a:buFontTx/>
              <a:buNone/>
              <a:tabLst/>
            </a:pPr>
            <a:endParaRPr kumimoji="0" lang="es-ES" altLang="es-E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200" b="0" i="1"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Cliente Telnet</a:t>
            </a:r>
            <a:r>
              <a:rPr kumimoji="0" lang="es-ES" altLang="es-ES" sz="1200" b="0" i="1" u="none" strike="noStrike" cap="none" normalizeH="0" baseline="0" dirty="0" smtClean="0">
                <a:ln>
                  <a:noFill/>
                </a:ln>
                <a:solidFill>
                  <a:schemeClr val="tx1"/>
                </a:solidFill>
                <a:effectLst/>
                <a:latin typeface="Arial" panose="020B0604020202020204" pitchFamily="34" charset="0"/>
              </a:rPr>
              <a:t>.</a:t>
            </a:r>
            <a:r>
              <a:rPr kumimoji="0" lang="es-ES" altLang="es-ES" sz="1200" b="0" i="0" u="none" strike="noStrike" cap="none" normalizeH="0" baseline="0" dirty="0" smtClean="0">
                <a:ln>
                  <a:noFill/>
                </a:ln>
                <a:solidFill>
                  <a:schemeClr val="tx1"/>
                </a:solidFill>
                <a:effectLst/>
                <a:latin typeface="Arial" panose="020B0604020202020204" pitchFamily="34" charset="0"/>
              </a:rPr>
              <a:t> Lo necesitas para conectarte tú a un equipo o servidor mediante este protocolo.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ES" altLang="es-E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200" b="0" i="1"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Servidor Telnet</a:t>
            </a:r>
            <a:r>
              <a:rPr kumimoji="0" lang="es-ES" altLang="es-ES" sz="1200" b="0" i="0" u="none" strike="noStrike" cap="none" normalizeH="0" baseline="0" dirty="0" smtClean="0">
                <a:ln>
                  <a:noFill/>
                </a:ln>
                <a:solidFill>
                  <a:schemeClr val="tx1"/>
                </a:solidFill>
                <a:effectLst/>
                <a:latin typeface="Arial" panose="020B0604020202020204" pitchFamily="34" charset="0"/>
              </a:rPr>
              <a:t>. Permite que otros se conecten a ti.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ES" altLang="es-E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smtClean="0">
                <a:ln>
                  <a:noFill/>
                </a:ln>
                <a:solidFill>
                  <a:srgbClr val="191919"/>
                </a:solidFill>
                <a:effectLst/>
                <a:latin typeface="Helvetica Neue"/>
              </a:rPr>
              <a:t>Windows deja habilitar/deshabilitar los dos o sólo uno de ellos. Se hace de forma distinta en función de tu versión...</a:t>
            </a:r>
            <a:endParaRPr kumimoji="0" lang="es-ES" altLang="es-E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14" name="CuadroTexto 13"/>
          <p:cNvSpPr txBox="1"/>
          <p:nvPr/>
        </p:nvSpPr>
        <p:spPr>
          <a:xfrm>
            <a:off x="251520" y="844689"/>
            <a:ext cx="7895450" cy="5632311"/>
          </a:xfrm>
          <a:prstGeom prst="rect">
            <a:avLst/>
          </a:prstGeom>
          <a:solidFill>
            <a:schemeClr val="accent1">
              <a:lumMod val="20000"/>
              <a:lumOff val="80000"/>
            </a:schemeClr>
          </a:solidFill>
        </p:spPr>
        <p:txBody>
          <a:bodyPr wrap="square" rtlCol="0">
            <a:spAutoFit/>
          </a:bodyPr>
          <a:lstStyle/>
          <a:p>
            <a:pPr lvl="0" eaLnBrk="0" fontAlgn="base" hangingPunct="0">
              <a:spcBef>
                <a:spcPct val="0"/>
              </a:spcBef>
              <a:spcAft>
                <a:spcPct val="0"/>
              </a:spcAft>
              <a:buFontTx/>
              <a:buChar char="•"/>
            </a:pPr>
            <a:r>
              <a:rPr lang="es-ES" altLang="es-ES" sz="900" b="1" dirty="0">
                <a:solidFill>
                  <a:srgbClr val="191919"/>
                </a:solidFill>
                <a:effectLst>
                  <a:outerShdw blurRad="38100" dist="38100" dir="2700000" algn="tl">
                    <a:srgbClr val="000000">
                      <a:alpha val="43137"/>
                    </a:srgbClr>
                  </a:outerShdw>
                </a:effectLst>
                <a:latin typeface="Helvetica Neue"/>
              </a:rPr>
              <a:t>En Windows XP</a:t>
            </a:r>
            <a:r>
              <a:rPr lang="es-ES" altLang="es-ES" sz="900" dirty="0">
                <a:solidFill>
                  <a:srgbClr val="191919"/>
                </a:solidFill>
                <a:latin typeface="Helvetica Neue"/>
              </a:rPr>
              <a:t/>
            </a:r>
            <a:br>
              <a:rPr lang="es-ES" altLang="es-ES" sz="900" dirty="0">
                <a:solidFill>
                  <a:srgbClr val="191919"/>
                </a:solidFill>
                <a:latin typeface="Helvetica Neue"/>
              </a:rPr>
            </a:br>
            <a:r>
              <a:rPr lang="es-ES" altLang="es-ES" sz="900" dirty="0" smtClean="0">
                <a:solidFill>
                  <a:srgbClr val="191919"/>
                </a:solidFill>
                <a:latin typeface="Helvetica Neue"/>
              </a:rPr>
              <a:t>El </a:t>
            </a:r>
            <a:r>
              <a:rPr lang="es-ES" altLang="es-ES" sz="900" dirty="0">
                <a:solidFill>
                  <a:srgbClr val="191919"/>
                </a:solidFill>
                <a:latin typeface="Helvetica Neue"/>
              </a:rPr>
              <a:t>Cliente Telnet ya está activado por defecto. Más adelante explico el modo de entrar en él y usarlo.</a:t>
            </a:r>
            <a:br>
              <a:rPr lang="es-ES" altLang="es-ES" sz="900" dirty="0">
                <a:solidFill>
                  <a:srgbClr val="191919"/>
                </a:solidFill>
                <a:latin typeface="Helvetica Neue"/>
              </a:rPr>
            </a:br>
            <a:r>
              <a:rPr lang="es-ES" altLang="es-ES" sz="900" dirty="0" smtClean="0">
                <a:solidFill>
                  <a:srgbClr val="191919"/>
                </a:solidFill>
                <a:latin typeface="Helvetica Neue"/>
              </a:rPr>
              <a:t>Si </a:t>
            </a:r>
            <a:r>
              <a:rPr lang="es-ES" altLang="es-ES" sz="900" dirty="0">
                <a:solidFill>
                  <a:srgbClr val="191919"/>
                </a:solidFill>
                <a:latin typeface="Helvetica Neue"/>
              </a:rPr>
              <a:t>quieres activar también el Servidor Telnet (o desactivar ese servicio), salta al paso 7 de abajo.</a:t>
            </a:r>
          </a:p>
          <a:p>
            <a:pPr lvl="0" defTabSz="271463" eaLnBrk="0" fontAlgn="base" hangingPunct="0">
              <a:spcBef>
                <a:spcPct val="0"/>
              </a:spcBef>
              <a:spcAft>
                <a:spcPct val="0"/>
              </a:spcAft>
              <a:buFontTx/>
              <a:buChar char="•"/>
            </a:pPr>
            <a:r>
              <a:rPr lang="es-ES" altLang="es-ES" sz="900" b="1" dirty="0">
                <a:solidFill>
                  <a:srgbClr val="191919"/>
                </a:solidFill>
                <a:effectLst>
                  <a:outerShdw blurRad="38100" dist="38100" dir="2700000" algn="tl">
                    <a:srgbClr val="000000">
                      <a:alpha val="43137"/>
                    </a:srgbClr>
                  </a:outerShdw>
                </a:effectLst>
                <a:latin typeface="Helvetica Neue"/>
              </a:rPr>
              <a:t>En Windows 7, </a:t>
            </a:r>
            <a:r>
              <a:rPr lang="es-ES" altLang="es-ES" sz="900" b="1" u="sng" dirty="0">
                <a:solidFill>
                  <a:srgbClr val="0099CC"/>
                </a:solidFill>
                <a:effectLst>
                  <a:outerShdw blurRad="38100" dist="38100" dir="2700000" algn="tl">
                    <a:srgbClr val="000000">
                      <a:alpha val="43137"/>
                    </a:srgbClr>
                  </a:outerShdw>
                </a:effectLst>
                <a:latin typeface="Helvetica Neue"/>
                <a:hlinkClick r:id="rId3"/>
              </a:rPr>
              <a:t>Windows 8</a:t>
            </a:r>
            <a:r>
              <a:rPr lang="es-ES" altLang="es-ES" sz="900" b="1" dirty="0">
                <a:solidFill>
                  <a:srgbClr val="191919"/>
                </a:solidFill>
                <a:effectLst>
                  <a:outerShdw blurRad="38100" dist="38100" dir="2700000" algn="tl">
                    <a:srgbClr val="000000">
                      <a:alpha val="43137"/>
                    </a:srgbClr>
                  </a:outerShdw>
                </a:effectLst>
                <a:latin typeface="Helvetica Neue"/>
              </a:rPr>
              <a:t> y Vista</a:t>
            </a:r>
            <a:r>
              <a:rPr lang="es-ES" altLang="es-ES" sz="900" dirty="0">
                <a:solidFill>
                  <a:srgbClr val="191919"/>
                </a:solidFill>
                <a:effectLst>
                  <a:outerShdw blurRad="38100" dist="38100" dir="2700000" algn="tl">
                    <a:srgbClr val="000000">
                      <a:alpha val="43137"/>
                    </a:srgbClr>
                  </a:outerShdw>
                </a:effectLst>
                <a:latin typeface="Helvetica Neue"/>
              </a:rPr>
              <a:t/>
            </a:r>
            <a:br>
              <a:rPr lang="es-ES" altLang="es-ES" sz="900" dirty="0">
                <a:solidFill>
                  <a:srgbClr val="191919"/>
                </a:solidFill>
                <a:effectLst>
                  <a:outerShdw blurRad="38100" dist="38100" dir="2700000" algn="tl">
                    <a:srgbClr val="000000">
                      <a:alpha val="43137"/>
                    </a:srgbClr>
                  </a:outerShdw>
                </a:effectLst>
                <a:latin typeface="Helvetica Neue"/>
              </a:rPr>
            </a:br>
            <a:r>
              <a:rPr lang="es-ES" altLang="es-ES" sz="900" dirty="0" smtClean="0">
                <a:solidFill>
                  <a:srgbClr val="191919"/>
                </a:solidFill>
                <a:latin typeface="Helvetica Neue"/>
              </a:rPr>
              <a:t>1. Abre </a:t>
            </a:r>
            <a:r>
              <a:rPr lang="es-ES" altLang="es-ES" sz="900" dirty="0">
                <a:solidFill>
                  <a:srgbClr val="191919"/>
                </a:solidFill>
                <a:latin typeface="Helvetica Neue"/>
              </a:rPr>
              <a:t>el menú </a:t>
            </a:r>
            <a:r>
              <a:rPr lang="es-ES" altLang="es-ES" sz="900" i="1" dirty="0">
                <a:solidFill>
                  <a:srgbClr val="191919"/>
                </a:solidFill>
                <a:latin typeface="Helvetica Neue"/>
              </a:rPr>
              <a:t>Inicio</a:t>
            </a:r>
            <a:r>
              <a:rPr lang="es-ES" altLang="es-ES" sz="900" dirty="0">
                <a:solidFill>
                  <a:srgbClr val="191919"/>
                </a:solidFill>
                <a:latin typeface="Helvetica Neue"/>
              </a:rPr>
              <a:t> y selecciona a la derecha el </a:t>
            </a:r>
            <a:r>
              <a:rPr lang="es-ES" altLang="es-ES" sz="900" i="1" dirty="0">
                <a:solidFill>
                  <a:srgbClr val="191919"/>
                </a:solidFill>
                <a:latin typeface="Helvetica Neue"/>
              </a:rPr>
              <a:t>Panel de control</a:t>
            </a:r>
            <a:r>
              <a:rPr lang="es-ES" altLang="es-ES" sz="900" dirty="0" smtClean="0">
                <a:solidFill>
                  <a:srgbClr val="191919"/>
                </a:solidFill>
                <a:latin typeface="Helvetica Neue"/>
              </a:rPr>
              <a:t>.</a:t>
            </a:r>
          </a:p>
          <a:p>
            <a:pPr lvl="0" defTabSz="271463" eaLnBrk="0" fontAlgn="base" hangingPunct="0">
              <a:spcBef>
                <a:spcPct val="0"/>
              </a:spcBef>
              <a:spcAft>
                <a:spcPct val="0"/>
              </a:spcAft>
            </a:pPr>
            <a:r>
              <a:rPr lang="es-ES" altLang="es-ES" sz="900" dirty="0" smtClean="0">
                <a:solidFill>
                  <a:srgbClr val="191919"/>
                </a:solidFill>
                <a:latin typeface="Helvetica Neue"/>
              </a:rPr>
              <a:t>2..Elige</a:t>
            </a:r>
            <a:r>
              <a:rPr lang="es-ES" altLang="es-ES" sz="900" dirty="0">
                <a:solidFill>
                  <a:srgbClr val="191919"/>
                </a:solidFill>
                <a:latin typeface="Helvetica Neue"/>
              </a:rPr>
              <a:t> </a:t>
            </a:r>
            <a:r>
              <a:rPr lang="es-ES" altLang="es-ES" sz="900" i="1" dirty="0">
                <a:solidFill>
                  <a:srgbClr val="191919"/>
                </a:solidFill>
                <a:latin typeface="Helvetica Neue"/>
              </a:rPr>
              <a:t>Programas</a:t>
            </a:r>
            <a:r>
              <a:rPr lang="es-ES" altLang="es-ES" sz="900" dirty="0">
                <a:solidFill>
                  <a:srgbClr val="191919"/>
                </a:solidFill>
                <a:latin typeface="Helvetica Neue"/>
              </a:rPr>
              <a:t> en la nueva ventana (está abajo a la izquierda).</a:t>
            </a:r>
          </a:p>
          <a:p>
            <a:pPr marL="0" lvl="1" defTabSz="271463" eaLnBrk="0" fontAlgn="base" hangingPunct="0">
              <a:spcBef>
                <a:spcPct val="0"/>
              </a:spcBef>
              <a:spcAft>
                <a:spcPct val="0"/>
              </a:spcAft>
              <a:buFontTx/>
              <a:buAutoNum type="arabicPeriod" startAt="3"/>
            </a:pPr>
            <a:r>
              <a:rPr lang="es-ES" altLang="es-ES" sz="900" dirty="0">
                <a:solidFill>
                  <a:srgbClr val="191919"/>
                </a:solidFill>
                <a:latin typeface="Helvetica Neue"/>
              </a:rPr>
              <a:t>Localiza arriba a la derecha el apartado </a:t>
            </a:r>
            <a:r>
              <a:rPr lang="es-ES" altLang="es-ES" sz="900" i="1" dirty="0">
                <a:solidFill>
                  <a:srgbClr val="191919"/>
                </a:solidFill>
                <a:latin typeface="Helvetica Neue"/>
              </a:rPr>
              <a:t>Programas y características</a:t>
            </a:r>
            <a:r>
              <a:rPr lang="es-ES" altLang="es-ES" sz="900" dirty="0">
                <a:solidFill>
                  <a:srgbClr val="191919"/>
                </a:solidFill>
                <a:latin typeface="Helvetica Neue"/>
              </a:rPr>
              <a:t> y haz clic en él. Luego pincha en el panel izquierdo en </a:t>
            </a:r>
            <a:r>
              <a:rPr lang="es-ES" altLang="es-ES" sz="900" i="1" dirty="0">
                <a:solidFill>
                  <a:srgbClr val="191919"/>
                </a:solidFill>
                <a:latin typeface="Helvetica Neue"/>
              </a:rPr>
              <a:t>Activar o desactivar las características de Windows</a:t>
            </a:r>
            <a:r>
              <a:rPr lang="es-ES" altLang="es-ES" sz="900" dirty="0">
                <a:solidFill>
                  <a:srgbClr val="191919"/>
                </a:solidFill>
                <a:latin typeface="Helvetica Neue"/>
              </a:rPr>
              <a:t>.</a:t>
            </a:r>
          </a:p>
          <a:p>
            <a:pPr marL="0" lvl="1" defTabSz="271463" eaLnBrk="0" fontAlgn="base" hangingPunct="0">
              <a:spcBef>
                <a:spcPct val="0"/>
              </a:spcBef>
              <a:spcAft>
                <a:spcPct val="0"/>
              </a:spcAft>
              <a:buFontTx/>
              <a:buAutoNum type="arabicPeriod" startAt="4"/>
            </a:pPr>
            <a:r>
              <a:rPr lang="es-ES" altLang="es-ES" sz="900" dirty="0">
                <a:solidFill>
                  <a:srgbClr val="191919"/>
                </a:solidFill>
                <a:latin typeface="Helvetica Neue"/>
              </a:rPr>
              <a:t>Sale una ventana con una lista de opciones. Busca en ella </a:t>
            </a:r>
            <a:r>
              <a:rPr lang="es-ES" altLang="es-ES" sz="900" i="1" dirty="0">
                <a:solidFill>
                  <a:srgbClr val="191919"/>
                </a:solidFill>
                <a:latin typeface="Helvetica Neue"/>
              </a:rPr>
              <a:t>Cliente Telnet</a:t>
            </a:r>
            <a:r>
              <a:rPr lang="es-ES" altLang="es-ES" sz="900" dirty="0">
                <a:solidFill>
                  <a:srgbClr val="191919"/>
                </a:solidFill>
                <a:latin typeface="Helvetica Neue"/>
              </a:rPr>
              <a:t> </a:t>
            </a:r>
            <a:r>
              <a:rPr lang="es-ES" altLang="es-ES" sz="900" dirty="0" smtClean="0">
                <a:solidFill>
                  <a:srgbClr val="191919"/>
                </a:solidFill>
                <a:latin typeface="Helvetica Neue"/>
              </a:rPr>
              <a:t>y/o </a:t>
            </a:r>
            <a:r>
              <a:rPr lang="es-ES" altLang="es-ES" sz="900" i="1" dirty="0" smtClean="0">
                <a:solidFill>
                  <a:srgbClr val="191919"/>
                </a:solidFill>
                <a:latin typeface="Helvetica Neue"/>
              </a:rPr>
              <a:t>Servidor </a:t>
            </a:r>
            <a:r>
              <a:rPr lang="es-ES" altLang="es-ES" sz="900" i="1" dirty="0">
                <a:solidFill>
                  <a:srgbClr val="191919"/>
                </a:solidFill>
                <a:latin typeface="Helvetica Neue"/>
              </a:rPr>
              <a:t>Telnet</a:t>
            </a:r>
            <a:r>
              <a:rPr lang="es-ES" altLang="es-ES" sz="900" dirty="0">
                <a:solidFill>
                  <a:srgbClr val="191919"/>
                </a:solidFill>
                <a:latin typeface="Helvetica Neue"/>
              </a:rPr>
              <a:t>.</a:t>
            </a:r>
            <a:br>
              <a:rPr lang="es-ES" altLang="es-ES" sz="900" dirty="0">
                <a:solidFill>
                  <a:srgbClr val="191919"/>
                </a:solidFill>
                <a:latin typeface="Helvetica Neue"/>
              </a:rPr>
            </a:br>
            <a:r>
              <a:rPr lang="es-ES" altLang="es-ES" sz="900" dirty="0" smtClean="0">
                <a:solidFill>
                  <a:srgbClr val="191919"/>
                </a:solidFill>
                <a:latin typeface="Helvetica Neue"/>
              </a:rPr>
              <a:t>Pincha </a:t>
            </a:r>
            <a:r>
              <a:rPr lang="es-ES" altLang="es-ES" sz="900" dirty="0">
                <a:solidFill>
                  <a:srgbClr val="191919"/>
                </a:solidFill>
                <a:latin typeface="Helvetica Neue"/>
              </a:rPr>
              <a:t>en la/s casilla/s correspondiente/s para activarla o desactivarla (</a:t>
            </a:r>
            <a:r>
              <a:rPr lang="es-ES" altLang="es-ES" sz="900" u="sng" dirty="0">
                <a:solidFill>
                  <a:srgbClr val="0099CC"/>
                </a:solidFill>
                <a:latin typeface="Helvetica Neue"/>
                <a:hlinkClick r:id="rId4"/>
              </a:rPr>
              <a:t>ve la imagen ampliada</a:t>
            </a:r>
            <a:r>
              <a:rPr lang="es-ES" altLang="es-ES" sz="900" dirty="0">
                <a:solidFill>
                  <a:srgbClr val="191919"/>
                </a:solidFill>
                <a:latin typeface="Helvetica Neue"/>
              </a:rPr>
              <a:t>).</a:t>
            </a:r>
          </a:p>
          <a:p>
            <a:pPr marL="0" lvl="1" defTabSz="271463" eaLnBrk="0" fontAlgn="base" hangingPunct="0">
              <a:spcBef>
                <a:spcPct val="0"/>
              </a:spcBef>
              <a:spcAft>
                <a:spcPct val="0"/>
              </a:spcAft>
              <a:buFontTx/>
              <a:buAutoNum type="arabicPeriod" startAt="5"/>
            </a:pPr>
            <a:r>
              <a:rPr lang="es-ES" altLang="es-ES" sz="900" dirty="0">
                <a:solidFill>
                  <a:srgbClr val="191919"/>
                </a:solidFill>
                <a:latin typeface="Helvetica Neue"/>
              </a:rPr>
              <a:t>Pulsa </a:t>
            </a:r>
            <a:r>
              <a:rPr lang="es-ES" altLang="es-ES" sz="900" i="1" dirty="0">
                <a:solidFill>
                  <a:srgbClr val="191919"/>
                </a:solidFill>
                <a:latin typeface="Helvetica Neue"/>
              </a:rPr>
              <a:t>Aceptar</a:t>
            </a:r>
            <a:r>
              <a:rPr lang="es-ES" altLang="es-ES" sz="900" dirty="0">
                <a:solidFill>
                  <a:srgbClr val="191919"/>
                </a:solidFill>
                <a:latin typeface="Helvetica Neue"/>
              </a:rPr>
              <a:t>. Después reinicia el PC.</a:t>
            </a:r>
          </a:p>
          <a:p>
            <a:pPr marL="0" lvl="1" defTabSz="271463" eaLnBrk="0" fontAlgn="base" hangingPunct="0">
              <a:spcBef>
                <a:spcPct val="0"/>
              </a:spcBef>
              <a:spcAft>
                <a:spcPct val="0"/>
              </a:spcAft>
              <a:buFontTx/>
              <a:buAutoNum type="arabicPeriod" startAt="6"/>
            </a:pPr>
            <a:r>
              <a:rPr lang="es-ES" altLang="es-ES" sz="900" dirty="0">
                <a:solidFill>
                  <a:srgbClr val="191919"/>
                </a:solidFill>
                <a:latin typeface="Helvetica Neue"/>
              </a:rPr>
              <a:t>Eso es todo si has instalado SÓLO el Cliente Telnet (o lo has desactivado). Si has instalado también el Servidor ve al paso siguiente para saber cómo activarlo...</a:t>
            </a:r>
          </a:p>
          <a:p>
            <a:pPr marL="0" lvl="1" defTabSz="271463" eaLnBrk="0" fontAlgn="base" hangingPunct="0">
              <a:spcBef>
                <a:spcPct val="0"/>
              </a:spcBef>
              <a:spcAft>
                <a:spcPct val="0"/>
              </a:spcAft>
              <a:buFontTx/>
              <a:buAutoNum type="arabicPeriod" startAt="7"/>
            </a:pPr>
            <a:r>
              <a:rPr lang="es-ES" altLang="es-ES" sz="900" dirty="0">
                <a:solidFill>
                  <a:srgbClr val="191919"/>
                </a:solidFill>
                <a:latin typeface="Helvetica Neue"/>
              </a:rPr>
              <a:t>Haz esto según tu Windows...</a:t>
            </a:r>
            <a:br>
              <a:rPr lang="es-ES" altLang="es-ES" sz="900" dirty="0">
                <a:solidFill>
                  <a:srgbClr val="191919"/>
                </a:solidFill>
                <a:latin typeface="Helvetica Neue"/>
              </a:rPr>
            </a:br>
            <a:r>
              <a:rPr lang="es-ES" altLang="es-ES" sz="900" i="1" dirty="0" smtClean="0">
                <a:solidFill>
                  <a:srgbClr val="191919"/>
                </a:solidFill>
                <a:effectLst>
                  <a:outerShdw blurRad="38100" dist="38100" dir="2700000" algn="tl">
                    <a:srgbClr val="000000">
                      <a:alpha val="43137"/>
                    </a:srgbClr>
                  </a:outerShdw>
                </a:effectLst>
                <a:latin typeface="Helvetica Neue"/>
              </a:rPr>
              <a:t>En </a:t>
            </a:r>
            <a:r>
              <a:rPr lang="es-ES" altLang="es-ES" sz="900" i="1" dirty="0">
                <a:solidFill>
                  <a:srgbClr val="191919"/>
                </a:solidFill>
                <a:effectLst>
                  <a:outerShdw blurRad="38100" dist="38100" dir="2700000" algn="tl">
                    <a:srgbClr val="000000">
                      <a:alpha val="43137"/>
                    </a:srgbClr>
                  </a:outerShdw>
                </a:effectLst>
                <a:latin typeface="Helvetica Neue"/>
              </a:rPr>
              <a:t>Windows 7 y Vista</a:t>
            </a:r>
            <a:r>
              <a:rPr lang="es-ES" altLang="es-ES" sz="900" dirty="0">
                <a:solidFill>
                  <a:srgbClr val="191919"/>
                </a:solidFill>
                <a:latin typeface="Helvetica Neue"/>
              </a:rPr>
              <a:t/>
            </a:r>
            <a:br>
              <a:rPr lang="es-ES" altLang="es-ES" sz="900" dirty="0">
                <a:solidFill>
                  <a:srgbClr val="191919"/>
                </a:solidFill>
                <a:latin typeface="Helvetica Neue"/>
              </a:rPr>
            </a:br>
            <a:r>
              <a:rPr lang="es-ES" altLang="es-ES" sz="900" dirty="0">
                <a:solidFill>
                  <a:srgbClr val="191919"/>
                </a:solidFill>
                <a:latin typeface="Helvetica Neue"/>
              </a:rPr>
              <a:t>Entra en el menú </a:t>
            </a:r>
            <a:r>
              <a:rPr lang="es-ES" altLang="es-ES" sz="900" i="1" dirty="0">
                <a:solidFill>
                  <a:srgbClr val="191919"/>
                </a:solidFill>
                <a:latin typeface="Helvetica Neue"/>
              </a:rPr>
              <a:t>Inicio</a:t>
            </a:r>
            <a:r>
              <a:rPr lang="es-ES" altLang="es-ES" sz="900" dirty="0">
                <a:solidFill>
                  <a:srgbClr val="191919"/>
                </a:solidFill>
                <a:latin typeface="Helvetica Neue"/>
              </a:rPr>
              <a:t>, escribe </a:t>
            </a:r>
            <a:r>
              <a:rPr lang="es-ES" altLang="es-ES" sz="900" i="1" dirty="0" err="1">
                <a:solidFill>
                  <a:srgbClr val="191919"/>
                </a:solidFill>
                <a:latin typeface="Helvetica Neue"/>
              </a:rPr>
              <a:t>services.msc</a:t>
            </a:r>
            <a:r>
              <a:rPr lang="es-ES" altLang="es-ES" sz="900" dirty="0">
                <a:solidFill>
                  <a:srgbClr val="191919"/>
                </a:solidFill>
                <a:latin typeface="Helvetica Neue"/>
              </a:rPr>
              <a:t> en el campo de búsqueda y </a:t>
            </a:r>
            <a:r>
              <a:rPr lang="es-ES" altLang="es-ES" sz="900" dirty="0" smtClean="0">
                <a:solidFill>
                  <a:srgbClr val="191919"/>
                </a:solidFill>
                <a:latin typeface="Helvetica Neue"/>
              </a:rPr>
              <a:t>pulsa </a:t>
            </a:r>
            <a:r>
              <a:rPr lang="es-ES" altLang="es-ES" sz="900" i="1" dirty="0" err="1" smtClean="0">
                <a:solidFill>
                  <a:srgbClr val="191919"/>
                </a:solidFill>
                <a:latin typeface="Helvetica Neue"/>
              </a:rPr>
              <a:t>Intro</a:t>
            </a:r>
            <a:r>
              <a:rPr lang="es-ES" altLang="es-ES" sz="900" dirty="0">
                <a:solidFill>
                  <a:srgbClr val="191919"/>
                </a:solidFill>
                <a:latin typeface="Helvetica Neue"/>
              </a:rPr>
              <a:t> en tu teclado.</a:t>
            </a:r>
            <a:br>
              <a:rPr lang="es-ES" altLang="es-ES" sz="900" dirty="0">
                <a:solidFill>
                  <a:srgbClr val="191919"/>
                </a:solidFill>
                <a:latin typeface="Helvetica Neue"/>
              </a:rPr>
            </a:br>
            <a:r>
              <a:rPr lang="es-ES" altLang="es-ES" sz="900" i="1" dirty="0" smtClean="0">
                <a:solidFill>
                  <a:srgbClr val="191919"/>
                </a:solidFill>
                <a:latin typeface="Helvetica Neue"/>
              </a:rPr>
              <a:t>En </a:t>
            </a:r>
            <a:r>
              <a:rPr lang="es-ES" altLang="es-ES" sz="900" i="1" dirty="0">
                <a:solidFill>
                  <a:srgbClr val="191919"/>
                </a:solidFill>
                <a:latin typeface="Helvetica Neue"/>
              </a:rPr>
              <a:t>Windows XP y Windows 8</a:t>
            </a:r>
            <a:r>
              <a:rPr lang="es-ES" altLang="es-ES" sz="900" dirty="0">
                <a:solidFill>
                  <a:srgbClr val="191919"/>
                </a:solidFill>
                <a:latin typeface="Helvetica Neue"/>
              </a:rPr>
              <a:t/>
            </a:r>
            <a:br>
              <a:rPr lang="es-ES" altLang="es-ES" sz="900" dirty="0">
                <a:solidFill>
                  <a:srgbClr val="191919"/>
                </a:solidFill>
                <a:latin typeface="Helvetica Neue"/>
              </a:rPr>
            </a:br>
            <a:r>
              <a:rPr lang="es-ES" altLang="es-ES" sz="900" dirty="0">
                <a:solidFill>
                  <a:srgbClr val="191919"/>
                </a:solidFill>
                <a:latin typeface="Helvetica Neue"/>
              </a:rPr>
              <a:t>Abre el menú </a:t>
            </a:r>
            <a:r>
              <a:rPr lang="es-ES" altLang="es-ES" sz="900" i="1" dirty="0">
                <a:solidFill>
                  <a:srgbClr val="191919"/>
                </a:solidFill>
                <a:latin typeface="Helvetica Neue"/>
              </a:rPr>
              <a:t>Inicio</a:t>
            </a:r>
            <a:r>
              <a:rPr lang="es-ES" altLang="es-ES" sz="900" dirty="0">
                <a:solidFill>
                  <a:srgbClr val="191919"/>
                </a:solidFill>
                <a:latin typeface="Helvetica Neue"/>
              </a:rPr>
              <a:t> y selecciona </a:t>
            </a:r>
            <a:r>
              <a:rPr lang="es-ES" altLang="es-ES" sz="900" i="1" dirty="0">
                <a:solidFill>
                  <a:srgbClr val="191919"/>
                </a:solidFill>
                <a:latin typeface="Helvetica Neue"/>
              </a:rPr>
              <a:t>Ejecutar</a:t>
            </a:r>
            <a:r>
              <a:rPr lang="es-ES" altLang="es-ES" sz="900" dirty="0">
                <a:solidFill>
                  <a:srgbClr val="191919"/>
                </a:solidFill>
                <a:latin typeface="Helvetica Neue"/>
              </a:rPr>
              <a:t>. Luego escribe </a:t>
            </a:r>
            <a:r>
              <a:rPr lang="es-ES" altLang="es-ES" sz="900" i="1" dirty="0" err="1">
                <a:solidFill>
                  <a:srgbClr val="191919"/>
                </a:solidFill>
                <a:latin typeface="Helvetica Neue"/>
              </a:rPr>
              <a:t>services.msc</a:t>
            </a:r>
            <a:r>
              <a:rPr lang="es-ES" altLang="es-ES" sz="900" dirty="0">
                <a:solidFill>
                  <a:srgbClr val="191919"/>
                </a:solidFill>
                <a:latin typeface="Helvetica Neue"/>
              </a:rPr>
              <a:t> y </a:t>
            </a:r>
            <a:r>
              <a:rPr lang="es-ES" altLang="es-ES" sz="900" dirty="0" smtClean="0">
                <a:solidFill>
                  <a:srgbClr val="191919"/>
                </a:solidFill>
                <a:latin typeface="Helvetica Neue"/>
              </a:rPr>
              <a:t>pulsa </a:t>
            </a:r>
            <a:r>
              <a:rPr lang="es-ES" altLang="es-ES" sz="900" i="1" dirty="0" err="1" smtClean="0">
                <a:solidFill>
                  <a:srgbClr val="191919"/>
                </a:solidFill>
                <a:latin typeface="Helvetica Neue"/>
              </a:rPr>
              <a:t>Intro</a:t>
            </a:r>
            <a:r>
              <a:rPr lang="es-ES" altLang="es-ES" sz="900" dirty="0">
                <a:solidFill>
                  <a:srgbClr val="191919"/>
                </a:solidFill>
                <a:latin typeface="Helvetica Neue"/>
              </a:rPr>
              <a:t>.</a:t>
            </a:r>
          </a:p>
          <a:p>
            <a:pPr marL="0" lvl="1" defTabSz="271463" eaLnBrk="0" fontAlgn="base" hangingPunct="0">
              <a:spcBef>
                <a:spcPct val="0"/>
              </a:spcBef>
              <a:spcAft>
                <a:spcPct val="0"/>
              </a:spcAft>
              <a:buFontTx/>
              <a:buAutoNum type="arabicPeriod" startAt="8"/>
            </a:pPr>
            <a:r>
              <a:rPr lang="es-ES" altLang="es-ES" sz="900" dirty="0">
                <a:solidFill>
                  <a:srgbClr val="191919"/>
                </a:solidFill>
                <a:latin typeface="Helvetica Neue"/>
              </a:rPr>
              <a:t>Busca en la lista de servicios el que se llama </a:t>
            </a:r>
            <a:r>
              <a:rPr lang="es-ES" altLang="es-ES" sz="900" i="1" dirty="0">
                <a:solidFill>
                  <a:srgbClr val="191919"/>
                </a:solidFill>
                <a:latin typeface="Helvetica Neue"/>
              </a:rPr>
              <a:t>Telnet</a:t>
            </a:r>
            <a:r>
              <a:rPr lang="es-ES" altLang="es-ES" sz="900" dirty="0">
                <a:solidFill>
                  <a:srgbClr val="191919"/>
                </a:solidFill>
                <a:latin typeface="Helvetica Neue"/>
              </a:rPr>
              <a:t> y haz doble clic en él. Se abre la ventana de propiedades (</a:t>
            </a:r>
            <a:r>
              <a:rPr lang="es-ES" altLang="es-ES" sz="900" u="sng" dirty="0">
                <a:solidFill>
                  <a:srgbClr val="0099CC"/>
                </a:solidFill>
                <a:latin typeface="Helvetica Neue"/>
                <a:hlinkClick r:id="rId5"/>
              </a:rPr>
              <a:t>ve esta imagen</a:t>
            </a:r>
            <a:r>
              <a:rPr lang="es-ES" altLang="es-ES" sz="900" dirty="0">
                <a:solidFill>
                  <a:srgbClr val="191919"/>
                </a:solidFill>
                <a:latin typeface="Helvetica Neue"/>
              </a:rPr>
              <a:t>).</a:t>
            </a:r>
            <a:br>
              <a:rPr lang="es-ES" altLang="es-ES" sz="900" dirty="0">
                <a:solidFill>
                  <a:srgbClr val="191919"/>
                </a:solidFill>
                <a:latin typeface="Helvetica Neue"/>
              </a:rPr>
            </a:br>
            <a:r>
              <a:rPr lang="es-ES" altLang="es-ES" sz="900" dirty="0" smtClean="0">
                <a:solidFill>
                  <a:srgbClr val="191919"/>
                </a:solidFill>
                <a:latin typeface="Helvetica Neue"/>
              </a:rPr>
              <a:t>Encuentra </a:t>
            </a:r>
            <a:r>
              <a:rPr lang="es-ES" altLang="es-ES" sz="900" dirty="0">
                <a:solidFill>
                  <a:srgbClr val="191919"/>
                </a:solidFill>
                <a:latin typeface="Helvetica Neue"/>
              </a:rPr>
              <a:t>la lista desplegable del </a:t>
            </a:r>
            <a:r>
              <a:rPr lang="es-ES" altLang="es-ES" sz="900" i="1" dirty="0">
                <a:solidFill>
                  <a:srgbClr val="191919"/>
                </a:solidFill>
                <a:latin typeface="Helvetica Neue"/>
              </a:rPr>
              <a:t>Tipo de inicio</a:t>
            </a:r>
            <a:r>
              <a:rPr lang="es-ES" altLang="es-ES" sz="900" dirty="0">
                <a:solidFill>
                  <a:srgbClr val="191919"/>
                </a:solidFill>
                <a:latin typeface="Helvetica Neue"/>
              </a:rPr>
              <a:t>. Las opciones básicas que tienes son:</a:t>
            </a:r>
            <a:br>
              <a:rPr lang="es-ES" altLang="es-ES" sz="900" dirty="0">
                <a:solidFill>
                  <a:srgbClr val="191919"/>
                </a:solidFill>
                <a:latin typeface="Helvetica Neue"/>
              </a:rPr>
            </a:br>
            <a:r>
              <a:rPr lang="es-ES" altLang="es-ES" sz="900" i="1" dirty="0">
                <a:solidFill>
                  <a:srgbClr val="191919"/>
                </a:solidFill>
                <a:latin typeface="Helvetica Neue"/>
              </a:rPr>
              <a:t>Automático</a:t>
            </a:r>
            <a:r>
              <a:rPr lang="es-ES" altLang="es-ES" sz="900" dirty="0">
                <a:solidFill>
                  <a:srgbClr val="191919"/>
                </a:solidFill>
                <a:latin typeface="Helvetica Neue"/>
              </a:rPr>
              <a:t> </a:t>
            </a:r>
            <a:br>
              <a:rPr lang="es-ES" altLang="es-ES" sz="900" dirty="0">
                <a:solidFill>
                  <a:srgbClr val="191919"/>
                </a:solidFill>
                <a:latin typeface="Helvetica Neue"/>
              </a:rPr>
            </a:br>
            <a:r>
              <a:rPr lang="es-ES" altLang="es-ES" sz="900" dirty="0">
                <a:solidFill>
                  <a:srgbClr val="191919"/>
                </a:solidFill>
                <a:latin typeface="Helvetica Neue"/>
              </a:rPr>
              <a:t>Elige esta si quieres que el Servidor Telnet se inicie de forma automática con Windows. Luego pulsa abajo el botón </a:t>
            </a:r>
            <a:r>
              <a:rPr lang="es-ES" altLang="es-ES" sz="900" i="1" dirty="0">
                <a:solidFill>
                  <a:srgbClr val="191919"/>
                </a:solidFill>
                <a:latin typeface="Helvetica Neue"/>
              </a:rPr>
              <a:t>Aplicar</a:t>
            </a:r>
            <a:r>
              <a:rPr lang="es-ES" altLang="es-ES" sz="900" dirty="0">
                <a:solidFill>
                  <a:srgbClr val="191919"/>
                </a:solidFill>
                <a:latin typeface="Helvetica Neue"/>
              </a:rPr>
              <a:t>. </a:t>
            </a:r>
            <a:br>
              <a:rPr lang="es-ES" altLang="es-ES" sz="900" dirty="0">
                <a:solidFill>
                  <a:srgbClr val="191919"/>
                </a:solidFill>
                <a:latin typeface="Helvetica Neue"/>
              </a:rPr>
            </a:br>
            <a:r>
              <a:rPr lang="es-ES" altLang="es-ES" sz="900" dirty="0" smtClean="0">
                <a:solidFill>
                  <a:srgbClr val="191919"/>
                </a:solidFill>
                <a:latin typeface="Helvetica Neue"/>
              </a:rPr>
              <a:t>Haz </a:t>
            </a:r>
            <a:r>
              <a:rPr lang="es-ES" altLang="es-ES" sz="900" dirty="0">
                <a:solidFill>
                  <a:srgbClr val="191919"/>
                </a:solidFill>
                <a:latin typeface="Helvetica Neue"/>
              </a:rPr>
              <a:t>clic en el botón </a:t>
            </a:r>
            <a:r>
              <a:rPr lang="es-ES" altLang="es-ES" sz="900" i="1" dirty="0">
                <a:solidFill>
                  <a:srgbClr val="191919"/>
                </a:solidFill>
                <a:latin typeface="Helvetica Neue"/>
              </a:rPr>
              <a:t>Iniciar</a:t>
            </a:r>
            <a:r>
              <a:rPr lang="es-ES" altLang="es-ES" sz="900" dirty="0">
                <a:solidFill>
                  <a:srgbClr val="191919"/>
                </a:solidFill>
                <a:latin typeface="Helvetica Neue"/>
              </a:rPr>
              <a:t> que está debajo de la lista desplegable para que el Servidor se active ahora mismo sin reiniciar el PC. </a:t>
            </a:r>
            <a:br>
              <a:rPr lang="es-ES" altLang="es-ES" sz="900" dirty="0">
                <a:solidFill>
                  <a:srgbClr val="191919"/>
                </a:solidFill>
                <a:latin typeface="Helvetica Neue"/>
              </a:rPr>
            </a:br>
            <a:r>
              <a:rPr lang="es-ES" altLang="es-ES" sz="900" i="1" dirty="0" smtClean="0">
                <a:solidFill>
                  <a:srgbClr val="191919"/>
                </a:solidFill>
                <a:latin typeface="Helvetica Neue"/>
              </a:rPr>
              <a:t>Manual</a:t>
            </a:r>
            <a:r>
              <a:rPr lang="es-ES" altLang="es-ES" sz="900" dirty="0">
                <a:solidFill>
                  <a:srgbClr val="191919"/>
                </a:solidFill>
                <a:latin typeface="Helvetica Neue"/>
              </a:rPr>
              <a:t> </a:t>
            </a:r>
            <a:br>
              <a:rPr lang="es-ES" altLang="es-ES" sz="900" dirty="0">
                <a:solidFill>
                  <a:srgbClr val="191919"/>
                </a:solidFill>
                <a:latin typeface="Helvetica Neue"/>
              </a:rPr>
            </a:br>
            <a:r>
              <a:rPr lang="es-ES" altLang="es-ES" sz="900" dirty="0">
                <a:solidFill>
                  <a:srgbClr val="191919"/>
                </a:solidFill>
                <a:latin typeface="Helvetica Neue"/>
              </a:rPr>
              <a:t>Selecciónalo si prefieres decidir tú cuándo habilitar o no el Telnet (y </a:t>
            </a:r>
            <a:r>
              <a:rPr lang="es-ES" altLang="es-ES" sz="900" dirty="0" smtClean="0">
                <a:solidFill>
                  <a:srgbClr val="191919"/>
                </a:solidFill>
                <a:latin typeface="Helvetica Neue"/>
              </a:rPr>
              <a:t>pulsa </a:t>
            </a:r>
            <a:r>
              <a:rPr lang="es-ES" altLang="es-ES" sz="900" i="1" dirty="0" smtClean="0">
                <a:solidFill>
                  <a:srgbClr val="191919"/>
                </a:solidFill>
                <a:latin typeface="Helvetica Neue"/>
              </a:rPr>
              <a:t>Aplicar</a:t>
            </a:r>
            <a:r>
              <a:rPr lang="es-ES" altLang="es-ES" sz="900" dirty="0">
                <a:solidFill>
                  <a:srgbClr val="191919"/>
                </a:solidFill>
                <a:latin typeface="Helvetica Neue"/>
              </a:rPr>
              <a:t>). </a:t>
            </a:r>
            <a:br>
              <a:rPr lang="es-ES" altLang="es-ES" sz="900" dirty="0">
                <a:solidFill>
                  <a:srgbClr val="191919"/>
                </a:solidFill>
                <a:latin typeface="Helvetica Neue"/>
              </a:rPr>
            </a:br>
            <a:r>
              <a:rPr lang="es-ES" altLang="es-ES" sz="900" dirty="0" smtClean="0">
                <a:solidFill>
                  <a:srgbClr val="191919"/>
                </a:solidFill>
                <a:latin typeface="Helvetica Neue"/>
              </a:rPr>
              <a:t>Para </a:t>
            </a:r>
            <a:r>
              <a:rPr lang="es-ES" altLang="es-ES" sz="900" dirty="0" err="1" smtClean="0">
                <a:solidFill>
                  <a:srgbClr val="191919"/>
                </a:solidFill>
                <a:latin typeface="Helvetica Neue"/>
              </a:rPr>
              <a:t>aCtivarlo</a:t>
            </a:r>
            <a:r>
              <a:rPr lang="es-ES" altLang="es-ES" sz="900" dirty="0" smtClean="0">
                <a:solidFill>
                  <a:srgbClr val="191919"/>
                </a:solidFill>
                <a:latin typeface="Helvetica Neue"/>
              </a:rPr>
              <a:t>/desactivarlo </a:t>
            </a:r>
            <a:r>
              <a:rPr lang="es-ES" altLang="es-ES" sz="900" dirty="0">
                <a:solidFill>
                  <a:srgbClr val="191919"/>
                </a:solidFill>
                <a:latin typeface="Helvetica Neue"/>
              </a:rPr>
              <a:t>pulsa el botón </a:t>
            </a:r>
            <a:r>
              <a:rPr lang="es-ES" altLang="es-ES" sz="900" i="1" dirty="0">
                <a:solidFill>
                  <a:srgbClr val="191919"/>
                </a:solidFill>
                <a:latin typeface="Helvetica Neue"/>
              </a:rPr>
              <a:t>Iniciar</a:t>
            </a:r>
            <a:r>
              <a:rPr lang="es-ES" altLang="es-ES" sz="900" dirty="0">
                <a:solidFill>
                  <a:srgbClr val="191919"/>
                </a:solidFill>
                <a:latin typeface="Helvetica Neue"/>
              </a:rPr>
              <a:t> o </a:t>
            </a:r>
            <a:r>
              <a:rPr lang="es-ES" altLang="es-ES" sz="900" i="1" dirty="0">
                <a:solidFill>
                  <a:srgbClr val="191919"/>
                </a:solidFill>
                <a:latin typeface="Helvetica Neue"/>
              </a:rPr>
              <a:t>Detener</a:t>
            </a:r>
            <a:r>
              <a:rPr lang="es-ES" altLang="es-ES" sz="900" dirty="0">
                <a:solidFill>
                  <a:srgbClr val="191919"/>
                </a:solidFill>
                <a:latin typeface="Helvetica Neue"/>
              </a:rPr>
              <a:t> según corresponda. </a:t>
            </a:r>
            <a:br>
              <a:rPr lang="es-ES" altLang="es-ES" sz="900" dirty="0">
                <a:solidFill>
                  <a:srgbClr val="191919"/>
                </a:solidFill>
                <a:latin typeface="Helvetica Neue"/>
              </a:rPr>
            </a:br>
            <a:r>
              <a:rPr lang="es-ES" altLang="es-ES" sz="900" dirty="0" smtClean="0">
                <a:solidFill>
                  <a:srgbClr val="191919"/>
                </a:solidFill>
                <a:latin typeface="Helvetica Neue"/>
              </a:rPr>
              <a:t>IMPORTANTE</a:t>
            </a:r>
            <a:r>
              <a:rPr lang="es-ES" altLang="es-ES" sz="900" dirty="0">
                <a:solidFill>
                  <a:srgbClr val="191919"/>
                </a:solidFill>
                <a:latin typeface="Helvetica Neue"/>
              </a:rPr>
              <a:t>: </a:t>
            </a:r>
            <a:br>
              <a:rPr lang="es-ES" altLang="es-ES" sz="900" dirty="0">
                <a:solidFill>
                  <a:srgbClr val="191919"/>
                </a:solidFill>
                <a:latin typeface="Helvetica Neue"/>
              </a:rPr>
            </a:br>
            <a:r>
              <a:rPr lang="es-ES" altLang="es-ES" sz="900" dirty="0">
                <a:solidFill>
                  <a:srgbClr val="191919"/>
                </a:solidFill>
                <a:latin typeface="Helvetica Neue"/>
              </a:rPr>
              <a:t>El servicio Telnet se desactiva cuando apagas el PC. Para activarlo otra vez en el modo manual, sigue los pasos desde el 7 y pulsa </a:t>
            </a:r>
            <a:r>
              <a:rPr lang="es-ES" altLang="es-ES" sz="900" i="1" dirty="0">
                <a:solidFill>
                  <a:srgbClr val="191919"/>
                </a:solidFill>
                <a:latin typeface="Helvetica Neue"/>
              </a:rPr>
              <a:t>Iniciar</a:t>
            </a:r>
            <a:r>
              <a:rPr lang="es-ES" altLang="es-ES" sz="900" dirty="0">
                <a:solidFill>
                  <a:srgbClr val="191919"/>
                </a:solidFill>
                <a:latin typeface="Helvetica Neue"/>
              </a:rPr>
              <a:t>. O </a:t>
            </a:r>
            <a:r>
              <a:rPr lang="es-ES" altLang="es-ES" sz="900" dirty="0" smtClean="0">
                <a:solidFill>
                  <a:srgbClr val="191919"/>
                </a:solidFill>
                <a:latin typeface="Helvetica Neue"/>
              </a:rPr>
              <a:t>elige </a:t>
            </a:r>
            <a:r>
              <a:rPr lang="es-ES" altLang="es-ES" sz="900" i="1" dirty="0" smtClean="0">
                <a:solidFill>
                  <a:srgbClr val="191919"/>
                </a:solidFill>
                <a:latin typeface="Helvetica Neue"/>
              </a:rPr>
              <a:t>Detener</a:t>
            </a:r>
            <a:r>
              <a:rPr lang="es-ES" altLang="es-ES" sz="900" dirty="0">
                <a:solidFill>
                  <a:srgbClr val="191919"/>
                </a:solidFill>
                <a:latin typeface="Helvetica Neue"/>
              </a:rPr>
              <a:t> si ya está iniciado y lo que quieres es desactivarlo. </a:t>
            </a:r>
            <a:br>
              <a:rPr lang="es-ES" altLang="es-ES" sz="900" dirty="0">
                <a:solidFill>
                  <a:srgbClr val="191919"/>
                </a:solidFill>
                <a:latin typeface="Helvetica Neue"/>
              </a:rPr>
            </a:br>
            <a:r>
              <a:rPr lang="es-ES" altLang="es-ES" sz="900" i="1" dirty="0" smtClean="0">
                <a:solidFill>
                  <a:srgbClr val="191919"/>
                </a:solidFill>
                <a:latin typeface="Helvetica Neue"/>
              </a:rPr>
              <a:t>Deshabilitado</a:t>
            </a:r>
            <a:r>
              <a:rPr lang="es-ES" altLang="es-ES" sz="900" dirty="0">
                <a:solidFill>
                  <a:srgbClr val="191919"/>
                </a:solidFill>
                <a:latin typeface="Helvetica Neue"/>
              </a:rPr>
              <a:t> </a:t>
            </a:r>
            <a:br>
              <a:rPr lang="es-ES" altLang="es-ES" sz="900" dirty="0">
                <a:solidFill>
                  <a:srgbClr val="191919"/>
                </a:solidFill>
                <a:latin typeface="Helvetica Neue"/>
              </a:rPr>
            </a:br>
            <a:r>
              <a:rPr lang="es-ES" altLang="es-ES" sz="900" dirty="0">
                <a:solidFill>
                  <a:srgbClr val="191919"/>
                </a:solidFill>
                <a:latin typeface="Helvetica Neue"/>
              </a:rPr>
              <a:t>Evita que funcione este servicio y las opciones relacionadas con él.</a:t>
            </a:r>
          </a:p>
          <a:p>
            <a:pPr marL="0" lvl="1" defTabSz="271463" eaLnBrk="0" fontAlgn="base" hangingPunct="0">
              <a:spcBef>
                <a:spcPct val="0"/>
              </a:spcBef>
              <a:spcAft>
                <a:spcPct val="0"/>
              </a:spcAft>
              <a:buFontTx/>
              <a:buAutoNum type="arabicPeriod" startAt="9"/>
            </a:pPr>
            <a:r>
              <a:rPr lang="es-ES" altLang="es-ES" sz="900" dirty="0">
                <a:solidFill>
                  <a:srgbClr val="191919"/>
                </a:solidFill>
                <a:latin typeface="Helvetica Neue"/>
              </a:rPr>
              <a:t>Pulsa </a:t>
            </a:r>
            <a:r>
              <a:rPr lang="es-ES" altLang="es-ES" sz="900" i="1" dirty="0">
                <a:solidFill>
                  <a:srgbClr val="191919"/>
                </a:solidFill>
                <a:latin typeface="Helvetica Neue"/>
              </a:rPr>
              <a:t>Aceptar</a:t>
            </a:r>
            <a:r>
              <a:rPr lang="es-ES" altLang="es-ES" sz="900" dirty="0">
                <a:solidFill>
                  <a:srgbClr val="191919"/>
                </a:solidFill>
                <a:latin typeface="Helvetica Neue"/>
              </a:rPr>
              <a:t> después de elegir la opción que sea.</a:t>
            </a:r>
          </a:p>
          <a:p>
            <a:pPr marL="0" lvl="1" defTabSz="271463" eaLnBrk="0" fontAlgn="base" hangingPunct="0">
              <a:spcBef>
                <a:spcPct val="0"/>
              </a:spcBef>
              <a:spcAft>
                <a:spcPct val="0"/>
              </a:spcAft>
              <a:buFontTx/>
              <a:buAutoNum type="arabicPeriod" startAt="10"/>
            </a:pPr>
            <a:r>
              <a:rPr lang="es-ES" altLang="es-ES" sz="900" dirty="0">
                <a:solidFill>
                  <a:srgbClr val="191919"/>
                </a:solidFill>
                <a:latin typeface="Helvetica Neue"/>
              </a:rPr>
              <a:t>Vuelves a la ventana de antes con la lista de servicios.</a:t>
            </a:r>
            <a:br>
              <a:rPr lang="es-ES" altLang="es-ES" sz="900" dirty="0">
                <a:solidFill>
                  <a:srgbClr val="191919"/>
                </a:solidFill>
                <a:latin typeface="Helvetica Neue"/>
              </a:rPr>
            </a:br>
            <a:r>
              <a:rPr lang="es-ES" altLang="es-ES" sz="900" dirty="0">
                <a:solidFill>
                  <a:srgbClr val="191919"/>
                </a:solidFill>
                <a:latin typeface="Helvetica Neue"/>
              </a:rPr>
              <a:t/>
            </a:r>
            <a:br>
              <a:rPr lang="es-ES" altLang="es-ES" sz="900" dirty="0">
                <a:solidFill>
                  <a:srgbClr val="191919"/>
                </a:solidFill>
                <a:latin typeface="Helvetica Neue"/>
              </a:rPr>
            </a:br>
            <a:r>
              <a:rPr lang="es-ES" altLang="es-ES" sz="900" dirty="0">
                <a:solidFill>
                  <a:srgbClr val="191919"/>
                </a:solidFill>
                <a:latin typeface="Helvetica Neue"/>
              </a:rPr>
              <a:t>La columna </a:t>
            </a:r>
            <a:r>
              <a:rPr lang="es-ES" altLang="es-ES" sz="900" i="1" dirty="0">
                <a:solidFill>
                  <a:srgbClr val="191919"/>
                </a:solidFill>
                <a:latin typeface="Helvetica Neue"/>
              </a:rPr>
              <a:t>Estado</a:t>
            </a:r>
            <a:r>
              <a:rPr lang="es-ES" altLang="es-ES" sz="900" dirty="0">
                <a:solidFill>
                  <a:srgbClr val="191919"/>
                </a:solidFill>
                <a:latin typeface="Helvetica Neue"/>
              </a:rPr>
              <a:t> te indica si el servicio está activado ("Iniciado" o en "En ejecución"). Si no pone nada es que está desactivado.</a:t>
            </a:r>
            <a:br>
              <a:rPr lang="es-ES" altLang="es-ES" sz="900" dirty="0">
                <a:solidFill>
                  <a:srgbClr val="191919"/>
                </a:solidFill>
                <a:latin typeface="Helvetica Neue"/>
              </a:rPr>
            </a:br>
            <a:r>
              <a:rPr lang="es-ES" altLang="es-ES" sz="900" dirty="0">
                <a:solidFill>
                  <a:srgbClr val="191919"/>
                </a:solidFill>
                <a:latin typeface="Helvetica Neue"/>
              </a:rPr>
              <a:t/>
            </a:r>
            <a:br>
              <a:rPr lang="es-ES" altLang="es-ES" sz="900" dirty="0">
                <a:solidFill>
                  <a:srgbClr val="191919"/>
                </a:solidFill>
                <a:latin typeface="Helvetica Neue"/>
              </a:rPr>
            </a:br>
            <a:r>
              <a:rPr lang="es-ES" altLang="es-ES" sz="900" dirty="0">
                <a:solidFill>
                  <a:srgbClr val="191919"/>
                </a:solidFill>
                <a:latin typeface="Helvetica Neue"/>
              </a:rPr>
              <a:t>En la columna </a:t>
            </a:r>
            <a:r>
              <a:rPr lang="es-ES" altLang="es-ES" sz="900" i="1" dirty="0">
                <a:solidFill>
                  <a:srgbClr val="191919"/>
                </a:solidFill>
                <a:latin typeface="Helvetica Neue"/>
              </a:rPr>
              <a:t>Tipo de inicio</a:t>
            </a:r>
            <a:r>
              <a:rPr lang="es-ES" altLang="es-ES" sz="900" dirty="0">
                <a:solidFill>
                  <a:srgbClr val="191919"/>
                </a:solidFill>
                <a:latin typeface="Helvetica Neue"/>
              </a:rPr>
              <a:t> ves si está en "Manual", "Automático" o "Deshabilitado".</a:t>
            </a:r>
          </a:p>
          <a:p>
            <a:pPr marL="0" lvl="1" defTabSz="271463" eaLnBrk="0" fontAlgn="base" hangingPunct="0">
              <a:spcBef>
                <a:spcPct val="0"/>
              </a:spcBef>
              <a:spcAft>
                <a:spcPct val="0"/>
              </a:spcAft>
              <a:buFontTx/>
              <a:buAutoNum type="arabicPeriod" startAt="11"/>
            </a:pPr>
            <a:r>
              <a:rPr lang="es-ES" altLang="es-ES" sz="900" dirty="0">
                <a:solidFill>
                  <a:srgbClr val="191919"/>
                </a:solidFill>
                <a:latin typeface="Helvetica Neue"/>
              </a:rPr>
              <a:t>Ya puedes cerrar la ventana.</a:t>
            </a:r>
          </a:p>
          <a:p>
            <a:endParaRPr lang="es-ES" dirty="0"/>
          </a:p>
        </p:txBody>
      </p:sp>
      <p:pic>
        <p:nvPicPr>
          <p:cNvPr id="1026" name="Picture 2" descr="Telnet-Windows - Foto © Microsof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6653" y="2644995"/>
            <a:ext cx="366712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480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circle(in)">
                                      <p:cBhvr>
                                        <p:cTn id="1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0"/>
            <a:ext cx="9144000" cy="1524000"/>
            <a:chOff x="0" y="0"/>
            <a:chExt cx="9144000" cy="1524000"/>
          </a:xfrm>
        </p:grpSpPr>
        <p:sp>
          <p:nvSpPr>
            <p:cNvPr id="31" name="Right Triangle 30"/>
            <p:cNvSpPr/>
            <p:nvPr/>
          </p:nvSpPr>
          <p:spPr>
            <a:xfrm flipH="1" flipV="1">
              <a:off x="0" y="304800"/>
              <a:ext cx="9144000" cy="12192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32" name="Rectangle 31"/>
            <p:cNvSpPr/>
            <p:nvPr/>
          </p:nvSpPr>
          <p:spPr>
            <a:xfrm>
              <a:off x="0" y="0"/>
              <a:ext cx="9144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grpSp>
        <p:nvGrpSpPr>
          <p:cNvPr id="3" name="Group 16"/>
          <p:cNvGrpSpPr/>
          <p:nvPr/>
        </p:nvGrpSpPr>
        <p:grpSpPr>
          <a:xfrm>
            <a:off x="0" y="5257800"/>
            <a:ext cx="9144000" cy="1600200"/>
            <a:chOff x="0" y="5257800"/>
            <a:chExt cx="9144000" cy="1600200"/>
          </a:xfrm>
        </p:grpSpPr>
        <p:sp>
          <p:nvSpPr>
            <p:cNvPr id="28" name="Right Triangle 27"/>
            <p:cNvSpPr/>
            <p:nvPr/>
          </p:nvSpPr>
          <p:spPr>
            <a:xfrm>
              <a:off x="0" y="5257800"/>
              <a:ext cx="9144000" cy="12192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9" name="Rectangle 28"/>
            <p:cNvSpPr/>
            <p:nvPr/>
          </p:nvSpPr>
          <p:spPr>
            <a:xfrm>
              <a:off x="0" y="6477000"/>
              <a:ext cx="91440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sp>
        <p:nvSpPr>
          <p:cNvPr id="10" name="Rectangle 9"/>
          <p:cNvSpPr/>
          <p:nvPr/>
        </p:nvSpPr>
        <p:spPr>
          <a:xfrm>
            <a:off x="3656488" y="471125"/>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9" name="Rectangle 8"/>
          <p:cNvSpPr/>
          <p:nvPr/>
        </p:nvSpPr>
        <p:spPr>
          <a:xfrm>
            <a:off x="3030261" y="1385925"/>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3" name="Rectangle 22"/>
          <p:cNvSpPr/>
          <p:nvPr/>
        </p:nvSpPr>
        <p:spPr>
          <a:xfrm>
            <a:off x="2404034" y="2291429"/>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nvGrpSpPr>
          <p:cNvPr id="7" name="Group 41"/>
          <p:cNvGrpSpPr/>
          <p:nvPr/>
        </p:nvGrpSpPr>
        <p:grpSpPr>
          <a:xfrm>
            <a:off x="1777807" y="3208787"/>
            <a:ext cx="2743200" cy="1655300"/>
            <a:chOff x="1810251" y="3127681"/>
            <a:chExt cx="2743200" cy="1655300"/>
          </a:xfrm>
        </p:grpSpPr>
        <p:sp>
          <p:nvSpPr>
            <p:cNvPr id="22" name="Rectangle 21"/>
            <p:cNvSpPr/>
            <p:nvPr/>
          </p:nvSpPr>
          <p:spPr>
            <a:xfrm>
              <a:off x="1810251" y="3127681"/>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5" name="TextBox 24"/>
            <p:cNvSpPr txBox="1"/>
            <p:nvPr/>
          </p:nvSpPr>
          <p:spPr>
            <a:xfrm>
              <a:off x="2282663" y="4136650"/>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smtClean="0">
                  <a:solidFill>
                    <a:prstClr val="white"/>
                  </a:solidFill>
                  <a:latin typeface="Tw Cen MT Condensed" pitchFamily="34" charset="0"/>
                </a:rPr>
                <a:t>nivel dos</a:t>
              </a:r>
              <a:endParaRPr lang="es-ES_tradnl" sz="3600">
                <a:solidFill>
                  <a:prstClr val="white"/>
                </a:solidFill>
                <a:latin typeface="Tw Cen MT Condensed" pitchFamily="34" charset="0"/>
              </a:endParaRPr>
            </a:p>
          </p:txBody>
        </p:sp>
      </p:grpSp>
      <p:grpSp>
        <p:nvGrpSpPr>
          <p:cNvPr id="8" name="Group 42"/>
          <p:cNvGrpSpPr/>
          <p:nvPr/>
        </p:nvGrpSpPr>
        <p:grpSpPr>
          <a:xfrm>
            <a:off x="1151580" y="4127940"/>
            <a:ext cx="2743200" cy="1655300"/>
            <a:chOff x="1178876" y="4059700"/>
            <a:chExt cx="2743200" cy="1655300"/>
          </a:xfrm>
        </p:grpSpPr>
        <p:sp>
          <p:nvSpPr>
            <p:cNvPr id="26" name="Rectangle 25"/>
            <p:cNvSpPr/>
            <p:nvPr/>
          </p:nvSpPr>
          <p:spPr>
            <a:xfrm>
              <a:off x="1178876" y="4059700"/>
              <a:ext cx="2743200" cy="1371600"/>
            </a:xfrm>
            <a:prstGeom prst="rect">
              <a:avLst/>
            </a:prstGeom>
            <a:solidFill>
              <a:schemeClr val="bg1"/>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7" name="TextBox 26"/>
            <p:cNvSpPr txBox="1"/>
            <p:nvPr/>
          </p:nvSpPr>
          <p:spPr>
            <a:xfrm>
              <a:off x="1651288" y="5068669"/>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smtClean="0">
                  <a:solidFill>
                    <a:prstClr val="white"/>
                  </a:solidFill>
                  <a:latin typeface="Tw Cen MT Condensed" pitchFamily="34" charset="0"/>
                </a:rPr>
                <a:t>nivel uno</a:t>
              </a:r>
              <a:endParaRPr lang="es-ES_tradnl" sz="3600">
                <a:solidFill>
                  <a:prstClr val="white"/>
                </a:solidFill>
                <a:latin typeface="Tw Cen MT Condensed" pitchFamily="34" charset="0"/>
              </a:endParaRPr>
            </a:p>
          </p:txBody>
        </p:sp>
      </p:grpSp>
      <p:sp>
        <p:nvSpPr>
          <p:cNvPr id="11" name="CuadroTexto 10"/>
          <p:cNvSpPr txBox="1"/>
          <p:nvPr/>
        </p:nvSpPr>
        <p:spPr>
          <a:xfrm>
            <a:off x="188234" y="4356922"/>
            <a:ext cx="192669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s-ES" dirty="0" smtClean="0"/>
              <a:t>ABRIR PUERTOS</a:t>
            </a:r>
            <a:endParaRPr lang="es-ES" dirty="0"/>
          </a:p>
        </p:txBody>
      </p:sp>
      <p:sp>
        <p:nvSpPr>
          <p:cNvPr id="12" name="CuadroTexto 11"/>
          <p:cNvSpPr txBox="1"/>
          <p:nvPr/>
        </p:nvSpPr>
        <p:spPr>
          <a:xfrm>
            <a:off x="1801201" y="139716"/>
            <a:ext cx="6927565" cy="440120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 sz="1000"/>
              <a:t>Si Firewall de Windows está bloqueando un programa y desea permitir que ese programa se comunique a través del firewall, normalmente podrá hacerlo seleccionando el programa en la lista de programas permitidos (también denominada lista de excepciones) en el Firewall de Windows. Para obtener información acerca de cómo hacerlo, consulte Permitir que un programa se comunique a través del Firewall de Windows.</a:t>
            </a:r>
          </a:p>
          <a:p>
            <a:endParaRPr lang="es-ES" sz="1000"/>
          </a:p>
          <a:p>
            <a:r>
              <a:rPr lang="es-ES" sz="1000"/>
              <a:t>Sin embargo, si el programa no aparece en la lista, es posible que deba abrir un puerto. Por ejemplo, si desea jugar en red, es posible que deba abrir un puerto para el programa de juego, de manera que el firewall permita que la información del juego llegue a su equipo. Un puerto permanece abierto todo el tiempo, por lo que deberá cerrarlos cuando ya no los necesite.</a:t>
            </a:r>
          </a:p>
          <a:p>
            <a:endParaRPr lang="es-ES" sz="1000"/>
          </a:p>
          <a:p>
            <a:r>
              <a:rPr lang="es-ES" sz="1000"/>
              <a:t>Para abrir Firewall de Windows, haga clic en el botón InicioImagen del botón Inicio y, seguidamente, en Panel de control. En el cuadro de búsqueda, escriba firewall y, a continuación, haga clic en Firewall de Windows.</a:t>
            </a:r>
          </a:p>
          <a:p>
            <a:endParaRPr lang="es-ES" sz="1000"/>
          </a:p>
          <a:p>
            <a:r>
              <a:rPr lang="es-ES" sz="1000"/>
              <a:t>En el panel izquierdo, haga clic en Configuración avanzada.  Se requiere permiso de administrador Si se le solicita una contraseña de administrador o una confirmación, escriba la contraseña o proporcione la confirmación.</a:t>
            </a:r>
          </a:p>
          <a:p>
            <a:endParaRPr lang="es-ES" sz="1000"/>
          </a:p>
          <a:p>
            <a:r>
              <a:rPr lang="es-ES" sz="1000"/>
              <a:t>En el cuadro de diálogo Firewall de Windows con seguridad avanzada, en el panel de la izquierda, haga clic en Reglas de entrada y, en el panel de la derecha, haga clic en Nueva regla.</a:t>
            </a:r>
          </a:p>
          <a:p>
            <a:endParaRPr lang="es-ES" sz="1000"/>
          </a:p>
          <a:p>
            <a:r>
              <a:rPr lang="es-ES" sz="1000"/>
              <a:t>Siga las instrucciones del Asistente para nueva regla de entrada.</a:t>
            </a:r>
          </a:p>
          <a:p>
            <a:endParaRPr lang="es-ES" sz="1000"/>
          </a:p>
          <a:p>
            <a:r>
              <a:rPr lang="es-ES" sz="1000"/>
              <a:t>Si tiene problemas para permitir que otros equipos se comuniquen con el suyo a través del Firewall de Windows, puede intentar usar el solucionador de problemas de conexiones entrantes para encontrar y solucionar problemas comunes de manera automática.</a:t>
            </a:r>
          </a:p>
          <a:p>
            <a:endParaRPr lang="es-ES" sz="1000"/>
          </a:p>
          <a:p>
            <a:r>
              <a:rPr lang="es-ES" sz="1000"/>
              <a:t>Abra el solucionador de problemas de conexión entrante; para ello, haga clic en el botón InicioImagen del botón Inicio y, a continuación, en Panel de control. En el cuadro de búsqueda, escriba solucionador de problemas y, a continuación, haga clic en Solución de problemas. Haga clic en Ver todo y, a continuación, en Conexiones entrantes.</a:t>
            </a:r>
          </a:p>
          <a:p>
            <a:endParaRPr lang="es-ES" sz="1000" dirty="0"/>
          </a:p>
        </p:txBody>
      </p:sp>
    </p:spTree>
    <p:extLst>
      <p:ext uri="{BB962C8B-B14F-4D97-AF65-F5344CB8AC3E}">
        <p14:creationId xmlns:p14="http://schemas.microsoft.com/office/powerpoint/2010/main" val="25519199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0"/>
            <a:ext cx="9144000" cy="1524000"/>
            <a:chOff x="0" y="0"/>
            <a:chExt cx="9144000" cy="1524000"/>
          </a:xfrm>
        </p:grpSpPr>
        <p:sp>
          <p:nvSpPr>
            <p:cNvPr id="31" name="Right Triangle 30"/>
            <p:cNvSpPr/>
            <p:nvPr/>
          </p:nvSpPr>
          <p:spPr>
            <a:xfrm flipH="1" flipV="1">
              <a:off x="0" y="304800"/>
              <a:ext cx="9144000" cy="12192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32" name="Rectangle 31"/>
            <p:cNvSpPr/>
            <p:nvPr/>
          </p:nvSpPr>
          <p:spPr>
            <a:xfrm>
              <a:off x="0" y="0"/>
              <a:ext cx="9144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grpSp>
        <p:nvGrpSpPr>
          <p:cNvPr id="3" name="Group 16"/>
          <p:cNvGrpSpPr/>
          <p:nvPr/>
        </p:nvGrpSpPr>
        <p:grpSpPr>
          <a:xfrm>
            <a:off x="0" y="5257800"/>
            <a:ext cx="9144000" cy="1600200"/>
            <a:chOff x="0" y="5257800"/>
            <a:chExt cx="9144000" cy="1600200"/>
          </a:xfrm>
        </p:grpSpPr>
        <p:sp>
          <p:nvSpPr>
            <p:cNvPr id="28" name="Right Triangle 27"/>
            <p:cNvSpPr/>
            <p:nvPr/>
          </p:nvSpPr>
          <p:spPr>
            <a:xfrm>
              <a:off x="0" y="5257800"/>
              <a:ext cx="9144000" cy="12192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9" name="Rectangle 28"/>
            <p:cNvSpPr/>
            <p:nvPr/>
          </p:nvSpPr>
          <p:spPr>
            <a:xfrm>
              <a:off x="0" y="6477000"/>
              <a:ext cx="91440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sp>
        <p:nvSpPr>
          <p:cNvPr id="10" name="Rectangle 9"/>
          <p:cNvSpPr/>
          <p:nvPr/>
        </p:nvSpPr>
        <p:spPr>
          <a:xfrm>
            <a:off x="3656488" y="471125"/>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9" name="Rectangle 8"/>
          <p:cNvSpPr/>
          <p:nvPr/>
        </p:nvSpPr>
        <p:spPr>
          <a:xfrm>
            <a:off x="3030261" y="1385925"/>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nvGrpSpPr>
          <p:cNvPr id="6" name="Group 40"/>
          <p:cNvGrpSpPr/>
          <p:nvPr/>
        </p:nvGrpSpPr>
        <p:grpSpPr>
          <a:xfrm>
            <a:off x="2404034" y="2291429"/>
            <a:ext cx="2743200" cy="1653506"/>
            <a:chOff x="2438651" y="2223975"/>
            <a:chExt cx="2743200" cy="1653506"/>
          </a:xfrm>
        </p:grpSpPr>
        <p:sp>
          <p:nvSpPr>
            <p:cNvPr id="23" name="Rectangle 22"/>
            <p:cNvSpPr/>
            <p:nvPr/>
          </p:nvSpPr>
          <p:spPr>
            <a:xfrm>
              <a:off x="2438651" y="2223975"/>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4" name="TextBox 23"/>
            <p:cNvSpPr txBox="1"/>
            <p:nvPr/>
          </p:nvSpPr>
          <p:spPr>
            <a:xfrm>
              <a:off x="2887313" y="3231150"/>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dirty="0" smtClean="0">
                  <a:solidFill>
                    <a:prstClr val="white"/>
                  </a:solidFill>
                  <a:latin typeface="Tw Cen MT Condensed" pitchFamily="34" charset="0"/>
                </a:rPr>
                <a:t>nivel tres</a:t>
              </a:r>
              <a:endParaRPr lang="es-ES_tradnl" sz="3600" dirty="0">
                <a:solidFill>
                  <a:prstClr val="white"/>
                </a:solidFill>
                <a:latin typeface="Tw Cen MT Condensed" pitchFamily="34" charset="0"/>
              </a:endParaRPr>
            </a:p>
          </p:txBody>
        </p:sp>
      </p:grpSp>
      <p:grpSp>
        <p:nvGrpSpPr>
          <p:cNvPr id="7" name="Group 41"/>
          <p:cNvGrpSpPr/>
          <p:nvPr/>
        </p:nvGrpSpPr>
        <p:grpSpPr>
          <a:xfrm>
            <a:off x="1777807" y="3208787"/>
            <a:ext cx="2743200" cy="1655300"/>
            <a:chOff x="1810251" y="3127681"/>
            <a:chExt cx="2743200" cy="1655300"/>
          </a:xfrm>
        </p:grpSpPr>
        <p:sp>
          <p:nvSpPr>
            <p:cNvPr id="22" name="Rectangle 21"/>
            <p:cNvSpPr/>
            <p:nvPr/>
          </p:nvSpPr>
          <p:spPr>
            <a:xfrm>
              <a:off x="1810251" y="3127681"/>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5" name="TextBox 24"/>
            <p:cNvSpPr txBox="1"/>
            <p:nvPr/>
          </p:nvSpPr>
          <p:spPr>
            <a:xfrm>
              <a:off x="2282663" y="4136650"/>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smtClean="0">
                  <a:solidFill>
                    <a:prstClr val="white"/>
                  </a:solidFill>
                  <a:latin typeface="Tw Cen MT Condensed" pitchFamily="34" charset="0"/>
                </a:rPr>
                <a:t>nivel dos</a:t>
              </a:r>
              <a:endParaRPr lang="es-ES_tradnl" sz="3600">
                <a:solidFill>
                  <a:prstClr val="white"/>
                </a:solidFill>
                <a:latin typeface="Tw Cen MT Condensed" pitchFamily="34" charset="0"/>
              </a:endParaRPr>
            </a:p>
          </p:txBody>
        </p:sp>
      </p:grpSp>
      <p:grpSp>
        <p:nvGrpSpPr>
          <p:cNvPr id="8" name="Group 42"/>
          <p:cNvGrpSpPr/>
          <p:nvPr/>
        </p:nvGrpSpPr>
        <p:grpSpPr>
          <a:xfrm>
            <a:off x="1151580" y="4127940"/>
            <a:ext cx="2743200" cy="1655300"/>
            <a:chOff x="1178876" y="4059700"/>
            <a:chExt cx="2743200" cy="1655300"/>
          </a:xfrm>
        </p:grpSpPr>
        <p:sp>
          <p:nvSpPr>
            <p:cNvPr id="26" name="Rectangle 25"/>
            <p:cNvSpPr/>
            <p:nvPr/>
          </p:nvSpPr>
          <p:spPr>
            <a:xfrm>
              <a:off x="1178876" y="4059700"/>
              <a:ext cx="2743200" cy="1371600"/>
            </a:xfrm>
            <a:prstGeom prst="rect">
              <a:avLst/>
            </a:prstGeom>
            <a:solidFill>
              <a:schemeClr val="bg1"/>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7" name="TextBox 26"/>
            <p:cNvSpPr txBox="1"/>
            <p:nvPr/>
          </p:nvSpPr>
          <p:spPr>
            <a:xfrm>
              <a:off x="1651288" y="5068669"/>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smtClean="0">
                  <a:solidFill>
                    <a:prstClr val="white"/>
                  </a:solidFill>
                  <a:latin typeface="Tw Cen MT Condensed" pitchFamily="34" charset="0"/>
                </a:rPr>
                <a:t>nivel uno</a:t>
              </a:r>
              <a:endParaRPr lang="es-ES_tradnl" sz="3600">
                <a:solidFill>
                  <a:prstClr val="white"/>
                </a:solidFill>
                <a:latin typeface="Tw Cen MT Condensed" pitchFamily="34" charset="0"/>
              </a:endParaRPr>
            </a:p>
          </p:txBody>
        </p:sp>
      </p:grpSp>
      <p:sp>
        <p:nvSpPr>
          <p:cNvPr id="30" name="CuadroTexto 29"/>
          <p:cNvSpPr txBox="1"/>
          <p:nvPr/>
        </p:nvSpPr>
        <p:spPr>
          <a:xfrm>
            <a:off x="247579" y="3118771"/>
            <a:ext cx="192669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s-ES" dirty="0" smtClean="0"/>
              <a:t>ABRIR TELNET</a:t>
            </a:r>
            <a:endParaRPr lang="es-ES" dirty="0"/>
          </a:p>
        </p:txBody>
      </p:sp>
      <p:sp>
        <p:nvSpPr>
          <p:cNvPr id="11" name="CuadroTexto 10"/>
          <p:cNvSpPr txBox="1"/>
          <p:nvPr/>
        </p:nvSpPr>
        <p:spPr>
          <a:xfrm>
            <a:off x="2202600" y="377801"/>
            <a:ext cx="6319451" cy="424731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r>
              <a:rPr lang="es-ES" b="1" dirty="0"/>
              <a:t>Entrar en Telnet y usarlo</a:t>
            </a:r>
            <a:endParaRPr lang="es-ES" dirty="0"/>
          </a:p>
          <a:p>
            <a:pPr fontAlgn="base"/>
            <a:r>
              <a:rPr lang="es-ES" dirty="0"/>
              <a:t>Abre el menú </a:t>
            </a:r>
            <a:r>
              <a:rPr lang="es-ES" i="1" dirty="0"/>
              <a:t>Inicio</a:t>
            </a:r>
            <a:r>
              <a:rPr lang="es-ES" dirty="0"/>
              <a:t> de Windows y...</a:t>
            </a:r>
            <a:br>
              <a:rPr lang="es-ES" dirty="0"/>
            </a:br>
            <a:r>
              <a:rPr lang="es-ES" dirty="0"/>
              <a:t/>
            </a:r>
            <a:br>
              <a:rPr lang="es-ES" dirty="0"/>
            </a:br>
            <a:r>
              <a:rPr lang="es-ES" i="1" dirty="0"/>
              <a:t>En Windows 7 y Vista</a:t>
            </a:r>
            <a:r>
              <a:rPr lang="es-ES" dirty="0"/>
              <a:t/>
            </a:r>
            <a:br>
              <a:rPr lang="es-ES" dirty="0"/>
            </a:br>
            <a:r>
              <a:rPr lang="es-ES" dirty="0"/>
              <a:t>Escribe </a:t>
            </a:r>
            <a:r>
              <a:rPr lang="es-ES" i="1" dirty="0" err="1"/>
              <a:t>cmd</a:t>
            </a:r>
            <a:r>
              <a:rPr lang="es-ES" dirty="0"/>
              <a:t> en el campo de abajo y pulsa </a:t>
            </a:r>
            <a:r>
              <a:rPr lang="es-ES" i="1" dirty="0" err="1"/>
              <a:t>Intro</a:t>
            </a:r>
            <a:r>
              <a:rPr lang="es-ES" dirty="0"/>
              <a:t>.</a:t>
            </a:r>
            <a:br>
              <a:rPr lang="es-ES" dirty="0"/>
            </a:br>
            <a:r>
              <a:rPr lang="es-ES" dirty="0"/>
              <a:t/>
            </a:r>
            <a:br>
              <a:rPr lang="es-ES" dirty="0"/>
            </a:br>
            <a:r>
              <a:rPr lang="es-ES" i="1" dirty="0"/>
              <a:t>En Windows XP y Windows 8</a:t>
            </a:r>
            <a:r>
              <a:rPr lang="es-ES" dirty="0"/>
              <a:t/>
            </a:r>
            <a:br>
              <a:rPr lang="es-ES" dirty="0"/>
            </a:br>
            <a:r>
              <a:rPr lang="es-ES" dirty="0"/>
              <a:t>Pincha en </a:t>
            </a:r>
            <a:r>
              <a:rPr lang="es-ES" i="1" dirty="0"/>
              <a:t>Ejecutar</a:t>
            </a:r>
            <a:r>
              <a:rPr lang="es-ES" dirty="0"/>
              <a:t> dentro del menú Inicio. Luego escribe </a:t>
            </a:r>
            <a:r>
              <a:rPr lang="es-ES" i="1" dirty="0" err="1"/>
              <a:t>cmd</a:t>
            </a:r>
            <a:r>
              <a:rPr lang="es-ES" dirty="0"/>
              <a:t> y pulsa </a:t>
            </a:r>
            <a:r>
              <a:rPr lang="es-ES" i="1" dirty="0" err="1"/>
              <a:t>Intro</a:t>
            </a:r>
            <a:r>
              <a:rPr lang="es-ES" dirty="0"/>
              <a:t>.</a:t>
            </a:r>
          </a:p>
          <a:p>
            <a:pPr fontAlgn="base"/>
            <a:r>
              <a:rPr lang="es-ES" dirty="0"/>
              <a:t/>
            </a:r>
            <a:br>
              <a:rPr lang="es-ES" dirty="0"/>
            </a:br>
            <a:r>
              <a:rPr lang="es-ES" dirty="0"/>
              <a:t>Se abre la consola de MS-DOS (una ventana de fondo negro). Escribe en </a:t>
            </a:r>
            <a:r>
              <a:rPr lang="es-ES" dirty="0" smtClean="0"/>
              <a:t>ella </a:t>
            </a:r>
            <a:r>
              <a:rPr lang="es-ES" i="1" dirty="0" smtClean="0"/>
              <a:t>Telnet</a:t>
            </a:r>
            <a:r>
              <a:rPr lang="es-ES" dirty="0"/>
              <a:t> (y pulsa </a:t>
            </a:r>
            <a:r>
              <a:rPr lang="es-ES" i="1" dirty="0" err="1"/>
              <a:t>Intro</a:t>
            </a:r>
            <a:r>
              <a:rPr lang="es-ES" dirty="0"/>
              <a:t>).</a:t>
            </a:r>
          </a:p>
          <a:p>
            <a:pPr fontAlgn="base"/>
            <a:r>
              <a:rPr lang="es-ES" dirty="0"/>
              <a:t>Ya estás dentro de esa aplicación. Esta es una </a:t>
            </a:r>
            <a:r>
              <a:rPr lang="es-ES" u="sng" dirty="0">
                <a:hlinkClick r:id="rId3"/>
              </a:rPr>
              <a:t>lista de comandos</a:t>
            </a:r>
            <a:r>
              <a:rPr lang="es-ES" dirty="0"/>
              <a:t> que puedes usar.</a:t>
            </a:r>
          </a:p>
          <a:p>
            <a:endParaRPr lang="es-ES" dirty="0"/>
          </a:p>
        </p:txBody>
      </p:sp>
    </p:spTree>
    <p:extLst>
      <p:ext uri="{BB962C8B-B14F-4D97-AF65-F5344CB8AC3E}">
        <p14:creationId xmlns:p14="http://schemas.microsoft.com/office/powerpoint/2010/main" val="616551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0"/>
            <a:ext cx="9144000" cy="1524000"/>
            <a:chOff x="0" y="0"/>
            <a:chExt cx="9144000" cy="1524000"/>
          </a:xfrm>
        </p:grpSpPr>
        <p:sp>
          <p:nvSpPr>
            <p:cNvPr id="31" name="Right Triangle 30"/>
            <p:cNvSpPr/>
            <p:nvPr/>
          </p:nvSpPr>
          <p:spPr>
            <a:xfrm flipH="1" flipV="1">
              <a:off x="0" y="304800"/>
              <a:ext cx="9144000" cy="12192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32" name="Rectangle 31"/>
            <p:cNvSpPr/>
            <p:nvPr/>
          </p:nvSpPr>
          <p:spPr>
            <a:xfrm>
              <a:off x="0" y="0"/>
              <a:ext cx="9144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grpSp>
        <p:nvGrpSpPr>
          <p:cNvPr id="3" name="Group 16"/>
          <p:cNvGrpSpPr/>
          <p:nvPr/>
        </p:nvGrpSpPr>
        <p:grpSpPr>
          <a:xfrm>
            <a:off x="0" y="5257800"/>
            <a:ext cx="9144000" cy="1600200"/>
            <a:chOff x="0" y="5257800"/>
            <a:chExt cx="9144000" cy="1600200"/>
          </a:xfrm>
        </p:grpSpPr>
        <p:sp>
          <p:nvSpPr>
            <p:cNvPr id="28" name="Right Triangle 27"/>
            <p:cNvSpPr/>
            <p:nvPr/>
          </p:nvSpPr>
          <p:spPr>
            <a:xfrm>
              <a:off x="0" y="5257800"/>
              <a:ext cx="9144000" cy="12192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9" name="Rectangle 28"/>
            <p:cNvSpPr/>
            <p:nvPr/>
          </p:nvSpPr>
          <p:spPr>
            <a:xfrm>
              <a:off x="0" y="6477000"/>
              <a:ext cx="91440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sp>
        <p:nvSpPr>
          <p:cNvPr id="10" name="Rectangle 9"/>
          <p:cNvSpPr/>
          <p:nvPr/>
        </p:nvSpPr>
        <p:spPr>
          <a:xfrm>
            <a:off x="3656488" y="471125"/>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nvGrpSpPr>
          <p:cNvPr id="5" name="Group 39"/>
          <p:cNvGrpSpPr/>
          <p:nvPr/>
        </p:nvGrpSpPr>
        <p:grpSpPr>
          <a:xfrm>
            <a:off x="3030261" y="1385925"/>
            <a:ext cx="2743200" cy="1655300"/>
            <a:chOff x="3085238" y="1317681"/>
            <a:chExt cx="2743200" cy="1655300"/>
          </a:xfrm>
        </p:grpSpPr>
        <p:sp>
          <p:nvSpPr>
            <p:cNvPr id="9" name="Rectangle 8"/>
            <p:cNvSpPr/>
            <p:nvPr/>
          </p:nvSpPr>
          <p:spPr>
            <a:xfrm>
              <a:off x="3085238" y="1317681"/>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1" name="TextBox 20"/>
            <p:cNvSpPr txBox="1"/>
            <p:nvPr/>
          </p:nvSpPr>
          <p:spPr>
            <a:xfrm>
              <a:off x="3557650" y="2326650"/>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dirty="0" smtClean="0">
                  <a:solidFill>
                    <a:prstClr val="white"/>
                  </a:solidFill>
                  <a:latin typeface="Tw Cen MT Condensed" pitchFamily="34" charset="0"/>
                </a:rPr>
                <a:t>nivel cuatro</a:t>
              </a:r>
              <a:endParaRPr lang="es-ES_tradnl" sz="3600" dirty="0">
                <a:solidFill>
                  <a:prstClr val="white"/>
                </a:solidFill>
                <a:latin typeface="Tw Cen MT Condensed" pitchFamily="34" charset="0"/>
              </a:endParaRPr>
            </a:p>
          </p:txBody>
        </p:sp>
      </p:grpSp>
      <p:grpSp>
        <p:nvGrpSpPr>
          <p:cNvPr id="6" name="Group 40"/>
          <p:cNvGrpSpPr/>
          <p:nvPr/>
        </p:nvGrpSpPr>
        <p:grpSpPr>
          <a:xfrm>
            <a:off x="2404034" y="2291429"/>
            <a:ext cx="2743200" cy="1653506"/>
            <a:chOff x="2438651" y="2223975"/>
            <a:chExt cx="2743200" cy="1653506"/>
          </a:xfrm>
        </p:grpSpPr>
        <p:sp>
          <p:nvSpPr>
            <p:cNvPr id="23" name="Rectangle 22"/>
            <p:cNvSpPr/>
            <p:nvPr/>
          </p:nvSpPr>
          <p:spPr>
            <a:xfrm>
              <a:off x="2438651" y="2223975"/>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4" name="TextBox 23"/>
            <p:cNvSpPr txBox="1"/>
            <p:nvPr/>
          </p:nvSpPr>
          <p:spPr>
            <a:xfrm>
              <a:off x="2887313" y="3231150"/>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smtClean="0">
                  <a:solidFill>
                    <a:prstClr val="white"/>
                  </a:solidFill>
                  <a:latin typeface="Tw Cen MT Condensed" pitchFamily="34" charset="0"/>
                </a:rPr>
                <a:t>nivel tres</a:t>
              </a:r>
              <a:endParaRPr lang="es-ES_tradnl" sz="3600">
                <a:solidFill>
                  <a:prstClr val="white"/>
                </a:solidFill>
                <a:latin typeface="Tw Cen MT Condensed" pitchFamily="34" charset="0"/>
              </a:endParaRPr>
            </a:p>
          </p:txBody>
        </p:sp>
      </p:grpSp>
      <p:grpSp>
        <p:nvGrpSpPr>
          <p:cNvPr id="7" name="Group 41"/>
          <p:cNvGrpSpPr/>
          <p:nvPr/>
        </p:nvGrpSpPr>
        <p:grpSpPr>
          <a:xfrm>
            <a:off x="1777807" y="3208787"/>
            <a:ext cx="2743200" cy="1655300"/>
            <a:chOff x="1810251" y="3127681"/>
            <a:chExt cx="2743200" cy="1655300"/>
          </a:xfrm>
        </p:grpSpPr>
        <p:sp>
          <p:nvSpPr>
            <p:cNvPr id="22" name="Rectangle 21"/>
            <p:cNvSpPr/>
            <p:nvPr/>
          </p:nvSpPr>
          <p:spPr>
            <a:xfrm>
              <a:off x="1810251" y="3127681"/>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5" name="TextBox 24"/>
            <p:cNvSpPr txBox="1"/>
            <p:nvPr/>
          </p:nvSpPr>
          <p:spPr>
            <a:xfrm>
              <a:off x="2282663" y="4136650"/>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smtClean="0">
                  <a:solidFill>
                    <a:prstClr val="white"/>
                  </a:solidFill>
                  <a:latin typeface="Tw Cen MT Condensed" pitchFamily="34" charset="0"/>
                </a:rPr>
                <a:t>nivel dos</a:t>
              </a:r>
              <a:endParaRPr lang="es-ES_tradnl" sz="3600">
                <a:solidFill>
                  <a:prstClr val="white"/>
                </a:solidFill>
                <a:latin typeface="Tw Cen MT Condensed" pitchFamily="34" charset="0"/>
              </a:endParaRPr>
            </a:p>
          </p:txBody>
        </p:sp>
      </p:grpSp>
      <p:grpSp>
        <p:nvGrpSpPr>
          <p:cNvPr id="8" name="Group 42"/>
          <p:cNvGrpSpPr/>
          <p:nvPr/>
        </p:nvGrpSpPr>
        <p:grpSpPr>
          <a:xfrm>
            <a:off x="1151580" y="4127940"/>
            <a:ext cx="2743200" cy="1655300"/>
            <a:chOff x="1178876" y="4059700"/>
            <a:chExt cx="2743200" cy="1655300"/>
          </a:xfrm>
        </p:grpSpPr>
        <p:sp>
          <p:nvSpPr>
            <p:cNvPr id="26" name="Rectangle 25"/>
            <p:cNvSpPr/>
            <p:nvPr/>
          </p:nvSpPr>
          <p:spPr>
            <a:xfrm>
              <a:off x="1178876" y="4059700"/>
              <a:ext cx="2743200" cy="1371600"/>
            </a:xfrm>
            <a:prstGeom prst="rect">
              <a:avLst/>
            </a:prstGeom>
            <a:solidFill>
              <a:schemeClr val="bg1"/>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7" name="TextBox 26"/>
            <p:cNvSpPr txBox="1"/>
            <p:nvPr/>
          </p:nvSpPr>
          <p:spPr>
            <a:xfrm>
              <a:off x="1651288" y="5068669"/>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smtClean="0">
                  <a:solidFill>
                    <a:prstClr val="white"/>
                  </a:solidFill>
                  <a:latin typeface="Tw Cen MT Condensed" pitchFamily="34" charset="0"/>
                </a:rPr>
                <a:t>nivel uno</a:t>
              </a:r>
              <a:endParaRPr lang="es-ES_tradnl" sz="3600">
                <a:solidFill>
                  <a:prstClr val="white"/>
                </a:solidFill>
                <a:latin typeface="Tw Cen MT Condensed" pitchFamily="34" charset="0"/>
              </a:endParaRPr>
            </a:p>
          </p:txBody>
        </p:sp>
      </p:grpSp>
      <p:sp>
        <p:nvSpPr>
          <p:cNvPr id="30" name="CuadroTexto 29"/>
          <p:cNvSpPr txBox="1"/>
          <p:nvPr/>
        </p:nvSpPr>
        <p:spPr>
          <a:xfrm>
            <a:off x="357542" y="2213327"/>
            <a:ext cx="243651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s-ES" dirty="0" smtClean="0"/>
              <a:t>COMANDOS DE TELNET</a:t>
            </a:r>
            <a:endParaRPr lang="es-ES" dirty="0"/>
          </a:p>
        </p:txBody>
      </p:sp>
      <p:sp>
        <p:nvSpPr>
          <p:cNvPr id="17" name="CuadroTexto 16"/>
          <p:cNvSpPr txBox="1"/>
          <p:nvPr/>
        </p:nvSpPr>
        <p:spPr>
          <a:xfrm>
            <a:off x="899592" y="166725"/>
            <a:ext cx="7992888" cy="550920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s-ES" sz="1200" b="1" dirty="0">
                <a:effectLst>
                  <a:outerShdw blurRad="38100" dist="38100" dir="2700000" algn="tl">
                    <a:srgbClr val="000000">
                      <a:alpha val="43137"/>
                    </a:srgbClr>
                  </a:outerShdw>
                </a:effectLst>
              </a:rPr>
              <a:t>Comandos de Telnet</a:t>
            </a:r>
          </a:p>
          <a:p>
            <a:pPr algn="just"/>
            <a:r>
              <a:rPr lang="es-ES" sz="900" b="1" dirty="0" smtClean="0">
                <a:effectLst>
                  <a:outerShdw blurRad="38100" dist="38100" dir="2700000" algn="tl">
                    <a:srgbClr val="000000">
                      <a:alpha val="43137"/>
                    </a:srgbClr>
                  </a:outerShdw>
                </a:effectLst>
              </a:rPr>
              <a:t>Telnet</a:t>
            </a:r>
            <a:r>
              <a:rPr lang="es-ES" sz="900" dirty="0" smtClean="0"/>
              <a:t> </a:t>
            </a:r>
            <a:r>
              <a:rPr lang="es-ES" sz="900" dirty="0"/>
              <a:t>es un programa basado en texto que sirve para conectarse a otro equipo por medio de Internet. Podrá obtener acceso a programas y servicios que se encuentren en el equipo remoto como si estuviese sentado frente a él. Para obtener más información, consulte Telnet: preguntas más frecuentes.</a:t>
            </a:r>
          </a:p>
          <a:p>
            <a:pPr algn="just"/>
            <a:r>
              <a:rPr lang="es-ES" sz="900" dirty="0" smtClean="0"/>
              <a:t>En </a:t>
            </a:r>
            <a:r>
              <a:rPr lang="es-ES" sz="900" dirty="0"/>
              <a:t>la siguiente tabla se describen los comandos que pueden utilizarse en el cliente Telnet.</a:t>
            </a:r>
          </a:p>
          <a:p>
            <a:pPr algn="just"/>
            <a:r>
              <a:rPr lang="es-ES" sz="1000" b="1" dirty="0" smtClean="0">
                <a:effectLst>
                  <a:outerShdw blurRad="38100" dist="38100" dir="2700000" algn="tl">
                    <a:srgbClr val="000000">
                      <a:alpha val="43137"/>
                    </a:srgbClr>
                  </a:outerShdw>
                </a:effectLst>
              </a:rPr>
              <a:t>open </a:t>
            </a:r>
            <a:r>
              <a:rPr lang="es-ES" sz="1000" b="1" dirty="0">
                <a:effectLst>
                  <a:outerShdw blurRad="38100" dist="38100" dir="2700000" algn="tl">
                    <a:srgbClr val="000000">
                      <a:alpha val="43137"/>
                    </a:srgbClr>
                  </a:outerShdw>
                </a:effectLst>
              </a:rPr>
              <a:t>u </a:t>
            </a:r>
            <a:r>
              <a:rPr lang="es-ES" sz="1000" b="1" dirty="0" smtClean="0">
                <a:effectLst>
                  <a:outerShdw blurRad="38100" dist="38100" dir="2700000" algn="tl">
                    <a:srgbClr val="000000">
                      <a:alpha val="43137"/>
                    </a:srgbClr>
                  </a:outerShdw>
                </a:effectLst>
              </a:rPr>
              <a:t>o    </a:t>
            </a:r>
            <a:r>
              <a:rPr lang="es-ES" sz="900" dirty="0" smtClean="0"/>
              <a:t>Establecer </a:t>
            </a:r>
            <a:r>
              <a:rPr lang="es-ES" sz="900" dirty="0"/>
              <a:t>una conexión de Telnet con un equipo host o un servidor remoto. Puede usar el comando completo, open, o abreviarlo a simplemente la o. Por ejemplo, o </a:t>
            </a:r>
            <a:r>
              <a:rPr lang="es-ES" sz="900" dirty="0" err="1"/>
              <a:t>redmond</a:t>
            </a:r>
            <a:r>
              <a:rPr lang="es-ES" sz="900" dirty="0"/>
              <a:t> 44 conectará su equipo a un equipo denominado </a:t>
            </a:r>
            <a:r>
              <a:rPr lang="es-ES" sz="900" dirty="0" err="1"/>
              <a:t>redmond</a:t>
            </a:r>
            <a:r>
              <a:rPr lang="es-ES" sz="900" dirty="0"/>
              <a:t> a través del puerto 44.</a:t>
            </a:r>
          </a:p>
          <a:p>
            <a:pPr algn="just"/>
            <a:r>
              <a:rPr lang="es-ES" sz="900" b="1" dirty="0" err="1">
                <a:effectLst>
                  <a:outerShdw blurRad="38100" dist="38100" dir="2700000" algn="tl">
                    <a:srgbClr val="000000">
                      <a:alpha val="43137"/>
                    </a:srgbClr>
                  </a:outerShdw>
                </a:effectLst>
              </a:rPr>
              <a:t>Close</a:t>
            </a:r>
            <a:r>
              <a:rPr lang="es-ES" sz="900" b="1" dirty="0">
                <a:effectLst>
                  <a:outerShdw blurRad="38100" dist="38100" dir="2700000" algn="tl">
                    <a:srgbClr val="000000">
                      <a:alpha val="43137"/>
                    </a:srgbClr>
                  </a:outerShdw>
                </a:effectLst>
              </a:rPr>
              <a:t> o </a:t>
            </a:r>
            <a:r>
              <a:rPr lang="es-ES" sz="900" b="1" dirty="0" smtClean="0">
                <a:effectLst>
                  <a:outerShdw blurRad="38100" dist="38100" dir="2700000" algn="tl">
                    <a:srgbClr val="000000">
                      <a:alpha val="43137"/>
                    </a:srgbClr>
                  </a:outerShdw>
                </a:effectLst>
              </a:rPr>
              <a:t>c     </a:t>
            </a:r>
            <a:r>
              <a:rPr lang="es-ES" sz="900" dirty="0" smtClean="0"/>
              <a:t>Cerrar </a:t>
            </a:r>
            <a:r>
              <a:rPr lang="es-ES" sz="900" dirty="0"/>
              <a:t>una conexión de Telnet existente. Se puede combinar con un nombre de host y un número de puerto. Por ejemplo, c </a:t>
            </a:r>
            <a:r>
              <a:rPr lang="es-ES" sz="900" dirty="0" err="1"/>
              <a:t>redmond</a:t>
            </a:r>
            <a:r>
              <a:rPr lang="es-ES" sz="900" dirty="0"/>
              <a:t> 44 cierra la conexión al servidor remoto </a:t>
            </a:r>
            <a:r>
              <a:rPr lang="es-ES" sz="900" dirty="0" err="1"/>
              <a:t>redmond</a:t>
            </a:r>
            <a:r>
              <a:rPr lang="es-ES" sz="900" dirty="0"/>
              <a:t> en el puerto 44.</a:t>
            </a:r>
          </a:p>
          <a:p>
            <a:pPr algn="just"/>
            <a:r>
              <a:rPr lang="es-ES" sz="900" b="1" dirty="0" err="1" smtClean="0">
                <a:effectLst>
                  <a:outerShdw blurRad="38100" dist="38100" dir="2700000" algn="tl">
                    <a:srgbClr val="000000">
                      <a:alpha val="43137"/>
                    </a:srgbClr>
                  </a:outerShdw>
                </a:effectLst>
              </a:rPr>
              <a:t>Display</a:t>
            </a:r>
            <a:r>
              <a:rPr lang="es-ES" sz="900" b="1" dirty="0" smtClean="0">
                <a:effectLst>
                  <a:outerShdw blurRad="38100" dist="38100" dir="2700000" algn="tl">
                    <a:srgbClr val="000000">
                      <a:alpha val="43137"/>
                    </a:srgbClr>
                  </a:outerShdw>
                </a:effectLst>
              </a:rPr>
              <a:t>      </a:t>
            </a:r>
            <a:r>
              <a:rPr lang="es-ES" sz="900" dirty="0" smtClean="0"/>
              <a:t>Ver </a:t>
            </a:r>
            <a:r>
              <a:rPr lang="es-ES" sz="900" dirty="0"/>
              <a:t>la configuración actual del cliente Telnet.</a:t>
            </a:r>
          </a:p>
          <a:p>
            <a:pPr algn="just"/>
            <a:r>
              <a:rPr lang="es-ES" sz="900" dirty="0"/>
              <a:t>Escriba </a:t>
            </a:r>
            <a:r>
              <a:rPr lang="es-ES" sz="900" dirty="0" err="1"/>
              <a:t>display</a:t>
            </a:r>
            <a:r>
              <a:rPr lang="es-ES" sz="900" dirty="0"/>
              <a:t> para ver una lista de los parámetros operativos actuales. Si se encuentra en una sesión de Telnet (es decir, está conectado a un servidor Telnet) y desea modificar los parámetros, presione CTRL+] para abandonar la sesión. Para regresar a la sesión de Telnet, presione ENTRAR. Los parámetros operativos disponibles son:</a:t>
            </a:r>
          </a:p>
          <a:p>
            <a:pPr algn="just"/>
            <a:r>
              <a:rPr lang="es-ES" sz="900" dirty="0"/>
              <a:t>WILL AUTH (Autenticación NTLM)</a:t>
            </a:r>
          </a:p>
          <a:p>
            <a:pPr algn="just"/>
            <a:r>
              <a:rPr lang="es-ES" sz="900" dirty="0"/>
              <a:t>WONT AUTH</a:t>
            </a:r>
          </a:p>
          <a:p>
            <a:pPr algn="just"/>
            <a:r>
              <a:rPr lang="es-ES" sz="900" dirty="0"/>
              <a:t>WILL TERM TYPE</a:t>
            </a:r>
          </a:p>
          <a:p>
            <a:pPr algn="just"/>
            <a:r>
              <a:rPr lang="es-ES" sz="900" dirty="0"/>
              <a:t>WONT TERM TYPE</a:t>
            </a:r>
          </a:p>
          <a:p>
            <a:pPr algn="just"/>
            <a:r>
              <a:rPr lang="es-ES" sz="900" dirty="0"/>
              <a:t>LOCALECHO off</a:t>
            </a:r>
          </a:p>
          <a:p>
            <a:pPr algn="just"/>
            <a:r>
              <a:rPr lang="es-ES" sz="900" dirty="0"/>
              <a:t>LOCALECHO </a:t>
            </a:r>
            <a:r>
              <a:rPr lang="es-ES" sz="900" dirty="0" err="1"/>
              <a:t>on</a:t>
            </a:r>
            <a:endParaRPr lang="es-ES" sz="900" dirty="0"/>
          </a:p>
          <a:p>
            <a:pPr algn="just"/>
            <a:r>
              <a:rPr lang="es-ES" sz="900" b="1" dirty="0" err="1">
                <a:effectLst>
                  <a:outerShdw blurRad="38100" dist="38100" dir="2700000" algn="tl">
                    <a:srgbClr val="000000">
                      <a:alpha val="43137"/>
                    </a:srgbClr>
                  </a:outerShdw>
                </a:effectLst>
              </a:rPr>
              <a:t>quit</a:t>
            </a:r>
            <a:r>
              <a:rPr lang="es-ES" sz="900" b="1" dirty="0">
                <a:effectLst>
                  <a:outerShdw blurRad="38100" dist="38100" dir="2700000" algn="tl">
                    <a:srgbClr val="000000">
                      <a:alpha val="43137"/>
                    </a:srgbClr>
                  </a:outerShdw>
                </a:effectLst>
              </a:rPr>
              <a:t> o </a:t>
            </a:r>
            <a:r>
              <a:rPr lang="es-ES" sz="900" b="1" dirty="0" smtClean="0">
                <a:effectLst>
                  <a:outerShdw blurRad="38100" dist="38100" dir="2700000" algn="tl">
                    <a:srgbClr val="000000">
                      <a:alpha val="43137"/>
                    </a:srgbClr>
                  </a:outerShdw>
                </a:effectLst>
              </a:rPr>
              <a:t>q   </a:t>
            </a:r>
            <a:r>
              <a:rPr lang="es-ES" sz="900" dirty="0" smtClean="0"/>
              <a:t>Salir </a:t>
            </a:r>
            <a:r>
              <a:rPr lang="es-ES" sz="900" dirty="0"/>
              <a:t>de Telnet.</a:t>
            </a:r>
          </a:p>
          <a:p>
            <a:pPr algn="just"/>
            <a:r>
              <a:rPr lang="es-ES" sz="900" b="1" dirty="0" smtClean="0">
                <a:effectLst>
                  <a:outerShdw blurRad="38100" dist="38100" dir="2700000" algn="tl">
                    <a:srgbClr val="000000">
                      <a:alpha val="43137"/>
                    </a:srgbClr>
                  </a:outerShdw>
                </a:effectLst>
              </a:rPr>
              <a:t>Set   </a:t>
            </a:r>
            <a:r>
              <a:rPr lang="es-ES" sz="900" dirty="0" smtClean="0"/>
              <a:t>Establecer </a:t>
            </a:r>
            <a:r>
              <a:rPr lang="es-ES" sz="900" dirty="0"/>
              <a:t>el tipo de terminal para la conexión, activar el eco local, establecer la autenticación en NTLM, establecer el carácter de escape y configurar el registro.</a:t>
            </a:r>
          </a:p>
          <a:p>
            <a:pPr algn="just"/>
            <a:r>
              <a:rPr lang="es-ES" sz="900" dirty="0"/>
              <a:t>SET NTLM activa NTLM.</a:t>
            </a:r>
          </a:p>
          <a:p>
            <a:pPr algn="just"/>
            <a:r>
              <a:rPr lang="es-ES" sz="900" dirty="0"/>
              <a:t>Si usa la autenticación NTLM y se conecta desde un equipo remoto, no se le pedirá que escriba un nombre de inicio de sesión y una contraseña.</a:t>
            </a:r>
          </a:p>
          <a:p>
            <a:pPr algn="just"/>
            <a:r>
              <a:rPr lang="es-ES" sz="900" dirty="0"/>
              <a:t>SET LOCALECHO activa el eco local.</a:t>
            </a:r>
          </a:p>
          <a:p>
            <a:pPr algn="just"/>
            <a:r>
              <a:rPr lang="es-ES" sz="900" dirty="0"/>
              <a:t>SET TERM {ANSI|VT100|VT52|VTNT} establece el tipo de terminal apropiado.</a:t>
            </a:r>
          </a:p>
          <a:p>
            <a:pPr algn="just"/>
            <a:r>
              <a:rPr lang="es-ES" sz="900" dirty="0"/>
              <a:t>Si ejecuta aplicaciones normales de línea de comandos, debe usar el tipo de terminal VT100. Use el tipo de terminal VTNT si ejecuta aplicaciones avanzadas de línea de comandos, como .</a:t>
            </a:r>
          </a:p>
          <a:p>
            <a:pPr algn="just"/>
            <a:r>
              <a:rPr lang="es-ES" sz="900" dirty="0"/>
              <a:t>ESCAPE + carácter establece la secuencia de teclas que se va a usar para cambiar del modo sesión al modo comando. Por ejemplo, para establecer CTRL+P como carácter de escape, escriba set escape, presione CTRL+P y, a continuación, presione ENTRAR.</a:t>
            </a:r>
          </a:p>
          <a:p>
            <a:pPr algn="just"/>
            <a:r>
              <a:rPr lang="es-ES" sz="900" dirty="0"/>
              <a:t>LOGFILE </a:t>
            </a:r>
            <a:r>
              <a:rPr lang="es-ES" sz="900" dirty="0" err="1"/>
              <a:t>nombreDeArchivo</a:t>
            </a:r>
            <a:r>
              <a:rPr lang="es-ES" sz="900" dirty="0"/>
              <a:t> establece el archivo que se debe usar para registrar la actividad de Telnet. El archivo de registro deberá estar en el equipo local.</a:t>
            </a:r>
          </a:p>
          <a:p>
            <a:pPr algn="just"/>
            <a:r>
              <a:rPr lang="es-ES" sz="900" dirty="0"/>
              <a:t>El registro se iniciará automáticamente al establecer esta opción.</a:t>
            </a:r>
          </a:p>
          <a:p>
            <a:pPr algn="just"/>
            <a:r>
              <a:rPr lang="es-ES" sz="900" dirty="0"/>
              <a:t>LOGGING activa el registro.</a:t>
            </a:r>
          </a:p>
          <a:p>
            <a:pPr algn="just"/>
            <a:r>
              <a:rPr lang="es-ES" sz="900" dirty="0"/>
              <a:t>Si no se establece ningún archivo de registro, se mostrará un mensaje de error.</a:t>
            </a:r>
          </a:p>
          <a:p>
            <a:pPr algn="just"/>
            <a:r>
              <a:rPr lang="es-ES" sz="900" b="1" dirty="0" err="1" smtClean="0">
                <a:effectLst>
                  <a:outerShdw blurRad="38100" dist="38100" dir="2700000" algn="tl">
                    <a:srgbClr val="000000">
                      <a:alpha val="43137"/>
                    </a:srgbClr>
                  </a:outerShdw>
                </a:effectLst>
              </a:rPr>
              <a:t>Unset</a:t>
            </a:r>
            <a:r>
              <a:rPr lang="es-ES" sz="900" b="1" dirty="0" smtClean="0">
                <a:effectLst>
                  <a:outerShdw blurRad="38100" dist="38100" dir="2700000" algn="tl">
                    <a:srgbClr val="000000">
                      <a:alpha val="43137"/>
                    </a:srgbClr>
                  </a:outerShdw>
                </a:effectLst>
              </a:rPr>
              <a:t>     </a:t>
            </a:r>
            <a:r>
              <a:rPr lang="es-ES" sz="900" dirty="0" smtClean="0"/>
              <a:t>Desactivar </a:t>
            </a:r>
            <a:r>
              <a:rPr lang="es-ES" sz="900" dirty="0"/>
              <a:t>eco local o establecer autenticación para la solicitud de inicio de sesión o contraseña.</a:t>
            </a:r>
          </a:p>
          <a:p>
            <a:pPr algn="just"/>
            <a:r>
              <a:rPr lang="es-ES" sz="900" dirty="0"/>
              <a:t>UNSET NLM desactiva NLM.</a:t>
            </a:r>
          </a:p>
          <a:p>
            <a:pPr algn="just"/>
            <a:r>
              <a:rPr lang="es-ES" sz="900" dirty="0"/>
              <a:t>UNSET LOCALECHO desactiva el eco local.</a:t>
            </a:r>
          </a:p>
          <a:p>
            <a:pPr algn="just"/>
            <a:r>
              <a:rPr lang="es-ES" sz="900" b="1" dirty="0" smtClean="0">
                <a:effectLst>
                  <a:outerShdw blurRad="38100" dist="38100" dir="2700000" algn="tl">
                    <a:srgbClr val="000000">
                      <a:alpha val="43137"/>
                    </a:srgbClr>
                  </a:outerShdw>
                </a:effectLst>
              </a:rPr>
              <a:t>Status   </a:t>
            </a:r>
            <a:r>
              <a:rPr lang="es-ES" sz="900" dirty="0" smtClean="0"/>
              <a:t>Determinar </a:t>
            </a:r>
            <a:r>
              <a:rPr lang="es-ES" sz="900" dirty="0"/>
              <a:t>si el cliente Telnet está conectado.</a:t>
            </a:r>
          </a:p>
          <a:p>
            <a:pPr algn="just"/>
            <a:r>
              <a:rPr lang="es-ES" sz="900" b="1" dirty="0">
                <a:effectLst>
                  <a:outerShdw blurRad="38100" dist="38100" dir="2700000" algn="tl">
                    <a:srgbClr val="000000">
                      <a:alpha val="43137"/>
                    </a:srgbClr>
                  </a:outerShdw>
                </a:effectLst>
              </a:rPr>
              <a:t>CTRL</a:t>
            </a:r>
            <a:r>
              <a:rPr lang="es-ES" sz="900" b="1" dirty="0" smtClean="0">
                <a:effectLst>
                  <a:outerShdw blurRad="38100" dist="38100" dir="2700000" algn="tl">
                    <a:srgbClr val="000000">
                      <a:alpha val="43137"/>
                    </a:srgbClr>
                  </a:outerShdw>
                </a:effectLst>
              </a:rPr>
              <a:t>+]     </a:t>
            </a:r>
            <a:r>
              <a:rPr lang="es-ES" sz="900" dirty="0" smtClean="0"/>
              <a:t>Moverse </a:t>
            </a:r>
            <a:r>
              <a:rPr lang="es-ES" sz="900" dirty="0"/>
              <a:t>al símbolo del sistema de Telnet desde una sesión conectada.</a:t>
            </a:r>
          </a:p>
          <a:p>
            <a:pPr algn="just"/>
            <a:r>
              <a:rPr lang="es-ES" sz="900" b="1" dirty="0" err="1" smtClean="0">
                <a:effectLst>
                  <a:outerShdw blurRad="38100" dist="38100" dir="2700000" algn="tl">
                    <a:srgbClr val="000000">
                      <a:alpha val="43137"/>
                    </a:srgbClr>
                  </a:outerShdw>
                </a:effectLst>
              </a:rPr>
              <a:t>Enter</a:t>
            </a:r>
            <a:r>
              <a:rPr lang="es-ES" sz="900" b="1" dirty="0" smtClean="0">
                <a:effectLst>
                  <a:outerShdw blurRad="38100" dist="38100" dir="2700000" algn="tl">
                    <a:srgbClr val="000000">
                      <a:alpha val="43137"/>
                    </a:srgbClr>
                  </a:outerShdw>
                </a:effectLst>
              </a:rPr>
              <a:t>      </a:t>
            </a:r>
            <a:r>
              <a:rPr lang="es-ES" sz="900" dirty="0" smtClean="0"/>
              <a:t>Ir </a:t>
            </a:r>
            <a:r>
              <a:rPr lang="es-ES" sz="900" dirty="0"/>
              <a:t>a la sesión conectada (si existe).</a:t>
            </a:r>
          </a:p>
          <a:p>
            <a:pPr algn="just"/>
            <a:r>
              <a:rPr lang="es-ES" sz="900" b="1" dirty="0">
                <a:effectLst>
                  <a:outerShdw blurRad="38100" dist="38100" dir="2700000" algn="tl">
                    <a:srgbClr val="000000">
                      <a:alpha val="43137"/>
                    </a:srgbClr>
                  </a:outerShdw>
                </a:effectLst>
              </a:rPr>
              <a:t>?/</a:t>
            </a:r>
            <a:r>
              <a:rPr lang="es-ES" sz="900" b="1" dirty="0" err="1" smtClean="0">
                <a:effectLst>
                  <a:outerShdw blurRad="38100" dist="38100" dir="2700000" algn="tl">
                    <a:srgbClr val="000000">
                      <a:alpha val="43137"/>
                    </a:srgbClr>
                  </a:outerShdw>
                </a:effectLst>
              </a:rPr>
              <a:t>help</a:t>
            </a:r>
            <a:r>
              <a:rPr lang="es-ES" sz="900" b="1" dirty="0" smtClean="0">
                <a:effectLst>
                  <a:outerShdw blurRad="38100" dist="38100" dir="2700000" algn="tl">
                    <a:srgbClr val="000000">
                      <a:alpha val="43137"/>
                    </a:srgbClr>
                  </a:outerShdw>
                </a:effectLst>
              </a:rPr>
              <a:t>    </a:t>
            </a:r>
            <a:r>
              <a:rPr lang="es-ES" sz="900" dirty="0" smtClean="0"/>
              <a:t>Ver </a:t>
            </a:r>
            <a:r>
              <a:rPr lang="es-ES" sz="900" dirty="0"/>
              <a:t>la información de Ayuda.</a:t>
            </a:r>
          </a:p>
        </p:txBody>
      </p:sp>
    </p:spTree>
    <p:extLst>
      <p:ext uri="{BB962C8B-B14F-4D97-AF65-F5344CB8AC3E}">
        <p14:creationId xmlns:p14="http://schemas.microsoft.com/office/powerpoint/2010/main" val="2836155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0"/>
            <a:ext cx="9144000" cy="1524000"/>
            <a:chOff x="0" y="0"/>
            <a:chExt cx="9144000" cy="1524000"/>
          </a:xfrm>
        </p:grpSpPr>
        <p:sp>
          <p:nvSpPr>
            <p:cNvPr id="31" name="Right Triangle 30"/>
            <p:cNvSpPr/>
            <p:nvPr/>
          </p:nvSpPr>
          <p:spPr>
            <a:xfrm flipH="1" flipV="1">
              <a:off x="0" y="304800"/>
              <a:ext cx="9144000" cy="12192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32" name="Rectangle 31"/>
            <p:cNvSpPr/>
            <p:nvPr/>
          </p:nvSpPr>
          <p:spPr>
            <a:xfrm>
              <a:off x="0" y="0"/>
              <a:ext cx="9144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grpSp>
        <p:nvGrpSpPr>
          <p:cNvPr id="3" name="Group 16"/>
          <p:cNvGrpSpPr/>
          <p:nvPr/>
        </p:nvGrpSpPr>
        <p:grpSpPr>
          <a:xfrm>
            <a:off x="0" y="5257800"/>
            <a:ext cx="9144000" cy="1600200"/>
            <a:chOff x="0" y="5257800"/>
            <a:chExt cx="9144000" cy="1600200"/>
          </a:xfrm>
        </p:grpSpPr>
        <p:sp>
          <p:nvSpPr>
            <p:cNvPr id="28" name="Right Triangle 27"/>
            <p:cNvSpPr/>
            <p:nvPr/>
          </p:nvSpPr>
          <p:spPr>
            <a:xfrm>
              <a:off x="0" y="5257800"/>
              <a:ext cx="9144000" cy="12192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9" name="Rectangle 28"/>
            <p:cNvSpPr/>
            <p:nvPr/>
          </p:nvSpPr>
          <p:spPr>
            <a:xfrm>
              <a:off x="0" y="6477000"/>
              <a:ext cx="91440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grpSp>
      <p:grpSp>
        <p:nvGrpSpPr>
          <p:cNvPr id="4" name="Group 38"/>
          <p:cNvGrpSpPr/>
          <p:nvPr/>
        </p:nvGrpSpPr>
        <p:grpSpPr>
          <a:xfrm>
            <a:off x="3656488" y="471125"/>
            <a:ext cx="2743200" cy="1668546"/>
            <a:chOff x="3656488" y="471125"/>
            <a:chExt cx="2743200" cy="1668546"/>
          </a:xfrm>
        </p:grpSpPr>
        <p:sp>
          <p:nvSpPr>
            <p:cNvPr id="10" name="Rectangle 9"/>
            <p:cNvSpPr/>
            <p:nvPr/>
          </p:nvSpPr>
          <p:spPr>
            <a:xfrm>
              <a:off x="3656488" y="471125"/>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0" name="TextBox 19"/>
            <p:cNvSpPr txBox="1"/>
            <p:nvPr/>
          </p:nvSpPr>
          <p:spPr>
            <a:xfrm>
              <a:off x="4132221" y="1493340"/>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smtClean="0">
                  <a:solidFill>
                    <a:prstClr val="white"/>
                  </a:solidFill>
                  <a:latin typeface="Tw Cen MT Condensed" pitchFamily="34" charset="0"/>
                </a:rPr>
                <a:t>nivel cinco</a:t>
              </a:r>
              <a:endParaRPr lang="es-ES_tradnl" sz="3600">
                <a:solidFill>
                  <a:prstClr val="white"/>
                </a:solidFill>
                <a:latin typeface="Tw Cen MT Condensed" pitchFamily="34" charset="0"/>
              </a:endParaRPr>
            </a:p>
          </p:txBody>
        </p:sp>
      </p:grpSp>
      <p:grpSp>
        <p:nvGrpSpPr>
          <p:cNvPr id="5" name="Group 39"/>
          <p:cNvGrpSpPr/>
          <p:nvPr/>
        </p:nvGrpSpPr>
        <p:grpSpPr>
          <a:xfrm>
            <a:off x="3030261" y="1385925"/>
            <a:ext cx="2743200" cy="1655300"/>
            <a:chOff x="3085238" y="1317681"/>
            <a:chExt cx="2743200" cy="1655300"/>
          </a:xfrm>
        </p:grpSpPr>
        <p:sp>
          <p:nvSpPr>
            <p:cNvPr id="9" name="Rectangle 8"/>
            <p:cNvSpPr/>
            <p:nvPr/>
          </p:nvSpPr>
          <p:spPr>
            <a:xfrm>
              <a:off x="3085238" y="1317681"/>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1" name="TextBox 20"/>
            <p:cNvSpPr txBox="1"/>
            <p:nvPr/>
          </p:nvSpPr>
          <p:spPr>
            <a:xfrm>
              <a:off x="3557650" y="2326650"/>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dirty="0" smtClean="0">
                  <a:solidFill>
                    <a:prstClr val="white"/>
                  </a:solidFill>
                  <a:latin typeface="Tw Cen MT Condensed" pitchFamily="34" charset="0"/>
                </a:rPr>
                <a:t>nivel cuatro</a:t>
              </a:r>
              <a:endParaRPr lang="es-ES_tradnl" sz="3600" dirty="0">
                <a:solidFill>
                  <a:prstClr val="white"/>
                </a:solidFill>
                <a:latin typeface="Tw Cen MT Condensed" pitchFamily="34" charset="0"/>
              </a:endParaRPr>
            </a:p>
          </p:txBody>
        </p:sp>
      </p:grpSp>
      <p:grpSp>
        <p:nvGrpSpPr>
          <p:cNvPr id="6" name="Group 40"/>
          <p:cNvGrpSpPr/>
          <p:nvPr/>
        </p:nvGrpSpPr>
        <p:grpSpPr>
          <a:xfrm>
            <a:off x="2404034" y="2291429"/>
            <a:ext cx="2743200" cy="1653506"/>
            <a:chOff x="2438651" y="2223975"/>
            <a:chExt cx="2743200" cy="1653506"/>
          </a:xfrm>
        </p:grpSpPr>
        <p:sp>
          <p:nvSpPr>
            <p:cNvPr id="23" name="Rectangle 22"/>
            <p:cNvSpPr/>
            <p:nvPr/>
          </p:nvSpPr>
          <p:spPr>
            <a:xfrm>
              <a:off x="2438651" y="2223975"/>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4" name="TextBox 23"/>
            <p:cNvSpPr txBox="1"/>
            <p:nvPr/>
          </p:nvSpPr>
          <p:spPr>
            <a:xfrm>
              <a:off x="2887313" y="3231150"/>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smtClean="0">
                  <a:solidFill>
                    <a:prstClr val="white"/>
                  </a:solidFill>
                  <a:latin typeface="Tw Cen MT Condensed" pitchFamily="34" charset="0"/>
                </a:rPr>
                <a:t>nivel tres</a:t>
              </a:r>
              <a:endParaRPr lang="es-ES_tradnl" sz="3600">
                <a:solidFill>
                  <a:prstClr val="white"/>
                </a:solidFill>
                <a:latin typeface="Tw Cen MT Condensed" pitchFamily="34" charset="0"/>
              </a:endParaRPr>
            </a:p>
          </p:txBody>
        </p:sp>
      </p:grpSp>
      <p:grpSp>
        <p:nvGrpSpPr>
          <p:cNvPr id="7" name="Group 41"/>
          <p:cNvGrpSpPr/>
          <p:nvPr/>
        </p:nvGrpSpPr>
        <p:grpSpPr>
          <a:xfrm>
            <a:off x="1777807" y="3208787"/>
            <a:ext cx="2743200" cy="1655300"/>
            <a:chOff x="1810251" y="3127681"/>
            <a:chExt cx="2743200" cy="1655300"/>
          </a:xfrm>
        </p:grpSpPr>
        <p:sp>
          <p:nvSpPr>
            <p:cNvPr id="22" name="Rectangle 21"/>
            <p:cNvSpPr/>
            <p:nvPr/>
          </p:nvSpPr>
          <p:spPr>
            <a:xfrm>
              <a:off x="1810251" y="3127681"/>
              <a:ext cx="2743200" cy="1371600"/>
            </a:xfrm>
            <a:prstGeom prst="rect">
              <a:avLst/>
            </a:prstGeom>
            <a:gradFill>
              <a:gsLst>
                <a:gs pos="0">
                  <a:schemeClr val="bg1"/>
                </a:gs>
                <a:gs pos="100000">
                  <a:schemeClr val="bg1"/>
                </a:gs>
              </a:gsLst>
              <a:lin ang="13500000" scaled="1"/>
            </a:gra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5" name="TextBox 24"/>
            <p:cNvSpPr txBox="1"/>
            <p:nvPr/>
          </p:nvSpPr>
          <p:spPr>
            <a:xfrm>
              <a:off x="2282663" y="4136650"/>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smtClean="0">
                  <a:solidFill>
                    <a:prstClr val="white"/>
                  </a:solidFill>
                  <a:latin typeface="Tw Cen MT Condensed" pitchFamily="34" charset="0"/>
                </a:rPr>
                <a:t>nivel dos</a:t>
              </a:r>
              <a:endParaRPr lang="es-ES_tradnl" sz="3600">
                <a:solidFill>
                  <a:prstClr val="white"/>
                </a:solidFill>
                <a:latin typeface="Tw Cen MT Condensed" pitchFamily="34" charset="0"/>
              </a:endParaRPr>
            </a:p>
          </p:txBody>
        </p:sp>
      </p:grpSp>
      <p:grpSp>
        <p:nvGrpSpPr>
          <p:cNvPr id="8" name="Group 42"/>
          <p:cNvGrpSpPr/>
          <p:nvPr/>
        </p:nvGrpSpPr>
        <p:grpSpPr>
          <a:xfrm>
            <a:off x="1151580" y="4127940"/>
            <a:ext cx="2743200" cy="1655300"/>
            <a:chOff x="1178876" y="4059700"/>
            <a:chExt cx="2743200" cy="1655300"/>
          </a:xfrm>
        </p:grpSpPr>
        <p:sp>
          <p:nvSpPr>
            <p:cNvPr id="26" name="Rectangle 25"/>
            <p:cNvSpPr/>
            <p:nvPr/>
          </p:nvSpPr>
          <p:spPr>
            <a:xfrm>
              <a:off x="1178876" y="4059700"/>
              <a:ext cx="2743200" cy="1371600"/>
            </a:xfrm>
            <a:prstGeom prst="rect">
              <a:avLst/>
            </a:prstGeom>
            <a:solidFill>
              <a:schemeClr val="bg1"/>
            </a:solidFill>
            <a:ln w="34925">
              <a:noFill/>
            </a:ln>
            <a:effectLst/>
            <a:scene3d>
              <a:camera prst="isometricOffAxis2Top"/>
              <a:lightRig rig="twoPt" dir="t">
                <a:rot lat="0" lon="0" rev="4200000"/>
              </a:lightRig>
            </a:scene3d>
            <a:sp3d extrusionH="508000" prstMaterial="clear">
              <a:bevelT w="88900" h="889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prstClr val="white"/>
                </a:solidFill>
              </a:endParaRPr>
            </a:p>
          </p:txBody>
        </p:sp>
        <p:sp>
          <p:nvSpPr>
            <p:cNvPr id="27" name="TextBox 26"/>
            <p:cNvSpPr txBox="1"/>
            <p:nvPr/>
          </p:nvSpPr>
          <p:spPr>
            <a:xfrm>
              <a:off x="1651288" y="5068669"/>
              <a:ext cx="1898075" cy="646331"/>
            </a:xfrm>
            <a:prstGeom prst="rect">
              <a:avLst/>
            </a:prstGeom>
            <a:noFill/>
          </p:spPr>
          <p:txBody>
            <a:bodyPr wrap="square" rtlCol="0">
              <a:spAutoFit/>
              <a:scene3d>
                <a:camera prst="isometricOffAxis2Left"/>
                <a:lightRig rig="threePt" dir="t"/>
              </a:scene3d>
              <a:sp3d/>
            </a:bodyPr>
            <a:lstStyle/>
            <a:p>
              <a:pPr algn="r">
                <a:buNone/>
              </a:pPr>
              <a:r>
                <a:rPr lang="es-ES_tradnl" sz="3600" smtClean="0">
                  <a:solidFill>
                    <a:prstClr val="white"/>
                  </a:solidFill>
                  <a:latin typeface="Tw Cen MT Condensed" pitchFamily="34" charset="0"/>
                </a:rPr>
                <a:t>nivel uno</a:t>
              </a:r>
              <a:endParaRPr lang="es-ES_tradnl" sz="3600">
                <a:solidFill>
                  <a:prstClr val="white"/>
                </a:solidFill>
                <a:latin typeface="Tw Cen MT Condensed" pitchFamily="34" charset="0"/>
              </a:endParaRPr>
            </a:p>
          </p:txBody>
        </p:sp>
      </p:grpSp>
      <p:sp>
        <p:nvSpPr>
          <p:cNvPr id="11" name="CuadroTexto 10">
            <a:hlinkClick r:id="rId3"/>
          </p:cNvPr>
          <p:cNvSpPr txBox="1"/>
          <p:nvPr/>
        </p:nvSpPr>
        <p:spPr>
          <a:xfrm>
            <a:off x="131230" y="5898621"/>
            <a:ext cx="864096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 dirty="0"/>
              <a:t>http://technet.microsoft.com/es-es/library/cc732339(v=ws.10).aspx</a:t>
            </a:r>
          </a:p>
        </p:txBody>
      </p:sp>
      <p:sp>
        <p:nvSpPr>
          <p:cNvPr id="30" name="CuadroTexto 29"/>
          <p:cNvSpPr txBox="1"/>
          <p:nvPr/>
        </p:nvSpPr>
        <p:spPr>
          <a:xfrm>
            <a:off x="323529" y="1124712"/>
            <a:ext cx="295813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s-ES" dirty="0" smtClean="0"/>
              <a:t>INFORMACIÓN COMPLETA</a:t>
            </a:r>
            <a:endParaRPr lang="es-ES" dirty="0"/>
          </a:p>
        </p:txBody>
      </p:sp>
    </p:spTree>
    <p:extLst>
      <p:ext uri="{BB962C8B-B14F-4D97-AF65-F5344CB8AC3E}">
        <p14:creationId xmlns:p14="http://schemas.microsoft.com/office/powerpoint/2010/main" val="21446327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DED40D3-A9D7-4FFF-AE61-18FAA2A54D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Escalera 3D transparente con etiquetas</Template>
  <TotalTime>0</TotalTime>
  <Words>1100</Words>
  <Application>Microsoft Macintosh PowerPoint</Application>
  <PresentationFormat>Presentación en pantalla (4:3)</PresentationFormat>
  <Paragraphs>97</Paragraphs>
  <Slides>6</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Calibri</vt:lpstr>
      <vt:lpstr>Helvetica Neue</vt:lpstr>
      <vt:lpstr>Tw Cen MT Condensed</vt:lpstr>
      <vt:lpstr>Arial</vt:lpstr>
      <vt:lpstr>1_Office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2014-12-02T18:23:50Z</dcterms:created>
  <dcterms:modified xsi:type="dcterms:W3CDTF">2018-11-13T08:10:32Z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TC019192259991</vt:lpwstr>
  </property>
</Properties>
</file>