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278" r:id="rId2"/>
    <p:sldId id="296" r:id="rId3"/>
    <p:sldId id="279" r:id="rId4"/>
    <p:sldId id="294" r:id="rId5"/>
    <p:sldId id="295" r:id="rId6"/>
    <p:sldId id="291" r:id="rId7"/>
    <p:sldId id="292" r:id="rId8"/>
    <p:sldId id="293" r:id="rId9"/>
    <p:sldId id="280" r:id="rId10"/>
    <p:sldId id="281" r:id="rId11"/>
    <p:sldId id="282" r:id="rId12"/>
    <p:sldId id="283" r:id="rId13"/>
    <p:sldId id="284" r:id="rId14"/>
    <p:sldId id="285" r:id="rId15"/>
    <p:sldId id="286" r:id="rId16"/>
    <p:sldId id="289" r:id="rId17"/>
    <p:sldId id="290" r:id="rId18"/>
    <p:sldId id="297" r:id="rId19"/>
    <p:sldId id="287" r:id="rId20"/>
    <p:sldId id="288"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686" autoAdjust="0"/>
    <p:restoredTop sz="93128"/>
  </p:normalViewPr>
  <p:slideViewPr>
    <p:cSldViewPr snapToGrid="0">
      <p:cViewPr>
        <p:scale>
          <a:sx n="138" d="100"/>
          <a:sy n="138" d="100"/>
        </p:scale>
        <p:origin x="144" y="-1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226.01904" units="1/cm"/>
          <inkml:channelProperty channel="Y" name="resolution" value="3561.63037" units="1/cm"/>
          <inkml:channelProperty channel="F" name="resolution" value="2.84167" units="1/deg"/>
          <inkml:channelProperty channel="T" name="resolution" value="1" units="1/dev"/>
        </inkml:channelProperties>
      </inkml:inkSource>
      <inkml:timestamp xml:id="ts0" timeString="2014-11-18T19:13:45.00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BC8AEF7-2B9E-4793-A9BB-57A27574183E}" emma:medium="tactile" emma:mode="ink">
          <msink:context xmlns:msink="http://schemas.microsoft.com/ink/2010/main" type="writingRegion" rotatedBoundingBox="18114,4132 18287,4132 18287,4217 18114,4217"/>
        </emma:interpretation>
      </emma:emma>
    </inkml:annotationXML>
    <inkml:traceGroup>
      <inkml:annotationXML>
        <emma:emma xmlns:emma="http://www.w3.org/2003/04/emma" version="1.0">
          <emma:interpretation id="{38DA0C1B-8072-4A54-8F93-59433423C98B}" emma:medium="tactile" emma:mode="ink">
            <msink:context xmlns:msink="http://schemas.microsoft.com/ink/2010/main" type="paragraph" rotatedBoundingBox="18114,4132 18287,4132 18287,4217 18114,4217" alignmentLevel="1"/>
          </emma:interpretation>
        </emma:emma>
      </inkml:annotationXML>
      <inkml:traceGroup>
        <inkml:annotationXML>
          <emma:emma xmlns:emma="http://www.w3.org/2003/04/emma" version="1.0">
            <emma:interpretation id="{516FD699-AB7D-4BBB-9BFF-619852AE159F}" emma:medium="tactile" emma:mode="ink">
              <msink:context xmlns:msink="http://schemas.microsoft.com/ink/2010/main" type="line" rotatedBoundingBox="18114,4132 18287,4132 18287,4217 18114,4217"/>
            </emma:interpretation>
          </emma:emma>
        </inkml:annotationXML>
        <inkml:traceGroup>
          <inkml:annotationXML>
            <emma:emma xmlns:emma="http://www.w3.org/2003/04/emma" version="1.0">
              <emma:interpretation id="{BF485D2A-D15F-4ADC-ADD2-CD0537A94B15}" emma:medium="tactile" emma:mode="ink">
                <msink:context xmlns:msink="http://schemas.microsoft.com/ink/2010/main" type="inkWord" rotatedBoundingBox="18114,4132 18287,4132 18287,4217 18114,4217"/>
              </emma:interpretation>
            </emma:emma>
          </inkml:annotationXML>
          <inkml:trace contextRef="#ctx0" brushRef="#br0">173 77 561 0,'-65'-50'-15'0,"20"24"-35"0,14 26 10 16,-1-5-105-16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5D90F-5D52-461F-90A5-AE6915F0BB56}" type="datetimeFigureOut">
              <a:rPr lang="es-ES" smtClean="0"/>
              <a:t>8/1/22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996FC-06D1-433C-8D7C-BC90EC6A9F53}" type="slidenum">
              <a:rPr lang="es-ES" smtClean="0"/>
              <a:t>‹Nº›</a:t>
            </a:fld>
            <a:endParaRPr lang="es-ES"/>
          </a:p>
        </p:txBody>
      </p:sp>
    </p:spTree>
    <p:extLst>
      <p:ext uri="{BB962C8B-B14F-4D97-AF65-F5344CB8AC3E}">
        <p14:creationId xmlns:p14="http://schemas.microsoft.com/office/powerpoint/2010/main" val="180746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a:t>
            </a:fld>
            <a:endParaRPr lang="es-ES"/>
          </a:p>
        </p:txBody>
      </p:sp>
    </p:spTree>
    <p:extLst>
      <p:ext uri="{BB962C8B-B14F-4D97-AF65-F5344CB8AC3E}">
        <p14:creationId xmlns:p14="http://schemas.microsoft.com/office/powerpoint/2010/main" val="3879841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10</a:t>
            </a:fld>
            <a:endParaRPr lang="es-ES"/>
          </a:p>
        </p:txBody>
      </p:sp>
    </p:spTree>
    <p:extLst>
      <p:ext uri="{BB962C8B-B14F-4D97-AF65-F5344CB8AC3E}">
        <p14:creationId xmlns:p14="http://schemas.microsoft.com/office/powerpoint/2010/main" val="378931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11</a:t>
            </a:fld>
            <a:endParaRPr lang="es-ES"/>
          </a:p>
        </p:txBody>
      </p:sp>
    </p:spTree>
    <p:extLst>
      <p:ext uri="{BB962C8B-B14F-4D97-AF65-F5344CB8AC3E}">
        <p14:creationId xmlns:p14="http://schemas.microsoft.com/office/powerpoint/2010/main" val="54623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12</a:t>
            </a:fld>
            <a:endParaRPr lang="es-ES"/>
          </a:p>
        </p:txBody>
      </p:sp>
    </p:spTree>
    <p:extLst>
      <p:ext uri="{BB962C8B-B14F-4D97-AF65-F5344CB8AC3E}">
        <p14:creationId xmlns:p14="http://schemas.microsoft.com/office/powerpoint/2010/main" val="136367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13</a:t>
            </a:fld>
            <a:endParaRPr lang="es-ES"/>
          </a:p>
        </p:txBody>
      </p:sp>
    </p:spTree>
    <p:extLst>
      <p:ext uri="{BB962C8B-B14F-4D97-AF65-F5344CB8AC3E}">
        <p14:creationId xmlns:p14="http://schemas.microsoft.com/office/powerpoint/2010/main" val="139216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14</a:t>
            </a:fld>
            <a:endParaRPr lang="es-ES"/>
          </a:p>
        </p:txBody>
      </p:sp>
    </p:spTree>
    <p:extLst>
      <p:ext uri="{BB962C8B-B14F-4D97-AF65-F5344CB8AC3E}">
        <p14:creationId xmlns:p14="http://schemas.microsoft.com/office/powerpoint/2010/main" val="129843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15</a:t>
            </a:fld>
            <a:endParaRPr lang="es-ES"/>
          </a:p>
        </p:txBody>
      </p:sp>
    </p:spTree>
    <p:extLst>
      <p:ext uri="{BB962C8B-B14F-4D97-AF65-F5344CB8AC3E}">
        <p14:creationId xmlns:p14="http://schemas.microsoft.com/office/powerpoint/2010/main" val="285140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16</a:t>
            </a:fld>
            <a:endParaRPr lang="es-ES"/>
          </a:p>
        </p:txBody>
      </p:sp>
    </p:spTree>
    <p:extLst>
      <p:ext uri="{BB962C8B-B14F-4D97-AF65-F5344CB8AC3E}">
        <p14:creationId xmlns:p14="http://schemas.microsoft.com/office/powerpoint/2010/main" val="304016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17</a:t>
            </a:fld>
            <a:endParaRPr lang="es-ES"/>
          </a:p>
        </p:txBody>
      </p:sp>
    </p:spTree>
    <p:extLst>
      <p:ext uri="{BB962C8B-B14F-4D97-AF65-F5344CB8AC3E}">
        <p14:creationId xmlns:p14="http://schemas.microsoft.com/office/powerpoint/2010/main" val="1755724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18</a:t>
            </a:fld>
            <a:endParaRPr lang="es-ES"/>
          </a:p>
        </p:txBody>
      </p:sp>
    </p:spTree>
    <p:extLst>
      <p:ext uri="{BB962C8B-B14F-4D97-AF65-F5344CB8AC3E}">
        <p14:creationId xmlns:p14="http://schemas.microsoft.com/office/powerpoint/2010/main" val="1596756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19</a:t>
            </a:fld>
            <a:endParaRPr lang="es-ES"/>
          </a:p>
        </p:txBody>
      </p:sp>
    </p:spTree>
    <p:extLst>
      <p:ext uri="{BB962C8B-B14F-4D97-AF65-F5344CB8AC3E}">
        <p14:creationId xmlns:p14="http://schemas.microsoft.com/office/powerpoint/2010/main" val="377103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a:t>
            </a:fld>
            <a:endParaRPr lang="es-ES"/>
          </a:p>
        </p:txBody>
      </p:sp>
    </p:spTree>
    <p:extLst>
      <p:ext uri="{BB962C8B-B14F-4D97-AF65-F5344CB8AC3E}">
        <p14:creationId xmlns:p14="http://schemas.microsoft.com/office/powerpoint/2010/main" val="52900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20</a:t>
            </a:fld>
            <a:endParaRPr lang="es-ES"/>
          </a:p>
        </p:txBody>
      </p:sp>
    </p:spTree>
    <p:extLst>
      <p:ext uri="{BB962C8B-B14F-4D97-AF65-F5344CB8AC3E}">
        <p14:creationId xmlns:p14="http://schemas.microsoft.com/office/powerpoint/2010/main" val="3522471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21</a:t>
            </a:fld>
            <a:endParaRPr lang="es-ES"/>
          </a:p>
        </p:txBody>
      </p:sp>
    </p:spTree>
    <p:extLst>
      <p:ext uri="{BB962C8B-B14F-4D97-AF65-F5344CB8AC3E}">
        <p14:creationId xmlns:p14="http://schemas.microsoft.com/office/powerpoint/2010/main" val="2691494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22</a:t>
            </a:fld>
            <a:endParaRPr lang="es-ES"/>
          </a:p>
        </p:txBody>
      </p:sp>
    </p:spTree>
    <p:extLst>
      <p:ext uri="{BB962C8B-B14F-4D97-AF65-F5344CB8AC3E}">
        <p14:creationId xmlns:p14="http://schemas.microsoft.com/office/powerpoint/2010/main" val="1576816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23</a:t>
            </a:fld>
            <a:endParaRPr lang="es-ES"/>
          </a:p>
        </p:txBody>
      </p:sp>
    </p:spTree>
    <p:extLst>
      <p:ext uri="{BB962C8B-B14F-4D97-AF65-F5344CB8AC3E}">
        <p14:creationId xmlns:p14="http://schemas.microsoft.com/office/powerpoint/2010/main" val="250685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24</a:t>
            </a:fld>
            <a:endParaRPr lang="es-ES"/>
          </a:p>
        </p:txBody>
      </p:sp>
    </p:spTree>
    <p:extLst>
      <p:ext uri="{BB962C8B-B14F-4D97-AF65-F5344CB8AC3E}">
        <p14:creationId xmlns:p14="http://schemas.microsoft.com/office/powerpoint/2010/main" val="2835500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25</a:t>
            </a:fld>
            <a:endParaRPr lang="es-ES"/>
          </a:p>
        </p:txBody>
      </p:sp>
    </p:spTree>
    <p:extLst>
      <p:ext uri="{BB962C8B-B14F-4D97-AF65-F5344CB8AC3E}">
        <p14:creationId xmlns:p14="http://schemas.microsoft.com/office/powerpoint/2010/main" val="490448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26</a:t>
            </a:fld>
            <a:endParaRPr lang="es-ES"/>
          </a:p>
        </p:txBody>
      </p:sp>
    </p:spTree>
    <p:extLst>
      <p:ext uri="{BB962C8B-B14F-4D97-AF65-F5344CB8AC3E}">
        <p14:creationId xmlns:p14="http://schemas.microsoft.com/office/powerpoint/2010/main" val="2726063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27</a:t>
            </a:fld>
            <a:endParaRPr lang="es-ES"/>
          </a:p>
        </p:txBody>
      </p:sp>
    </p:spTree>
    <p:extLst>
      <p:ext uri="{BB962C8B-B14F-4D97-AF65-F5344CB8AC3E}">
        <p14:creationId xmlns:p14="http://schemas.microsoft.com/office/powerpoint/2010/main" val="889032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28</a:t>
            </a:fld>
            <a:endParaRPr lang="es-ES"/>
          </a:p>
        </p:txBody>
      </p:sp>
    </p:spTree>
    <p:extLst>
      <p:ext uri="{BB962C8B-B14F-4D97-AF65-F5344CB8AC3E}">
        <p14:creationId xmlns:p14="http://schemas.microsoft.com/office/powerpoint/2010/main" val="2087847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29</a:t>
            </a:fld>
            <a:endParaRPr lang="es-ES"/>
          </a:p>
        </p:txBody>
      </p:sp>
    </p:spTree>
    <p:extLst>
      <p:ext uri="{BB962C8B-B14F-4D97-AF65-F5344CB8AC3E}">
        <p14:creationId xmlns:p14="http://schemas.microsoft.com/office/powerpoint/2010/main" val="136027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a:t>
            </a:fld>
            <a:endParaRPr lang="es-ES"/>
          </a:p>
        </p:txBody>
      </p:sp>
    </p:spTree>
    <p:extLst>
      <p:ext uri="{BB962C8B-B14F-4D97-AF65-F5344CB8AC3E}">
        <p14:creationId xmlns:p14="http://schemas.microsoft.com/office/powerpoint/2010/main" val="2664164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30</a:t>
            </a:fld>
            <a:endParaRPr lang="es-ES"/>
          </a:p>
        </p:txBody>
      </p:sp>
    </p:spTree>
    <p:extLst>
      <p:ext uri="{BB962C8B-B14F-4D97-AF65-F5344CB8AC3E}">
        <p14:creationId xmlns:p14="http://schemas.microsoft.com/office/powerpoint/2010/main" val="2618866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31</a:t>
            </a:fld>
            <a:endParaRPr lang="es-ES"/>
          </a:p>
        </p:txBody>
      </p:sp>
    </p:spTree>
    <p:extLst>
      <p:ext uri="{BB962C8B-B14F-4D97-AF65-F5344CB8AC3E}">
        <p14:creationId xmlns:p14="http://schemas.microsoft.com/office/powerpoint/2010/main" val="2139415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32</a:t>
            </a:fld>
            <a:endParaRPr lang="es-ES"/>
          </a:p>
        </p:txBody>
      </p:sp>
    </p:spTree>
    <p:extLst>
      <p:ext uri="{BB962C8B-B14F-4D97-AF65-F5344CB8AC3E}">
        <p14:creationId xmlns:p14="http://schemas.microsoft.com/office/powerpoint/2010/main" val="2214057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33</a:t>
            </a:fld>
            <a:endParaRPr lang="es-ES"/>
          </a:p>
        </p:txBody>
      </p:sp>
    </p:spTree>
    <p:extLst>
      <p:ext uri="{BB962C8B-B14F-4D97-AF65-F5344CB8AC3E}">
        <p14:creationId xmlns:p14="http://schemas.microsoft.com/office/powerpoint/2010/main" val="1305836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34</a:t>
            </a:fld>
            <a:endParaRPr lang="es-ES"/>
          </a:p>
        </p:txBody>
      </p:sp>
    </p:spTree>
    <p:extLst>
      <p:ext uri="{BB962C8B-B14F-4D97-AF65-F5344CB8AC3E}">
        <p14:creationId xmlns:p14="http://schemas.microsoft.com/office/powerpoint/2010/main" val="356892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35</a:t>
            </a:fld>
            <a:endParaRPr lang="es-ES"/>
          </a:p>
        </p:txBody>
      </p:sp>
    </p:spTree>
    <p:extLst>
      <p:ext uri="{BB962C8B-B14F-4D97-AF65-F5344CB8AC3E}">
        <p14:creationId xmlns:p14="http://schemas.microsoft.com/office/powerpoint/2010/main" val="3729276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36</a:t>
            </a:fld>
            <a:endParaRPr lang="es-ES"/>
          </a:p>
        </p:txBody>
      </p:sp>
    </p:spTree>
    <p:extLst>
      <p:ext uri="{BB962C8B-B14F-4D97-AF65-F5344CB8AC3E}">
        <p14:creationId xmlns:p14="http://schemas.microsoft.com/office/powerpoint/2010/main" val="833243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37</a:t>
            </a:fld>
            <a:endParaRPr lang="es-ES"/>
          </a:p>
        </p:txBody>
      </p:sp>
    </p:spTree>
    <p:extLst>
      <p:ext uri="{BB962C8B-B14F-4D97-AF65-F5344CB8AC3E}">
        <p14:creationId xmlns:p14="http://schemas.microsoft.com/office/powerpoint/2010/main" val="994897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38</a:t>
            </a:fld>
            <a:endParaRPr lang="es-ES"/>
          </a:p>
        </p:txBody>
      </p:sp>
    </p:spTree>
    <p:extLst>
      <p:ext uri="{BB962C8B-B14F-4D97-AF65-F5344CB8AC3E}">
        <p14:creationId xmlns:p14="http://schemas.microsoft.com/office/powerpoint/2010/main" val="11295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4</a:t>
            </a:fld>
            <a:endParaRPr lang="es-ES"/>
          </a:p>
        </p:txBody>
      </p:sp>
    </p:spTree>
    <p:extLst>
      <p:ext uri="{BB962C8B-B14F-4D97-AF65-F5344CB8AC3E}">
        <p14:creationId xmlns:p14="http://schemas.microsoft.com/office/powerpoint/2010/main" val="410497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5</a:t>
            </a:fld>
            <a:endParaRPr lang="es-ES"/>
          </a:p>
        </p:txBody>
      </p:sp>
    </p:spTree>
    <p:extLst>
      <p:ext uri="{BB962C8B-B14F-4D97-AF65-F5344CB8AC3E}">
        <p14:creationId xmlns:p14="http://schemas.microsoft.com/office/powerpoint/2010/main" val="129782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6</a:t>
            </a:fld>
            <a:endParaRPr lang="es-ES"/>
          </a:p>
        </p:txBody>
      </p:sp>
    </p:spTree>
    <p:extLst>
      <p:ext uri="{BB962C8B-B14F-4D97-AF65-F5344CB8AC3E}">
        <p14:creationId xmlns:p14="http://schemas.microsoft.com/office/powerpoint/2010/main" val="294366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7</a:t>
            </a:fld>
            <a:endParaRPr lang="es-ES"/>
          </a:p>
        </p:txBody>
      </p:sp>
    </p:spTree>
    <p:extLst>
      <p:ext uri="{BB962C8B-B14F-4D97-AF65-F5344CB8AC3E}">
        <p14:creationId xmlns:p14="http://schemas.microsoft.com/office/powerpoint/2010/main" val="276847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8</a:t>
            </a:fld>
            <a:endParaRPr lang="es-ES"/>
          </a:p>
        </p:txBody>
      </p:sp>
    </p:spTree>
    <p:extLst>
      <p:ext uri="{BB962C8B-B14F-4D97-AF65-F5344CB8AC3E}">
        <p14:creationId xmlns:p14="http://schemas.microsoft.com/office/powerpoint/2010/main" val="379215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E996FC-06D1-433C-8D7C-BC90EC6A9F53}" type="slidenum">
              <a:rPr lang="es-ES" smtClean="0"/>
              <a:t>9</a:t>
            </a:fld>
            <a:endParaRPr lang="es-ES"/>
          </a:p>
        </p:txBody>
      </p:sp>
    </p:spTree>
    <p:extLst>
      <p:ext uri="{BB962C8B-B14F-4D97-AF65-F5344CB8AC3E}">
        <p14:creationId xmlns:p14="http://schemas.microsoft.com/office/powerpoint/2010/main" val="872074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24045E-EB22-4241-8AC3-21DD15B367ED}" type="datetime1">
              <a:rPr lang="es-ES" smtClean="0"/>
              <a:t>8/1/22</a:t>
            </a:fld>
            <a:endParaRPr lang="es-ES"/>
          </a:p>
        </p:txBody>
      </p:sp>
      <p:sp>
        <p:nvSpPr>
          <p:cNvPr id="5" name="Footer Placeholder 4"/>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19686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47D1812-6CF0-45E7-8CAC-4112BEC8A8AE}"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112445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F436FF4-20F8-4DD4-950D-706DEF4BB95E}"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121901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DCB1A1F-B482-48DE-96D4-F38C63EFECAA}"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1873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D4A0261-B7CA-4143-94D3-1C7F4257D047}"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256517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ECF186D-2CEF-402E-B6CF-665F7119A08C}" type="datetime1">
              <a:rPr lang="es-ES" smtClean="0"/>
              <a:t>8/1/22</a:t>
            </a:fld>
            <a:endParaRPr lang="es-ES"/>
          </a:p>
        </p:txBody>
      </p:sp>
      <p:sp>
        <p:nvSpPr>
          <p:cNvPr id="4" name="Footer Placeholder 3"/>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5" name="Slide Number Placeholder 4"/>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12260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23B31126-0102-4D30-9616-83D9AC0C948C}" type="datetime1">
              <a:rPr lang="es-ES" smtClean="0"/>
              <a:t>8/1/22</a:t>
            </a:fld>
            <a:endParaRPr lang="es-ES"/>
          </a:p>
        </p:txBody>
      </p:sp>
      <p:sp>
        <p:nvSpPr>
          <p:cNvPr id="4" name="Footer Placeholder 3"/>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5" name="Slide Number Placeholder 4"/>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87227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95FA7D-7C00-4879-9193-095373EFEE02}" type="datetime1">
              <a:rPr lang="es-ES" smtClean="0"/>
              <a:t>8/1/22</a:t>
            </a:fld>
            <a:endParaRPr lang="es-ES"/>
          </a:p>
        </p:txBody>
      </p:sp>
      <p:sp>
        <p:nvSpPr>
          <p:cNvPr id="5" name="Footer Placeholder 4"/>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314873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F981A-B23E-414C-9F08-00D6E3756CA9}" type="datetime1">
              <a:rPr lang="es-ES" smtClean="0"/>
              <a:t>8/1/22</a:t>
            </a:fld>
            <a:endParaRPr lang="es-ES"/>
          </a:p>
        </p:txBody>
      </p:sp>
      <p:sp>
        <p:nvSpPr>
          <p:cNvPr id="5" name="Footer Placeholder 4"/>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16444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063220-7714-424E-805C-0DD51F73BC33}" type="datetime1">
              <a:rPr lang="es-ES" smtClean="0"/>
              <a:t>8/1/22</a:t>
            </a:fld>
            <a:endParaRPr lang="es-ES"/>
          </a:p>
        </p:txBody>
      </p:sp>
      <p:sp>
        <p:nvSpPr>
          <p:cNvPr id="5" name="Footer Placeholder 4"/>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51454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EAA5BF7-2DA7-4AA4-B8B8-719A6F661CFC}" type="datetime1">
              <a:rPr lang="es-ES" smtClean="0"/>
              <a:t>8/1/22</a:t>
            </a:fld>
            <a:endParaRPr lang="es-ES"/>
          </a:p>
        </p:txBody>
      </p:sp>
      <p:sp>
        <p:nvSpPr>
          <p:cNvPr id="5" name="Footer Placeholder 4"/>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83548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592A70-D7ED-49FA-A360-BE86638510C6}"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60183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C3D0B8-3C2C-4957-8287-9E211ADF11B5}" type="datetime1">
              <a:rPr lang="es-ES" smtClean="0"/>
              <a:t>8/1/22</a:t>
            </a:fld>
            <a:endParaRPr lang="es-ES"/>
          </a:p>
        </p:txBody>
      </p:sp>
      <p:sp>
        <p:nvSpPr>
          <p:cNvPr id="8" name="Footer Placeholder 7"/>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9" name="Slide Number Placeholder 8"/>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14566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3A2E11-17B6-4108-A77B-4EDE2013E198}" type="datetime1">
              <a:rPr lang="es-ES" smtClean="0"/>
              <a:t>8/1/22</a:t>
            </a:fld>
            <a:endParaRPr lang="es-ES"/>
          </a:p>
        </p:txBody>
      </p:sp>
      <p:sp>
        <p:nvSpPr>
          <p:cNvPr id="4" name="Footer Placeholder 3"/>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5" name="Slide Number Placeholder 4"/>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290789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D1159C-91F1-4E3D-A134-917F764E9242}" type="datetime1">
              <a:rPr lang="es-ES" smtClean="0"/>
              <a:t>8/1/22</a:t>
            </a:fld>
            <a:endParaRPr lang="es-ES"/>
          </a:p>
        </p:txBody>
      </p:sp>
      <p:sp>
        <p:nvSpPr>
          <p:cNvPr id="3" name="Footer Placeholder 2"/>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4" name="Slide Number Placeholder 3"/>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277743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64325FF-973F-4678-A5C1-C2AC9FBCB959}"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372412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4D12437-0ECC-48E8-85A4-192C135B9B51}" type="datetime1">
              <a:rPr lang="es-ES" smtClean="0"/>
              <a:t>8/1/22</a:t>
            </a:fld>
            <a:endParaRPr lang="es-ES"/>
          </a:p>
        </p:txBody>
      </p:sp>
      <p:sp>
        <p:nvSpPr>
          <p:cNvPr id="6" name="Footer Placeholder 5"/>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7" name="Slide Number Placeholder 6"/>
          <p:cNvSpPr>
            <a:spLocks noGrp="1"/>
          </p:cNvSpPr>
          <p:nvPr>
            <p:ph type="sldNum" sz="quarter" idx="12"/>
          </p:nvPr>
        </p:nvSpPr>
        <p:spPr/>
        <p:txBody>
          <a:bodyPr/>
          <a:lstStyle/>
          <a:p>
            <a:fld id="{E3689119-B5D1-425A-8ED6-21379833DA61}" type="slidenum">
              <a:rPr lang="es-ES" smtClean="0"/>
              <a:t>‹Nº›</a:t>
            </a:fld>
            <a:endParaRPr lang="es-ES"/>
          </a:p>
        </p:txBody>
      </p:sp>
    </p:spTree>
    <p:extLst>
      <p:ext uri="{BB962C8B-B14F-4D97-AF65-F5344CB8AC3E}">
        <p14:creationId xmlns:p14="http://schemas.microsoft.com/office/powerpoint/2010/main" val="209267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EA4610-1166-44BC-9846-18E3C5B3CC23}" type="datetime1">
              <a:rPr lang="es-ES" smtClean="0"/>
              <a:t>8/1/22</a:t>
            </a:fld>
            <a:endParaRPr lang="es-E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s-ES" dirty="0"/>
              <a:t>FCO. UREÑA  PSP-2º DAM </a:t>
            </a:r>
            <a:r>
              <a:rPr lang="mr-IN" dirty="0"/>
              <a:t>21-22</a:t>
            </a:r>
            <a:r>
              <a:rPr lang="es-ES" dirty="0"/>
              <a:t>   SANTA Mª LA NUEVA Y SAN JOSE ARTESANO  UNI3</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3689119-B5D1-425A-8ED6-21379833DA61}" type="slidenum">
              <a:rPr lang="es-ES" smtClean="0"/>
              <a:t>‹Nº›</a:t>
            </a:fld>
            <a:endParaRPr lang="es-ES"/>
          </a:p>
        </p:txBody>
      </p:sp>
    </p:spTree>
    <p:extLst>
      <p:ext uri="{BB962C8B-B14F-4D97-AF65-F5344CB8AC3E}">
        <p14:creationId xmlns:p14="http://schemas.microsoft.com/office/powerpoint/2010/main" val="30028331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13" Type="http://schemas.openxmlformats.org/officeDocument/2006/relationships/hyperlink" Target="http://es.wikipedia.org/wiki/Post_Office_Protocol" TargetMode="External"/><Relationship Id="rId3" Type="http://schemas.openxmlformats.org/officeDocument/2006/relationships/hyperlink" Target="http://es.wikipedia.org/wiki/Protocolo_de_red" TargetMode="External"/><Relationship Id="rId7" Type="http://schemas.openxmlformats.org/officeDocument/2006/relationships/hyperlink" Target="http://es.wikipedia.org/wiki/Protocolo_de_Internet" TargetMode="External"/><Relationship Id="rId12" Type="http://schemas.openxmlformats.org/officeDocument/2006/relationships/hyperlink" Target="http://es.wikipedia.org/wiki/SMTP" TargetMode="External"/><Relationship Id="rId17" Type="http://schemas.openxmlformats.org/officeDocument/2006/relationships/hyperlink" Target="http://es.wikipedia.org/wiki/IPX/SPX" TargetMode="External"/><Relationship Id="rId2" Type="http://schemas.openxmlformats.org/officeDocument/2006/relationships/notesSlide" Target="../notesSlides/notesSlide13.xml"/><Relationship Id="rId16" Type="http://schemas.openxmlformats.org/officeDocument/2006/relationships/hyperlink" Target="http://es.wikipedia.org/wiki/NetBEUI" TargetMode="External"/><Relationship Id="rId1" Type="http://schemas.openxmlformats.org/officeDocument/2006/relationships/slideLayout" Target="../slideLayouts/slideLayout1.xml"/><Relationship Id="rId6" Type="http://schemas.openxmlformats.org/officeDocument/2006/relationships/hyperlink" Target="http://es.wikipedia.org/wiki/Transmission_Control_Protocol" TargetMode="External"/><Relationship Id="rId11" Type="http://schemas.openxmlformats.org/officeDocument/2006/relationships/hyperlink" Target="http://es.wikipedia.org/wiki/File_Transfer_Protocol" TargetMode="External"/><Relationship Id="rId5" Type="http://schemas.openxmlformats.org/officeDocument/2006/relationships/hyperlink" Target="http://es.wikipedia.org/wiki/Computadora" TargetMode="External"/><Relationship Id="rId15" Type="http://schemas.openxmlformats.org/officeDocument/2006/relationships/hyperlink" Target="http://es.wikipedia.org/wiki/TELNET" TargetMode="External"/><Relationship Id="rId10" Type="http://schemas.openxmlformats.org/officeDocument/2006/relationships/hyperlink" Target="http://es.wikipedia.org/wiki/Protocolo_de_resoluci%C3%B3n_de_direcciones" TargetMode="External"/><Relationship Id="rId4" Type="http://schemas.openxmlformats.org/officeDocument/2006/relationships/hyperlink" Target="http://es.wikipedia.org/wiki/Internet" TargetMode="External"/><Relationship Id="rId9" Type="http://schemas.openxmlformats.org/officeDocument/2006/relationships/hyperlink" Target="http://es.wikipedia.org/wiki/P%C3%A1ginas_web" TargetMode="External"/><Relationship Id="rId14" Type="http://schemas.openxmlformats.org/officeDocument/2006/relationships/hyperlink" Target="http://es.wikipedia.org/wiki/Correo_electr%C3%B3nic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es.wikipedia.org/wiki/Protocolo_(inform%C3%A1tica)" TargetMode="External"/><Relationship Id="rId3" Type="http://schemas.openxmlformats.org/officeDocument/2006/relationships/hyperlink" Target="http://es.wikipedia.org/wiki/Telecomunicaci%C3%B3n" TargetMode="External"/><Relationship Id="rId7" Type="http://schemas.openxmlformats.org/officeDocument/2006/relationships/hyperlink" Target="http://es.wikipedia.org/wiki/Paquete_de_red" TargetMode="External"/><Relationship Id="rId12" Type="http://schemas.openxmlformats.org/officeDocument/2006/relationships/hyperlink" Target="http://es.wikipedia.org/wiki/ET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es.wikipedia.org/wiki/Transmission_Control_Protocol" TargetMode="External"/><Relationship Id="rId11" Type="http://schemas.openxmlformats.org/officeDocument/2006/relationships/hyperlink" Target="http://es.wikipedia.org/wiki/Router" TargetMode="External"/><Relationship Id="rId5" Type="http://schemas.openxmlformats.org/officeDocument/2006/relationships/hyperlink" Target="http://es.wikipedia.org/wiki/User_Datagram_Protocol" TargetMode="External"/><Relationship Id="rId10" Type="http://schemas.openxmlformats.org/officeDocument/2006/relationships/hyperlink" Target="http://es.wikipedia.org/wiki/Nodo_(inform%C3%A1tica)" TargetMode="External"/><Relationship Id="rId4" Type="http://schemas.openxmlformats.org/officeDocument/2006/relationships/hyperlink" Target="http://es.wikipedia.org/wiki/Protocolo_de_Internet" TargetMode="External"/><Relationship Id="rId9" Type="http://schemas.openxmlformats.org/officeDocument/2006/relationships/hyperlink" Target="http://es.wikipedia.org/wiki/Conmutaci%C3%B3n_de_paquete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s.wikipedia.org/wiki/Tarjeta_de_red" TargetMode="External"/><Relationship Id="rId13" Type="http://schemas.openxmlformats.org/officeDocument/2006/relationships/hyperlink" Target="http://es.wikipedia.org/wiki/Puerto_de_red" TargetMode="External"/><Relationship Id="rId3" Type="http://schemas.openxmlformats.org/officeDocument/2006/relationships/hyperlink" Target="http://es.wikipedia.org/wiki/Programa_inform%C3%A1tico" TargetMode="External"/><Relationship Id="rId7" Type="http://schemas.openxmlformats.org/officeDocument/2006/relationships/hyperlink" Target="http://es.wikipedia.org/wiki/Sistema_operativo" TargetMode="External"/><Relationship Id="rId12" Type="http://schemas.openxmlformats.org/officeDocument/2006/relationships/hyperlink" Target="http://es.wikipedia.org/wiki/Protocolo_(inform%C3%A1tic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es.wikipedia.org/wiki/Familia_de_protocolos_de_Internet" TargetMode="External"/><Relationship Id="rId11" Type="http://schemas.openxmlformats.org/officeDocument/2006/relationships/hyperlink" Target="http://es.wikipedia.org/wiki/Direcci%C3%B3n_IP" TargetMode="External"/><Relationship Id="rId5" Type="http://schemas.openxmlformats.org/officeDocument/2006/relationships/hyperlink" Target="http://es.wikipedia.org/wiki/Interfaz_de_programaci%C3%B3n_de_aplicaciones" TargetMode="External"/><Relationship Id="rId10" Type="http://schemas.openxmlformats.org/officeDocument/2006/relationships/hyperlink" Target="http://es.wikipedia.org/wiki/Hilo_de_ejecuci%C3%B3n" TargetMode="External"/><Relationship Id="rId4" Type="http://schemas.openxmlformats.org/officeDocument/2006/relationships/hyperlink" Target="http://es.wikipedia.org/wiki/Computadora" TargetMode="External"/><Relationship Id="rId9" Type="http://schemas.openxmlformats.org/officeDocument/2006/relationships/hyperlink" Target="http://es.wikipedia.org/wiki/Proceso_(inform%C3%A1tica)"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es.wikipedia.org/wiki/User_Datagram_Protocol" TargetMode="External"/><Relationship Id="rId3" Type="http://schemas.openxmlformats.org/officeDocument/2006/relationships/image" Target="../media/image8.jpeg"/><Relationship Id="rId7" Type="http://schemas.openxmlformats.org/officeDocument/2006/relationships/hyperlink" Target="http://es.wikipedia.org/wiki/Transmission_Control_Protoco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es.wikipedia.org/wiki/Cliente-servidor" TargetMode="External"/><Relationship Id="rId5" Type="http://schemas.openxmlformats.org/officeDocument/2006/relationships/hyperlink" Target="http://es.wikipedia.org/wiki/Familia_de_protocolos_de_Internet" TargetMode="External"/><Relationship Id="rId4" Type="http://schemas.openxmlformats.org/officeDocument/2006/relationships/hyperlink" Target="http://es.wikipedia.org/wiki/Octeto" TargetMode="External"/><Relationship Id="rId9" Type="http://schemas.openxmlformats.org/officeDocument/2006/relationships/hyperlink" Target="http://es.wikipedia.org/wiki/Protocolo_orientado_a_la_conexi%C3%B3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programarya.com/Cursos-Avanzados/Java/Socket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infor.uva.es/~fdiaz/sd/doc/java.net.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a:t>
            </a:fld>
            <a:endParaRPr lang="es-ES"/>
          </a:p>
        </p:txBody>
      </p:sp>
      <p:sp>
        <p:nvSpPr>
          <p:cNvPr id="5" name="1 Título"/>
          <p:cNvSpPr txBox="1">
            <a:spLocks/>
          </p:cNvSpPr>
          <p:nvPr/>
        </p:nvSpPr>
        <p:spPr>
          <a:xfrm>
            <a:off x="3123718" y="1467116"/>
            <a:ext cx="7772400" cy="1829761"/>
          </a:xfrm>
          <a:prstGeom prst="rect">
            <a:avLst/>
          </a:prstGeom>
          <a:solidFill>
            <a:schemeClr val="accent2">
              <a:lumMod val="75000"/>
            </a:schemeClr>
          </a:solidFill>
        </p:spPr>
        <p:txBody>
          <a:bodyPr vert="horz" anchor="b">
            <a:normAutofit fontScale="90000" lnSpcReduction="20000"/>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Arial"/>
                <a:ea typeface="+mj-ea"/>
                <a:cs typeface="Arial"/>
              </a:defRPr>
            </a:lvl1pPr>
            <a:extLst/>
          </a:lstStyle>
          <a:p>
            <a:r>
              <a:rPr lang="es-ES_tradnl" spc="50" dirty="0">
                <a:ln w="0"/>
                <a:solidFill>
                  <a:schemeClr val="bg2"/>
                </a:solidFill>
                <a:effectLst>
                  <a:innerShdw blurRad="63500" dist="50800" dir="13500000">
                    <a:srgbClr val="000000">
                      <a:alpha val="50000"/>
                    </a:srgbClr>
                  </a:innerShdw>
                </a:effectLst>
              </a:rPr>
              <a:t>Capítulo 3: PROGRAMACIÓN DE COMUNICACIONES EN RED</a:t>
            </a:r>
            <a:endParaRPr lang="es-ES"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0173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631386" y="6255310"/>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10</a:t>
            </a:fld>
            <a:endParaRPr lang="es-ES"/>
          </a:p>
        </p:txBody>
      </p:sp>
      <p:sp>
        <p:nvSpPr>
          <p:cNvPr id="4" name="Content Placeholder 1"/>
          <p:cNvSpPr txBox="1">
            <a:spLocks/>
          </p:cNvSpPr>
          <p:nvPr/>
        </p:nvSpPr>
        <p:spPr>
          <a:xfrm>
            <a:off x="1573306" y="1722437"/>
            <a:ext cx="8229600" cy="4525963"/>
          </a:xfrm>
          <a:prstGeom prst="rect">
            <a:avLst/>
          </a:prstGeom>
        </p:spPr>
        <p:txBody>
          <a:bodyPr vert="horz" lIns="91440" tIns="45720" rIns="91440" bIns="45720" rtlCol="0">
            <a:normAutofit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u="sng" dirty="0"/>
              <a:t>Nivel de red</a:t>
            </a:r>
            <a:r>
              <a:rPr lang="es-ES_tradnl" dirty="0"/>
              <a:t>:</a:t>
            </a:r>
          </a:p>
          <a:p>
            <a:pPr lvl="1"/>
            <a:r>
              <a:rPr lang="es-ES_tradnl" sz="2400" dirty="0"/>
              <a:t>Lo componen los elementos hardware de comunicaciones y sus controladores básicos.</a:t>
            </a:r>
          </a:p>
          <a:p>
            <a:pPr lvl="1"/>
            <a:r>
              <a:rPr lang="es-ES_tradnl" sz="2400" dirty="0"/>
              <a:t>Se encarga de trasmitir los paquetes de información</a:t>
            </a:r>
            <a:r>
              <a:rPr lang="es-ES_tradnl" sz="2800" dirty="0"/>
              <a:t>.</a:t>
            </a:r>
            <a:endParaRPr lang="es-ES_tradnl" dirty="0"/>
          </a:p>
          <a:p>
            <a:r>
              <a:rPr lang="es-ES_tradnl" u="sng" dirty="0"/>
              <a:t>Nivel de Internet</a:t>
            </a:r>
            <a:r>
              <a:rPr lang="es-ES_tradnl" dirty="0"/>
              <a:t>:</a:t>
            </a:r>
          </a:p>
          <a:p>
            <a:pPr lvl="1"/>
            <a:r>
              <a:rPr lang="es-ES_tradnl" sz="2400" dirty="0"/>
              <a:t>Lo componen los elementos software que se encargan de dirigir los paquetes por la red, asegurándose de que lleguen a su destino.</a:t>
            </a:r>
          </a:p>
          <a:p>
            <a:pPr lvl="1"/>
            <a:r>
              <a:rPr lang="es-ES_tradnl" sz="2400" dirty="0"/>
              <a:t>También llamado </a:t>
            </a:r>
            <a:r>
              <a:rPr lang="es-ES_tradnl" sz="2400" b="1" dirty="0"/>
              <a:t>nivel IP</a:t>
            </a:r>
            <a:r>
              <a:rPr lang="es-ES_tradnl" sz="2400" dirty="0"/>
              <a:t>.</a:t>
            </a:r>
          </a:p>
          <a:p>
            <a:pPr lvl="1"/>
            <a:endParaRPr lang="es-ES_tradnl" dirty="0"/>
          </a:p>
        </p:txBody>
      </p:sp>
      <p:sp>
        <p:nvSpPr>
          <p:cNvPr id="5" name="Title 2"/>
          <p:cNvSpPr txBox="1">
            <a:spLocks/>
          </p:cNvSpPr>
          <p:nvPr/>
        </p:nvSpPr>
        <p:spPr>
          <a:xfrm>
            <a:off x="2084295" y="338328"/>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Pila de protocolos IP</a:t>
            </a:r>
          </a:p>
        </p:txBody>
      </p:sp>
    </p:spTree>
    <p:extLst>
      <p:ext uri="{BB962C8B-B14F-4D97-AF65-F5344CB8AC3E}">
        <p14:creationId xmlns:p14="http://schemas.microsoft.com/office/powerpoint/2010/main" val="196614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11</a:t>
            </a:fld>
            <a:endParaRPr lang="es-ES"/>
          </a:p>
        </p:txBody>
      </p:sp>
      <p:sp>
        <p:nvSpPr>
          <p:cNvPr id="4" name="Title 2"/>
          <p:cNvSpPr txBox="1">
            <a:spLocks/>
          </p:cNvSpPr>
          <p:nvPr/>
        </p:nvSpPr>
        <p:spPr>
          <a:xfrm>
            <a:off x="2501153" y="421618"/>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Pila de protocolos IP</a:t>
            </a:r>
          </a:p>
        </p:txBody>
      </p:sp>
      <p:sp>
        <p:nvSpPr>
          <p:cNvPr id="5" name="Content Placeholder 1"/>
          <p:cNvSpPr txBox="1">
            <a:spLocks/>
          </p:cNvSpPr>
          <p:nvPr/>
        </p:nvSpPr>
        <p:spPr>
          <a:xfrm>
            <a:off x="1976718"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u="sng" dirty="0"/>
              <a:t>Nivel de transporte</a:t>
            </a:r>
            <a:r>
              <a:rPr lang="es-ES_tradnl" dirty="0"/>
              <a:t>:</a:t>
            </a:r>
          </a:p>
          <a:p>
            <a:pPr lvl="1"/>
            <a:r>
              <a:rPr lang="es-ES_tradnl" dirty="0"/>
              <a:t>Lo componen los elementos software cuya función es crear el canal de comunicación, descomponer el mensaje en paquetes y gestionar su transmisión entre el emisor y el receptor.</a:t>
            </a:r>
          </a:p>
          <a:p>
            <a:pPr lvl="1"/>
            <a:r>
              <a:rPr lang="es-ES_tradnl" dirty="0"/>
              <a:t>Los dos protocolos de transporte fundamentales: TCP y UDP.</a:t>
            </a:r>
          </a:p>
          <a:p>
            <a:r>
              <a:rPr lang="es-ES_tradnl" u="sng" dirty="0"/>
              <a:t>Nivel de aplicación</a:t>
            </a:r>
            <a:r>
              <a:rPr lang="es-ES_tradnl" dirty="0"/>
              <a:t>:</a:t>
            </a:r>
          </a:p>
          <a:p>
            <a:pPr lvl="1"/>
            <a:r>
              <a:rPr lang="es-ES_tradnl" dirty="0"/>
              <a:t>Lo componen las aplicaciones que forman el sistema distribuido, que hacen uso de los niveles inferiores para poder transferir mensajes entre ellas</a:t>
            </a:r>
          </a:p>
        </p:txBody>
      </p:sp>
    </p:spTree>
    <p:extLst>
      <p:ext uri="{BB962C8B-B14F-4D97-AF65-F5344CB8AC3E}">
        <p14:creationId xmlns:p14="http://schemas.microsoft.com/office/powerpoint/2010/main" val="380481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752409" y="6279876"/>
            <a:ext cx="6672887" cy="365125"/>
          </a:xfrm>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12</a:t>
            </a:fld>
            <a:endParaRPr lang="es-ES"/>
          </a:p>
        </p:txBody>
      </p:sp>
      <p:pic>
        <p:nvPicPr>
          <p:cNvPr id="4" name="Content Placeholder 3" descr="Figura 3.4.jpg"/>
          <p:cNvPicPr>
            <a:picLocks noChangeAspect="1"/>
          </p:cNvPicPr>
          <p:nvPr/>
        </p:nvPicPr>
        <p:blipFill>
          <a:blip r:embed="rId3" cstate="print">
            <a:extLst>
              <a:ext uri="{28A0092B-C50C-407E-A947-70E740481C1C}">
                <a14:useLocalDpi xmlns:a14="http://schemas.microsoft.com/office/drawing/2010/main" val="0"/>
              </a:ext>
            </a:extLst>
          </a:blip>
          <a:srcRect t="-527" b="-527"/>
          <a:stretch>
            <a:fillRect/>
          </a:stretch>
        </p:blipFill>
        <p:spPr>
          <a:xfrm>
            <a:off x="1445277" y="1807329"/>
            <a:ext cx="8075240" cy="4441071"/>
          </a:xfrm>
          <a:prstGeom prst="rect">
            <a:avLst/>
          </a:prstGeom>
        </p:spPr>
      </p:pic>
      <p:sp>
        <p:nvSpPr>
          <p:cNvPr id="5" name="Title 2"/>
          <p:cNvSpPr txBox="1">
            <a:spLocks/>
          </p:cNvSpPr>
          <p:nvPr/>
        </p:nvSpPr>
        <p:spPr>
          <a:xfrm>
            <a:off x="457200" y="274638"/>
            <a:ext cx="10623176" cy="1143000"/>
          </a:xfrm>
          <a:prstGeom prst="rect">
            <a:avLst/>
          </a:prstGeom>
          <a:solidFill>
            <a:schemeClr val="accent2">
              <a:lumMod val="75000"/>
            </a:schemeClr>
          </a:solidFill>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Funcionamiento de la pila de protocolos</a:t>
            </a:r>
          </a:p>
        </p:txBody>
      </p:sp>
    </p:spTree>
    <p:extLst>
      <p:ext uri="{BB962C8B-B14F-4D97-AF65-F5344CB8AC3E}">
        <p14:creationId xmlns:p14="http://schemas.microsoft.com/office/powerpoint/2010/main" val="392087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13</a:t>
            </a:fld>
            <a:endParaRPr lang="es-ES"/>
          </a:p>
        </p:txBody>
      </p:sp>
      <p:sp>
        <p:nvSpPr>
          <p:cNvPr id="4" name="Content Placeholder 1"/>
          <p:cNvSpPr txBox="1">
            <a:spLocks/>
          </p:cNvSpPr>
          <p:nvPr/>
        </p:nvSpPr>
        <p:spPr>
          <a:xfrm>
            <a:off x="1761565" y="267811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Garantiza que los datos no se pierden.</a:t>
            </a:r>
          </a:p>
          <a:p>
            <a:r>
              <a:rPr lang="es-ES_tradnl" dirty="0"/>
              <a:t>Garantiza que los mensajes llegarán en orden.</a:t>
            </a:r>
          </a:p>
          <a:p>
            <a:r>
              <a:rPr lang="es-ES_tradnl" dirty="0"/>
              <a:t>Se trata de un </a:t>
            </a:r>
            <a:r>
              <a:rPr lang="es-ES_tradnl" b="1" dirty="0"/>
              <a:t>protocolo orientado a conexión</a:t>
            </a:r>
            <a:r>
              <a:rPr lang="es-ES_tradnl" dirty="0"/>
              <a:t>.</a:t>
            </a:r>
          </a:p>
        </p:txBody>
      </p:sp>
      <p:sp>
        <p:nvSpPr>
          <p:cNvPr id="5" name="Title 2"/>
          <p:cNvSpPr txBox="1">
            <a:spLocks/>
          </p:cNvSpPr>
          <p:nvPr/>
        </p:nvSpPr>
        <p:spPr>
          <a:xfrm>
            <a:off x="2111188" y="825968"/>
            <a:ext cx="8229600"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Protocolo de transporte TCP</a:t>
            </a:r>
          </a:p>
        </p:txBody>
      </p:sp>
      <p:sp>
        <p:nvSpPr>
          <p:cNvPr id="6" name="CuadroTexto 5"/>
          <p:cNvSpPr txBox="1"/>
          <p:nvPr/>
        </p:nvSpPr>
        <p:spPr>
          <a:xfrm>
            <a:off x="121967" y="1595021"/>
            <a:ext cx="12208042"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ES" sz="2800" dirty="0"/>
              <a:t>La </a:t>
            </a:r>
            <a:r>
              <a:rPr lang="es-ES" sz="2800" b="1" dirty="0"/>
              <a:t>familia de protocolos de Internet</a:t>
            </a:r>
            <a:r>
              <a:rPr lang="es-ES" sz="2800" dirty="0"/>
              <a:t> es un conjunto de </a:t>
            </a:r>
            <a:r>
              <a:rPr lang="es-ES" sz="2800" dirty="0">
                <a:hlinkClick r:id="rId3" tooltip="Protocolo de red"/>
              </a:rPr>
              <a:t>protocolos de red</a:t>
            </a:r>
            <a:r>
              <a:rPr lang="es-ES" sz="2800" dirty="0"/>
              <a:t> en los que se basa </a:t>
            </a:r>
            <a:r>
              <a:rPr lang="es-ES" sz="2800" dirty="0">
                <a:hlinkClick r:id="rId4" tooltip="Internet"/>
              </a:rPr>
              <a:t>Internet</a:t>
            </a:r>
            <a:r>
              <a:rPr lang="es-ES" sz="2800" dirty="0"/>
              <a:t> y que permiten la transmisión de datos entre </a:t>
            </a:r>
            <a:r>
              <a:rPr lang="es-ES" sz="2800" dirty="0">
                <a:hlinkClick r:id="rId5" tooltip="Computadora"/>
              </a:rPr>
              <a:t>computadoras</a:t>
            </a:r>
            <a:r>
              <a:rPr lang="es-ES" sz="2800" dirty="0"/>
              <a:t>. En ocasiones se le denomina </a:t>
            </a:r>
            <a:r>
              <a:rPr lang="es-ES" sz="2800" i="1" dirty="0"/>
              <a:t>conjunto de protocolos </a:t>
            </a:r>
            <a:r>
              <a:rPr lang="es-ES" sz="2800" b="1" i="1" dirty="0"/>
              <a:t>TCP/IP</a:t>
            </a:r>
            <a:r>
              <a:rPr lang="es-ES" sz="2800" dirty="0"/>
              <a:t>, en referencia a los dos protocolos más importantes que la componen: </a:t>
            </a:r>
            <a:r>
              <a:rPr lang="es-ES" sz="2800" dirty="0">
                <a:hlinkClick r:id="rId6" tooltip="Transmission Control Protocol"/>
              </a:rPr>
              <a:t>Protocolo de Control de Transmisión</a:t>
            </a:r>
            <a:r>
              <a:rPr lang="es-ES" sz="2800" dirty="0"/>
              <a:t> (TCP) </a:t>
            </a:r>
            <a:r>
              <a:rPr lang="es-ES" sz="2800" dirty="0" err="1"/>
              <a:t>y</a:t>
            </a:r>
            <a:r>
              <a:rPr lang="es-ES" sz="2800" dirty="0" err="1">
                <a:hlinkClick r:id="rId7" tooltip="Protocolo de Internet"/>
              </a:rPr>
              <a:t>Protocolo</a:t>
            </a:r>
            <a:r>
              <a:rPr lang="es-ES" sz="2800" dirty="0">
                <a:hlinkClick r:id="rId7" tooltip="Protocolo de Internet"/>
              </a:rPr>
              <a:t> de Internet</a:t>
            </a:r>
            <a:r>
              <a:rPr lang="es-ES" sz="2800" dirty="0"/>
              <a:t> (IP), que fueron dos de los primeros en definirse, y que son los más utilizados de la familia. Existen tantos protocolos en este conjunto que llegan a ser más de 100 diferentes, entre ellos se encuentra el popular </a:t>
            </a:r>
            <a:r>
              <a:rPr lang="es-ES" sz="2800" dirty="0">
                <a:hlinkClick r:id="rId8" tooltip="HTTP"/>
              </a:rPr>
              <a:t>HTTP</a:t>
            </a:r>
            <a:r>
              <a:rPr lang="es-ES" sz="2800" dirty="0"/>
              <a:t> (</a:t>
            </a:r>
            <a:r>
              <a:rPr lang="es-ES" sz="2800" dirty="0" err="1"/>
              <a:t>HyperText</a:t>
            </a:r>
            <a:r>
              <a:rPr lang="es-ES" sz="2800" dirty="0"/>
              <a:t> Transfer </a:t>
            </a:r>
            <a:r>
              <a:rPr lang="es-ES" sz="2800" dirty="0" err="1"/>
              <a:t>Protocol</a:t>
            </a:r>
            <a:r>
              <a:rPr lang="es-ES" sz="2800" dirty="0"/>
              <a:t>), que es el que se utiliza para acceder a las </a:t>
            </a:r>
            <a:r>
              <a:rPr lang="es-ES" sz="2800" dirty="0">
                <a:hlinkClick r:id="rId9" tooltip="Páginas web"/>
              </a:rPr>
              <a:t>páginas web</a:t>
            </a:r>
            <a:r>
              <a:rPr lang="es-ES" sz="2800" dirty="0"/>
              <a:t>, además de otros como </a:t>
            </a:r>
            <a:r>
              <a:rPr lang="es-ES" sz="2800" dirty="0" err="1"/>
              <a:t>el</a:t>
            </a:r>
            <a:r>
              <a:rPr lang="es-ES" sz="2800" dirty="0" err="1">
                <a:hlinkClick r:id="rId10" tooltip="Protocolo de resolución de direcciones"/>
              </a:rPr>
              <a:t>ARP</a:t>
            </a:r>
            <a:r>
              <a:rPr lang="es-ES" sz="2800" dirty="0"/>
              <a:t> (</a:t>
            </a:r>
            <a:r>
              <a:rPr lang="es-ES" sz="2800" dirty="0" err="1"/>
              <a:t>Address</a:t>
            </a:r>
            <a:r>
              <a:rPr lang="es-ES" sz="2800" dirty="0"/>
              <a:t> </a:t>
            </a:r>
            <a:r>
              <a:rPr lang="es-ES" sz="2800" dirty="0" err="1"/>
              <a:t>Resolution</a:t>
            </a:r>
            <a:r>
              <a:rPr lang="es-ES" sz="2800" dirty="0"/>
              <a:t> </a:t>
            </a:r>
            <a:r>
              <a:rPr lang="es-ES" sz="2800" dirty="0" err="1"/>
              <a:t>Protocol</a:t>
            </a:r>
            <a:r>
              <a:rPr lang="es-ES" sz="2800" dirty="0"/>
              <a:t>) para la resolución de direcciones, el </a:t>
            </a:r>
            <a:r>
              <a:rPr lang="es-ES" sz="2800" dirty="0">
                <a:hlinkClick r:id="rId11" tooltip="File Transfer Protocol"/>
              </a:rPr>
              <a:t>FTP</a:t>
            </a:r>
            <a:r>
              <a:rPr lang="es-ES" sz="2800" dirty="0"/>
              <a:t> (File Transfer </a:t>
            </a:r>
            <a:r>
              <a:rPr lang="es-ES" sz="2800" dirty="0" err="1"/>
              <a:t>Protocol</a:t>
            </a:r>
            <a:r>
              <a:rPr lang="es-ES" sz="2800" dirty="0"/>
              <a:t>) para transferencia de archivos, y el </a:t>
            </a:r>
            <a:r>
              <a:rPr lang="es-ES" sz="2800" dirty="0">
                <a:hlinkClick r:id="rId12" tooltip="SMTP"/>
              </a:rPr>
              <a:t>SMTP</a:t>
            </a:r>
            <a:r>
              <a:rPr lang="es-ES" sz="2800" dirty="0"/>
              <a:t> (Simple Mail Transfer </a:t>
            </a:r>
            <a:r>
              <a:rPr lang="es-ES" sz="2800" dirty="0" err="1"/>
              <a:t>Protocol</a:t>
            </a:r>
            <a:r>
              <a:rPr lang="es-ES" sz="2800" dirty="0"/>
              <a:t>) y el </a:t>
            </a:r>
            <a:r>
              <a:rPr lang="es-ES" sz="2800" dirty="0">
                <a:hlinkClick r:id="rId13" tooltip="Post Office Protocol"/>
              </a:rPr>
              <a:t>POP</a:t>
            </a:r>
            <a:r>
              <a:rPr lang="es-ES" sz="2800" dirty="0"/>
              <a:t> (Post Office </a:t>
            </a:r>
            <a:r>
              <a:rPr lang="es-ES" sz="2800" dirty="0" err="1"/>
              <a:t>Protocol</a:t>
            </a:r>
            <a:r>
              <a:rPr lang="es-ES" sz="2800" dirty="0"/>
              <a:t>) para </a:t>
            </a:r>
            <a:r>
              <a:rPr lang="es-ES" sz="2800" dirty="0">
                <a:hlinkClick r:id="rId14" tooltip="Correo electrónico"/>
              </a:rPr>
              <a:t>correo electrónico</a:t>
            </a:r>
            <a:r>
              <a:rPr lang="es-ES" sz="2800" dirty="0"/>
              <a:t>, </a:t>
            </a:r>
            <a:r>
              <a:rPr lang="es-ES" sz="2800" dirty="0">
                <a:hlinkClick r:id="rId15" tooltip="TELNET"/>
              </a:rPr>
              <a:t>TELNET</a:t>
            </a:r>
            <a:r>
              <a:rPr lang="es-ES" sz="2800" dirty="0"/>
              <a:t> para acceder a equipos remotos, entre otros.</a:t>
            </a:r>
          </a:p>
        </p:txBody>
      </p:sp>
      <p:sp>
        <p:nvSpPr>
          <p:cNvPr id="7" name="CuadroTexto 6"/>
          <p:cNvSpPr txBox="1"/>
          <p:nvPr/>
        </p:nvSpPr>
        <p:spPr>
          <a:xfrm>
            <a:off x="913774" y="1397468"/>
            <a:ext cx="10364452" cy="4401205"/>
          </a:xfrm>
          <a:prstGeom prst="rect">
            <a:avLst/>
          </a:prstGeom>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ES" sz="2800"/>
              <a:t>El conjunto TCP/IP está diseñado para enrutar y tiene un grado muy elevado de fiabilidad, es adecuado para redes grandes y medianas, así como en redes empresariales. Se utiliza a nivel mundial para conectarse a </a:t>
            </a:r>
            <a:r>
              <a:rPr lang="es-ES" sz="2800">
                <a:hlinkClick r:id="rId4" tooltip="Internet"/>
              </a:rPr>
              <a:t>Internet</a:t>
            </a:r>
            <a:r>
              <a:rPr lang="es-ES" sz="2800"/>
              <a:t> y a los servidores web. Es compatible con las herramientas estándar para analizar el funcionamiento de la red.</a:t>
            </a:r>
          </a:p>
          <a:p>
            <a:pPr algn="just"/>
            <a:r>
              <a:rPr lang="es-ES" sz="2800"/>
              <a:t>Un inconveniente de TCP/IP es que es más difícil de configurar y de mantener que </a:t>
            </a:r>
            <a:r>
              <a:rPr lang="es-ES" sz="2800">
                <a:hlinkClick r:id="rId16" tooltip="NetBEUI"/>
              </a:rPr>
              <a:t>NetBEUI</a:t>
            </a:r>
            <a:r>
              <a:rPr lang="es-ES" sz="2800"/>
              <a:t> o </a:t>
            </a:r>
            <a:r>
              <a:rPr lang="es-ES" sz="2800">
                <a:hlinkClick r:id="rId17" tooltip="IPX/SPX"/>
              </a:rPr>
              <a:t>IPX/SPX</a:t>
            </a:r>
            <a:r>
              <a:rPr lang="es-ES" sz="2800"/>
              <a:t>; además es algo más lento en redes con un volumen de tráfico medio bajo. Sin embargo, puede ser más rápido en redes con un volumen de tráfico grande donde haya que enrutar un gran número de tramas.</a:t>
            </a:r>
          </a:p>
        </p:txBody>
      </p:sp>
      <p:sp>
        <p:nvSpPr>
          <p:cNvPr id="8" name="CuadroTexto 7"/>
          <p:cNvSpPr txBox="1"/>
          <p:nvPr/>
        </p:nvSpPr>
        <p:spPr>
          <a:xfrm>
            <a:off x="737937" y="2101516"/>
            <a:ext cx="10101019" cy="35394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just"/>
            <a:r>
              <a:rPr lang="es-ES" sz="3200" dirty="0"/>
              <a:t>Gracias a que el conjunto de protocolos TCP/IP no pertenecía a una empresa en concreto y permitir el Departamento de Defensa de los EE.UU. su uso por parte de cualquier fabricante, fue lo que permitió el nacimiento de Internet como lo conocemos hoy. Los fabricantes fueron abandonando poco a poco sus protocolos propios de comunicaciones y adoptando TCP/IP.</a:t>
            </a:r>
          </a:p>
        </p:txBody>
      </p:sp>
    </p:spTree>
    <p:extLst>
      <p:ext uri="{BB962C8B-B14F-4D97-AF65-F5344CB8AC3E}">
        <p14:creationId xmlns:p14="http://schemas.microsoft.com/office/powerpoint/2010/main" val="35486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1" nodeType="clickEffect">
                                  <p:stCondLst>
                                    <p:cond delay="0"/>
                                  </p:stCondLst>
                                  <p:childTnLst>
                                    <p:animEffect transition="out" filter="circle(out)">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7"/>
                                        </p:tgtEl>
                                        <p:attrNameLst>
                                          <p:attrName>ppt_x</p:attrName>
                                        </p:attrNameLst>
                                      </p:cBhvr>
                                      <p:tavLst>
                                        <p:tav tm="0">
                                          <p:val>
                                            <p:strVal val="ppt_x"/>
                                          </p:val>
                                        </p:tav>
                                        <p:tav tm="100000">
                                          <p:val>
                                            <p:strVal val="ppt_x"/>
                                          </p:val>
                                        </p:tav>
                                      </p:tavLst>
                                    </p:anim>
                                    <p:anim calcmode="lin" valueType="num">
                                      <p:cBhvr additive="base">
                                        <p:cTn id="22" dur="500"/>
                                        <p:tgtEl>
                                          <p:spTgt spid="7"/>
                                        </p:tgtEl>
                                        <p:attrNameLst>
                                          <p:attrName>ppt_y</p:attrName>
                                        </p:attrNameLst>
                                      </p:cBhvr>
                                      <p:tavLst>
                                        <p:tav tm="0">
                                          <p:val>
                                            <p:strVal val="ppt_y"/>
                                          </p:val>
                                        </p:tav>
                                        <p:tav tm="100000">
                                          <p:val>
                                            <p:strVal val="1+ppt_h/2"/>
                                          </p:val>
                                        </p:tav>
                                      </p:tavLst>
                                    </p:anim>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14</a:t>
            </a:fld>
            <a:endParaRPr lang="es-ES"/>
          </a:p>
        </p:txBody>
      </p:sp>
      <p:sp>
        <p:nvSpPr>
          <p:cNvPr id="4" name="Content Placeholder 1"/>
          <p:cNvSpPr txBox="1">
            <a:spLocks/>
          </p:cNvSpPr>
          <p:nvPr/>
        </p:nvSpPr>
        <p:spPr>
          <a:xfrm>
            <a:off x="1653988"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Es aquel en que el canal de comunicaciones entre dos aplicaciones permanece abierto durante un cierto tiempo, permitiendo enviar múltiples mensajes de manera fiable por el mismo.</a:t>
            </a:r>
          </a:p>
          <a:p>
            <a:r>
              <a:rPr lang="es-ES_tradnl" dirty="0"/>
              <a:t>Opera en tres fases:</a:t>
            </a:r>
          </a:p>
          <a:p>
            <a:pPr marL="850392" lvl="1" indent="-457200">
              <a:buFont typeface="+mj-lt"/>
              <a:buAutoNum type="arabicPeriod"/>
            </a:pPr>
            <a:r>
              <a:rPr lang="es-ES_tradnl" dirty="0"/>
              <a:t>Establecimiento de la conexión.</a:t>
            </a:r>
          </a:p>
          <a:p>
            <a:pPr marL="850392" lvl="1" indent="-457200">
              <a:buFont typeface="+mj-lt"/>
              <a:buAutoNum type="arabicPeriod"/>
            </a:pPr>
            <a:r>
              <a:rPr lang="es-ES_tradnl" dirty="0"/>
              <a:t>Envío de mensajes.</a:t>
            </a:r>
          </a:p>
          <a:p>
            <a:pPr marL="850392" lvl="1" indent="-457200">
              <a:buFont typeface="+mj-lt"/>
              <a:buAutoNum type="arabicPeriod"/>
            </a:pPr>
            <a:r>
              <a:rPr lang="es-ES_tradnl" dirty="0"/>
              <a:t>Cierre de la conexión.</a:t>
            </a:r>
          </a:p>
          <a:p>
            <a:pPr marL="594360" indent="-457200"/>
            <a:r>
              <a:rPr lang="es-ES_tradnl" dirty="0"/>
              <a:t>El ejemplo mas habitual es el protocolo TCP.</a:t>
            </a:r>
          </a:p>
        </p:txBody>
      </p:sp>
      <p:sp>
        <p:nvSpPr>
          <p:cNvPr id="5" name="Title 2"/>
          <p:cNvSpPr txBox="1">
            <a:spLocks/>
          </p:cNvSpPr>
          <p:nvPr/>
        </p:nvSpPr>
        <p:spPr>
          <a:xfrm>
            <a:off x="1062316" y="349624"/>
            <a:ext cx="10094885"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Protocolo orientado a conexión</a:t>
            </a:r>
          </a:p>
        </p:txBody>
      </p:sp>
    </p:spTree>
    <p:extLst>
      <p:ext uri="{BB962C8B-B14F-4D97-AF65-F5344CB8AC3E}">
        <p14:creationId xmlns:p14="http://schemas.microsoft.com/office/powerpoint/2010/main" val="406189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577598" y="6119723"/>
            <a:ext cx="6672887" cy="365125"/>
          </a:xfrm>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15</a:t>
            </a:fld>
            <a:endParaRPr lang="es-ES"/>
          </a:p>
        </p:txBody>
      </p:sp>
      <p:sp>
        <p:nvSpPr>
          <p:cNvPr id="4" name="Content Placeholder 1"/>
          <p:cNvSpPr txBox="1">
            <a:spLocks/>
          </p:cNvSpPr>
          <p:nvPr/>
        </p:nvSpPr>
        <p:spPr>
          <a:xfrm>
            <a:off x="1748118" y="1925081"/>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b="1" dirty="0"/>
              <a:t>Protocolo NO orientado a conexión</a:t>
            </a:r>
            <a:r>
              <a:rPr lang="es-ES_tradnl" dirty="0"/>
              <a:t>. Esto lo hace más rápido que TCP, ya que no es necesario establecer conexiones, etc.</a:t>
            </a:r>
          </a:p>
          <a:p>
            <a:r>
              <a:rPr lang="es-ES_tradnl" dirty="0"/>
              <a:t>No garantiza que los mensajes lleguen siempre.</a:t>
            </a:r>
          </a:p>
          <a:p>
            <a:r>
              <a:rPr lang="es-ES_tradnl" dirty="0"/>
              <a:t>No garantiza que los mensajes lleguen en el mismo orden que fueron enviados.</a:t>
            </a:r>
          </a:p>
          <a:p>
            <a:r>
              <a:rPr lang="es-ES_tradnl" dirty="0"/>
              <a:t>Permite enviar mensajes de 64 KB </a:t>
            </a:r>
            <a:r>
              <a:rPr lang="es-ES_tradnl" b="1" dirty="0"/>
              <a:t>como máximo</a:t>
            </a:r>
            <a:r>
              <a:rPr lang="es-ES_tradnl" dirty="0"/>
              <a:t>.</a:t>
            </a:r>
          </a:p>
          <a:p>
            <a:r>
              <a:rPr lang="es-ES_tradnl" dirty="0"/>
              <a:t>En UDP, los mensajes se denominan “datagramas” (</a:t>
            </a:r>
            <a:r>
              <a:rPr lang="es-ES_tradnl" i="1" dirty="0" err="1"/>
              <a:t>datagrams</a:t>
            </a:r>
            <a:r>
              <a:rPr lang="es-ES_tradnl" i="1" dirty="0"/>
              <a:t> </a:t>
            </a:r>
            <a:r>
              <a:rPr lang="es-ES_tradnl" dirty="0"/>
              <a:t>en ingles).</a:t>
            </a:r>
          </a:p>
        </p:txBody>
      </p:sp>
      <p:sp>
        <p:nvSpPr>
          <p:cNvPr id="5" name="Title 2"/>
          <p:cNvSpPr txBox="1">
            <a:spLocks/>
          </p:cNvSpPr>
          <p:nvPr/>
        </p:nvSpPr>
        <p:spPr>
          <a:xfrm>
            <a:off x="1869141" y="462897"/>
            <a:ext cx="8229600"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Protocolo de transporte UDP</a:t>
            </a:r>
          </a:p>
        </p:txBody>
      </p:sp>
      <p:sp>
        <p:nvSpPr>
          <p:cNvPr id="6" name="CuadroTexto 5"/>
          <p:cNvSpPr txBox="1"/>
          <p:nvPr/>
        </p:nvSpPr>
        <p:spPr>
          <a:xfrm>
            <a:off x="0" y="1700026"/>
            <a:ext cx="121920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ES" sz="2400" dirty="0"/>
              <a:t>En </a:t>
            </a:r>
            <a:r>
              <a:rPr lang="es-ES" sz="2400" dirty="0">
                <a:hlinkClick r:id="rId3" tooltip="Telecomunicación"/>
              </a:rPr>
              <a:t>telecomunicaciones</a:t>
            </a:r>
            <a:r>
              <a:rPr lang="es-ES" sz="2400" dirty="0"/>
              <a:t>, </a:t>
            </a:r>
            <a:r>
              <a:rPr lang="es-ES" sz="2400" b="1" dirty="0"/>
              <a:t>no orientado a la conexión</a:t>
            </a:r>
            <a:r>
              <a:rPr lang="es-ES" sz="2400" dirty="0"/>
              <a:t> significa una comunicación entre dos puntos finales de una red en los que un mensaje puede ser enviado desde un punto final a otro sin acuerdo previo. El dispositivo en un extremo de la comunicación transmite los datos al otro, sin tener que asegurarse de que el receptor esté disponible y listo para recibir los datos. El emisor simplemente envía un mensaje dirigido al receptor. Cuando se utiliza esta forma de comunicación son más frecuentes los problemas de transmisión que con los protocolos orientado a la conexión y puede ser necesario reenviar varias veces los datos. Los protocolos no orientados a la conexión son a menudo rechazados por los administradores de redes que utilizan cortafuegos porque los paquetes maliciosos son más difíciles de filtrar. El </a:t>
            </a:r>
            <a:r>
              <a:rPr lang="es-ES" sz="2400" dirty="0">
                <a:hlinkClick r:id="rId4" tooltip="Protocolo de Internet"/>
              </a:rPr>
              <a:t>protocolo IP</a:t>
            </a:r>
            <a:r>
              <a:rPr lang="es-ES" sz="2400" dirty="0"/>
              <a:t> y el </a:t>
            </a:r>
            <a:r>
              <a:rPr lang="es-ES" sz="2400" dirty="0">
                <a:hlinkClick r:id="rId5" tooltip="User Datagram Protocol"/>
              </a:rPr>
              <a:t>protocolo UDP</a:t>
            </a:r>
            <a:r>
              <a:rPr lang="es-ES" sz="2400" dirty="0"/>
              <a:t> son protocolos no orientados a la conexión, pero </a:t>
            </a:r>
            <a:r>
              <a:rPr lang="es-ES" sz="2400" dirty="0">
                <a:hlinkClick r:id="rId6" tooltip="Transmission Control Protocol"/>
              </a:rPr>
              <a:t>TCP</a:t>
            </a:r>
            <a:r>
              <a:rPr lang="es-ES" sz="2400" dirty="0"/>
              <a:t> es un protocolo orientado a la conexión. Los protocolos no orientados a la conexión son descritos generalmente como sin estado porque los puntos finales no guardan información para recordar una "conversación" de cambios de mensajes. La alternativa al enfoque no orientado a la conexión es utilizar protocolos orientados a la conexión, que son descritos a veces como con estado porque pueden seguir una conversación.</a:t>
            </a:r>
          </a:p>
        </p:txBody>
      </p:sp>
      <p:sp>
        <p:nvSpPr>
          <p:cNvPr id="8" name="Rectángulo 7"/>
          <p:cNvSpPr/>
          <p:nvPr/>
        </p:nvSpPr>
        <p:spPr>
          <a:xfrm>
            <a:off x="0" y="1823136"/>
            <a:ext cx="12192000" cy="5016758"/>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just"/>
            <a:r>
              <a:rPr lang="es-ES" sz="3200" b="1" dirty="0" err="1">
                <a:solidFill>
                  <a:srgbClr val="252525"/>
                </a:solidFill>
                <a:latin typeface="Arial" panose="020B0604020202020204" pitchFamily="34" charset="0"/>
              </a:rPr>
              <a:t>User</a:t>
            </a:r>
            <a:r>
              <a:rPr lang="es-ES" sz="3200" b="1" dirty="0">
                <a:solidFill>
                  <a:srgbClr val="252525"/>
                </a:solidFill>
                <a:latin typeface="Arial" panose="020B0604020202020204" pitchFamily="34" charset="0"/>
              </a:rPr>
              <a:t> </a:t>
            </a:r>
            <a:r>
              <a:rPr lang="es-ES" sz="3200" b="1" dirty="0" err="1">
                <a:solidFill>
                  <a:srgbClr val="252525"/>
                </a:solidFill>
                <a:latin typeface="Arial" panose="020B0604020202020204" pitchFamily="34" charset="0"/>
              </a:rPr>
              <a:t>Datagram</a:t>
            </a:r>
            <a:r>
              <a:rPr lang="es-ES" sz="3200" b="1" dirty="0">
                <a:solidFill>
                  <a:srgbClr val="252525"/>
                </a:solidFill>
                <a:latin typeface="Arial" panose="020B0604020202020204" pitchFamily="34" charset="0"/>
              </a:rPr>
              <a:t> </a:t>
            </a:r>
            <a:r>
              <a:rPr lang="es-ES" sz="3200" b="1" dirty="0" err="1">
                <a:solidFill>
                  <a:srgbClr val="252525"/>
                </a:solidFill>
                <a:latin typeface="Arial" panose="020B0604020202020204" pitchFamily="34" charset="0"/>
              </a:rPr>
              <a:t>Protocol</a:t>
            </a:r>
            <a:r>
              <a:rPr lang="es-ES" sz="3200" dirty="0">
                <a:solidFill>
                  <a:srgbClr val="252525"/>
                </a:solidFill>
                <a:latin typeface="Arial" panose="020B0604020202020204" pitchFamily="34" charset="0"/>
              </a:rPr>
              <a:t> (</a:t>
            </a:r>
            <a:r>
              <a:rPr lang="es-ES" sz="3200" b="1" dirty="0">
                <a:solidFill>
                  <a:srgbClr val="252525"/>
                </a:solidFill>
                <a:latin typeface="Arial" panose="020B0604020202020204" pitchFamily="34" charset="0"/>
              </a:rPr>
              <a:t>UDP</a:t>
            </a:r>
            <a:r>
              <a:rPr lang="es-ES" sz="3200" dirty="0">
                <a:solidFill>
                  <a:srgbClr val="252525"/>
                </a:solidFill>
                <a:latin typeface="Arial" panose="020B0604020202020204" pitchFamily="34" charset="0"/>
              </a:rPr>
              <a:t>) es un </a:t>
            </a:r>
            <a:r>
              <a:rPr lang="es-ES" sz="3200" dirty="0">
                <a:solidFill>
                  <a:srgbClr val="0B0080"/>
                </a:solidFill>
                <a:latin typeface="Arial" panose="020B0604020202020204" pitchFamily="34" charset="0"/>
              </a:rPr>
              <a:t>protocolo</a:t>
            </a:r>
            <a:r>
              <a:rPr lang="es-ES" sz="3200" dirty="0">
                <a:solidFill>
                  <a:srgbClr val="252525"/>
                </a:solidFill>
                <a:latin typeface="Arial" panose="020B0604020202020204" pitchFamily="34" charset="0"/>
              </a:rPr>
              <a:t> del </a:t>
            </a:r>
            <a:r>
              <a:rPr lang="es-ES" sz="3200" dirty="0">
                <a:solidFill>
                  <a:srgbClr val="0B0080"/>
                </a:solidFill>
                <a:latin typeface="Arial" panose="020B0604020202020204" pitchFamily="34" charset="0"/>
              </a:rPr>
              <a:t>nivel de transporte</a:t>
            </a:r>
            <a:r>
              <a:rPr lang="es-ES" sz="3200" dirty="0">
                <a:solidFill>
                  <a:srgbClr val="252525"/>
                </a:solidFill>
                <a:latin typeface="Arial" panose="020B0604020202020204" pitchFamily="34" charset="0"/>
              </a:rPr>
              <a:t> basado en el intercambio de </a:t>
            </a:r>
            <a:r>
              <a:rPr lang="es-ES" sz="3200" dirty="0">
                <a:solidFill>
                  <a:srgbClr val="0B0080"/>
                </a:solidFill>
                <a:latin typeface="Arial" panose="020B0604020202020204" pitchFamily="34" charset="0"/>
              </a:rPr>
              <a:t>datagramas</a:t>
            </a:r>
            <a:r>
              <a:rPr lang="es-ES" sz="3200" dirty="0">
                <a:solidFill>
                  <a:srgbClr val="252525"/>
                </a:solidFill>
                <a:latin typeface="Arial" panose="020B0604020202020204" pitchFamily="34" charset="0"/>
              </a:rPr>
              <a:t> (Encapsulado de capa 4 Modelo OSI). Permite el envío de datagramas a través de la</a:t>
            </a:r>
            <a:r>
              <a:rPr lang="es-ES" sz="3200" dirty="0">
                <a:solidFill>
                  <a:schemeClr val="accent1">
                    <a:lumMod val="75000"/>
                  </a:schemeClr>
                </a:solidFill>
                <a:latin typeface="Arial" panose="020B0604020202020204" pitchFamily="34" charset="0"/>
              </a:rPr>
              <a:t> red</a:t>
            </a:r>
            <a:r>
              <a:rPr lang="es-ES" sz="3200" dirty="0">
                <a:solidFill>
                  <a:srgbClr val="252525"/>
                </a:solidFill>
                <a:latin typeface="Arial" panose="020B0604020202020204" pitchFamily="34" charset="0"/>
              </a:rPr>
              <a:t> sin que se haya establecido previamente una conexión, ya que el propio datagrama incorpora suficiente información de direccionamiento en su cabecera. Tampoco tiene confirmación ni control de flujo, por lo que los paquetes pueden </a:t>
            </a:r>
            <a:r>
              <a:rPr lang="es-ES" sz="2800" dirty="0">
                <a:solidFill>
                  <a:srgbClr val="252525"/>
                </a:solidFill>
                <a:latin typeface="Arial" panose="020B0604020202020204" pitchFamily="34" charset="0"/>
              </a:rPr>
              <a:t>adelantarse</a:t>
            </a:r>
            <a:r>
              <a:rPr lang="es-ES" sz="3200" dirty="0">
                <a:solidFill>
                  <a:srgbClr val="252525"/>
                </a:solidFill>
                <a:latin typeface="Arial" panose="020B0604020202020204" pitchFamily="34" charset="0"/>
              </a:rPr>
              <a:t> unos a otros; y tampoco se sabe si ha llegado correctamente, ya que no hay confirmación de entrega o recepción. Su uso principal es para protocolos como </a:t>
            </a:r>
            <a:r>
              <a:rPr lang="es-ES" sz="3200" dirty="0">
                <a:solidFill>
                  <a:srgbClr val="0B0080"/>
                </a:solidFill>
                <a:latin typeface="Arial" panose="020B0604020202020204" pitchFamily="34" charset="0"/>
              </a:rPr>
              <a:t>DHCP</a:t>
            </a:r>
            <a:endParaRPr lang="es-ES" sz="3200" dirty="0"/>
          </a:p>
        </p:txBody>
      </p:sp>
      <p:sp>
        <p:nvSpPr>
          <p:cNvPr id="9" name="CuadroTexto 8"/>
          <p:cNvSpPr txBox="1"/>
          <p:nvPr/>
        </p:nvSpPr>
        <p:spPr>
          <a:xfrm>
            <a:off x="2834667" y="757178"/>
            <a:ext cx="6886575" cy="5693866"/>
          </a:xfrm>
          <a:prstGeom prst="rect">
            <a:avLst/>
          </a:prstGeom>
          <a:solidFill>
            <a:schemeClr val="bg2">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es-ES" sz="2800" dirty="0">
                <a:solidFill>
                  <a:schemeClr val="accent5">
                    <a:lumMod val="50000"/>
                  </a:schemeClr>
                </a:solidFill>
              </a:rPr>
              <a:t>Un </a:t>
            </a:r>
            <a:r>
              <a:rPr lang="es-ES" sz="2800" b="1" dirty="0">
                <a:solidFill>
                  <a:schemeClr val="accent5">
                    <a:lumMod val="50000"/>
                  </a:schemeClr>
                </a:solidFill>
              </a:rPr>
              <a:t>datagrama</a:t>
            </a:r>
            <a:r>
              <a:rPr lang="es-ES" sz="2800" dirty="0">
                <a:solidFill>
                  <a:schemeClr val="accent5">
                    <a:lumMod val="50000"/>
                  </a:schemeClr>
                </a:solidFill>
              </a:rPr>
              <a:t> es un </a:t>
            </a:r>
            <a:r>
              <a:rPr lang="es-ES" sz="2800" dirty="0">
                <a:solidFill>
                  <a:schemeClr val="accent5">
                    <a:lumMod val="50000"/>
                  </a:schemeClr>
                </a:solidFill>
                <a:hlinkClick r:id="rId7" tooltip="Paquete de red"/>
              </a:rPr>
              <a:t>paquete de datos</a:t>
            </a:r>
            <a:r>
              <a:rPr lang="es-ES" sz="2800" dirty="0">
                <a:solidFill>
                  <a:schemeClr val="accent5">
                    <a:lumMod val="50000"/>
                  </a:schemeClr>
                </a:solidFill>
              </a:rPr>
              <a:t> que constituye el mínimo bloque de información en una red de conmutación por datagramas, la cual es uno de los dos tipos de </a:t>
            </a:r>
            <a:r>
              <a:rPr lang="es-ES" sz="2800" dirty="0" err="1">
                <a:solidFill>
                  <a:schemeClr val="accent5">
                    <a:lumMod val="50000"/>
                  </a:schemeClr>
                </a:solidFill>
                <a:hlinkClick r:id="rId8" tooltip="Protocolo (informática)"/>
              </a:rPr>
              <a:t>protocolo</a:t>
            </a:r>
            <a:r>
              <a:rPr lang="es-ES" sz="2800" dirty="0" err="1">
                <a:solidFill>
                  <a:schemeClr val="accent5">
                    <a:lumMod val="50000"/>
                  </a:schemeClr>
                </a:solidFill>
              </a:rPr>
              <a:t>de</a:t>
            </a:r>
            <a:r>
              <a:rPr lang="es-ES" sz="2800" dirty="0">
                <a:solidFill>
                  <a:schemeClr val="accent5">
                    <a:lumMod val="50000"/>
                  </a:schemeClr>
                </a:solidFill>
              </a:rPr>
              <a:t> comunicación por </a:t>
            </a:r>
            <a:r>
              <a:rPr lang="es-ES" sz="2800" dirty="0">
                <a:solidFill>
                  <a:schemeClr val="accent5">
                    <a:lumMod val="50000"/>
                  </a:schemeClr>
                </a:solidFill>
                <a:hlinkClick r:id="rId9" tooltip="Conmutación de paquetes"/>
              </a:rPr>
              <a:t>conmutación de paquetes</a:t>
            </a:r>
            <a:r>
              <a:rPr lang="es-ES" sz="2800" dirty="0">
                <a:solidFill>
                  <a:schemeClr val="accent5">
                    <a:lumMod val="50000"/>
                  </a:schemeClr>
                </a:solidFill>
              </a:rPr>
              <a:t> usados para encaminar por rutas diversas dichas unidades de información entre </a:t>
            </a:r>
            <a:r>
              <a:rPr lang="es-ES" sz="2800" dirty="0">
                <a:solidFill>
                  <a:schemeClr val="accent5">
                    <a:lumMod val="50000"/>
                  </a:schemeClr>
                </a:solidFill>
                <a:hlinkClick r:id="rId10" tooltip="Nodo (informática)"/>
              </a:rPr>
              <a:t>nodos</a:t>
            </a:r>
            <a:r>
              <a:rPr lang="es-ES" sz="2800" dirty="0">
                <a:solidFill>
                  <a:schemeClr val="accent5">
                    <a:lumMod val="50000"/>
                  </a:schemeClr>
                </a:solidFill>
              </a:rPr>
              <a:t> de una red, por lo que se dice que no está orientado a conexión.</a:t>
            </a:r>
          </a:p>
          <a:p>
            <a:pPr algn="just"/>
            <a:r>
              <a:rPr lang="es-ES" sz="2800" dirty="0">
                <a:solidFill>
                  <a:schemeClr val="accent5">
                    <a:lumMod val="50000"/>
                  </a:schemeClr>
                </a:solidFill>
              </a:rPr>
              <a:t>Los datagramas se componen de:</a:t>
            </a:r>
          </a:p>
          <a:p>
            <a:pPr algn="just"/>
            <a:r>
              <a:rPr lang="es-ES" sz="2800" dirty="0">
                <a:solidFill>
                  <a:schemeClr val="accent5">
                    <a:lumMod val="50000"/>
                  </a:schemeClr>
                </a:solidFill>
              </a:rPr>
              <a:t>una </a:t>
            </a:r>
            <a:r>
              <a:rPr lang="es-ES" sz="2800" b="1" dirty="0">
                <a:solidFill>
                  <a:schemeClr val="accent5">
                    <a:lumMod val="50000"/>
                  </a:schemeClr>
                </a:solidFill>
              </a:rPr>
              <a:t>cabecera</a:t>
            </a:r>
            <a:r>
              <a:rPr lang="es-ES" sz="2800" dirty="0">
                <a:solidFill>
                  <a:schemeClr val="accent5">
                    <a:lumMod val="50000"/>
                  </a:schemeClr>
                </a:solidFill>
              </a:rPr>
              <a:t> con información de control y</a:t>
            </a:r>
          </a:p>
          <a:p>
            <a:pPr algn="just"/>
            <a:r>
              <a:rPr lang="es-ES" sz="2800" dirty="0">
                <a:solidFill>
                  <a:schemeClr val="accent5">
                    <a:lumMod val="50000"/>
                  </a:schemeClr>
                </a:solidFill>
              </a:rPr>
              <a:t>los propios </a:t>
            </a:r>
            <a:r>
              <a:rPr lang="es-ES" sz="2800" b="1" dirty="0">
                <a:solidFill>
                  <a:schemeClr val="accent5">
                    <a:lumMod val="50000"/>
                  </a:schemeClr>
                </a:solidFill>
              </a:rPr>
              <a:t>datos</a:t>
            </a:r>
            <a:r>
              <a:rPr lang="es-ES" sz="2800" dirty="0">
                <a:solidFill>
                  <a:schemeClr val="accent5">
                    <a:lumMod val="50000"/>
                  </a:schemeClr>
                </a:solidFill>
              </a:rPr>
              <a:t> que se desean transmitir.</a:t>
            </a:r>
          </a:p>
          <a:p>
            <a:pPr algn="just"/>
            <a:endParaRPr lang="es-ES" sz="2800" dirty="0">
              <a:solidFill>
                <a:schemeClr val="accent5">
                  <a:lumMod val="50000"/>
                </a:schemeClr>
              </a:solidFill>
            </a:endParaRPr>
          </a:p>
        </p:txBody>
      </p:sp>
      <p:sp>
        <p:nvSpPr>
          <p:cNvPr id="10" name="CuadroTexto 9"/>
          <p:cNvSpPr txBox="1"/>
          <p:nvPr/>
        </p:nvSpPr>
        <p:spPr>
          <a:xfrm>
            <a:off x="1243013" y="1414463"/>
            <a:ext cx="9901237" cy="3293209"/>
          </a:xfrm>
          <a:prstGeom prst="rect">
            <a:avLst/>
          </a:prstGeom>
          <a:solidFill>
            <a:schemeClr val="accent4">
              <a:lumMod val="20000"/>
              <a:lumOff val="80000"/>
            </a:schemeClr>
          </a:solidFill>
        </p:spPr>
        <p:txBody>
          <a:bodyPr wrap="square" rtlCol="0">
            <a:spAutoFit/>
          </a:bodyPr>
          <a:lstStyle/>
          <a:p>
            <a:pPr algn="just"/>
            <a:r>
              <a:rPr lang="es-ES" sz="4000" b="1" i="1" dirty="0">
                <a:latin typeface="Adobe Arabic" panose="02040503050201020203" pitchFamily="18" charset="-78"/>
                <a:cs typeface="Adobe Arabic" panose="02040503050201020203" pitchFamily="18" charset="-78"/>
              </a:rPr>
              <a:t>Funcionamiento</a:t>
            </a:r>
          </a:p>
          <a:p>
            <a:pPr algn="just"/>
            <a:r>
              <a:rPr lang="es-ES" sz="2800" dirty="0"/>
              <a:t>En la técnica de datagramas, cada paquete se trata de forma independiente gracias a contener en la cabecera la dirección de destinatario. Mediante un encaminador, también conocido como enrutador o, más popularmente, </a:t>
            </a:r>
            <a:r>
              <a:rPr lang="es-ES" sz="2800" i="1" dirty="0" err="1">
                <a:hlinkClick r:id="rId11" tooltip="Router"/>
              </a:rPr>
              <a:t>router</a:t>
            </a:r>
            <a:r>
              <a:rPr lang="es-ES" sz="2800" dirty="0"/>
              <a:t>, la red puede encaminar cada fragmento hacia el receptor o ETD (</a:t>
            </a:r>
            <a:r>
              <a:rPr lang="es-ES" sz="2800" dirty="0">
                <a:hlinkClick r:id="rId12" tooltip="ETD"/>
              </a:rPr>
              <a:t>Equipo Terminal de Datos</a:t>
            </a:r>
            <a:r>
              <a:rPr lang="es-ES" sz="2800" dirty="0"/>
              <a:t>) por rutas diferentes</a:t>
            </a:r>
          </a:p>
        </p:txBody>
      </p:sp>
    </p:spTree>
    <p:extLst>
      <p:ext uri="{BB962C8B-B14F-4D97-AF65-F5344CB8AC3E}">
        <p14:creationId xmlns:p14="http://schemas.microsoft.com/office/powerpoint/2010/main" val="24808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9" grpId="1" animBg="1"/>
      <p:bldP spid="10" grpId="0" animBg="1"/>
      <p:bldP spid="1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16</a:t>
            </a:fld>
            <a:endParaRPr lang="es-ES"/>
          </a:p>
        </p:txBody>
      </p:sp>
      <p:sp>
        <p:nvSpPr>
          <p:cNvPr id="4" name="Content Placeholder 1"/>
          <p:cNvSpPr txBox="1">
            <a:spLocks/>
          </p:cNvSpPr>
          <p:nvPr/>
        </p:nvSpPr>
        <p:spPr>
          <a:xfrm>
            <a:off x="2030506" y="2005764"/>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Los </a:t>
            </a:r>
            <a:r>
              <a:rPr lang="es-ES_tradnl" i="1" dirty="0"/>
              <a:t>sockets </a:t>
            </a:r>
            <a:r>
              <a:rPr lang="es-ES_tradnl" dirty="0"/>
              <a:t>son el mecanismo de comunicación básico fundamental que se usa para realizar transferencias de información entre aplicaciones.</a:t>
            </a:r>
          </a:p>
          <a:p>
            <a:r>
              <a:rPr lang="es-ES_tradnl" dirty="0"/>
              <a:t>Proporcionan una abstracción de la pila de protocolos.</a:t>
            </a:r>
          </a:p>
          <a:p>
            <a:r>
              <a:rPr lang="es-ES_tradnl" dirty="0"/>
              <a:t>Un </a:t>
            </a:r>
            <a:r>
              <a:rPr lang="es-ES_tradnl" i="1" dirty="0"/>
              <a:t>socket </a:t>
            </a:r>
            <a:r>
              <a:rPr lang="es-ES_tradnl" dirty="0"/>
              <a:t>(en inglés, literalmente, un “enchufe”) representa el extremo de un canal de comunicación establecido entre un emisor y un receptor.</a:t>
            </a:r>
          </a:p>
        </p:txBody>
      </p:sp>
      <p:sp>
        <p:nvSpPr>
          <p:cNvPr id="5" name="Title 2"/>
          <p:cNvSpPr txBox="1">
            <a:spLocks/>
          </p:cNvSpPr>
          <p:nvPr/>
        </p:nvSpPr>
        <p:spPr>
          <a:xfrm>
            <a:off x="2030506" y="57943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dirty="0"/>
              <a:t>Sockets</a:t>
            </a:r>
            <a:endParaRPr lang="es-ES_tradnl" dirty="0"/>
          </a:p>
        </p:txBody>
      </p:sp>
      <p:sp>
        <p:nvSpPr>
          <p:cNvPr id="6" name="CuadroTexto 5"/>
          <p:cNvSpPr txBox="1"/>
          <p:nvPr/>
        </p:nvSpPr>
        <p:spPr>
          <a:xfrm>
            <a:off x="0" y="1540543"/>
            <a:ext cx="12192000" cy="4893647"/>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es-ES" sz="2800" b="1" i="1"/>
              <a:t>Socket</a:t>
            </a:r>
            <a:r>
              <a:rPr lang="es-ES" sz="2800"/>
              <a:t> designa un concepto abstracto por el cual dos </a:t>
            </a:r>
            <a:r>
              <a:rPr lang="es-ES" sz="2800">
                <a:hlinkClick r:id="rId3" tooltip="Programa informático"/>
              </a:rPr>
              <a:t>programas</a:t>
            </a:r>
            <a:r>
              <a:rPr lang="es-ES" sz="2800"/>
              <a:t> (posiblemente situados en </a:t>
            </a:r>
            <a:r>
              <a:rPr lang="es-ES" sz="2800">
                <a:hlinkClick r:id="rId4" tooltip="Computadora"/>
              </a:rPr>
              <a:t>computadoras</a:t>
            </a:r>
            <a:r>
              <a:rPr lang="es-ES" sz="2800"/>
              <a:t> distintas) pueden intercambiar cualquier flujo de datos, generalmente de manera fiable y ordenada.</a:t>
            </a:r>
          </a:p>
          <a:p>
            <a:pPr algn="just"/>
            <a:r>
              <a:rPr lang="es-ES" sz="2800" dirty="0"/>
              <a:t>El término </a:t>
            </a:r>
            <a:r>
              <a:rPr lang="es-ES" sz="2800" i="1" dirty="0"/>
              <a:t>socket</a:t>
            </a:r>
            <a:r>
              <a:rPr lang="es-ES" sz="2800" dirty="0"/>
              <a:t> es también usado como el nombre de una </a:t>
            </a:r>
            <a:r>
              <a:rPr lang="es-ES" sz="2800" dirty="0">
                <a:hlinkClick r:id="rId5" tooltip="Interfaz de programación de aplicaciones"/>
              </a:rPr>
              <a:t>interfaz de programación de aplicaciones</a:t>
            </a:r>
            <a:r>
              <a:rPr lang="es-ES" sz="2800" dirty="0"/>
              <a:t> (API) para la </a:t>
            </a:r>
            <a:r>
              <a:rPr lang="es-ES" sz="2800" dirty="0">
                <a:hlinkClick r:id="rId6" tooltip="Familia de protocolos de Internet"/>
              </a:rPr>
              <a:t>familia de protocolos de Internet</a:t>
            </a:r>
            <a:r>
              <a:rPr lang="es-ES" sz="2800" dirty="0"/>
              <a:t> TCP/IP, provista usualmente por el </a:t>
            </a:r>
            <a:r>
              <a:rPr lang="es-ES" sz="2800" dirty="0">
                <a:hlinkClick r:id="rId7" tooltip="Sistema operativo"/>
              </a:rPr>
              <a:t>sistema operativo</a:t>
            </a:r>
            <a:r>
              <a:rPr lang="es-ES" sz="2800" dirty="0"/>
              <a:t>.</a:t>
            </a:r>
          </a:p>
          <a:p>
            <a:pPr algn="just"/>
            <a:r>
              <a:rPr lang="es-ES" sz="2800" dirty="0"/>
              <a:t>Los </a:t>
            </a:r>
            <a:r>
              <a:rPr lang="es-ES" sz="2800" i="1" dirty="0"/>
              <a:t>sockets</a:t>
            </a:r>
            <a:r>
              <a:rPr lang="es-ES" sz="2800" dirty="0"/>
              <a:t> de Internet constituyen el mecanismo para la entrega de paquetes de datos provenientes de la </a:t>
            </a:r>
            <a:r>
              <a:rPr lang="es-ES" sz="2800" dirty="0">
                <a:hlinkClick r:id="rId8" tooltip="Tarjeta de red"/>
              </a:rPr>
              <a:t>tarjeta de red</a:t>
            </a:r>
            <a:r>
              <a:rPr lang="es-ES" sz="2800" dirty="0"/>
              <a:t> a los </a:t>
            </a:r>
            <a:r>
              <a:rPr lang="es-ES" sz="2800" dirty="0">
                <a:hlinkClick r:id="rId9" tooltip="Proceso (informática)"/>
              </a:rPr>
              <a:t>procesos</a:t>
            </a:r>
            <a:r>
              <a:rPr lang="es-ES" sz="2800" dirty="0"/>
              <a:t> o </a:t>
            </a:r>
            <a:r>
              <a:rPr lang="es-ES" sz="2800" dirty="0">
                <a:hlinkClick r:id="rId10" tooltip="Hilo de ejecución"/>
              </a:rPr>
              <a:t>hilos</a:t>
            </a:r>
            <a:r>
              <a:rPr lang="es-ES" sz="2800" dirty="0"/>
              <a:t> apropiados. Un </a:t>
            </a:r>
            <a:r>
              <a:rPr lang="es-ES" sz="2800" i="1" dirty="0"/>
              <a:t>socket</a:t>
            </a:r>
            <a:r>
              <a:rPr lang="es-ES" sz="2800" dirty="0"/>
              <a:t> queda definido por un par de </a:t>
            </a:r>
            <a:r>
              <a:rPr lang="es-ES" sz="2800" dirty="0">
                <a:hlinkClick r:id="rId11" tooltip="Dirección IP"/>
              </a:rPr>
              <a:t>direcciones IP</a:t>
            </a:r>
            <a:r>
              <a:rPr lang="es-ES" sz="2800" dirty="0"/>
              <a:t> local y remota, un </a:t>
            </a:r>
            <a:r>
              <a:rPr lang="es-ES" sz="2800" dirty="0">
                <a:hlinkClick r:id="rId12" tooltip="Protocolo (informática)"/>
              </a:rPr>
              <a:t>protocolo</a:t>
            </a:r>
            <a:r>
              <a:rPr lang="es-ES" sz="2800" dirty="0"/>
              <a:t> de transporte y un par de números de </a:t>
            </a:r>
            <a:r>
              <a:rPr lang="es-ES" sz="2800" dirty="0">
                <a:hlinkClick r:id="rId13" tooltip="Puerto de red"/>
              </a:rPr>
              <a:t>puerto</a:t>
            </a:r>
            <a:r>
              <a:rPr lang="es-ES" sz="2800" dirty="0"/>
              <a:t> local y remoto.</a:t>
            </a:r>
          </a:p>
          <a:p>
            <a:pPr algn="just"/>
            <a:endParaRPr lang="es-ES" sz="3200" dirty="0"/>
          </a:p>
        </p:txBody>
      </p:sp>
    </p:spTree>
    <p:extLst>
      <p:ext uri="{BB962C8B-B14F-4D97-AF65-F5344CB8AC3E}">
        <p14:creationId xmlns:p14="http://schemas.microsoft.com/office/powerpoint/2010/main" val="185813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xit" presetSubtype="0" fill="hold" grpId="1" nodeType="clickEffect">
                                  <p:stCondLst>
                                    <p:cond delay="0"/>
                                  </p:stCondLst>
                                  <p:childTnLst>
                                    <p:animEffect transition="out" filter="fade">
                                      <p:cBhvr>
                                        <p:cTn id="11" dur="2000"/>
                                        <p:tgtEl>
                                          <p:spTgt spid="6"/>
                                        </p:tgtEl>
                                      </p:cBhvr>
                                    </p:animEffect>
                                    <p:anim calcmode="lin" valueType="num">
                                      <p:cBhvr>
                                        <p:cTn id="12"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6"/>
                                        </p:tgtEl>
                                        <p:attrNameLst>
                                          <p:attrName>ppt_h</p:attrName>
                                        </p:attrNameLst>
                                      </p:cBhvr>
                                      <p:tavLst>
                                        <p:tav tm="0">
                                          <p:val>
                                            <p:strVal val="ppt_h"/>
                                          </p:val>
                                        </p:tav>
                                        <p:tav tm="100000">
                                          <p:val>
                                            <p:strVal val="ppt_h"/>
                                          </p:val>
                                        </p:tav>
                                      </p:tavLst>
                                    </p:anim>
                                    <p:set>
                                      <p:cBhvr>
                                        <p:cTn id="1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17</a:t>
            </a:fld>
            <a:endParaRPr lang="es-ES"/>
          </a:p>
        </p:txBody>
      </p:sp>
      <p:pic>
        <p:nvPicPr>
          <p:cNvPr id="4" name="Content Placeholder 3" descr="Figura 3.5.jpg"/>
          <p:cNvPicPr>
            <a:picLocks noChangeAspect="1"/>
          </p:cNvPicPr>
          <p:nvPr/>
        </p:nvPicPr>
        <p:blipFill>
          <a:blip r:embed="rId3" cstate="print">
            <a:extLst>
              <a:ext uri="{28A0092B-C50C-407E-A947-70E740481C1C}">
                <a14:useLocalDpi xmlns:a14="http://schemas.microsoft.com/office/drawing/2010/main" val="0"/>
              </a:ext>
            </a:extLst>
          </a:blip>
          <a:srcRect t="-17732" b="-17732"/>
          <a:stretch>
            <a:fillRect/>
          </a:stretch>
        </p:blipFill>
        <p:spPr>
          <a:xfrm>
            <a:off x="1842247" y="1844399"/>
            <a:ext cx="8229600" cy="4525963"/>
          </a:xfrm>
          <a:prstGeom prst="rect">
            <a:avLst/>
          </a:prstGeom>
        </p:spPr>
      </p:pic>
      <p:sp>
        <p:nvSpPr>
          <p:cNvPr id="5" name="Title 2"/>
          <p:cNvSpPr txBox="1">
            <a:spLocks/>
          </p:cNvSpPr>
          <p:nvPr/>
        </p:nvSpPr>
        <p:spPr>
          <a:xfrm>
            <a:off x="1842247" y="637709"/>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a:t>
            </a:r>
          </a:p>
        </p:txBody>
      </p:sp>
      <p:sp>
        <p:nvSpPr>
          <p:cNvPr id="6" name="CuadroTexto 5"/>
          <p:cNvSpPr txBox="1"/>
          <p:nvPr/>
        </p:nvSpPr>
        <p:spPr>
          <a:xfrm>
            <a:off x="208547" y="1660556"/>
            <a:ext cx="11983453" cy="4893647"/>
          </a:xfrm>
          <a:prstGeom prst="rect">
            <a:avLst/>
          </a:prstGeom>
          <a:effectLst>
            <a:softEdge rad="31750"/>
          </a:effectLst>
          <a:scene3d>
            <a:camera prst="orthographicFront"/>
            <a:lightRig rig="threePt" dir="t"/>
          </a:scene3d>
          <a:sp3d>
            <a:bevelT w="165100" prst="coolSlant"/>
          </a:sp3d>
        </p:spPr>
        <p:style>
          <a:lnRef idx="3">
            <a:schemeClr val="lt1"/>
          </a:lnRef>
          <a:fillRef idx="1">
            <a:schemeClr val="accent4"/>
          </a:fillRef>
          <a:effectRef idx="1">
            <a:schemeClr val="accent4"/>
          </a:effectRef>
          <a:fontRef idx="minor">
            <a:schemeClr val="lt1"/>
          </a:fontRef>
        </p:style>
        <p:txBody>
          <a:bodyPr wrap="square" rtlCol="0">
            <a:spAutoFit/>
          </a:bodyPr>
          <a:lstStyle/>
          <a:p>
            <a:pPr algn="just"/>
            <a:r>
              <a:rPr lang="es-ES" sz="2000" dirty="0"/>
              <a:t>Para que dos programas puedan comunicarse entre sí es necesario que se cumplan ciertos requisitos:</a:t>
            </a:r>
          </a:p>
          <a:p>
            <a:pPr algn="just"/>
            <a:r>
              <a:rPr lang="es-ES" sz="2000" dirty="0"/>
              <a:t>Que un programa sea capaz de localizar al otro.</a:t>
            </a:r>
          </a:p>
          <a:p>
            <a:pPr algn="just"/>
            <a:r>
              <a:rPr lang="es-ES" sz="2000" dirty="0"/>
              <a:t>Que ambos programas sean capaces de intercambiarse cualquier secuencia de </a:t>
            </a:r>
            <a:r>
              <a:rPr lang="es-ES" sz="2000" dirty="0">
                <a:hlinkClick r:id="rId4" tooltip="Octeto"/>
              </a:rPr>
              <a:t>octetos</a:t>
            </a:r>
            <a:r>
              <a:rPr lang="es-ES" sz="2000" dirty="0"/>
              <a:t>, es decir, datos relevantes a su finalidad.</a:t>
            </a:r>
          </a:p>
          <a:p>
            <a:pPr algn="just"/>
            <a:r>
              <a:rPr lang="es-ES" sz="2000" dirty="0"/>
              <a:t>Para ello son necesarios los dos recursos que originan el concepto de </a:t>
            </a:r>
            <a:r>
              <a:rPr lang="es-ES" sz="2000" i="1" dirty="0"/>
              <a:t>socket</a:t>
            </a:r>
            <a:r>
              <a:rPr lang="es-ES" sz="2000" dirty="0"/>
              <a:t>:</a:t>
            </a:r>
          </a:p>
          <a:p>
            <a:pPr algn="just"/>
            <a:r>
              <a:rPr lang="es-ES" sz="2000" dirty="0"/>
              <a:t>Un par de direcciones del protocolo de red (dirección IP, si se utiliza el protocolo </a:t>
            </a:r>
            <a:r>
              <a:rPr lang="es-ES" sz="2000" dirty="0">
                <a:hlinkClick r:id="rId5" tooltip="Familia de protocolos de Internet"/>
              </a:rPr>
              <a:t>TCP/IP</a:t>
            </a:r>
            <a:r>
              <a:rPr lang="es-ES" sz="2000" dirty="0"/>
              <a:t>), que identifican la computadora de origen y la remota.</a:t>
            </a:r>
          </a:p>
          <a:p>
            <a:pPr algn="just"/>
            <a:r>
              <a:rPr lang="es-ES" sz="2000" dirty="0"/>
              <a:t>Un par de números de puerto, que identifican a un programa dentro de cada computadora.</a:t>
            </a:r>
          </a:p>
          <a:p>
            <a:pPr algn="just"/>
            <a:r>
              <a:rPr lang="es-ES" sz="2000" dirty="0"/>
              <a:t>Los </a:t>
            </a:r>
            <a:r>
              <a:rPr lang="es-ES" sz="2000" i="1" dirty="0"/>
              <a:t>sockets</a:t>
            </a:r>
            <a:r>
              <a:rPr lang="es-ES" sz="2000" dirty="0"/>
              <a:t> permiten implementar una arquitectura </a:t>
            </a:r>
            <a:r>
              <a:rPr lang="es-ES" sz="2000" dirty="0">
                <a:hlinkClick r:id="rId6" tooltip="Cliente-servidor"/>
              </a:rPr>
              <a:t>cliente-servidor</a:t>
            </a:r>
            <a:r>
              <a:rPr lang="es-ES" sz="2000" dirty="0"/>
              <a:t>. La comunicación debe ser iniciada por uno de los programas que se denomina programa "cliente". El segundo programa espera a que otro inicie la comunicación, por este motivo se denomina programa "servidor".</a:t>
            </a:r>
          </a:p>
          <a:p>
            <a:pPr algn="just"/>
            <a:r>
              <a:rPr lang="es-ES" sz="2000" dirty="0"/>
              <a:t>Un </a:t>
            </a:r>
            <a:r>
              <a:rPr lang="es-ES" sz="2000" i="1" dirty="0"/>
              <a:t>socket</a:t>
            </a:r>
            <a:r>
              <a:rPr lang="es-ES" sz="2000" dirty="0"/>
              <a:t> es un proceso o hilo existente en la máquina cliente y en la máquina servidora, que sirve en última instancia para que el programa servidor y el cliente lean y escriban la información. Esta información será la transmitida por las diferentes capas de red.</a:t>
            </a:r>
          </a:p>
          <a:p>
            <a:pPr algn="just"/>
            <a:endParaRPr lang="es-ES" sz="2800" dirty="0"/>
          </a:p>
        </p:txBody>
      </p:sp>
      <p:sp>
        <p:nvSpPr>
          <p:cNvPr id="7" name="CuadroTexto 6"/>
          <p:cNvSpPr txBox="1"/>
          <p:nvPr/>
        </p:nvSpPr>
        <p:spPr>
          <a:xfrm>
            <a:off x="0" y="1660555"/>
            <a:ext cx="12191999" cy="483209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just"/>
            <a:r>
              <a:rPr lang="es-ES" sz="3600" b="1" dirty="0">
                <a:solidFill>
                  <a:schemeClr val="accent1">
                    <a:lumMod val="50000"/>
                  </a:schemeClr>
                </a:solidFill>
                <a:latin typeface="Adobe Caslon Pro Bold" panose="0205050205050A020403" pitchFamily="18" charset="0"/>
              </a:rPr>
              <a:t>Propiedades inherentes a los </a:t>
            </a:r>
            <a:r>
              <a:rPr lang="es-ES" sz="3600" b="1" i="1" dirty="0">
                <a:solidFill>
                  <a:schemeClr val="accent1">
                    <a:lumMod val="50000"/>
                  </a:schemeClr>
                </a:solidFill>
                <a:latin typeface="Adobe Caslon Pro Bold" panose="0205050205050A020403" pitchFamily="18" charset="0"/>
              </a:rPr>
              <a:t>sockets</a:t>
            </a:r>
            <a:endParaRPr lang="es-ES" sz="3600" b="1" dirty="0">
              <a:solidFill>
                <a:schemeClr val="accent1">
                  <a:lumMod val="50000"/>
                </a:schemeClr>
              </a:solidFill>
              <a:latin typeface="Adobe Caslon Pro Bold" panose="0205050205050A020403" pitchFamily="18" charset="0"/>
            </a:endParaRPr>
          </a:p>
          <a:p>
            <a:pPr algn="just"/>
            <a:r>
              <a:rPr lang="es-ES" sz="2400" dirty="0"/>
              <a:t>Las propiedades de un </a:t>
            </a:r>
            <a:r>
              <a:rPr lang="es-ES" sz="2400" i="1" dirty="0"/>
              <a:t>socket</a:t>
            </a:r>
            <a:r>
              <a:rPr lang="es-ES" sz="2400" dirty="0"/>
              <a:t> dependen de las características del protocolo en el que se implementan. El protocolo más utilizado es </a:t>
            </a:r>
            <a:r>
              <a:rPr lang="es-ES" sz="2400" dirty="0" err="1">
                <a:hlinkClick r:id="rId7" tooltip="Transmission Control Protocol"/>
              </a:rPr>
              <a:t>Transmission</a:t>
            </a:r>
            <a:r>
              <a:rPr lang="es-ES" sz="2400" dirty="0">
                <a:hlinkClick r:id="rId7" tooltip="Transmission Control Protocol"/>
              </a:rPr>
              <a:t> Control </a:t>
            </a:r>
            <a:r>
              <a:rPr lang="es-ES" sz="2400" dirty="0" err="1">
                <a:hlinkClick r:id="rId7" tooltip="Transmission Control Protocol"/>
              </a:rPr>
              <a:t>Protocol</a:t>
            </a:r>
            <a:r>
              <a:rPr lang="es-ES" sz="2400" dirty="0"/>
              <a:t>; una alternativa común a éste es </a:t>
            </a:r>
            <a:r>
              <a:rPr lang="es-ES" sz="2400" dirty="0" err="1">
                <a:hlinkClick r:id="rId8" tooltip="User Datagram Protocol"/>
              </a:rPr>
              <a:t>User</a:t>
            </a:r>
            <a:r>
              <a:rPr lang="es-ES" sz="2400" dirty="0">
                <a:hlinkClick r:id="rId8" tooltip="User Datagram Protocol"/>
              </a:rPr>
              <a:t> </a:t>
            </a:r>
            <a:r>
              <a:rPr lang="es-ES" sz="2400" dirty="0" err="1">
                <a:hlinkClick r:id="rId8" tooltip="User Datagram Protocol"/>
              </a:rPr>
              <a:t>Datagram</a:t>
            </a:r>
            <a:r>
              <a:rPr lang="es-ES" sz="2400" dirty="0">
                <a:hlinkClick r:id="rId8" tooltip="User Datagram Protocol"/>
              </a:rPr>
              <a:t> </a:t>
            </a:r>
            <a:r>
              <a:rPr lang="es-ES" sz="2400" dirty="0" err="1">
                <a:hlinkClick r:id="rId8" tooltip="User Datagram Protocol"/>
              </a:rPr>
              <a:t>Protocol</a:t>
            </a:r>
            <a:r>
              <a:rPr lang="es-ES" sz="2400" dirty="0"/>
              <a:t>.</a:t>
            </a:r>
          </a:p>
          <a:p>
            <a:pPr algn="just"/>
            <a:r>
              <a:rPr lang="es-ES" sz="2400" dirty="0"/>
              <a:t>Cuando se implementan con el protocolo TCP, los </a:t>
            </a:r>
            <a:r>
              <a:rPr lang="es-ES" sz="2400" i="1" dirty="0"/>
              <a:t>sockets</a:t>
            </a:r>
            <a:r>
              <a:rPr lang="es-ES" sz="2400" dirty="0"/>
              <a:t> tienen las siguientes propiedades:</a:t>
            </a:r>
          </a:p>
          <a:p>
            <a:pPr marL="1074738" indent="-342900" algn="just">
              <a:buFont typeface="Wingdings" panose="05000000000000000000" pitchFamily="2" charset="2"/>
              <a:buChar char="q"/>
            </a:pPr>
            <a:r>
              <a:rPr lang="es-ES" sz="2400" dirty="0"/>
              <a:t>Son </a:t>
            </a:r>
            <a:r>
              <a:rPr lang="es-ES" sz="2400" dirty="0">
                <a:hlinkClick r:id="rId9" tooltip="Protocolo orientado a la conexión"/>
              </a:rPr>
              <a:t>orientados a la conexión</a:t>
            </a:r>
            <a:r>
              <a:rPr lang="es-ES" sz="2400" dirty="0"/>
              <a:t>.</a:t>
            </a:r>
          </a:p>
          <a:p>
            <a:pPr marL="1074738" indent="-342900" algn="just">
              <a:buFont typeface="Wingdings" panose="05000000000000000000" pitchFamily="2" charset="2"/>
              <a:buChar char="q"/>
            </a:pPr>
            <a:r>
              <a:rPr lang="es-ES" sz="2400" dirty="0"/>
              <a:t>Se garantiza la transmisión de todos los octetos sin errores ni omisiones.</a:t>
            </a:r>
          </a:p>
          <a:p>
            <a:pPr marL="1074738" indent="-342900" algn="just">
              <a:buFont typeface="Wingdings" panose="05000000000000000000" pitchFamily="2" charset="2"/>
              <a:buChar char="q"/>
            </a:pPr>
            <a:r>
              <a:rPr lang="es-ES" sz="2400" dirty="0"/>
              <a:t>Se garantiza que todo octeto llegará a su destino en el mismo orden en que se ha transmitido.</a:t>
            </a:r>
          </a:p>
          <a:p>
            <a:pPr algn="just"/>
            <a:r>
              <a:rPr lang="es-ES" sz="2400" dirty="0"/>
              <a:t>Estas propiedades son muy importantes para garantizar la corrección de los programas que tratan la información.</a:t>
            </a:r>
          </a:p>
          <a:p>
            <a:pPr algn="just"/>
            <a:endParaRPr lang="es-ES" sz="3200" dirty="0"/>
          </a:p>
        </p:txBody>
      </p:sp>
    </p:spTree>
    <p:extLst>
      <p:ext uri="{BB962C8B-B14F-4D97-AF65-F5344CB8AC3E}">
        <p14:creationId xmlns:p14="http://schemas.microsoft.com/office/powerpoint/2010/main" val="6015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1" nodeType="clickEffect">
                                  <p:stCondLst>
                                    <p:cond delay="0"/>
                                  </p:stCondLst>
                                  <p:childTnLst>
                                    <p:animEffect transition="out" filter="wheel(1)">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grpId="1" nodeType="clickEffect">
                                  <p:stCondLst>
                                    <p:cond delay="0"/>
                                  </p:stCondLst>
                                  <p:childTnLst>
                                    <p:animEffect transition="out" filter="circle(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18</a:t>
            </a:fld>
            <a:endParaRPr lang="es-ES"/>
          </a:p>
        </p:txBody>
      </p:sp>
      <p:sp>
        <p:nvSpPr>
          <p:cNvPr id="4" name="Content Placeholder 1"/>
          <p:cNvSpPr txBox="1">
            <a:spLocks/>
          </p:cNvSpPr>
          <p:nvPr/>
        </p:nvSpPr>
        <p:spPr>
          <a:xfrm>
            <a:off x="1788459" y="1951975"/>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Una dirección IP es un número que identifica de forma única a cada máquina de la red, y que sirve para comunicarse con ella.</a:t>
            </a:r>
          </a:p>
          <a:p>
            <a:r>
              <a:rPr lang="es-ES_tradnl" dirty="0"/>
              <a:t>Un puerto es un número que identifica a un </a:t>
            </a:r>
            <a:r>
              <a:rPr lang="es-ES_tradnl" i="1" dirty="0"/>
              <a:t>socket </a:t>
            </a:r>
            <a:r>
              <a:rPr lang="es-ES_tradnl" dirty="0"/>
              <a:t>dentro de una máquina.</a:t>
            </a:r>
          </a:p>
        </p:txBody>
      </p:sp>
      <p:sp>
        <p:nvSpPr>
          <p:cNvPr id="5" name="Title 2"/>
          <p:cNvSpPr txBox="1">
            <a:spLocks/>
          </p:cNvSpPr>
          <p:nvPr/>
        </p:nvSpPr>
        <p:spPr>
          <a:xfrm>
            <a:off x="1788459" y="57943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Direcciones IP y puertos</a:t>
            </a:r>
          </a:p>
        </p:txBody>
      </p:sp>
    </p:spTree>
    <p:extLst>
      <p:ext uri="{BB962C8B-B14F-4D97-AF65-F5344CB8AC3E}">
        <p14:creationId xmlns:p14="http://schemas.microsoft.com/office/powerpoint/2010/main" val="421194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19</a:t>
            </a:fld>
            <a:endParaRPr lang="es-ES"/>
          </a:p>
        </p:txBody>
      </p:sp>
      <p:sp>
        <p:nvSpPr>
          <p:cNvPr id="4" name="Content Placeholder 1"/>
          <p:cNvSpPr txBox="1">
            <a:spLocks/>
          </p:cNvSpPr>
          <p:nvPr/>
        </p:nvSpPr>
        <p:spPr>
          <a:xfrm>
            <a:off x="1600200" y="1911634"/>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Son orientados a conexión.</a:t>
            </a:r>
          </a:p>
          <a:p>
            <a:r>
              <a:rPr lang="es-ES_tradnl" dirty="0"/>
              <a:t>Cuando operan sobre IP, emplean TCP.</a:t>
            </a:r>
          </a:p>
          <a:p>
            <a:r>
              <a:rPr lang="es-ES_tradnl" dirty="0"/>
              <a:t>Un </a:t>
            </a:r>
            <a:r>
              <a:rPr lang="es-ES_tradnl" i="1" dirty="0"/>
              <a:t>socket </a:t>
            </a:r>
            <a:r>
              <a:rPr lang="es-ES_tradnl" i="1" dirty="0" err="1"/>
              <a:t>stream</a:t>
            </a:r>
            <a:r>
              <a:rPr lang="es-ES_tradnl" i="1" dirty="0"/>
              <a:t> </a:t>
            </a:r>
            <a:r>
              <a:rPr lang="es-ES_tradnl" dirty="0"/>
              <a:t>se utiliza para comunicarse siempre con el mismo receptor, manteniendo el canal de comunicación abierto entre ambas partes hasta que se termina la conexión.</a:t>
            </a:r>
          </a:p>
          <a:p>
            <a:r>
              <a:rPr lang="es-ES_tradnl" dirty="0"/>
              <a:t>Una parte ejerce la función de </a:t>
            </a:r>
            <a:r>
              <a:rPr lang="es-ES_tradnl" b="1" dirty="0"/>
              <a:t>proceso cliente</a:t>
            </a:r>
            <a:r>
              <a:rPr lang="es-ES_tradnl" dirty="0"/>
              <a:t> y otra de </a:t>
            </a:r>
            <a:r>
              <a:rPr lang="es-ES_tradnl" b="1" dirty="0"/>
              <a:t>proceso servidor</a:t>
            </a:r>
            <a:r>
              <a:rPr lang="es-ES_tradnl" dirty="0"/>
              <a:t>.</a:t>
            </a:r>
          </a:p>
        </p:txBody>
      </p:sp>
      <p:sp>
        <p:nvSpPr>
          <p:cNvPr id="5" name="Title 2"/>
          <p:cNvSpPr txBox="1">
            <a:spLocks/>
          </p:cNvSpPr>
          <p:nvPr/>
        </p:nvSpPr>
        <p:spPr>
          <a:xfrm>
            <a:off x="1748117" y="57943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stream</a:t>
            </a:r>
            <a:endParaRPr lang="es-ES_tradnl" dirty="0"/>
          </a:p>
        </p:txBody>
      </p:sp>
    </p:spTree>
    <p:extLst>
      <p:ext uri="{BB962C8B-B14F-4D97-AF65-F5344CB8AC3E}">
        <p14:creationId xmlns:p14="http://schemas.microsoft.com/office/powerpoint/2010/main" val="204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a:t>
            </a:fld>
            <a:endParaRPr lang="es-ES"/>
          </a:p>
        </p:txBody>
      </p:sp>
      <p:pic>
        <p:nvPicPr>
          <p:cNvPr id="4" name="Imagen 3"/>
          <p:cNvPicPr>
            <a:picLocks noChangeAspect="1"/>
          </p:cNvPicPr>
          <p:nvPr/>
        </p:nvPicPr>
        <p:blipFill>
          <a:blip r:embed="rId3">
            <a:duotone>
              <a:schemeClr val="accent2">
                <a:shade val="45000"/>
                <a:satMod val="135000"/>
              </a:schemeClr>
              <a:prstClr val="white"/>
            </a:duotone>
          </a:blip>
          <a:stretch>
            <a:fillRect/>
          </a:stretch>
        </p:blipFill>
        <p:spPr>
          <a:xfrm>
            <a:off x="1960032" y="902127"/>
            <a:ext cx="7492007" cy="1127203"/>
          </a:xfrm>
          <a:prstGeom prst="rect">
            <a:avLst/>
          </a:prstGeom>
        </p:spPr>
      </p:pic>
      <p:sp>
        <p:nvSpPr>
          <p:cNvPr id="5" name="Content Placeholder 3"/>
          <p:cNvSpPr txBox="1">
            <a:spLocks/>
          </p:cNvSpPr>
          <p:nvPr/>
        </p:nvSpPr>
        <p:spPr>
          <a:xfrm>
            <a:off x="1591235" y="23320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solidFill>
                  <a:schemeClr val="tx1"/>
                </a:solidFill>
              </a:rPr>
              <a:t>Muchos sistemas computacionales de la actualidad siguen el modelo de computación distribuida.</a:t>
            </a:r>
          </a:p>
          <a:p>
            <a:r>
              <a:rPr lang="es-ES_tradnl" dirty="0">
                <a:solidFill>
                  <a:schemeClr val="tx1"/>
                </a:solidFill>
              </a:rPr>
              <a:t>Aplicaciones a través de Internet, móviles, etc.</a:t>
            </a:r>
          </a:p>
          <a:p>
            <a:r>
              <a:rPr lang="es-ES_tradnl" dirty="0">
                <a:solidFill>
                  <a:schemeClr val="tx1"/>
                </a:solidFill>
              </a:rPr>
              <a:t>La mayoría de superordenadores modernos son sistemas distribuidos.</a:t>
            </a:r>
          </a:p>
        </p:txBody>
      </p:sp>
    </p:spTree>
    <p:extLst>
      <p:ext uri="{BB962C8B-B14F-4D97-AF65-F5344CB8AC3E}">
        <p14:creationId xmlns:p14="http://schemas.microsoft.com/office/powerpoint/2010/main" val="2035702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20</a:t>
            </a:fld>
            <a:endParaRPr lang="es-ES"/>
          </a:p>
        </p:txBody>
      </p:sp>
      <p:sp>
        <p:nvSpPr>
          <p:cNvPr id="4" name="Title 2"/>
          <p:cNvSpPr txBox="1">
            <a:spLocks/>
          </p:cNvSpPr>
          <p:nvPr/>
        </p:nvSpPr>
        <p:spPr>
          <a:xfrm>
            <a:off x="1748117" y="57943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stream</a:t>
            </a:r>
            <a:endParaRPr lang="es-ES_tradnl" dirty="0"/>
          </a:p>
        </p:txBody>
      </p:sp>
      <p:sp>
        <p:nvSpPr>
          <p:cNvPr id="5" name="Content Placeholder 1"/>
          <p:cNvSpPr txBox="1">
            <a:spLocks/>
          </p:cNvSpPr>
          <p:nvPr/>
        </p:nvSpPr>
        <p:spPr>
          <a:xfrm>
            <a:off x="1492623" y="23320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a:t>Proceso cliente:</a:t>
            </a:r>
          </a:p>
          <a:p>
            <a:pPr marL="850392" lvl="1" indent="-457200">
              <a:buFont typeface="+mj-lt"/>
              <a:buAutoNum type="arabicPeriod"/>
            </a:pPr>
            <a:r>
              <a:rPr lang="es-ES_tradnl"/>
              <a:t>Creación del socket.</a:t>
            </a:r>
          </a:p>
          <a:p>
            <a:pPr marL="850392" lvl="1" indent="-457200">
              <a:buFont typeface="+mj-lt"/>
              <a:buAutoNum type="arabicPeriod"/>
            </a:pPr>
            <a:r>
              <a:rPr lang="es-ES_tradnl"/>
              <a:t>Conexión del socket (</a:t>
            </a:r>
            <a:r>
              <a:rPr lang="es-ES_tradnl" i="1"/>
              <a:t>connect</a:t>
            </a:r>
            <a:r>
              <a:rPr lang="es-ES_tradnl"/>
              <a:t>).</a:t>
            </a:r>
          </a:p>
          <a:p>
            <a:pPr marL="850392" lvl="1" indent="-457200">
              <a:buFont typeface="+mj-lt"/>
              <a:buAutoNum type="arabicPeriod"/>
            </a:pPr>
            <a:r>
              <a:rPr lang="es-ES_tradnl"/>
              <a:t>Envío y recepción de mensajes.</a:t>
            </a:r>
          </a:p>
          <a:p>
            <a:pPr marL="850392" lvl="1" indent="-457200">
              <a:buFont typeface="+mj-lt"/>
              <a:buAutoNum type="arabicPeriod"/>
            </a:pPr>
            <a:r>
              <a:rPr lang="es-ES_tradnl"/>
              <a:t>Cierre de la conexión (</a:t>
            </a:r>
            <a:r>
              <a:rPr lang="es-ES_tradnl" i="1"/>
              <a:t>close</a:t>
            </a:r>
            <a:r>
              <a:rPr lang="es-ES_tradnl"/>
              <a:t>).</a:t>
            </a:r>
            <a:endParaRPr lang="es-ES_tradnl" dirty="0"/>
          </a:p>
        </p:txBody>
      </p:sp>
    </p:spTree>
    <p:extLst>
      <p:ext uri="{BB962C8B-B14F-4D97-AF65-F5344CB8AC3E}">
        <p14:creationId xmlns:p14="http://schemas.microsoft.com/office/powerpoint/2010/main" val="250662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21</a:t>
            </a:fld>
            <a:endParaRPr lang="es-ES"/>
          </a:p>
        </p:txBody>
      </p:sp>
      <p:sp>
        <p:nvSpPr>
          <p:cNvPr id="4" name="Content Placeholder 1"/>
          <p:cNvSpPr txBox="1">
            <a:spLocks/>
          </p:cNvSpPr>
          <p:nvPr/>
        </p:nvSpPr>
        <p:spPr>
          <a:xfrm>
            <a:off x="1667435"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Proceso servidor:</a:t>
            </a:r>
          </a:p>
          <a:p>
            <a:pPr marL="850392" lvl="1" indent="-457200">
              <a:buFont typeface="+mj-lt"/>
              <a:buAutoNum type="arabicPeriod"/>
            </a:pPr>
            <a:r>
              <a:rPr lang="es-ES_tradnl" dirty="0"/>
              <a:t>Creación del socket.</a:t>
            </a:r>
          </a:p>
          <a:p>
            <a:pPr marL="850392" lvl="1" indent="-457200">
              <a:buFont typeface="+mj-lt"/>
              <a:buAutoNum type="arabicPeriod"/>
            </a:pPr>
            <a:r>
              <a:rPr lang="es-ES_tradnl" dirty="0"/>
              <a:t>Asignación de dirección y puerto (</a:t>
            </a:r>
            <a:r>
              <a:rPr lang="es-ES_tradnl" i="1" dirty="0" err="1"/>
              <a:t>bind</a:t>
            </a:r>
            <a:r>
              <a:rPr lang="es-ES_tradnl" dirty="0"/>
              <a:t>).</a:t>
            </a:r>
          </a:p>
          <a:p>
            <a:pPr marL="850392" lvl="1" indent="-457200">
              <a:buFont typeface="+mj-lt"/>
              <a:buAutoNum type="arabicPeriod"/>
            </a:pPr>
            <a:r>
              <a:rPr lang="es-ES_tradnl" dirty="0"/>
              <a:t>Escucha (</a:t>
            </a:r>
            <a:r>
              <a:rPr lang="es-ES_tradnl" i="1" dirty="0"/>
              <a:t>listen</a:t>
            </a:r>
            <a:r>
              <a:rPr lang="es-ES_tradnl" dirty="0"/>
              <a:t>).</a:t>
            </a:r>
          </a:p>
          <a:p>
            <a:pPr marL="850392" lvl="1" indent="-457200">
              <a:buFont typeface="+mj-lt"/>
              <a:buAutoNum type="arabicPeriod"/>
            </a:pPr>
            <a:r>
              <a:rPr lang="es-ES_tradnl" dirty="0"/>
              <a:t>Aceptación de conexiones (</a:t>
            </a:r>
            <a:r>
              <a:rPr lang="es-ES_tradnl" i="1" dirty="0" err="1"/>
              <a:t>accept</a:t>
            </a:r>
            <a:r>
              <a:rPr lang="es-ES_tradnl" dirty="0"/>
              <a:t>). Esta operación implica la creación de un nuevo socket, que se usa para comunicarse con el cliente que se ha conectado.</a:t>
            </a:r>
          </a:p>
          <a:p>
            <a:pPr marL="850392" lvl="1" indent="-457200">
              <a:buFont typeface="+mj-lt"/>
              <a:buAutoNum type="arabicPeriod"/>
            </a:pPr>
            <a:r>
              <a:rPr lang="es-ES_tradnl" dirty="0"/>
              <a:t>Envío y recepción de mensajes.</a:t>
            </a:r>
          </a:p>
          <a:p>
            <a:pPr marL="850392" lvl="1" indent="-457200">
              <a:buFont typeface="+mj-lt"/>
              <a:buAutoNum type="arabicPeriod"/>
            </a:pPr>
            <a:r>
              <a:rPr lang="es-ES_tradnl" dirty="0"/>
              <a:t>Cierre de la conexión (</a:t>
            </a:r>
            <a:r>
              <a:rPr lang="es-ES_tradnl" i="1" dirty="0" err="1"/>
              <a:t>close</a:t>
            </a:r>
            <a:r>
              <a:rPr lang="es-ES_tradnl" dirty="0"/>
              <a:t>).</a:t>
            </a:r>
          </a:p>
        </p:txBody>
      </p:sp>
      <p:sp>
        <p:nvSpPr>
          <p:cNvPr id="5" name="Title 2"/>
          <p:cNvSpPr txBox="1">
            <a:spLocks/>
          </p:cNvSpPr>
          <p:nvPr/>
        </p:nvSpPr>
        <p:spPr>
          <a:xfrm>
            <a:off x="1667435" y="51574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stream</a:t>
            </a:r>
            <a:endParaRPr lang="es-ES_tradnl" dirty="0"/>
          </a:p>
        </p:txBody>
      </p:sp>
    </p:spTree>
    <p:extLst>
      <p:ext uri="{BB962C8B-B14F-4D97-AF65-F5344CB8AC3E}">
        <p14:creationId xmlns:p14="http://schemas.microsoft.com/office/powerpoint/2010/main" val="281707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22</a:t>
            </a:fld>
            <a:endParaRPr lang="es-ES"/>
          </a:p>
        </p:txBody>
      </p:sp>
      <p:pic>
        <p:nvPicPr>
          <p:cNvPr id="4" name="Content Placeholder 3" descr="Figura 3.7.jpg"/>
          <p:cNvPicPr>
            <a:picLocks noChangeAspect="1"/>
          </p:cNvPicPr>
          <p:nvPr/>
        </p:nvPicPr>
        <p:blipFill>
          <a:blip r:embed="rId3" cstate="print">
            <a:extLst>
              <a:ext uri="{28A0092B-C50C-407E-A947-70E740481C1C}">
                <a14:useLocalDpi xmlns:a14="http://schemas.microsoft.com/office/drawing/2010/main" val="0"/>
              </a:ext>
            </a:extLst>
          </a:blip>
          <a:srcRect l="-24273" r="-24273"/>
          <a:stretch>
            <a:fillRect/>
          </a:stretch>
        </p:blipFill>
        <p:spPr>
          <a:xfrm>
            <a:off x="659219" y="747765"/>
            <a:ext cx="11164186" cy="6139872"/>
          </a:xfrm>
          <a:prstGeom prst="rect">
            <a:avLst/>
          </a:prstGeom>
        </p:spPr>
      </p:pic>
      <p:sp>
        <p:nvSpPr>
          <p:cNvPr id="5" name="Title 2"/>
          <p:cNvSpPr txBox="1">
            <a:spLocks/>
          </p:cNvSpPr>
          <p:nvPr/>
        </p:nvSpPr>
        <p:spPr>
          <a:xfrm>
            <a:off x="498141" y="70325"/>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stream</a:t>
            </a:r>
            <a:endParaRPr lang="es-ES_tradnl" dirty="0"/>
          </a:p>
        </p:txBody>
      </p:sp>
    </p:spTree>
    <p:extLst>
      <p:ext uri="{BB962C8B-B14F-4D97-AF65-F5344CB8AC3E}">
        <p14:creationId xmlns:p14="http://schemas.microsoft.com/office/powerpoint/2010/main" val="3899254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23</a:t>
            </a:fld>
            <a:endParaRPr lang="es-ES"/>
          </a:p>
        </p:txBody>
      </p:sp>
      <p:sp>
        <p:nvSpPr>
          <p:cNvPr id="4" name="Content Placeholder 1"/>
          <p:cNvSpPr txBox="1">
            <a:spLocks/>
          </p:cNvSpPr>
          <p:nvPr/>
        </p:nvSpPr>
        <p:spPr>
          <a:xfrm>
            <a:off x="1640541" y="1722437"/>
            <a:ext cx="8229600" cy="4525963"/>
          </a:xfrm>
          <a:prstGeom prst="rect">
            <a:avLst/>
          </a:prstGeom>
        </p:spPr>
        <p:txBody>
          <a:bodyPr vert="horz" lIns="91440" tIns="45720" rIns="91440" bIns="45720" rtlCol="0">
            <a:normAutofit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Son no orientados a conexión.</a:t>
            </a:r>
          </a:p>
          <a:p>
            <a:r>
              <a:rPr lang="es-ES_tradnl" dirty="0"/>
              <a:t>Cuando operan sobre IP, emplean UDP.</a:t>
            </a:r>
          </a:p>
          <a:p>
            <a:r>
              <a:rPr lang="es-ES_tradnl" dirty="0"/>
              <a:t>Cuando se usan </a:t>
            </a:r>
            <a:r>
              <a:rPr lang="es-ES_tradnl" i="1" dirty="0"/>
              <a:t>sockets </a:t>
            </a:r>
            <a:r>
              <a:rPr lang="es-ES_tradnl" i="1" dirty="0" err="1"/>
              <a:t>datagram</a:t>
            </a:r>
            <a:r>
              <a:rPr lang="es-ES_tradnl" i="1" dirty="0"/>
              <a:t> </a:t>
            </a:r>
            <a:r>
              <a:rPr lang="es-ES_tradnl" dirty="0"/>
              <a:t>no existe diferencia entre proceso servidor y proceso cliente.</a:t>
            </a:r>
          </a:p>
          <a:p>
            <a:r>
              <a:rPr lang="es-ES_tradnl" dirty="0"/>
              <a:t>Pasos para enviar mensajes:</a:t>
            </a:r>
          </a:p>
          <a:p>
            <a:pPr lvl="1"/>
            <a:r>
              <a:rPr lang="es-ES_tradnl" dirty="0"/>
              <a:t>Creación del socket.</a:t>
            </a:r>
          </a:p>
          <a:p>
            <a:pPr lvl="1"/>
            <a:r>
              <a:rPr lang="es-ES_tradnl" dirty="0"/>
              <a:t>Asignación de dirección y puerto (</a:t>
            </a:r>
            <a:r>
              <a:rPr lang="es-ES_tradnl" i="1" dirty="0" err="1"/>
              <a:t>bind</a:t>
            </a:r>
            <a:r>
              <a:rPr lang="es-ES_tradnl" dirty="0"/>
              <a:t>). Solo necesaria para poder recibir mensajes.</a:t>
            </a:r>
          </a:p>
          <a:p>
            <a:pPr lvl="1"/>
            <a:r>
              <a:rPr lang="es-ES_tradnl" dirty="0"/>
              <a:t>Envío y/o recepción de mensajes.</a:t>
            </a:r>
          </a:p>
          <a:p>
            <a:pPr lvl="1"/>
            <a:r>
              <a:rPr lang="es-ES_tradnl" dirty="0"/>
              <a:t>Cierre del socket.</a:t>
            </a:r>
          </a:p>
        </p:txBody>
      </p:sp>
      <p:sp>
        <p:nvSpPr>
          <p:cNvPr id="5" name="Title 2"/>
          <p:cNvSpPr txBox="1">
            <a:spLocks/>
          </p:cNvSpPr>
          <p:nvPr/>
        </p:nvSpPr>
        <p:spPr>
          <a:xfrm>
            <a:off x="1640541" y="51574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datagram</a:t>
            </a:r>
            <a:endParaRPr lang="es-ES_tradnl" dirty="0"/>
          </a:p>
        </p:txBody>
      </p:sp>
    </p:spTree>
    <p:extLst>
      <p:ext uri="{BB962C8B-B14F-4D97-AF65-F5344CB8AC3E}">
        <p14:creationId xmlns:p14="http://schemas.microsoft.com/office/powerpoint/2010/main" val="2867297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631386" y="6065837"/>
            <a:ext cx="6672887" cy="365125"/>
          </a:xfrm>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24</a:t>
            </a:fld>
            <a:endParaRPr lang="es-ES"/>
          </a:p>
        </p:txBody>
      </p:sp>
      <p:pic>
        <p:nvPicPr>
          <p:cNvPr id="4" name="Content Placeholder 3" descr="Figura 3.8.jpg"/>
          <p:cNvPicPr>
            <a:picLocks noChangeAspect="1"/>
          </p:cNvPicPr>
          <p:nvPr/>
        </p:nvPicPr>
        <p:blipFill>
          <a:blip r:embed="rId3" cstate="print">
            <a:extLst>
              <a:ext uri="{28A0092B-C50C-407E-A947-70E740481C1C}">
                <a14:useLocalDpi xmlns:a14="http://schemas.microsoft.com/office/drawing/2010/main" val="0"/>
              </a:ext>
            </a:extLst>
          </a:blip>
          <a:srcRect l="-29333" r="-29333"/>
          <a:stretch>
            <a:fillRect/>
          </a:stretch>
        </p:blipFill>
        <p:spPr>
          <a:xfrm>
            <a:off x="1815353" y="1521670"/>
            <a:ext cx="8229600" cy="4525963"/>
          </a:xfrm>
          <a:prstGeom prst="rect">
            <a:avLst/>
          </a:prstGeom>
        </p:spPr>
      </p:pic>
      <p:sp>
        <p:nvSpPr>
          <p:cNvPr id="5" name="Title 2"/>
          <p:cNvSpPr txBox="1">
            <a:spLocks/>
          </p:cNvSpPr>
          <p:nvPr/>
        </p:nvSpPr>
        <p:spPr>
          <a:xfrm>
            <a:off x="1815353" y="314980"/>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Sockets </a:t>
            </a:r>
            <a:r>
              <a:rPr lang="es-ES_tradnl" dirty="0" err="1"/>
              <a:t>datagram</a:t>
            </a:r>
            <a:endParaRPr lang="es-ES_tradnl" dirty="0"/>
          </a:p>
        </p:txBody>
      </p:sp>
    </p:spTree>
    <p:extLst>
      <p:ext uri="{BB962C8B-B14F-4D97-AF65-F5344CB8AC3E}">
        <p14:creationId xmlns:p14="http://schemas.microsoft.com/office/powerpoint/2010/main" val="38073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E3689119-B5D1-425A-8ED6-21379833DA61}" type="slidenum">
              <a:rPr lang="es-ES" smtClean="0"/>
              <a:t>25</a:t>
            </a:fld>
            <a:endParaRPr lang="es-ES"/>
          </a:p>
        </p:txBody>
      </p:sp>
      <p:sp>
        <p:nvSpPr>
          <p:cNvPr id="4" name="Content Placeholder 1"/>
          <p:cNvSpPr txBox="1">
            <a:spLocks/>
          </p:cNvSpPr>
          <p:nvPr/>
        </p:nvSpPr>
        <p:spPr>
          <a:xfrm>
            <a:off x="1519518" y="212678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i="1" dirty="0" err="1"/>
              <a:t>java.net.Socket</a:t>
            </a:r>
            <a:r>
              <a:rPr lang="es-ES_tradnl" dirty="0"/>
              <a:t>, para la creación de </a:t>
            </a:r>
            <a:r>
              <a:rPr lang="es-ES_tradnl" i="1" dirty="0"/>
              <a:t>sockets </a:t>
            </a:r>
            <a:r>
              <a:rPr lang="es-ES_tradnl" i="1" dirty="0" err="1"/>
              <a:t>stream</a:t>
            </a:r>
            <a:r>
              <a:rPr lang="es-ES_tradnl" i="1" dirty="0"/>
              <a:t> </a:t>
            </a:r>
            <a:r>
              <a:rPr lang="es-ES_tradnl" dirty="0"/>
              <a:t>cliente.</a:t>
            </a:r>
          </a:p>
          <a:p>
            <a:r>
              <a:rPr lang="es-ES_tradnl" i="1" dirty="0" err="1"/>
              <a:t>java.net.ServerSocket</a:t>
            </a:r>
            <a:r>
              <a:rPr lang="es-ES_tradnl" dirty="0"/>
              <a:t>, para la creación de </a:t>
            </a:r>
            <a:r>
              <a:rPr lang="es-ES_tradnl" i="1" dirty="0"/>
              <a:t>sockets </a:t>
            </a:r>
            <a:r>
              <a:rPr lang="es-ES_tradnl" i="1" dirty="0" err="1"/>
              <a:t>stream</a:t>
            </a:r>
            <a:r>
              <a:rPr lang="es-ES_tradnl" i="1" dirty="0"/>
              <a:t> </a:t>
            </a:r>
            <a:r>
              <a:rPr lang="es-ES_tradnl" dirty="0"/>
              <a:t>servidor.</a:t>
            </a:r>
          </a:p>
          <a:p>
            <a:r>
              <a:rPr lang="es-ES_tradnl" i="1" dirty="0" err="1"/>
              <a:t>java.net.DatagramSocket</a:t>
            </a:r>
            <a:r>
              <a:rPr lang="es-ES_tradnl" dirty="0"/>
              <a:t>, para la creación de </a:t>
            </a:r>
            <a:r>
              <a:rPr lang="es-ES_tradnl" i="1" dirty="0"/>
              <a:t>sockets </a:t>
            </a:r>
            <a:r>
              <a:rPr lang="es-ES_tradnl" i="1" dirty="0" err="1"/>
              <a:t>datagram</a:t>
            </a:r>
            <a:r>
              <a:rPr lang="es-ES_tradnl" dirty="0"/>
              <a:t>.</a:t>
            </a:r>
          </a:p>
        </p:txBody>
      </p:sp>
      <p:sp>
        <p:nvSpPr>
          <p:cNvPr id="5" name="Title 2"/>
          <p:cNvSpPr txBox="1">
            <a:spLocks/>
          </p:cNvSpPr>
          <p:nvPr/>
        </p:nvSpPr>
        <p:spPr>
          <a:xfrm>
            <a:off x="1653988" y="579437"/>
            <a:ext cx="8229600"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Programación con sockets</a:t>
            </a:r>
          </a:p>
        </p:txBody>
      </p:sp>
      <p:sp>
        <p:nvSpPr>
          <p:cNvPr id="6" name="Marcador de pie de página 1"/>
          <p:cNvSpPr txBox="1">
            <a:spLocks/>
          </p:cNvSpPr>
          <p:nvPr/>
        </p:nvSpPr>
        <p:spPr>
          <a:xfrm>
            <a:off x="187633" y="6380816"/>
            <a:ext cx="6672887" cy="365125"/>
          </a:xfrm>
          <a:prstGeom prst="rect">
            <a:avLst/>
          </a:prstGeom>
        </p:spPr>
        <p:txBody>
          <a:bodyPr vert="horz" lIns="91440" tIns="45720" rIns="91440" bIns="45720" rtlCol="0" anchor="ctr"/>
          <a:lstStyle>
            <a:defPPr>
              <a:defRPr lang="es-E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FCO. UREÑA  PSP-2º DAM </a:t>
            </a:r>
            <a:r>
              <a:rPr lang="mr-IN" dirty="0"/>
              <a:t>21-22</a:t>
            </a:r>
            <a:r>
              <a:rPr lang="es-ES" dirty="0"/>
              <a:t>   SANTA Mª LA NUEVA Y SAN JOSE ARTESANO  UN3</a:t>
            </a:r>
          </a:p>
        </p:txBody>
      </p:sp>
      <p:sp>
        <p:nvSpPr>
          <p:cNvPr id="2" name="CuadroTexto 1">
            <a:hlinkClick r:id="rId3"/>
            <a:extLst>
              <a:ext uri="{FF2B5EF4-FFF2-40B4-BE49-F238E27FC236}">
                <a16:creationId xmlns:a16="http://schemas.microsoft.com/office/drawing/2014/main" id="{B17B3B6E-C8D9-3048-98B3-5F8244D52EC7}"/>
              </a:ext>
            </a:extLst>
          </p:cNvPr>
          <p:cNvSpPr txBox="1"/>
          <p:nvPr/>
        </p:nvSpPr>
        <p:spPr>
          <a:xfrm>
            <a:off x="2442882" y="4710546"/>
            <a:ext cx="6160469" cy="369332"/>
          </a:xfrm>
          <a:prstGeom prst="rect">
            <a:avLst/>
          </a:prstGeom>
          <a:noFill/>
        </p:spPr>
        <p:txBody>
          <a:bodyPr wrap="none" rtlCol="0">
            <a:spAutoFit/>
          </a:bodyPr>
          <a:lstStyle/>
          <a:p>
            <a:r>
              <a:rPr lang="es-ES" dirty="0"/>
              <a:t>https://</a:t>
            </a:r>
            <a:r>
              <a:rPr lang="es-ES" dirty="0" err="1"/>
              <a:t>www.programarya.com</a:t>
            </a:r>
            <a:r>
              <a:rPr lang="es-ES" dirty="0"/>
              <a:t>/Cursos-Avanzados/Java/Sockets</a:t>
            </a:r>
          </a:p>
        </p:txBody>
      </p:sp>
      <p:sp>
        <p:nvSpPr>
          <p:cNvPr id="7" name="CuadroTexto 6">
            <a:hlinkClick r:id="rId4"/>
            <a:extLst>
              <a:ext uri="{FF2B5EF4-FFF2-40B4-BE49-F238E27FC236}">
                <a16:creationId xmlns:a16="http://schemas.microsoft.com/office/drawing/2014/main" id="{93F9FCEE-6AFF-6247-A58B-F64EA6A80E50}"/>
              </a:ext>
            </a:extLst>
          </p:cNvPr>
          <p:cNvSpPr txBox="1"/>
          <p:nvPr/>
        </p:nvSpPr>
        <p:spPr>
          <a:xfrm>
            <a:off x="2442882" y="5176349"/>
            <a:ext cx="5156668" cy="369332"/>
          </a:xfrm>
          <a:prstGeom prst="rect">
            <a:avLst/>
          </a:prstGeom>
          <a:noFill/>
        </p:spPr>
        <p:txBody>
          <a:bodyPr wrap="none" rtlCol="0">
            <a:spAutoFit/>
          </a:bodyPr>
          <a:lstStyle/>
          <a:p>
            <a:r>
              <a:rPr lang="es-ES" dirty="0"/>
              <a:t>https://</a:t>
            </a:r>
            <a:r>
              <a:rPr lang="es-ES" dirty="0" err="1"/>
              <a:t>www.infor.uva.es</a:t>
            </a:r>
            <a:r>
              <a:rPr lang="es-ES" dirty="0"/>
              <a:t>/~</a:t>
            </a:r>
            <a:r>
              <a:rPr lang="es-ES" dirty="0" err="1"/>
              <a:t>fdiaz</a:t>
            </a:r>
            <a:r>
              <a:rPr lang="es-ES" dirty="0"/>
              <a:t>/</a:t>
            </a:r>
            <a:r>
              <a:rPr lang="es-ES" dirty="0" err="1"/>
              <a:t>sd</a:t>
            </a:r>
            <a:r>
              <a:rPr lang="es-ES" dirty="0"/>
              <a:t>/</a:t>
            </a:r>
            <a:r>
              <a:rPr lang="es-ES" dirty="0" err="1"/>
              <a:t>doc</a:t>
            </a:r>
            <a:r>
              <a:rPr lang="es-ES" dirty="0"/>
              <a:t>/</a:t>
            </a:r>
            <a:r>
              <a:rPr lang="es-ES" dirty="0" err="1"/>
              <a:t>java.net.pdf</a:t>
            </a:r>
            <a:endParaRPr lang="es-ES" dirty="0"/>
          </a:p>
        </p:txBody>
      </p:sp>
    </p:spTree>
    <p:extLst>
      <p:ext uri="{BB962C8B-B14F-4D97-AF65-F5344CB8AC3E}">
        <p14:creationId xmlns:p14="http://schemas.microsoft.com/office/powerpoint/2010/main" val="314793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187633" y="6380816"/>
            <a:ext cx="6672887" cy="365125"/>
          </a:xfrm>
        </p:spPr>
        <p:txBody>
          <a:bodyPr/>
          <a:lstStyle/>
          <a:p>
            <a:r>
              <a:rPr lang="es-ES" dirty="0"/>
              <a:t>FCO. UREÑA  PSP-2º DAM </a:t>
            </a:r>
            <a:r>
              <a:rPr lang="mr-IN" dirty="0"/>
              <a:t>21-22</a:t>
            </a:r>
            <a:r>
              <a:rPr lang="es-ES" dirty="0"/>
              <a:t>   SANTA Mª LA NUEVA Y SAN JOSE ARTESANO  UN3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26</a:t>
            </a:fld>
            <a:endParaRPr lang="es-ES"/>
          </a:p>
        </p:txBody>
      </p:sp>
      <p:sp>
        <p:nvSpPr>
          <p:cNvPr id="4" name="Content Placeholder 1"/>
          <p:cNvSpPr txBox="1">
            <a:spLocks/>
          </p:cNvSpPr>
          <p:nvPr/>
        </p:nvSpPr>
        <p:spPr>
          <a:xfrm>
            <a:off x="999460" y="1372813"/>
            <a:ext cx="9074262" cy="4693024"/>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marL="109728">
              <a:lnSpc>
                <a:spcPct val="100000"/>
              </a:lnSpc>
            </a:pPr>
            <a:r>
              <a:rPr lang="es-ES_tradnl" sz="1600" b="1" dirty="0" err="1"/>
              <a:t>import</a:t>
            </a:r>
            <a:r>
              <a:rPr lang="es-ES_tradnl" sz="1600" b="1" dirty="0"/>
              <a:t> java.io.*;</a:t>
            </a:r>
          </a:p>
          <a:p>
            <a:pPr marL="109728">
              <a:lnSpc>
                <a:spcPct val="100000"/>
              </a:lnSpc>
            </a:pPr>
            <a:r>
              <a:rPr lang="es-ES_tradnl" sz="1600" b="1" dirty="0" err="1"/>
              <a:t>import</a:t>
            </a:r>
            <a:r>
              <a:rPr lang="es-ES_tradnl" sz="1600" b="1" dirty="0"/>
              <a:t> java.net.*;</a:t>
            </a:r>
          </a:p>
          <a:p>
            <a:pPr marL="109728">
              <a:lnSpc>
                <a:spcPct val="100000"/>
              </a:lnSpc>
            </a:pPr>
            <a:r>
              <a:rPr lang="es-ES_tradnl" sz="1600" b="1" dirty="0" err="1"/>
              <a:t>public</a:t>
            </a:r>
            <a:r>
              <a:rPr lang="es-ES_tradnl" sz="1600" b="1" dirty="0"/>
              <a:t> </a:t>
            </a:r>
            <a:r>
              <a:rPr lang="es-ES_tradnl" sz="1600" b="1" dirty="0" err="1"/>
              <a:t>class</a:t>
            </a:r>
            <a:r>
              <a:rPr lang="es-ES_tradnl" sz="1600" b="1" dirty="0"/>
              <a:t> </a:t>
            </a:r>
            <a:r>
              <a:rPr lang="es-ES_tradnl" sz="1600" b="1" dirty="0" err="1"/>
              <a:t>ClienteSocketStream</a:t>
            </a:r>
            <a:r>
              <a:rPr lang="es-ES_tradnl" sz="1600" b="1" dirty="0"/>
              <a:t> {</a:t>
            </a:r>
          </a:p>
          <a:p>
            <a:pPr marL="109728">
              <a:lnSpc>
                <a:spcPct val="100000"/>
              </a:lnSpc>
            </a:pPr>
            <a:r>
              <a:rPr lang="es-ES_tradnl" sz="1600" b="1" dirty="0"/>
              <a:t>   </a:t>
            </a:r>
            <a:r>
              <a:rPr lang="es-ES_tradnl" sz="1600" b="1" dirty="0" err="1"/>
              <a:t>public</a:t>
            </a:r>
            <a:r>
              <a:rPr lang="es-ES_tradnl" sz="1600" b="1" dirty="0"/>
              <a:t> </a:t>
            </a:r>
            <a:r>
              <a:rPr lang="es-ES_tradnl" sz="1600" b="1" dirty="0" err="1"/>
              <a:t>static</a:t>
            </a:r>
            <a:r>
              <a:rPr lang="es-ES_tradnl" sz="1600" b="1" dirty="0"/>
              <a:t> </a:t>
            </a:r>
            <a:r>
              <a:rPr lang="es-ES_tradnl" sz="1600" b="1" dirty="0" err="1"/>
              <a:t>void</a:t>
            </a:r>
            <a:r>
              <a:rPr lang="es-ES_tradnl" sz="1600" b="1" dirty="0"/>
              <a:t> </a:t>
            </a:r>
            <a:r>
              <a:rPr lang="es-ES_tradnl" sz="1600" b="1" dirty="0" err="1"/>
              <a:t>main</a:t>
            </a:r>
            <a:r>
              <a:rPr lang="es-ES_tradnl" sz="1600" b="1" dirty="0"/>
              <a:t>(</a:t>
            </a:r>
            <a:r>
              <a:rPr lang="es-ES_tradnl" sz="1600" b="1" dirty="0" err="1"/>
              <a:t>String</a:t>
            </a:r>
            <a:r>
              <a:rPr lang="es-ES_tradnl" sz="1600" b="1" dirty="0"/>
              <a:t>[] </a:t>
            </a:r>
            <a:r>
              <a:rPr lang="es-ES_tradnl" sz="1600" b="1" dirty="0" err="1"/>
              <a:t>args</a:t>
            </a:r>
            <a:r>
              <a:rPr lang="es-ES_tradnl" sz="1600" b="1" dirty="0"/>
              <a:t>) {</a:t>
            </a:r>
          </a:p>
          <a:p>
            <a:pPr marL="109728">
              <a:lnSpc>
                <a:spcPct val="100000"/>
              </a:lnSpc>
            </a:pPr>
            <a:r>
              <a:rPr lang="es-ES_tradnl" sz="1600" b="1" dirty="0"/>
              <a:t>      try {</a:t>
            </a:r>
          </a:p>
          <a:p>
            <a:pPr marL="109728">
              <a:lnSpc>
                <a:spcPct val="100000"/>
              </a:lnSpc>
            </a:pPr>
            <a:r>
              <a:rPr lang="es-ES_tradnl" sz="1600" b="1" dirty="0"/>
              <a:t>         Socket </a:t>
            </a:r>
            <a:r>
              <a:rPr lang="es-ES_tradnl" sz="1600" b="1" dirty="0" err="1"/>
              <a:t>clientSocket</a:t>
            </a:r>
            <a:r>
              <a:rPr lang="es-ES_tradnl" sz="1600" b="1" dirty="0"/>
              <a:t> = new Socket();</a:t>
            </a:r>
          </a:p>
          <a:p>
            <a:pPr marL="109728">
              <a:lnSpc>
                <a:spcPct val="100000"/>
              </a:lnSpc>
            </a:pPr>
            <a:r>
              <a:rPr lang="es-ES_tradnl" sz="1600" b="1" dirty="0"/>
              <a:t>         </a:t>
            </a:r>
            <a:r>
              <a:rPr lang="es-ES_tradnl" sz="1600" b="1" dirty="0" err="1"/>
              <a:t>InetSocketAddress</a:t>
            </a:r>
            <a:r>
              <a:rPr lang="es-ES_tradnl" sz="1600" b="1" dirty="0"/>
              <a:t> </a:t>
            </a:r>
            <a:r>
              <a:rPr lang="es-ES_tradnl" sz="1600" b="1" dirty="0" err="1"/>
              <a:t>addr</a:t>
            </a:r>
            <a:r>
              <a:rPr lang="es-ES_tradnl" sz="1600" b="1" dirty="0"/>
              <a:t> = new </a:t>
            </a:r>
            <a:r>
              <a:rPr lang="es-ES_tradnl" sz="1600" b="1" dirty="0" err="1"/>
              <a:t>InetSocketAddress</a:t>
            </a:r>
            <a:r>
              <a:rPr lang="es-ES_tradnl" sz="1600" b="1" dirty="0"/>
              <a:t>("</a:t>
            </a:r>
            <a:r>
              <a:rPr lang="es-ES_tradnl" sz="1600" b="1" dirty="0" err="1"/>
              <a:t>localhost</a:t>
            </a:r>
            <a:r>
              <a:rPr lang="es-ES_tradnl" sz="1600" b="1" dirty="0"/>
              <a:t>", 5555);</a:t>
            </a:r>
          </a:p>
          <a:p>
            <a:pPr marL="109728">
              <a:lnSpc>
                <a:spcPct val="100000"/>
              </a:lnSpc>
            </a:pPr>
            <a:r>
              <a:rPr lang="es-ES_tradnl" sz="1600" b="1" dirty="0"/>
              <a:t>         </a:t>
            </a:r>
            <a:r>
              <a:rPr lang="es-ES_tradnl" sz="1600" b="1" dirty="0" err="1"/>
              <a:t>clientSocket.connect</a:t>
            </a:r>
            <a:r>
              <a:rPr lang="es-ES_tradnl" sz="1600" b="1" dirty="0"/>
              <a:t>(</a:t>
            </a:r>
            <a:r>
              <a:rPr lang="es-ES_tradnl" sz="1600" b="1" dirty="0" err="1"/>
              <a:t>addr</a:t>
            </a:r>
            <a:r>
              <a:rPr lang="es-ES_tradnl" sz="1600" b="1" dirty="0"/>
              <a:t>);</a:t>
            </a:r>
          </a:p>
          <a:p>
            <a:pPr marL="109728">
              <a:lnSpc>
                <a:spcPct val="100000"/>
              </a:lnSpc>
            </a:pPr>
            <a:r>
              <a:rPr lang="es-ES_tradnl" sz="1600" b="1" dirty="0"/>
              <a:t>         </a:t>
            </a:r>
            <a:r>
              <a:rPr lang="es-ES_tradnl" sz="1600" b="1" dirty="0" err="1"/>
              <a:t>InputStream</a:t>
            </a:r>
            <a:r>
              <a:rPr lang="es-ES_tradnl" sz="1600" b="1" dirty="0"/>
              <a:t> </a:t>
            </a:r>
            <a:r>
              <a:rPr lang="es-ES_tradnl" sz="1600" b="1" dirty="0" err="1"/>
              <a:t>is</a:t>
            </a:r>
            <a:r>
              <a:rPr lang="es-ES_tradnl" sz="1600" b="1" dirty="0"/>
              <a:t> = </a:t>
            </a:r>
            <a:r>
              <a:rPr lang="es-ES_tradnl" sz="2400" b="1" dirty="0" err="1"/>
              <a:t>clientSocket.getInputStream</a:t>
            </a:r>
            <a:r>
              <a:rPr lang="es-ES_tradnl" sz="1600" b="1" dirty="0"/>
              <a:t>();</a:t>
            </a:r>
          </a:p>
          <a:p>
            <a:pPr marL="109728">
              <a:lnSpc>
                <a:spcPct val="100000"/>
              </a:lnSpc>
            </a:pPr>
            <a:r>
              <a:rPr lang="es-ES_tradnl" sz="1600" b="1" dirty="0"/>
              <a:t>         </a:t>
            </a:r>
            <a:r>
              <a:rPr lang="es-ES_tradnl" sz="1600" b="1" dirty="0" err="1"/>
              <a:t>OutputStream</a:t>
            </a:r>
            <a:r>
              <a:rPr lang="es-ES_tradnl" sz="1600" b="1" dirty="0"/>
              <a:t> os = </a:t>
            </a:r>
            <a:r>
              <a:rPr lang="es-ES_tradnl" sz="1600" b="1" dirty="0" err="1"/>
              <a:t>clientSocket.getOutputStream</a:t>
            </a:r>
            <a:r>
              <a:rPr lang="es-ES_tradnl" sz="1600" b="1" dirty="0"/>
              <a:t>();</a:t>
            </a:r>
          </a:p>
          <a:p>
            <a:pPr marL="109728">
              <a:lnSpc>
                <a:spcPct val="100000"/>
              </a:lnSpc>
            </a:pPr>
            <a:r>
              <a:rPr lang="es-ES_tradnl" sz="1600" b="1" dirty="0"/>
              <a:t>         </a:t>
            </a:r>
            <a:r>
              <a:rPr lang="es-ES_tradnl" sz="1600" b="1" dirty="0" err="1"/>
              <a:t>String</a:t>
            </a:r>
            <a:r>
              <a:rPr lang="es-ES_tradnl" sz="1600" b="1" dirty="0"/>
              <a:t> mensaje = "mensaje desde el cliente";</a:t>
            </a:r>
          </a:p>
          <a:p>
            <a:pPr marL="109728">
              <a:lnSpc>
                <a:spcPct val="100000"/>
              </a:lnSpc>
            </a:pPr>
            <a:r>
              <a:rPr lang="es-ES_tradnl" sz="1600" b="1" dirty="0"/>
              <a:t>         </a:t>
            </a:r>
            <a:r>
              <a:rPr lang="es-ES_tradnl" sz="1600" b="1" dirty="0" err="1"/>
              <a:t>os.write</a:t>
            </a:r>
            <a:r>
              <a:rPr lang="es-ES_tradnl" sz="1600" b="1" dirty="0"/>
              <a:t>(</a:t>
            </a:r>
            <a:r>
              <a:rPr lang="es-ES_tradnl" sz="1600" b="1" dirty="0" err="1"/>
              <a:t>mensaje.getBytes</a:t>
            </a:r>
            <a:r>
              <a:rPr lang="es-ES_tradnl" sz="1600" b="1" dirty="0"/>
              <a:t>());</a:t>
            </a:r>
          </a:p>
          <a:p>
            <a:pPr marL="109728">
              <a:lnSpc>
                <a:spcPct val="100000"/>
              </a:lnSpc>
            </a:pPr>
            <a:r>
              <a:rPr lang="es-ES_tradnl" sz="1600" b="1" dirty="0"/>
              <a:t>         </a:t>
            </a:r>
            <a:r>
              <a:rPr lang="es-ES_tradnl" sz="1600" b="1" dirty="0" err="1"/>
              <a:t>clientSocket.close</a:t>
            </a:r>
            <a:r>
              <a:rPr lang="es-ES_tradnl" sz="1600" b="1" dirty="0"/>
              <a:t>();</a:t>
            </a:r>
          </a:p>
          <a:p>
            <a:pPr marL="109728">
              <a:lnSpc>
                <a:spcPct val="100000"/>
              </a:lnSpc>
            </a:pPr>
            <a:r>
              <a:rPr lang="es-ES_tradnl" sz="1600" b="1" dirty="0"/>
              <a:t>      } catch (</a:t>
            </a:r>
            <a:r>
              <a:rPr lang="es-ES_tradnl" sz="1600" b="1" dirty="0" err="1"/>
              <a:t>IOException</a:t>
            </a:r>
            <a:r>
              <a:rPr lang="es-ES_tradnl" sz="1600" b="1" dirty="0"/>
              <a:t> e) {</a:t>
            </a:r>
          </a:p>
          <a:p>
            <a:pPr marL="109728">
              <a:lnSpc>
                <a:spcPct val="100000"/>
              </a:lnSpc>
            </a:pPr>
            <a:r>
              <a:rPr lang="es-ES_tradnl" sz="1600" b="1" dirty="0"/>
              <a:t>         </a:t>
            </a:r>
            <a:r>
              <a:rPr lang="es-ES_tradnl" sz="1600" b="1" dirty="0" err="1"/>
              <a:t>e.printStackTrace</a:t>
            </a:r>
            <a:r>
              <a:rPr lang="es-ES_tradnl" sz="1600" b="1" dirty="0"/>
              <a:t>();</a:t>
            </a:r>
          </a:p>
          <a:p>
            <a:pPr marL="109728">
              <a:lnSpc>
                <a:spcPct val="100000"/>
              </a:lnSpc>
            </a:pPr>
            <a:r>
              <a:rPr lang="es-ES_tradnl" sz="1600" b="1" dirty="0"/>
              <a:t>      }</a:t>
            </a:r>
          </a:p>
          <a:p>
            <a:pPr marL="109728">
              <a:lnSpc>
                <a:spcPct val="100000"/>
              </a:lnSpc>
            </a:pPr>
            <a:r>
              <a:rPr lang="es-ES_tradnl" sz="1600" b="1" dirty="0"/>
              <a:t>   }</a:t>
            </a:r>
          </a:p>
          <a:p>
            <a:pPr marL="109728">
              <a:lnSpc>
                <a:spcPct val="100000"/>
              </a:lnSpc>
            </a:pPr>
            <a:r>
              <a:rPr lang="es-ES_tradnl" sz="1600" b="1" dirty="0"/>
              <a:t>}</a:t>
            </a:r>
          </a:p>
        </p:txBody>
      </p:sp>
      <p:sp>
        <p:nvSpPr>
          <p:cNvPr id="5" name="Title 2"/>
          <p:cNvSpPr txBox="1">
            <a:spLocks/>
          </p:cNvSpPr>
          <p:nvPr/>
        </p:nvSpPr>
        <p:spPr>
          <a:xfrm>
            <a:off x="1425388" y="229813"/>
            <a:ext cx="8834718"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Ejemplo con sockets </a:t>
            </a:r>
            <a:r>
              <a:rPr lang="es-ES_tradnl" dirty="0" err="1"/>
              <a:t>stream</a:t>
            </a:r>
            <a:r>
              <a:rPr lang="es-ES_tradnl" dirty="0"/>
              <a:t> (1)</a:t>
            </a:r>
          </a:p>
        </p:txBody>
      </p:sp>
    </p:spTree>
    <p:extLst>
      <p:ext uri="{BB962C8B-B14F-4D97-AF65-F5344CB8AC3E}">
        <p14:creationId xmlns:p14="http://schemas.microsoft.com/office/powerpoint/2010/main" val="416879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348998" y="6248400"/>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27</a:t>
            </a:fld>
            <a:endParaRPr lang="es-ES"/>
          </a:p>
        </p:txBody>
      </p:sp>
      <p:sp>
        <p:nvSpPr>
          <p:cNvPr id="4" name="Content Placeholder 1"/>
          <p:cNvSpPr txBox="1">
            <a:spLocks/>
          </p:cNvSpPr>
          <p:nvPr/>
        </p:nvSpPr>
        <p:spPr>
          <a:xfrm>
            <a:off x="616688" y="1320901"/>
            <a:ext cx="10279430" cy="5143694"/>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marL="109728"/>
            <a:r>
              <a:rPr lang="es-ES_tradnl" sz="900" b="1" dirty="0" err="1"/>
              <a:t>import</a:t>
            </a:r>
            <a:r>
              <a:rPr lang="es-ES_tradnl" sz="900" b="1" dirty="0"/>
              <a:t> java.io.*;</a:t>
            </a:r>
          </a:p>
          <a:p>
            <a:pPr marL="109728"/>
            <a:r>
              <a:rPr lang="es-ES_tradnl" sz="900" b="1" dirty="0" err="1"/>
              <a:t>import</a:t>
            </a:r>
            <a:r>
              <a:rPr lang="es-ES_tradnl" sz="900" b="1" dirty="0"/>
              <a:t> java.net.*;</a:t>
            </a:r>
          </a:p>
          <a:p>
            <a:pPr marL="109728"/>
            <a:r>
              <a:rPr lang="es-ES_tradnl" sz="900" b="1" dirty="0" err="1"/>
              <a:t>public</a:t>
            </a:r>
            <a:r>
              <a:rPr lang="es-ES_tradnl" sz="900" b="1" dirty="0"/>
              <a:t> </a:t>
            </a:r>
            <a:r>
              <a:rPr lang="es-ES_tradnl" sz="900" b="1" dirty="0" err="1"/>
              <a:t>class</a:t>
            </a:r>
            <a:r>
              <a:rPr lang="es-ES_tradnl" sz="900" b="1" dirty="0"/>
              <a:t> </a:t>
            </a:r>
            <a:r>
              <a:rPr lang="es-ES_tradnl" sz="900" b="1" dirty="0" err="1"/>
              <a:t>ServeridorSocketStream</a:t>
            </a:r>
            <a:r>
              <a:rPr lang="es-ES_tradnl" sz="900" b="1" dirty="0"/>
              <a:t> {</a:t>
            </a:r>
          </a:p>
          <a:p>
            <a:pPr marL="109728"/>
            <a:r>
              <a:rPr lang="es-ES_tradnl" sz="900" b="1" dirty="0"/>
              <a:t>   </a:t>
            </a:r>
            <a:r>
              <a:rPr lang="es-ES_tradnl" sz="900" b="1" dirty="0" err="1"/>
              <a:t>public</a:t>
            </a:r>
            <a:r>
              <a:rPr lang="es-ES_tradnl" sz="900" b="1" dirty="0"/>
              <a:t> </a:t>
            </a:r>
            <a:r>
              <a:rPr lang="es-ES_tradnl" sz="900" b="1" dirty="0" err="1"/>
              <a:t>static</a:t>
            </a:r>
            <a:r>
              <a:rPr lang="es-ES_tradnl" sz="900" b="1" dirty="0"/>
              <a:t> </a:t>
            </a:r>
            <a:r>
              <a:rPr lang="es-ES_tradnl" sz="900" b="1" dirty="0" err="1"/>
              <a:t>void</a:t>
            </a:r>
            <a:r>
              <a:rPr lang="es-ES_tradnl" sz="900" b="1" dirty="0"/>
              <a:t> </a:t>
            </a:r>
            <a:r>
              <a:rPr lang="es-ES_tradnl" sz="900" b="1" dirty="0" err="1"/>
              <a:t>main</a:t>
            </a:r>
            <a:r>
              <a:rPr lang="es-ES_tradnl" sz="900" b="1" dirty="0"/>
              <a:t>(</a:t>
            </a:r>
            <a:r>
              <a:rPr lang="es-ES_tradnl" sz="900" b="1" dirty="0" err="1"/>
              <a:t>String</a:t>
            </a:r>
            <a:r>
              <a:rPr lang="es-ES_tradnl" sz="900" b="1" dirty="0"/>
              <a:t>[] </a:t>
            </a:r>
            <a:r>
              <a:rPr lang="es-ES_tradnl" sz="900" b="1" dirty="0" err="1"/>
              <a:t>args</a:t>
            </a:r>
            <a:r>
              <a:rPr lang="es-ES_tradnl" sz="900" b="1" dirty="0"/>
              <a:t>) {</a:t>
            </a:r>
          </a:p>
          <a:p>
            <a:pPr marL="109728"/>
            <a:r>
              <a:rPr lang="es-ES_tradnl" sz="900" b="1" dirty="0"/>
              <a:t>      try {</a:t>
            </a:r>
          </a:p>
          <a:p>
            <a:pPr marL="109728"/>
            <a:r>
              <a:rPr lang="es-ES_tradnl" sz="900" b="1" dirty="0"/>
              <a:t>         </a:t>
            </a:r>
            <a:r>
              <a:rPr lang="es-ES_tradnl" sz="900" b="1" dirty="0" err="1"/>
              <a:t>ServerSocket</a:t>
            </a:r>
            <a:r>
              <a:rPr lang="es-ES_tradnl" sz="900" b="1" dirty="0"/>
              <a:t> </a:t>
            </a:r>
            <a:r>
              <a:rPr lang="es-ES_tradnl" sz="900" b="1" dirty="0" err="1"/>
              <a:t>serverSocket</a:t>
            </a:r>
            <a:r>
              <a:rPr lang="es-ES_tradnl" sz="900" b="1" dirty="0"/>
              <a:t> = new </a:t>
            </a:r>
            <a:r>
              <a:rPr lang="es-ES_tradnl" sz="900" b="1" dirty="0" err="1"/>
              <a:t>ServerSocket</a:t>
            </a:r>
            <a:r>
              <a:rPr lang="es-ES_tradnl" sz="900" b="1" dirty="0"/>
              <a:t>();</a:t>
            </a:r>
          </a:p>
          <a:p>
            <a:pPr marL="109728"/>
            <a:r>
              <a:rPr lang="es-ES_tradnl" sz="900" b="1" dirty="0"/>
              <a:t>         </a:t>
            </a:r>
            <a:r>
              <a:rPr lang="es-ES_tradnl" sz="900" b="1" dirty="0" err="1"/>
              <a:t>InetSocketAddress</a:t>
            </a:r>
            <a:r>
              <a:rPr lang="es-ES_tradnl" sz="900" b="1" dirty="0"/>
              <a:t> </a:t>
            </a:r>
            <a:r>
              <a:rPr lang="es-ES_tradnl" sz="900" b="1" dirty="0" err="1"/>
              <a:t>addr</a:t>
            </a:r>
            <a:r>
              <a:rPr lang="es-ES_tradnl" sz="900" b="1" dirty="0"/>
              <a:t> = new </a:t>
            </a:r>
            <a:r>
              <a:rPr lang="es-ES_tradnl" sz="900" b="1" dirty="0" err="1"/>
              <a:t>InetSocketAddress</a:t>
            </a:r>
            <a:r>
              <a:rPr lang="es-ES_tradnl" sz="900" b="1" dirty="0"/>
              <a:t>("</a:t>
            </a:r>
            <a:r>
              <a:rPr lang="es-ES_tradnl" sz="900" b="1" dirty="0" err="1"/>
              <a:t>localhost</a:t>
            </a:r>
            <a:r>
              <a:rPr lang="es-ES_tradnl" sz="900" b="1" dirty="0"/>
              <a:t>", 5555);</a:t>
            </a:r>
          </a:p>
          <a:p>
            <a:pPr marL="109728"/>
            <a:r>
              <a:rPr lang="es-ES_tradnl" sz="900" b="1" dirty="0"/>
              <a:t>         Socket </a:t>
            </a:r>
            <a:r>
              <a:rPr lang="es-ES_tradnl" sz="900" b="1" dirty="0" err="1"/>
              <a:t>newSocket</a:t>
            </a:r>
            <a:r>
              <a:rPr lang="es-ES_tradnl" sz="900" b="1" dirty="0"/>
              <a:t> = </a:t>
            </a:r>
            <a:r>
              <a:rPr lang="es-ES_tradnl" sz="900" b="1" dirty="0" err="1"/>
              <a:t>serverSocket.accept</a:t>
            </a:r>
            <a:r>
              <a:rPr lang="es-ES_tradnl" sz="900" b="1" dirty="0"/>
              <a:t>();</a:t>
            </a:r>
          </a:p>
          <a:p>
            <a:pPr marL="109728"/>
            <a:r>
              <a:rPr lang="es-ES_tradnl" sz="900" b="1" dirty="0"/>
              <a:t>         </a:t>
            </a:r>
            <a:r>
              <a:rPr lang="es-ES_tradnl" sz="900" b="1" dirty="0" err="1"/>
              <a:t>InputStream</a:t>
            </a:r>
            <a:r>
              <a:rPr lang="es-ES_tradnl" sz="900" b="1" dirty="0"/>
              <a:t> </a:t>
            </a:r>
            <a:r>
              <a:rPr lang="es-ES_tradnl" sz="900" b="1" dirty="0" err="1"/>
              <a:t>is</a:t>
            </a:r>
            <a:r>
              <a:rPr lang="es-ES_tradnl" sz="900" b="1" dirty="0"/>
              <a:t> = </a:t>
            </a:r>
            <a:r>
              <a:rPr lang="es-ES_tradnl" sz="900" b="1" dirty="0" err="1"/>
              <a:t>newSocket.getInputStream</a:t>
            </a:r>
            <a:r>
              <a:rPr lang="es-ES_tradnl" sz="900" b="1" dirty="0"/>
              <a:t>();</a:t>
            </a:r>
          </a:p>
          <a:p>
            <a:pPr marL="109728"/>
            <a:r>
              <a:rPr lang="es-ES_tradnl" sz="900" b="1" dirty="0"/>
              <a:t>         </a:t>
            </a:r>
            <a:r>
              <a:rPr lang="es-ES_tradnl" sz="900" b="1" dirty="0" err="1"/>
              <a:t>OutputStream</a:t>
            </a:r>
            <a:r>
              <a:rPr lang="es-ES_tradnl" sz="900" b="1" dirty="0"/>
              <a:t> os = </a:t>
            </a:r>
            <a:r>
              <a:rPr lang="es-ES_tradnl" sz="900" b="1" dirty="0" err="1"/>
              <a:t>newSocket.getOutputStream</a:t>
            </a:r>
            <a:r>
              <a:rPr lang="es-ES_tradnl" sz="900" b="1" dirty="0"/>
              <a:t>();</a:t>
            </a:r>
          </a:p>
          <a:p>
            <a:pPr marL="109728"/>
            <a:r>
              <a:rPr lang="es-ES_tradnl" sz="900" b="1" dirty="0"/>
              <a:t>         byte[] mensaje = new byte[25];</a:t>
            </a:r>
          </a:p>
          <a:p>
            <a:pPr marL="109728"/>
            <a:r>
              <a:rPr lang="es-ES_tradnl" sz="900" b="1" dirty="0"/>
              <a:t>         </a:t>
            </a:r>
            <a:r>
              <a:rPr lang="es-ES_tradnl" sz="900" b="1" dirty="0" err="1"/>
              <a:t>is.read</a:t>
            </a:r>
            <a:r>
              <a:rPr lang="es-ES_tradnl" sz="900" b="1" dirty="0"/>
              <a:t>(mensaje);</a:t>
            </a:r>
          </a:p>
          <a:p>
            <a:pPr marL="109728"/>
            <a:r>
              <a:rPr lang="es-ES_tradnl" sz="900" b="1" dirty="0"/>
              <a:t>         </a:t>
            </a:r>
            <a:r>
              <a:rPr lang="es-ES_tradnl" sz="900" b="1" dirty="0" err="1"/>
              <a:t>newSocket.close</a:t>
            </a:r>
            <a:r>
              <a:rPr lang="es-ES_tradnl" sz="900" b="1" dirty="0"/>
              <a:t>();</a:t>
            </a:r>
          </a:p>
          <a:p>
            <a:pPr marL="109728"/>
            <a:r>
              <a:rPr lang="es-ES_tradnl" sz="900" b="1" dirty="0"/>
              <a:t>         </a:t>
            </a:r>
            <a:r>
              <a:rPr lang="es-ES_tradnl" sz="900" b="1" dirty="0" err="1"/>
              <a:t>serverSocket.close</a:t>
            </a:r>
            <a:r>
              <a:rPr lang="es-ES_tradnl" sz="900" b="1" dirty="0"/>
              <a:t>();</a:t>
            </a:r>
          </a:p>
          <a:p>
            <a:pPr marL="109728"/>
            <a:r>
              <a:rPr lang="es-ES_tradnl" sz="900" b="1" dirty="0"/>
              <a:t>      } catch (</a:t>
            </a:r>
            <a:r>
              <a:rPr lang="es-ES_tradnl" sz="900" b="1" dirty="0" err="1"/>
              <a:t>IOException</a:t>
            </a:r>
            <a:r>
              <a:rPr lang="es-ES_tradnl" sz="900" b="1" dirty="0"/>
              <a:t> e) {</a:t>
            </a:r>
          </a:p>
          <a:p>
            <a:pPr marL="109728"/>
            <a:r>
              <a:rPr lang="es-ES_tradnl" sz="900" b="1" dirty="0"/>
              <a:t>         </a:t>
            </a:r>
            <a:r>
              <a:rPr lang="es-ES_tradnl" sz="900" b="1" dirty="0" err="1"/>
              <a:t>e.printStackTrace</a:t>
            </a:r>
            <a:r>
              <a:rPr lang="es-ES_tradnl" sz="900" b="1" dirty="0"/>
              <a:t>();</a:t>
            </a:r>
          </a:p>
          <a:p>
            <a:pPr marL="109728"/>
            <a:r>
              <a:rPr lang="es-ES_tradnl" sz="900" b="1" dirty="0"/>
              <a:t>      }</a:t>
            </a:r>
          </a:p>
          <a:p>
            <a:pPr marL="109728"/>
            <a:r>
              <a:rPr lang="es-ES_tradnl" sz="900" b="1" dirty="0"/>
              <a:t>   }</a:t>
            </a:r>
          </a:p>
          <a:p>
            <a:pPr marL="109728"/>
            <a:r>
              <a:rPr lang="es-ES_tradnl" sz="900" b="1" dirty="0"/>
              <a:t>}</a:t>
            </a:r>
          </a:p>
        </p:txBody>
      </p:sp>
      <p:sp>
        <p:nvSpPr>
          <p:cNvPr id="5" name="Title 2"/>
          <p:cNvSpPr txBox="1">
            <a:spLocks/>
          </p:cNvSpPr>
          <p:nvPr/>
        </p:nvSpPr>
        <p:spPr>
          <a:xfrm>
            <a:off x="1281471" y="177901"/>
            <a:ext cx="9614647"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Ejemplo con sockets </a:t>
            </a:r>
            <a:r>
              <a:rPr lang="es-ES_tradnl" dirty="0" err="1"/>
              <a:t>stream</a:t>
            </a:r>
            <a:r>
              <a:rPr lang="es-ES_tradnl" dirty="0"/>
              <a:t> (2)</a:t>
            </a:r>
          </a:p>
        </p:txBody>
      </p:sp>
    </p:spTree>
    <p:extLst>
      <p:ext uri="{BB962C8B-B14F-4D97-AF65-F5344CB8AC3E}">
        <p14:creationId xmlns:p14="http://schemas.microsoft.com/office/powerpoint/2010/main" val="1219855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254868" y="6486338"/>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28</a:t>
            </a:fld>
            <a:endParaRPr lang="es-ES"/>
          </a:p>
        </p:txBody>
      </p:sp>
      <p:sp>
        <p:nvSpPr>
          <p:cNvPr id="4" name="Content Placeholder 1"/>
          <p:cNvSpPr txBox="1">
            <a:spLocks/>
          </p:cNvSpPr>
          <p:nvPr/>
        </p:nvSpPr>
        <p:spPr>
          <a:xfrm>
            <a:off x="1752913" y="1539874"/>
            <a:ext cx="8229600" cy="4525963"/>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marL="109728"/>
            <a:r>
              <a:rPr lang="es-ES_tradnl" sz="1200" b="1" dirty="0" err="1"/>
              <a:t>import</a:t>
            </a:r>
            <a:r>
              <a:rPr lang="es-ES_tradnl" sz="1200" b="1" dirty="0"/>
              <a:t> java.io.*;</a:t>
            </a:r>
          </a:p>
          <a:p>
            <a:pPr marL="109728"/>
            <a:r>
              <a:rPr lang="es-ES_tradnl" sz="1200" b="1" dirty="0" err="1"/>
              <a:t>import</a:t>
            </a:r>
            <a:r>
              <a:rPr lang="es-ES_tradnl" sz="1200" b="1" dirty="0"/>
              <a:t> java.net.*;</a:t>
            </a:r>
          </a:p>
          <a:p>
            <a:pPr marL="109728"/>
            <a:r>
              <a:rPr lang="es-ES_tradnl" sz="1200" b="1" dirty="0" err="1"/>
              <a:t>public</a:t>
            </a:r>
            <a:r>
              <a:rPr lang="es-ES_tradnl" sz="1200" b="1" dirty="0"/>
              <a:t> </a:t>
            </a:r>
            <a:r>
              <a:rPr lang="es-ES_tradnl" sz="1200" b="1" dirty="0" err="1"/>
              <a:t>class</a:t>
            </a:r>
            <a:r>
              <a:rPr lang="es-ES_tradnl" sz="1200" b="1" dirty="0"/>
              <a:t> </a:t>
            </a:r>
            <a:r>
              <a:rPr lang="es-ES_tradnl" sz="1200" b="1" dirty="0" err="1"/>
              <a:t>EmisorDatagram</a:t>
            </a:r>
            <a:r>
              <a:rPr lang="es-ES_tradnl" sz="1200" b="1" dirty="0"/>
              <a:t> {</a:t>
            </a:r>
          </a:p>
          <a:p>
            <a:pPr marL="109728"/>
            <a:endParaRPr lang="es-ES_tradnl" sz="1200" b="1" dirty="0"/>
          </a:p>
          <a:p>
            <a:pPr marL="109728"/>
            <a:r>
              <a:rPr lang="es-ES_tradnl" sz="1200" b="1" dirty="0"/>
              <a:t>   </a:t>
            </a:r>
            <a:r>
              <a:rPr lang="es-ES_tradnl" sz="1200" b="1" dirty="0" err="1"/>
              <a:t>public</a:t>
            </a:r>
            <a:r>
              <a:rPr lang="es-ES_tradnl" sz="1200" b="1" dirty="0"/>
              <a:t> </a:t>
            </a:r>
            <a:r>
              <a:rPr lang="es-ES_tradnl" sz="1200" b="1" dirty="0" err="1"/>
              <a:t>static</a:t>
            </a:r>
            <a:r>
              <a:rPr lang="es-ES_tradnl" sz="1200" b="1" dirty="0"/>
              <a:t> </a:t>
            </a:r>
            <a:r>
              <a:rPr lang="es-ES_tradnl" sz="1200" b="1" dirty="0" err="1"/>
              <a:t>void</a:t>
            </a:r>
            <a:r>
              <a:rPr lang="es-ES_tradnl" sz="1200" b="1" dirty="0"/>
              <a:t> </a:t>
            </a:r>
            <a:r>
              <a:rPr lang="es-ES_tradnl" sz="1200" b="1" dirty="0" err="1"/>
              <a:t>main</a:t>
            </a:r>
            <a:r>
              <a:rPr lang="es-ES_tradnl" sz="1200" b="1" dirty="0"/>
              <a:t>(</a:t>
            </a:r>
            <a:r>
              <a:rPr lang="es-ES_tradnl" sz="1200" b="1" dirty="0" err="1"/>
              <a:t>String</a:t>
            </a:r>
            <a:r>
              <a:rPr lang="es-ES_tradnl" sz="1200" b="1" dirty="0"/>
              <a:t>[] </a:t>
            </a:r>
            <a:r>
              <a:rPr lang="es-ES_tradnl" sz="1200" b="1" dirty="0" err="1"/>
              <a:t>args</a:t>
            </a:r>
            <a:r>
              <a:rPr lang="es-ES_tradnl" sz="1200" b="1" dirty="0"/>
              <a:t>){</a:t>
            </a:r>
          </a:p>
          <a:p>
            <a:pPr marL="109728"/>
            <a:r>
              <a:rPr lang="es-ES_tradnl" sz="1200" b="1" dirty="0"/>
              <a:t>      try {</a:t>
            </a:r>
          </a:p>
          <a:p>
            <a:pPr marL="109728"/>
            <a:r>
              <a:rPr lang="es-ES_tradnl" sz="1200" b="1" dirty="0"/>
              <a:t>         </a:t>
            </a:r>
            <a:r>
              <a:rPr lang="es-ES_tradnl" sz="1200" b="1" dirty="0" err="1"/>
              <a:t>DatagramSocket</a:t>
            </a:r>
            <a:r>
              <a:rPr lang="es-ES_tradnl" sz="1200" b="1" dirty="0"/>
              <a:t> </a:t>
            </a:r>
            <a:r>
              <a:rPr lang="es-ES_tradnl" sz="1200" b="1" dirty="0" err="1"/>
              <a:t>datagramSocket</a:t>
            </a:r>
            <a:r>
              <a:rPr lang="es-ES_tradnl" sz="1200" b="1" dirty="0"/>
              <a:t> = new </a:t>
            </a:r>
            <a:r>
              <a:rPr lang="es-ES_tradnl" sz="1200" b="1" dirty="0" err="1"/>
              <a:t>DatagramSocket</a:t>
            </a:r>
            <a:r>
              <a:rPr lang="es-ES_tradnl" sz="1200" b="1" dirty="0"/>
              <a:t>();</a:t>
            </a:r>
          </a:p>
          <a:p>
            <a:pPr marL="109728"/>
            <a:r>
              <a:rPr lang="es-ES_tradnl" sz="1200" b="1" dirty="0"/>
              <a:t>         </a:t>
            </a:r>
            <a:r>
              <a:rPr lang="es-ES_tradnl" sz="1200" b="1" dirty="0" err="1"/>
              <a:t>String</a:t>
            </a:r>
            <a:r>
              <a:rPr lang="es-ES_tradnl" sz="1200" b="1" dirty="0"/>
              <a:t> mensaje = "mensaje desde el emisor";</a:t>
            </a:r>
          </a:p>
          <a:p>
            <a:pPr marL="109728"/>
            <a:r>
              <a:rPr lang="es-ES_tradnl" sz="1200" b="1" dirty="0"/>
              <a:t>         </a:t>
            </a:r>
            <a:r>
              <a:rPr lang="es-ES_tradnl" sz="1200" b="1" dirty="0" err="1"/>
              <a:t>InetAddress</a:t>
            </a:r>
            <a:r>
              <a:rPr lang="es-ES_tradnl" sz="1200" b="1" dirty="0"/>
              <a:t> </a:t>
            </a:r>
            <a:r>
              <a:rPr lang="es-ES_tradnl" sz="1200" b="1" dirty="0" err="1"/>
              <a:t>addr</a:t>
            </a:r>
            <a:r>
              <a:rPr lang="es-ES_tradnl" sz="1200" b="1" dirty="0"/>
              <a:t> = </a:t>
            </a:r>
            <a:r>
              <a:rPr lang="es-ES_tradnl" sz="1200" b="1" dirty="0" err="1"/>
              <a:t>InetAddress.getByName</a:t>
            </a:r>
            <a:r>
              <a:rPr lang="es-ES_tradnl" sz="1200" b="1" dirty="0"/>
              <a:t>("</a:t>
            </a:r>
            <a:r>
              <a:rPr lang="es-ES_tradnl" sz="1200" b="1" dirty="0" err="1"/>
              <a:t>localhost</a:t>
            </a:r>
            <a:r>
              <a:rPr lang="es-ES_tradnl" sz="1200" b="1" dirty="0"/>
              <a:t>");</a:t>
            </a:r>
          </a:p>
          <a:p>
            <a:pPr marL="109728"/>
            <a:r>
              <a:rPr lang="es-ES_tradnl" sz="1200" b="1" dirty="0"/>
              <a:t>         </a:t>
            </a:r>
            <a:r>
              <a:rPr lang="es-ES_tradnl" sz="1200" b="1" dirty="0" err="1"/>
              <a:t>DatagramPacket</a:t>
            </a:r>
            <a:r>
              <a:rPr lang="es-ES_tradnl" sz="1200" b="1" dirty="0"/>
              <a:t> datagrama = new </a:t>
            </a:r>
            <a:r>
              <a:rPr lang="es-ES_tradnl" sz="1200" b="1" dirty="0" err="1"/>
              <a:t>DatagramPacket</a:t>
            </a:r>
            <a:r>
              <a:rPr lang="es-ES_tradnl" sz="1200" b="1" dirty="0"/>
              <a:t>(</a:t>
            </a:r>
            <a:r>
              <a:rPr lang="es-ES_tradnl" sz="1200" b="1" dirty="0" err="1"/>
              <a:t>mensaje.getBytes</a:t>
            </a:r>
            <a:r>
              <a:rPr lang="es-ES_tradnl" sz="1200" b="1" dirty="0"/>
              <a:t>(), </a:t>
            </a:r>
          </a:p>
          <a:p>
            <a:pPr marL="109728"/>
            <a:r>
              <a:rPr lang="es-ES_tradnl" sz="1200" b="1" dirty="0"/>
              <a:t>                                                                                              </a:t>
            </a:r>
            <a:r>
              <a:rPr lang="es-ES_tradnl" sz="1200" b="1" dirty="0" err="1"/>
              <a:t>mensaje.getBytes</a:t>
            </a:r>
            <a:r>
              <a:rPr lang="es-ES_tradnl" sz="1200" b="1" dirty="0"/>
              <a:t>().</a:t>
            </a:r>
            <a:r>
              <a:rPr lang="es-ES_tradnl" sz="1200" b="1" dirty="0" err="1"/>
              <a:t>length</a:t>
            </a:r>
            <a:r>
              <a:rPr lang="es-ES_tradnl" sz="1200" b="1" dirty="0"/>
              <a:t>, </a:t>
            </a:r>
            <a:r>
              <a:rPr lang="es-ES_tradnl" sz="1200" b="1" dirty="0" err="1"/>
              <a:t>addr</a:t>
            </a:r>
            <a:r>
              <a:rPr lang="es-ES_tradnl" sz="1200" b="1" dirty="0"/>
              <a:t>, 5555);</a:t>
            </a:r>
          </a:p>
          <a:p>
            <a:pPr marL="109728"/>
            <a:r>
              <a:rPr lang="es-ES_tradnl" sz="1200" b="1" dirty="0"/>
              <a:t>         </a:t>
            </a:r>
            <a:r>
              <a:rPr lang="es-ES_tradnl" sz="1200" b="1" dirty="0" err="1"/>
              <a:t>datagramSocket.send</a:t>
            </a:r>
            <a:r>
              <a:rPr lang="es-ES_tradnl" sz="1200" b="1" dirty="0"/>
              <a:t>(datagrama);</a:t>
            </a:r>
          </a:p>
          <a:p>
            <a:pPr marL="109728"/>
            <a:r>
              <a:rPr lang="es-ES_tradnl" sz="1200" b="1" dirty="0"/>
              <a:t>         </a:t>
            </a:r>
            <a:r>
              <a:rPr lang="es-ES_tradnl" sz="1200" b="1" dirty="0" err="1"/>
              <a:t>datagramSocket.close</a:t>
            </a:r>
            <a:r>
              <a:rPr lang="es-ES_tradnl" sz="1200" b="1" dirty="0"/>
              <a:t>();</a:t>
            </a:r>
          </a:p>
          <a:p>
            <a:pPr marL="109728"/>
            <a:r>
              <a:rPr lang="es-ES_tradnl" sz="1200" b="1" dirty="0"/>
              <a:t>      } catch (</a:t>
            </a:r>
            <a:r>
              <a:rPr lang="es-ES_tradnl" sz="1200" b="1" dirty="0" err="1"/>
              <a:t>IOException</a:t>
            </a:r>
            <a:r>
              <a:rPr lang="es-ES_tradnl" sz="1200" b="1" dirty="0"/>
              <a:t> e) {</a:t>
            </a:r>
          </a:p>
          <a:p>
            <a:pPr marL="109728"/>
            <a:r>
              <a:rPr lang="es-ES_tradnl" sz="1200" b="1" dirty="0"/>
              <a:t>         </a:t>
            </a:r>
            <a:r>
              <a:rPr lang="es-ES_tradnl" sz="1200" b="1" dirty="0" err="1"/>
              <a:t>e.printStackTrace</a:t>
            </a:r>
            <a:r>
              <a:rPr lang="es-ES_tradnl" sz="1200" b="1" dirty="0"/>
              <a:t>();</a:t>
            </a:r>
          </a:p>
          <a:p>
            <a:pPr marL="109728"/>
            <a:r>
              <a:rPr lang="es-ES_tradnl" sz="1200" b="1" dirty="0"/>
              <a:t>      }</a:t>
            </a:r>
          </a:p>
          <a:p>
            <a:pPr marL="109728"/>
            <a:r>
              <a:rPr lang="es-ES_tradnl" sz="1200" b="1" dirty="0"/>
              <a:t>   }</a:t>
            </a:r>
          </a:p>
          <a:p>
            <a:pPr marL="109728"/>
            <a:r>
              <a:rPr lang="es-ES_tradnl" sz="1200" b="1" dirty="0"/>
              <a:t>}</a:t>
            </a:r>
          </a:p>
        </p:txBody>
      </p:sp>
      <p:sp>
        <p:nvSpPr>
          <p:cNvPr id="5" name="Title 2"/>
          <p:cNvSpPr txBox="1">
            <a:spLocks/>
          </p:cNvSpPr>
          <p:nvPr/>
        </p:nvSpPr>
        <p:spPr>
          <a:xfrm>
            <a:off x="457200" y="97219"/>
            <a:ext cx="10821026"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Ejemplo con sockets </a:t>
            </a:r>
            <a:r>
              <a:rPr lang="es-ES_tradnl" dirty="0" err="1"/>
              <a:t>datagram</a:t>
            </a:r>
            <a:endParaRPr lang="es-ES_tradnl" dirty="0"/>
          </a:p>
        </p:txBody>
      </p:sp>
    </p:spTree>
    <p:extLst>
      <p:ext uri="{BB962C8B-B14F-4D97-AF65-F5344CB8AC3E}">
        <p14:creationId xmlns:p14="http://schemas.microsoft.com/office/powerpoint/2010/main" val="148819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29</a:t>
            </a:fld>
            <a:endParaRPr lang="es-ES"/>
          </a:p>
        </p:txBody>
      </p:sp>
      <p:sp>
        <p:nvSpPr>
          <p:cNvPr id="4" name="Content Placeholder 1"/>
          <p:cNvSpPr txBox="1">
            <a:spLocks/>
          </p:cNvSpPr>
          <p:nvPr/>
        </p:nvSpPr>
        <p:spPr>
          <a:xfrm>
            <a:off x="1640541" y="1494775"/>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Los </a:t>
            </a:r>
            <a:r>
              <a:rPr lang="es-ES_tradnl" i="1" dirty="0"/>
              <a:t>sockets</a:t>
            </a:r>
            <a:r>
              <a:rPr lang="es-ES_tradnl" dirty="0"/>
              <a:t> son una herramienta básica para enviar y recibir mensajes.</a:t>
            </a:r>
          </a:p>
          <a:p>
            <a:r>
              <a:rPr lang="es-ES_tradnl" dirty="0"/>
              <a:t>A la hora de desarrollar aplicaciones distribuidas debemos tener en cuenta aspectos de más alto nivel.</a:t>
            </a:r>
          </a:p>
          <a:p>
            <a:r>
              <a:rPr lang="es-ES_tradnl" dirty="0"/>
              <a:t>Dependiendo de cuál sea el </a:t>
            </a:r>
            <a:r>
              <a:rPr lang="es-ES_tradnl" b="1" dirty="0"/>
              <a:t>propósito</a:t>
            </a:r>
            <a:r>
              <a:rPr lang="es-ES_tradnl" dirty="0"/>
              <a:t> de nuestra aplicación, y cómo vaya a funcionar </a:t>
            </a:r>
            <a:r>
              <a:rPr lang="es-ES_tradnl" b="1" dirty="0"/>
              <a:t>internamente</a:t>
            </a:r>
            <a:r>
              <a:rPr lang="es-ES_tradnl" dirty="0"/>
              <a:t>, deberemos escoger un modelo de comunicaciones distinto.</a:t>
            </a:r>
          </a:p>
        </p:txBody>
      </p:sp>
      <p:sp>
        <p:nvSpPr>
          <p:cNvPr id="5" name="Title 2"/>
          <p:cNvSpPr txBox="1">
            <a:spLocks/>
          </p:cNvSpPr>
          <p:nvPr/>
        </p:nvSpPr>
        <p:spPr>
          <a:xfrm>
            <a:off x="1640541" y="288085"/>
            <a:ext cx="8229600"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dirty="0"/>
              <a:t>Modelos de comunicaciones</a:t>
            </a:r>
            <a:endParaRPr lang="es-ES_tradnl" dirty="0"/>
          </a:p>
        </p:txBody>
      </p:sp>
    </p:spTree>
    <p:extLst>
      <p:ext uri="{BB962C8B-B14F-4D97-AF65-F5344CB8AC3E}">
        <p14:creationId xmlns:p14="http://schemas.microsoft.com/office/powerpoint/2010/main" val="249377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a:t>
            </a:fld>
            <a:endParaRPr lang="es-ES"/>
          </a:p>
        </p:txBody>
      </p:sp>
      <p:sp>
        <p:nvSpPr>
          <p:cNvPr id="5" name="Content Placeholder 1"/>
          <p:cNvSpPr txBox="1">
            <a:spLocks/>
          </p:cNvSpPr>
          <p:nvPr/>
        </p:nvSpPr>
        <p:spPr>
          <a:xfrm>
            <a:off x="1855694" y="157545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solidFill>
                  <a:schemeClr val="tx1"/>
                </a:solidFill>
              </a:rPr>
              <a:t>Está formado por </a:t>
            </a:r>
            <a:r>
              <a:rPr lang="es-ES_tradnl" b="1" dirty="0">
                <a:solidFill>
                  <a:schemeClr val="tx1"/>
                </a:solidFill>
              </a:rPr>
              <a:t>más de un elemento computacional </a:t>
            </a:r>
            <a:r>
              <a:rPr lang="es-ES_tradnl" dirty="0">
                <a:solidFill>
                  <a:schemeClr val="tx1"/>
                </a:solidFill>
              </a:rPr>
              <a:t>distinto e independiente (un procesador dentro de una máquina, un ordenador dentro de una red, </a:t>
            </a:r>
            <a:r>
              <a:rPr lang="es-ES_tradnl" dirty="0" err="1">
                <a:solidFill>
                  <a:schemeClr val="tx1"/>
                </a:solidFill>
              </a:rPr>
              <a:t>etc</a:t>
            </a:r>
            <a:r>
              <a:rPr lang="es-ES_tradnl" dirty="0">
                <a:solidFill>
                  <a:schemeClr val="tx1"/>
                </a:solidFill>
              </a:rPr>
              <a:t>), que no comparte memoria con el resto.</a:t>
            </a:r>
          </a:p>
          <a:p>
            <a:r>
              <a:rPr lang="es-ES_tradnl" dirty="0">
                <a:solidFill>
                  <a:schemeClr val="tx1"/>
                </a:solidFill>
              </a:rPr>
              <a:t>Los elementos que forman el sistema distribuido </a:t>
            </a:r>
            <a:r>
              <a:rPr lang="es-ES_tradnl" b="1" dirty="0">
                <a:solidFill>
                  <a:schemeClr val="tx1"/>
                </a:solidFill>
              </a:rPr>
              <a:t>no están sincronizados</a:t>
            </a:r>
            <a:r>
              <a:rPr lang="es-ES_tradnl" dirty="0">
                <a:solidFill>
                  <a:schemeClr val="tx1"/>
                </a:solidFill>
              </a:rPr>
              <a:t>: No hay reloj común.</a:t>
            </a:r>
          </a:p>
          <a:p>
            <a:r>
              <a:rPr lang="es-ES_tradnl" dirty="0">
                <a:solidFill>
                  <a:schemeClr val="tx1"/>
                </a:solidFill>
              </a:rPr>
              <a:t>Los elementos que forman el sistema están </a:t>
            </a:r>
            <a:r>
              <a:rPr lang="es-ES_tradnl" b="1" dirty="0">
                <a:solidFill>
                  <a:schemeClr val="tx1"/>
                </a:solidFill>
              </a:rPr>
              <a:t>conectados a una red de comunicaciones</a:t>
            </a:r>
            <a:r>
              <a:rPr lang="es-ES_tradnl" dirty="0">
                <a:solidFill>
                  <a:schemeClr val="tx1"/>
                </a:solidFill>
              </a:rPr>
              <a:t>.</a:t>
            </a:r>
          </a:p>
        </p:txBody>
      </p:sp>
      <p:sp>
        <p:nvSpPr>
          <p:cNvPr id="6" name="Title 2"/>
          <p:cNvSpPr txBox="1">
            <a:spLocks/>
          </p:cNvSpPr>
          <p:nvPr/>
        </p:nvSpPr>
        <p:spPr>
          <a:xfrm>
            <a:off x="1855694" y="36876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b="1" cap="none" spc="50" dirty="0">
                <a:ln w="0"/>
                <a:solidFill>
                  <a:schemeClr val="bg2"/>
                </a:solidFill>
                <a:effectLst>
                  <a:innerShdw blurRad="63500" dist="50800" dir="13500000">
                    <a:srgbClr val="000000">
                      <a:alpha val="50000"/>
                    </a:srgbClr>
                  </a:innerShdw>
                </a:effectLst>
              </a:rPr>
              <a:t>Sistema distribuido</a:t>
            </a:r>
          </a:p>
        </p:txBody>
      </p:sp>
    </p:spTree>
    <p:extLst>
      <p:ext uri="{BB962C8B-B14F-4D97-AF65-F5344CB8AC3E}">
        <p14:creationId xmlns:p14="http://schemas.microsoft.com/office/powerpoint/2010/main" val="892631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30</a:t>
            </a:fld>
            <a:endParaRPr lang="es-ES"/>
          </a:p>
        </p:txBody>
      </p:sp>
      <p:sp>
        <p:nvSpPr>
          <p:cNvPr id="5" name="Title 2"/>
          <p:cNvSpPr txBox="1">
            <a:spLocks/>
          </p:cNvSpPr>
          <p:nvPr/>
        </p:nvSpPr>
        <p:spPr>
          <a:xfrm>
            <a:off x="1640541" y="288085"/>
            <a:ext cx="8229600" cy="1143000"/>
          </a:xfrm>
          <a:prstGeom prst="rect">
            <a:avLst/>
          </a:prstGeom>
          <a:solidFill>
            <a:schemeClr val="accent2">
              <a:lumMod val="75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dirty="0"/>
              <a:t>Modelos de comunicaciones</a:t>
            </a:r>
            <a:endParaRPr lang="es-ES_tradnl" dirty="0"/>
          </a:p>
        </p:txBody>
      </p:sp>
      <p:sp>
        <p:nvSpPr>
          <p:cNvPr id="6" name="Content Placeholder 1"/>
          <p:cNvSpPr txBox="1">
            <a:spLocks/>
          </p:cNvSpPr>
          <p:nvPr/>
        </p:nvSpPr>
        <p:spPr>
          <a:xfrm>
            <a:off x="1640541"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a:t>Un </a:t>
            </a:r>
            <a:r>
              <a:rPr lang="es-ES_tradnl" b="1"/>
              <a:t>modelo de comunicaciones </a:t>
            </a:r>
            <a:r>
              <a:rPr lang="es-ES_tradnl"/>
              <a:t>es una arquitectura general que especifica cómo se comunican entre sí los diferentes elementos de una aplicación distribuida.</a:t>
            </a:r>
          </a:p>
          <a:p>
            <a:r>
              <a:rPr lang="es-ES_tradnl"/>
              <a:t>Un modelo de comunicaciones normalmente define aspectos como cuántos elementos tiene el sistema, qué función realiza cada uno, etc.</a:t>
            </a:r>
          </a:p>
          <a:p>
            <a:r>
              <a:rPr lang="es-ES_tradnl"/>
              <a:t>Los modelos más usados en la actualidad son:</a:t>
            </a:r>
          </a:p>
          <a:p>
            <a:pPr lvl="1"/>
            <a:r>
              <a:rPr lang="es-ES_tradnl" i="1"/>
              <a:t>Cliente/servidor</a:t>
            </a:r>
            <a:r>
              <a:rPr lang="es-ES_tradnl"/>
              <a:t>.</a:t>
            </a:r>
          </a:p>
          <a:p>
            <a:pPr lvl="1"/>
            <a:r>
              <a:rPr lang="es-ES_tradnl" i="1"/>
              <a:t>Comunicación en grupo.</a:t>
            </a:r>
            <a:endParaRPr lang="es-ES_tradnl" i="1" dirty="0"/>
          </a:p>
        </p:txBody>
      </p:sp>
    </p:spTree>
    <p:extLst>
      <p:ext uri="{BB962C8B-B14F-4D97-AF65-F5344CB8AC3E}">
        <p14:creationId xmlns:p14="http://schemas.microsoft.com/office/powerpoint/2010/main" val="83007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31</a:t>
            </a:fld>
            <a:endParaRPr lang="es-ES"/>
          </a:p>
        </p:txBody>
      </p:sp>
      <p:sp>
        <p:nvSpPr>
          <p:cNvPr id="6" name="Content Placeholder 1"/>
          <p:cNvSpPr txBox="1">
            <a:spLocks/>
          </p:cNvSpPr>
          <p:nvPr/>
        </p:nvSpPr>
        <p:spPr>
          <a:xfrm>
            <a:off x="1694330"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El más sencillo de los comúnmente usados en la actualidad.</a:t>
            </a:r>
          </a:p>
          <a:p>
            <a:r>
              <a:rPr lang="es-ES_tradnl" dirty="0"/>
              <a:t>En este modelo, un proceso central, llamado </a:t>
            </a:r>
            <a:r>
              <a:rPr lang="es-ES_tradnl" i="1" dirty="0"/>
              <a:t>servidor</a:t>
            </a:r>
            <a:r>
              <a:rPr lang="es-ES_tradnl" dirty="0"/>
              <a:t>, ofrece una serie de servicios a uno o más procesos </a:t>
            </a:r>
            <a:r>
              <a:rPr lang="es-ES_tradnl" i="1" dirty="0"/>
              <a:t>cliente</a:t>
            </a:r>
            <a:r>
              <a:rPr lang="es-ES_tradnl" dirty="0"/>
              <a:t>.</a:t>
            </a:r>
          </a:p>
          <a:p>
            <a:r>
              <a:rPr lang="es-ES_tradnl" dirty="0"/>
              <a:t>El proceso </a:t>
            </a:r>
            <a:r>
              <a:rPr lang="es-ES_tradnl" i="1" dirty="0"/>
              <a:t>servidor </a:t>
            </a:r>
            <a:r>
              <a:rPr lang="es-ES_tradnl" dirty="0"/>
              <a:t>debe estar alojado en una máquina fácilmente accesible en la red, y conocida por los </a:t>
            </a:r>
            <a:r>
              <a:rPr lang="es-ES_tradnl" i="1" dirty="0"/>
              <a:t>clientes</a:t>
            </a:r>
            <a:r>
              <a:rPr lang="es-ES_tradnl" dirty="0"/>
              <a:t>.</a:t>
            </a:r>
          </a:p>
          <a:p>
            <a:r>
              <a:rPr lang="es-ES_tradnl" dirty="0"/>
              <a:t>Cuando un </a:t>
            </a:r>
            <a:r>
              <a:rPr lang="es-ES_tradnl" i="1" dirty="0"/>
              <a:t>cliente </a:t>
            </a:r>
            <a:r>
              <a:rPr lang="es-ES_tradnl" dirty="0"/>
              <a:t>requiere sus servicios, se conecta con el </a:t>
            </a:r>
            <a:r>
              <a:rPr lang="es-ES_tradnl" i="1" dirty="0"/>
              <a:t>servidor</a:t>
            </a:r>
            <a:r>
              <a:rPr lang="es-ES_tradnl" dirty="0"/>
              <a:t>, iniciando el proceso de comunicación.</a:t>
            </a:r>
          </a:p>
        </p:txBody>
      </p:sp>
      <p:sp>
        <p:nvSpPr>
          <p:cNvPr id="7" name="Title 2"/>
          <p:cNvSpPr txBox="1">
            <a:spLocks/>
          </p:cNvSpPr>
          <p:nvPr/>
        </p:nvSpPr>
        <p:spPr>
          <a:xfrm>
            <a:off x="1694330" y="28714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Modelo cliente/servidor</a:t>
            </a:r>
          </a:p>
        </p:txBody>
      </p:sp>
    </p:spTree>
    <p:extLst>
      <p:ext uri="{BB962C8B-B14F-4D97-AF65-F5344CB8AC3E}">
        <p14:creationId xmlns:p14="http://schemas.microsoft.com/office/powerpoint/2010/main" val="375889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32</a:t>
            </a:fld>
            <a:endParaRPr lang="es-ES"/>
          </a:p>
        </p:txBody>
      </p:sp>
      <p:pic>
        <p:nvPicPr>
          <p:cNvPr id="4" name="Content Placeholder 3" descr="Figura 3.9.jpg"/>
          <p:cNvPicPr>
            <a:picLocks noChangeAspect="1"/>
          </p:cNvPicPr>
          <p:nvPr/>
        </p:nvPicPr>
        <p:blipFill>
          <a:blip r:embed="rId3" cstate="print">
            <a:extLst>
              <a:ext uri="{28A0092B-C50C-407E-A947-70E740481C1C}">
                <a14:useLocalDpi xmlns:a14="http://schemas.microsoft.com/office/drawing/2010/main" val="0"/>
              </a:ext>
            </a:extLst>
          </a:blip>
          <a:srcRect l="-10679" r="-10679"/>
          <a:stretch>
            <a:fillRect/>
          </a:stretch>
        </p:blipFill>
        <p:spPr>
          <a:xfrm>
            <a:off x="1371600" y="1722437"/>
            <a:ext cx="8229600" cy="4525963"/>
          </a:xfrm>
          <a:prstGeom prst="rect">
            <a:avLst/>
          </a:prstGeom>
        </p:spPr>
      </p:pic>
      <p:sp>
        <p:nvSpPr>
          <p:cNvPr id="5" name="Title 2"/>
          <p:cNvSpPr txBox="1">
            <a:spLocks/>
          </p:cNvSpPr>
          <p:nvPr/>
        </p:nvSpPr>
        <p:spPr>
          <a:xfrm>
            <a:off x="1600200" y="246806"/>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Modelo cliente/servidor</a:t>
            </a:r>
          </a:p>
        </p:txBody>
      </p:sp>
    </p:spTree>
    <p:extLst>
      <p:ext uri="{BB962C8B-B14F-4D97-AF65-F5344CB8AC3E}">
        <p14:creationId xmlns:p14="http://schemas.microsoft.com/office/powerpoint/2010/main" val="311989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33</a:t>
            </a:fld>
            <a:endParaRPr lang="es-ES"/>
          </a:p>
        </p:txBody>
      </p:sp>
      <p:sp>
        <p:nvSpPr>
          <p:cNvPr id="4" name="Content Placeholder 1"/>
          <p:cNvSpPr txBox="1">
            <a:spLocks/>
          </p:cNvSpPr>
          <p:nvPr/>
        </p:nvSpPr>
        <p:spPr>
          <a:xfrm>
            <a:off x="1506070" y="1722437"/>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solidFill>
                  <a:schemeClr val="tx1"/>
                </a:solidFill>
              </a:rPr>
              <a:t>Es la alternativa más común al modelo cliente/servidor.</a:t>
            </a:r>
          </a:p>
          <a:p>
            <a:r>
              <a:rPr lang="es-ES_tradnl" dirty="0">
                <a:solidFill>
                  <a:schemeClr val="tx1"/>
                </a:solidFill>
              </a:rPr>
              <a:t>En este modelo no existen roles diferenciados.</a:t>
            </a:r>
          </a:p>
          <a:p>
            <a:r>
              <a:rPr lang="es-ES_tradnl" dirty="0">
                <a:solidFill>
                  <a:schemeClr val="tx1"/>
                </a:solidFill>
              </a:rPr>
              <a:t>En la comunicación en grupo existe un conjunto de dos o más elementos (procesos, aplicaciones, etc.) que cooperan en un trabajo común.</a:t>
            </a:r>
          </a:p>
          <a:p>
            <a:r>
              <a:rPr lang="es-ES_tradnl" dirty="0">
                <a:solidFill>
                  <a:schemeClr val="tx1"/>
                </a:solidFill>
              </a:rPr>
              <a:t>A este conjunto se le llama </a:t>
            </a:r>
            <a:r>
              <a:rPr lang="es-ES_tradnl" i="1" dirty="0">
                <a:solidFill>
                  <a:schemeClr val="tx1"/>
                </a:solidFill>
              </a:rPr>
              <a:t>grupo</a:t>
            </a:r>
            <a:r>
              <a:rPr lang="es-ES_tradnl" dirty="0">
                <a:solidFill>
                  <a:schemeClr val="tx1"/>
                </a:solidFill>
              </a:rPr>
              <a:t>, y los elementos que lo forman se consideran todos iguales, sin roles ni jerarquías definidas.</a:t>
            </a:r>
          </a:p>
          <a:p>
            <a:r>
              <a:rPr lang="es-ES_tradnl" dirty="0">
                <a:solidFill>
                  <a:schemeClr val="tx1"/>
                </a:solidFill>
              </a:rPr>
              <a:t>Los mensajes se transmiten mediante </a:t>
            </a:r>
            <a:r>
              <a:rPr lang="es-ES_tradnl" i="1" dirty="0">
                <a:solidFill>
                  <a:schemeClr val="tx1"/>
                </a:solidFill>
              </a:rPr>
              <a:t>radiado</a:t>
            </a:r>
            <a:r>
              <a:rPr lang="es-ES_tradnl" dirty="0">
                <a:solidFill>
                  <a:schemeClr val="tx1"/>
                </a:solidFill>
              </a:rPr>
              <a:t>.</a:t>
            </a:r>
          </a:p>
        </p:txBody>
      </p:sp>
      <p:sp>
        <p:nvSpPr>
          <p:cNvPr id="5" name="Title 2"/>
          <p:cNvSpPr txBox="1">
            <a:spLocks/>
          </p:cNvSpPr>
          <p:nvPr/>
        </p:nvSpPr>
        <p:spPr>
          <a:xfrm>
            <a:off x="457200" y="97219"/>
            <a:ext cx="10582835" cy="1143000"/>
          </a:xfrm>
          <a:prstGeom prst="rect">
            <a:avLst/>
          </a:prstGeom>
          <a:solidFill>
            <a:schemeClr val="accent2">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Modelo de comunicación en grupo</a:t>
            </a:r>
          </a:p>
        </p:txBody>
      </p:sp>
    </p:spTree>
    <p:extLst>
      <p:ext uri="{BB962C8B-B14F-4D97-AF65-F5344CB8AC3E}">
        <p14:creationId xmlns:p14="http://schemas.microsoft.com/office/powerpoint/2010/main" val="260756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591044" y="6228416"/>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34</a:t>
            </a:fld>
            <a:endParaRPr lang="es-ES"/>
          </a:p>
        </p:txBody>
      </p:sp>
      <p:sp>
        <p:nvSpPr>
          <p:cNvPr id="4" name="Title 2"/>
          <p:cNvSpPr txBox="1">
            <a:spLocks/>
          </p:cNvSpPr>
          <p:nvPr/>
        </p:nvSpPr>
        <p:spPr>
          <a:xfrm>
            <a:off x="457200" y="97219"/>
            <a:ext cx="10582835" cy="1143000"/>
          </a:xfrm>
          <a:prstGeom prst="rect">
            <a:avLst/>
          </a:prstGeom>
          <a:solidFill>
            <a:schemeClr val="accent2">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Modelo de comunicación en grupo</a:t>
            </a:r>
          </a:p>
        </p:txBody>
      </p:sp>
      <p:pic>
        <p:nvPicPr>
          <p:cNvPr id="5" name="Content Placeholder 3" descr="Figura 3.10.jpg"/>
          <p:cNvPicPr>
            <a:picLocks noChangeAspect="1"/>
          </p:cNvPicPr>
          <p:nvPr/>
        </p:nvPicPr>
        <p:blipFill>
          <a:blip r:embed="rId3" cstate="print">
            <a:extLst>
              <a:ext uri="{28A0092B-C50C-407E-A947-70E740481C1C}">
                <a14:useLocalDpi xmlns:a14="http://schemas.microsoft.com/office/drawing/2010/main" val="0"/>
              </a:ext>
            </a:extLst>
          </a:blip>
          <a:srcRect l="-26558" r="-26558"/>
          <a:stretch>
            <a:fillRect/>
          </a:stretch>
        </p:blipFill>
        <p:spPr>
          <a:xfrm>
            <a:off x="1633817" y="1539874"/>
            <a:ext cx="8229600" cy="45259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054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35</a:t>
            </a:fld>
            <a:endParaRPr lang="es-ES"/>
          </a:p>
        </p:txBody>
      </p:sp>
      <p:sp>
        <p:nvSpPr>
          <p:cNvPr id="4" name="Content Placeholder 1"/>
          <p:cNvSpPr txBox="1">
            <a:spLocks/>
          </p:cNvSpPr>
          <p:nvPr/>
        </p:nvSpPr>
        <p:spPr>
          <a:xfrm>
            <a:off x="1761565" y="2005764"/>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Las aplicaciones distribuidas más avanzadas suelen tener requisitos de comunicaciones muy complejos, que requieren de modelos de comunicaciones sofisticados.</a:t>
            </a:r>
          </a:p>
          <a:p>
            <a:r>
              <a:rPr lang="es-ES_tradnl" dirty="0"/>
              <a:t>En muchos casos, los modelos de comunicaciones reales implementados en estas aplicaciones mezclan conceptos del modelo cliente/servidor y la comunicación en grupo, dando lugar a enfoques híbridos, como las redes </a:t>
            </a:r>
            <a:r>
              <a:rPr lang="es-ES_tradnl" i="1" dirty="0"/>
              <a:t>peer-to-peer</a:t>
            </a:r>
            <a:r>
              <a:rPr lang="es-ES_tradnl" dirty="0"/>
              <a:t> (P2P).</a:t>
            </a:r>
          </a:p>
        </p:txBody>
      </p:sp>
      <p:sp>
        <p:nvSpPr>
          <p:cNvPr id="5" name="Title 2"/>
          <p:cNvSpPr txBox="1">
            <a:spLocks/>
          </p:cNvSpPr>
          <p:nvPr/>
        </p:nvSpPr>
        <p:spPr>
          <a:xfrm>
            <a:off x="1882588" y="436004"/>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Modelos </a:t>
            </a:r>
            <a:r>
              <a:rPr lang="es-ES_tradnl" dirty="0" err="1"/>
              <a:t>híbiridos</a:t>
            </a:r>
            <a:endParaRPr lang="es-ES_tradnl" dirty="0"/>
          </a:p>
        </p:txBody>
      </p:sp>
    </p:spTree>
    <p:extLst>
      <p:ext uri="{BB962C8B-B14F-4D97-AF65-F5344CB8AC3E}">
        <p14:creationId xmlns:p14="http://schemas.microsoft.com/office/powerpoint/2010/main" val="1422051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577597" y="6187798"/>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36</a:t>
            </a:fld>
            <a:endParaRPr lang="es-ES"/>
          </a:p>
        </p:txBody>
      </p:sp>
      <p:sp>
        <p:nvSpPr>
          <p:cNvPr id="4" name="Content Placeholder 1"/>
          <p:cNvSpPr txBox="1">
            <a:spLocks/>
          </p:cNvSpPr>
          <p:nvPr/>
        </p:nvSpPr>
        <p:spPr>
          <a:xfrm>
            <a:off x="1949823" y="1844398"/>
            <a:ext cx="8229600" cy="4525963"/>
          </a:xfrm>
          <a:prstGeom prst="rect">
            <a:avLst/>
          </a:prstGeom>
        </p:spPr>
        <p:txBody>
          <a:bodyPr vert="horz" lIns="91440" tIns="45720" rIns="91440" bIns="45720" rtlCol="0">
            <a:normAutofit fontScale="925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t>Una red P2P está formada por un grupo de elementos distribuidos que colaboran con un objetivo común.</a:t>
            </a:r>
          </a:p>
          <a:p>
            <a:r>
              <a:rPr lang="es-ES_tradnl" dirty="0"/>
              <a:t>Cualquier elemento puede desempeñar los roles de </a:t>
            </a:r>
            <a:r>
              <a:rPr lang="es-ES_tradnl" i="1" dirty="0"/>
              <a:t>servidor </a:t>
            </a:r>
            <a:r>
              <a:rPr lang="es-ES_tradnl" dirty="0"/>
              <a:t>o </a:t>
            </a:r>
            <a:r>
              <a:rPr lang="es-ES_tradnl" i="1" dirty="0"/>
              <a:t>cliente</a:t>
            </a:r>
            <a:r>
              <a:rPr lang="es-ES_tradnl" dirty="0"/>
              <a:t>, como si de un modelo cliente/servidor se tratase.</a:t>
            </a:r>
          </a:p>
          <a:p>
            <a:r>
              <a:rPr lang="es-ES_tradnl" dirty="0"/>
              <a:t>Las redes P2P puedan ofrecer servicios de forma similar al modelo cliente/servidor.</a:t>
            </a:r>
          </a:p>
          <a:p>
            <a:r>
              <a:rPr lang="es-ES_tradnl" dirty="0"/>
              <a:t>Cualquier aplicación puede conectarse a la red como un </a:t>
            </a:r>
            <a:r>
              <a:rPr lang="es-ES_tradnl" i="1" dirty="0"/>
              <a:t>cliente</a:t>
            </a:r>
            <a:r>
              <a:rPr lang="es-ES_tradnl" dirty="0"/>
              <a:t>, localizar un </a:t>
            </a:r>
            <a:r>
              <a:rPr lang="es-ES_tradnl" i="1" dirty="0"/>
              <a:t>servidor </a:t>
            </a:r>
            <a:r>
              <a:rPr lang="es-ES_tradnl" dirty="0"/>
              <a:t>y enviarle una petición.</a:t>
            </a:r>
          </a:p>
          <a:p>
            <a:r>
              <a:rPr lang="es-ES_tradnl" dirty="0"/>
              <a:t>Si permanece en la red P2P, con el tiempo ese mismo </a:t>
            </a:r>
            <a:r>
              <a:rPr lang="es-ES_tradnl" i="1" dirty="0"/>
              <a:t>cliente </a:t>
            </a:r>
            <a:r>
              <a:rPr lang="es-ES_tradnl" dirty="0"/>
              <a:t>puede hacer a su vez de </a:t>
            </a:r>
            <a:r>
              <a:rPr lang="es-ES_tradnl" i="1" dirty="0"/>
              <a:t>servidor </a:t>
            </a:r>
            <a:r>
              <a:rPr lang="es-ES_tradnl" dirty="0"/>
              <a:t>para otros elementos de la red.</a:t>
            </a:r>
          </a:p>
        </p:txBody>
      </p:sp>
      <p:sp>
        <p:nvSpPr>
          <p:cNvPr id="5" name="Title 2"/>
          <p:cNvSpPr txBox="1">
            <a:spLocks/>
          </p:cNvSpPr>
          <p:nvPr/>
        </p:nvSpPr>
        <p:spPr>
          <a:xfrm>
            <a:off x="1949823" y="27463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Redes </a:t>
            </a:r>
            <a:r>
              <a:rPr lang="es-ES_tradnl" i="1" dirty="0"/>
              <a:t>peer-to-peer</a:t>
            </a:r>
          </a:p>
        </p:txBody>
      </p:sp>
    </p:spTree>
    <p:extLst>
      <p:ext uri="{BB962C8B-B14F-4D97-AF65-F5344CB8AC3E}">
        <p14:creationId xmlns:p14="http://schemas.microsoft.com/office/powerpoint/2010/main" val="3000959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658279" y="6368583"/>
            <a:ext cx="6672887" cy="365125"/>
          </a:xfrm>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37</a:t>
            </a:fld>
            <a:endParaRPr lang="es-ES"/>
          </a:p>
        </p:txBody>
      </p:sp>
      <p:pic>
        <p:nvPicPr>
          <p:cNvPr id="4" name="Content Placeholder 3" descr="Figura 3.11.jpg"/>
          <p:cNvPicPr>
            <a:picLocks noChangeAspect="1"/>
          </p:cNvPicPr>
          <p:nvPr/>
        </p:nvPicPr>
        <p:blipFill>
          <a:blip r:embed="rId3" cstate="print">
            <a:extLst>
              <a:ext uri="{28A0092B-C50C-407E-A947-70E740481C1C}">
                <a14:useLocalDpi xmlns:a14="http://schemas.microsoft.com/office/drawing/2010/main" val="0"/>
              </a:ext>
            </a:extLst>
          </a:blip>
          <a:srcRect l="-22025" r="-22025"/>
          <a:stretch>
            <a:fillRect/>
          </a:stretch>
        </p:blipFill>
        <p:spPr>
          <a:xfrm>
            <a:off x="1936376" y="1454434"/>
            <a:ext cx="8229600" cy="45259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itle 2"/>
          <p:cNvSpPr txBox="1">
            <a:spLocks/>
          </p:cNvSpPr>
          <p:nvPr/>
        </p:nvSpPr>
        <p:spPr>
          <a:xfrm>
            <a:off x="1936376" y="219084"/>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Redes </a:t>
            </a:r>
            <a:r>
              <a:rPr lang="es-ES_tradnl" i="1" dirty="0"/>
              <a:t>peer-to-peer</a:t>
            </a:r>
          </a:p>
        </p:txBody>
      </p:sp>
    </p:spTree>
    <p:extLst>
      <p:ext uri="{BB962C8B-B14F-4D97-AF65-F5344CB8AC3E}">
        <p14:creationId xmlns:p14="http://schemas.microsoft.com/office/powerpoint/2010/main" val="251659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38</a:t>
            </a:fld>
            <a:endParaRPr lang="es-ES"/>
          </a:p>
        </p:txBody>
      </p:sp>
    </p:spTree>
    <p:extLst>
      <p:ext uri="{BB962C8B-B14F-4D97-AF65-F5344CB8AC3E}">
        <p14:creationId xmlns:p14="http://schemas.microsoft.com/office/powerpoint/2010/main" val="331874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4</a:t>
            </a:fld>
            <a:endParaRPr lang="es-ES"/>
          </a:p>
        </p:txBody>
      </p:sp>
      <p:sp>
        <p:nvSpPr>
          <p:cNvPr id="4" name="Content Placeholder 1"/>
          <p:cNvSpPr txBox="1">
            <a:spLocks/>
          </p:cNvSpPr>
          <p:nvPr/>
        </p:nvSpPr>
        <p:spPr>
          <a:xfrm>
            <a:off x="1721222" y="1911634"/>
            <a:ext cx="9557003"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solidFill>
                  <a:schemeClr val="tx1"/>
                </a:solidFill>
              </a:rPr>
              <a:t>Es la base del funcionamiento de todo sistema distribuido.</a:t>
            </a:r>
          </a:p>
          <a:p>
            <a:r>
              <a:rPr lang="es-ES_tradnl" dirty="0">
                <a:solidFill>
                  <a:schemeClr val="tx1"/>
                </a:solidFill>
              </a:rPr>
              <a:t>En el proceso de comunicación se distingue:</a:t>
            </a:r>
          </a:p>
          <a:p>
            <a:pPr marL="800100" lvl="1" indent="-342900" algn="l" defTabSz="808038">
              <a:buFont typeface="Arial" panose="020B0604020202020204" pitchFamily="34" charset="0"/>
              <a:buChar char="•"/>
            </a:pPr>
            <a:r>
              <a:rPr lang="es-ES_tradnl" dirty="0"/>
              <a:t>Mensaje</a:t>
            </a:r>
          </a:p>
          <a:p>
            <a:pPr marL="800100" lvl="1" indent="-342900" algn="l" defTabSz="808038">
              <a:buFont typeface="Arial" panose="020B0604020202020204" pitchFamily="34" charset="0"/>
              <a:buChar char="•"/>
            </a:pPr>
            <a:r>
              <a:rPr lang="es-ES_tradnl" dirty="0"/>
              <a:t>Emisor</a:t>
            </a:r>
          </a:p>
          <a:p>
            <a:pPr marL="800100" lvl="1" indent="-342900" algn="l" defTabSz="808038">
              <a:buFont typeface="Arial" panose="020B0604020202020204" pitchFamily="34" charset="0"/>
              <a:buChar char="•"/>
            </a:pPr>
            <a:r>
              <a:rPr lang="es-ES_tradnl" dirty="0"/>
              <a:t>Receptor</a:t>
            </a:r>
          </a:p>
          <a:p>
            <a:pPr marL="800100" lvl="1" indent="-342900" algn="l" defTabSz="808038">
              <a:buFont typeface="Arial" panose="020B0604020202020204" pitchFamily="34" charset="0"/>
              <a:buChar char="•"/>
            </a:pPr>
            <a:r>
              <a:rPr lang="es-ES_tradnl" dirty="0"/>
              <a:t>Paquete</a:t>
            </a:r>
          </a:p>
          <a:p>
            <a:pPr marL="800100" lvl="1" indent="-342900" algn="l" defTabSz="808038">
              <a:buFont typeface="Arial" panose="020B0604020202020204" pitchFamily="34" charset="0"/>
              <a:buChar char="•"/>
            </a:pPr>
            <a:r>
              <a:rPr lang="es-ES_tradnl" dirty="0"/>
              <a:t>Canal de comunicación</a:t>
            </a:r>
          </a:p>
          <a:p>
            <a:pPr marL="800100" lvl="1" indent="-342900" algn="l" defTabSz="808038">
              <a:buFont typeface="Arial" panose="020B0604020202020204" pitchFamily="34" charset="0"/>
              <a:buChar char="•"/>
            </a:pPr>
            <a:r>
              <a:rPr lang="es-ES_tradnl" dirty="0"/>
              <a:t>Protocolo de comunicaciones</a:t>
            </a:r>
          </a:p>
        </p:txBody>
      </p:sp>
      <p:sp>
        <p:nvSpPr>
          <p:cNvPr id="5" name="Title 2"/>
          <p:cNvSpPr txBox="1">
            <a:spLocks/>
          </p:cNvSpPr>
          <p:nvPr/>
        </p:nvSpPr>
        <p:spPr>
          <a:xfrm>
            <a:off x="1721222" y="476344"/>
            <a:ext cx="9557003" cy="1143000"/>
          </a:xfrm>
          <a:prstGeom prst="rect">
            <a:avLst/>
          </a:prstGeom>
          <a:solidFill>
            <a:schemeClr val="accent2">
              <a:lumMod val="75000"/>
            </a:schemeClr>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Comunicación entre aplicaciones</a:t>
            </a:r>
          </a:p>
        </p:txBody>
      </p:sp>
    </p:spTree>
    <p:extLst>
      <p:ext uri="{BB962C8B-B14F-4D97-AF65-F5344CB8AC3E}">
        <p14:creationId xmlns:p14="http://schemas.microsoft.com/office/powerpoint/2010/main" val="12425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5</a:t>
            </a:fld>
            <a:endParaRPr lang="es-ES"/>
          </a:p>
        </p:txBody>
      </p:sp>
      <p:pic>
        <p:nvPicPr>
          <p:cNvPr id="4" name="Content Placeholder 3" descr="Figura 3.2.jpg"/>
          <p:cNvPicPr>
            <a:picLocks noChangeAspect="1"/>
          </p:cNvPicPr>
          <p:nvPr/>
        </p:nvPicPr>
        <p:blipFill>
          <a:blip r:embed="rId3" cstate="print">
            <a:extLst>
              <a:ext uri="{28A0092B-C50C-407E-A947-70E740481C1C}">
                <a14:useLocalDpi xmlns:a14="http://schemas.microsoft.com/office/drawing/2010/main" val="0"/>
              </a:ext>
            </a:extLst>
          </a:blip>
          <a:srcRect l="-973" r="-973"/>
          <a:stretch>
            <a:fillRect/>
          </a:stretch>
        </p:blipFill>
        <p:spPr>
          <a:xfrm>
            <a:off x="2331135" y="1722438"/>
            <a:ext cx="8229600" cy="4525962"/>
          </a:xfrm>
          <a:prstGeom prst="rect">
            <a:avLst/>
          </a:prstGeom>
        </p:spPr>
      </p:pic>
      <p:sp>
        <p:nvSpPr>
          <p:cNvPr id="5" name="Title 2"/>
          <p:cNvSpPr txBox="1">
            <a:spLocks/>
          </p:cNvSpPr>
          <p:nvPr/>
        </p:nvSpPr>
        <p:spPr>
          <a:xfrm>
            <a:off x="1231539" y="408362"/>
            <a:ext cx="9664579" cy="1143000"/>
          </a:xfrm>
          <a:prstGeom prst="rect">
            <a:avLst/>
          </a:prstGeom>
          <a:solidFill>
            <a:schemeClr val="accent2">
              <a:lumMod val="75000"/>
            </a:schemeClr>
          </a:solidFill>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Comunicación entre aplicaciones</a:t>
            </a:r>
          </a:p>
        </p:txBody>
      </p:sp>
    </p:spTree>
    <p:extLst>
      <p:ext uri="{BB962C8B-B14F-4D97-AF65-F5344CB8AC3E}">
        <p14:creationId xmlns:p14="http://schemas.microsoft.com/office/powerpoint/2010/main" val="356535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6</a:t>
            </a:fld>
            <a:endParaRPr lang="es-ES"/>
          </a:p>
        </p:txBody>
      </p:sp>
      <p:sp>
        <p:nvSpPr>
          <p:cNvPr id="4" name="Content Placeholder 1"/>
          <p:cNvSpPr txBox="1">
            <a:spLocks/>
          </p:cNvSpPr>
          <p:nvPr/>
        </p:nvSpPr>
        <p:spPr>
          <a:xfrm>
            <a:off x="1707776" y="1687793"/>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u="sng" dirty="0">
                <a:solidFill>
                  <a:schemeClr val="tx1"/>
                </a:solidFill>
              </a:rPr>
              <a:t>Mensaje</a:t>
            </a:r>
            <a:r>
              <a:rPr lang="es-ES_tradnl" dirty="0">
                <a:solidFill>
                  <a:schemeClr val="tx1"/>
                </a:solidFill>
              </a:rPr>
              <a:t>:</a:t>
            </a:r>
          </a:p>
          <a:p>
            <a:pPr lvl="1"/>
            <a:r>
              <a:rPr lang="es-ES_tradnl" dirty="0"/>
              <a:t>Es la información que se intercambia entre las aplicaciones que se comunican.</a:t>
            </a:r>
          </a:p>
          <a:p>
            <a:r>
              <a:rPr lang="es-ES_tradnl" u="sng" dirty="0">
                <a:solidFill>
                  <a:schemeClr val="tx1"/>
                </a:solidFill>
              </a:rPr>
              <a:t>Emisor</a:t>
            </a:r>
            <a:r>
              <a:rPr lang="es-ES_tradnl" dirty="0">
                <a:solidFill>
                  <a:schemeClr val="tx1"/>
                </a:solidFill>
              </a:rPr>
              <a:t>:</a:t>
            </a:r>
          </a:p>
          <a:p>
            <a:pPr lvl="1"/>
            <a:r>
              <a:rPr lang="es-ES_tradnl" dirty="0"/>
              <a:t>Es la aplicación que envía el mensaje.</a:t>
            </a:r>
          </a:p>
          <a:p>
            <a:r>
              <a:rPr lang="es-ES_tradnl" u="sng" dirty="0">
                <a:solidFill>
                  <a:schemeClr val="tx1"/>
                </a:solidFill>
              </a:rPr>
              <a:t>Receptor</a:t>
            </a:r>
            <a:r>
              <a:rPr lang="es-ES_tradnl" dirty="0">
                <a:solidFill>
                  <a:schemeClr val="tx1"/>
                </a:solidFill>
              </a:rPr>
              <a:t>:</a:t>
            </a:r>
          </a:p>
          <a:p>
            <a:pPr lvl="1"/>
            <a:r>
              <a:rPr lang="es-ES_tradnl" dirty="0"/>
              <a:t>Es la aplicación que recibe el mensaje.</a:t>
            </a:r>
          </a:p>
          <a:p>
            <a:r>
              <a:rPr lang="es-ES_tradnl" u="sng" dirty="0">
                <a:solidFill>
                  <a:schemeClr val="tx1"/>
                </a:solidFill>
              </a:rPr>
              <a:t>Paquete</a:t>
            </a:r>
            <a:r>
              <a:rPr lang="es-ES_tradnl" dirty="0">
                <a:solidFill>
                  <a:schemeClr val="tx1"/>
                </a:solidFill>
              </a:rPr>
              <a:t>:</a:t>
            </a:r>
          </a:p>
          <a:p>
            <a:pPr lvl="1"/>
            <a:r>
              <a:rPr lang="es-ES_tradnl" dirty="0"/>
              <a:t>Es la unidad básica de información que intercambian dos dispositivos de comunicación. </a:t>
            </a:r>
          </a:p>
        </p:txBody>
      </p:sp>
      <p:sp>
        <p:nvSpPr>
          <p:cNvPr id="5" name="Title 2"/>
          <p:cNvSpPr txBox="1">
            <a:spLocks/>
          </p:cNvSpPr>
          <p:nvPr/>
        </p:nvSpPr>
        <p:spPr>
          <a:xfrm>
            <a:off x="457200" y="274638"/>
            <a:ext cx="10340788" cy="1143000"/>
          </a:xfrm>
          <a:prstGeom prst="rect">
            <a:avLst/>
          </a:prstGeom>
          <a:solidFill>
            <a:schemeClr val="accent2">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Comunicación entre aplicaciones</a:t>
            </a:r>
          </a:p>
        </p:txBody>
      </p:sp>
    </p:spTree>
    <p:extLst>
      <p:ext uri="{BB962C8B-B14F-4D97-AF65-F5344CB8AC3E}">
        <p14:creationId xmlns:p14="http://schemas.microsoft.com/office/powerpoint/2010/main" val="259370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7</a:t>
            </a:fld>
            <a:endParaRPr lang="es-ES"/>
          </a:p>
        </p:txBody>
      </p:sp>
      <p:sp>
        <p:nvSpPr>
          <p:cNvPr id="4" name="Content Placeholder 1"/>
          <p:cNvSpPr txBox="1">
            <a:spLocks/>
          </p:cNvSpPr>
          <p:nvPr/>
        </p:nvSpPr>
        <p:spPr>
          <a:xfrm>
            <a:off x="1559859" y="1925081"/>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u="sng" dirty="0"/>
              <a:t>Canal de comunicación</a:t>
            </a:r>
            <a:r>
              <a:rPr lang="es-ES_tradnl" dirty="0"/>
              <a:t>:</a:t>
            </a:r>
          </a:p>
          <a:p>
            <a:pPr lvl="1"/>
            <a:r>
              <a:rPr lang="es-ES_tradnl" dirty="0"/>
              <a:t>Es el medio por el que se transmiten los paquetes, que conecta el emisor con el receptor.</a:t>
            </a:r>
          </a:p>
          <a:p>
            <a:r>
              <a:rPr lang="es-ES_tradnl" u="sng" dirty="0"/>
              <a:t>Protocolo de comunicaciones</a:t>
            </a:r>
            <a:r>
              <a:rPr lang="es-ES_tradnl" dirty="0"/>
              <a:t>:</a:t>
            </a:r>
          </a:p>
          <a:p>
            <a:pPr lvl="1"/>
            <a:r>
              <a:rPr lang="es-ES_tradnl" dirty="0"/>
              <a:t>Es </a:t>
            </a:r>
            <a:r>
              <a:rPr lang="es-ES_tradnl" sz="2400" dirty="0"/>
              <a:t>el conjunto de reglas que fijan cómo se deben intercambiar paquetes entre los diferentes elementos que se comunican entre sí.</a:t>
            </a:r>
          </a:p>
        </p:txBody>
      </p:sp>
      <p:sp>
        <p:nvSpPr>
          <p:cNvPr id="5" name="Title 2"/>
          <p:cNvSpPr txBox="1">
            <a:spLocks/>
          </p:cNvSpPr>
          <p:nvPr/>
        </p:nvSpPr>
        <p:spPr>
          <a:xfrm>
            <a:off x="457200" y="274638"/>
            <a:ext cx="10821026" cy="1143000"/>
          </a:xfrm>
          <a:prstGeom prst="rect">
            <a:avLst/>
          </a:prstGeom>
          <a:solidFill>
            <a:schemeClr val="accent2">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Comunicación entre aplicaciones</a:t>
            </a:r>
          </a:p>
        </p:txBody>
      </p:sp>
    </p:spTree>
    <p:extLst>
      <p:ext uri="{BB962C8B-B14F-4D97-AF65-F5344CB8AC3E}">
        <p14:creationId xmlns:p14="http://schemas.microsoft.com/office/powerpoint/2010/main" val="62862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8</a:t>
            </a:fld>
            <a:endParaRPr lang="es-ES"/>
          </a:p>
        </p:txBody>
      </p:sp>
      <p:sp>
        <p:nvSpPr>
          <p:cNvPr id="4" name="Content Placeholder 1"/>
          <p:cNvSpPr txBox="1">
            <a:spLocks/>
          </p:cNvSpPr>
          <p:nvPr/>
        </p:nvSpPr>
        <p:spPr>
          <a:xfrm>
            <a:off x="1452282" y="2072999"/>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s-ES_tradnl" dirty="0">
                <a:solidFill>
                  <a:schemeClr val="tx1"/>
                </a:solidFill>
              </a:rPr>
              <a:t>Para que las diferentes aplicaciones que forman un sistema distribuido puedan comunicarse, debe existir una serie de mecanismos que hagan posible esa comunicación:</a:t>
            </a:r>
          </a:p>
          <a:p>
            <a:pPr lvl="1"/>
            <a:r>
              <a:rPr lang="es-ES_tradnl" dirty="0"/>
              <a:t>Elementos hardware</a:t>
            </a:r>
          </a:p>
          <a:p>
            <a:pPr lvl="1"/>
            <a:r>
              <a:rPr lang="es-ES_tradnl" dirty="0"/>
              <a:t>Elemento software</a:t>
            </a:r>
          </a:p>
          <a:p>
            <a:r>
              <a:rPr lang="es-ES_tradnl" dirty="0">
                <a:solidFill>
                  <a:schemeClr val="tx1"/>
                </a:solidFill>
              </a:rPr>
              <a:t>Todos estos componentes se organizan en lo que se denomina una </a:t>
            </a:r>
            <a:r>
              <a:rPr lang="es-ES_tradnl" b="1" dirty="0">
                <a:solidFill>
                  <a:schemeClr val="tx1"/>
                </a:solidFill>
              </a:rPr>
              <a:t>jerarquía </a:t>
            </a:r>
            <a:r>
              <a:rPr lang="es-ES_tradnl" dirty="0">
                <a:solidFill>
                  <a:schemeClr val="tx1"/>
                </a:solidFill>
              </a:rPr>
              <a:t>o </a:t>
            </a:r>
            <a:r>
              <a:rPr lang="es-ES_tradnl" b="1" dirty="0">
                <a:solidFill>
                  <a:schemeClr val="tx1"/>
                </a:solidFill>
              </a:rPr>
              <a:t>pila de protocolos</a:t>
            </a:r>
            <a:r>
              <a:rPr lang="es-ES_tradnl" dirty="0">
                <a:solidFill>
                  <a:schemeClr val="tx1"/>
                </a:solidFill>
              </a:rPr>
              <a:t>.</a:t>
            </a:r>
          </a:p>
        </p:txBody>
      </p:sp>
      <p:sp>
        <p:nvSpPr>
          <p:cNvPr id="5" name="Title 2"/>
          <p:cNvSpPr txBox="1">
            <a:spLocks/>
          </p:cNvSpPr>
          <p:nvPr/>
        </p:nvSpPr>
        <p:spPr>
          <a:xfrm>
            <a:off x="1034087" y="476344"/>
            <a:ext cx="102870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 dirty="0"/>
              <a:t>Protocolos de comunicaciones</a:t>
            </a:r>
            <a:endParaRPr lang="es-ES_tradnl" dirty="0"/>
          </a:p>
        </p:txBody>
      </p:sp>
    </p:spTree>
    <p:extLst>
      <p:ext uri="{BB962C8B-B14F-4D97-AF65-F5344CB8AC3E}">
        <p14:creationId xmlns:p14="http://schemas.microsoft.com/office/powerpoint/2010/main" val="2291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FCO. UREÑA  PSP-2º DAM </a:t>
            </a:r>
            <a:r>
              <a:rPr lang="mr-IN" dirty="0"/>
              <a:t>21-22</a:t>
            </a:r>
            <a:r>
              <a:rPr lang="es-ES" dirty="0"/>
              <a:t>   SANTA Mª LA NUEVA Y SAN JOSE ARTESANO  UNI3</a:t>
            </a:r>
          </a:p>
        </p:txBody>
      </p:sp>
      <p:sp>
        <p:nvSpPr>
          <p:cNvPr id="3" name="Marcador de número de diapositiva 2"/>
          <p:cNvSpPr>
            <a:spLocks noGrp="1"/>
          </p:cNvSpPr>
          <p:nvPr>
            <p:ph type="sldNum" sz="quarter" idx="12"/>
          </p:nvPr>
        </p:nvSpPr>
        <p:spPr/>
        <p:txBody>
          <a:bodyPr/>
          <a:lstStyle/>
          <a:p>
            <a:fld id="{E3689119-B5D1-425A-8ED6-21379833DA61}" type="slidenum">
              <a:rPr lang="es-ES" smtClean="0"/>
              <a:t>9</a:t>
            </a:fld>
            <a:endParaRPr lang="es-ES"/>
          </a:p>
        </p:txBody>
      </p:sp>
      <p:pic>
        <p:nvPicPr>
          <p:cNvPr id="4" name="Content Placeholder 3" descr="Figura 3.3.jpg"/>
          <p:cNvPicPr>
            <a:picLocks noChangeAspect="1"/>
          </p:cNvPicPr>
          <p:nvPr/>
        </p:nvPicPr>
        <p:blipFill>
          <a:blip r:embed="rId3" cstate="print">
            <a:extLst>
              <a:ext uri="{28A0092B-C50C-407E-A947-70E740481C1C}">
                <a14:useLocalDpi xmlns:a14="http://schemas.microsoft.com/office/drawing/2010/main" val="0"/>
              </a:ext>
            </a:extLst>
          </a:blip>
          <a:srcRect l="-85744" r="-85744"/>
          <a:stretch>
            <a:fillRect/>
          </a:stretch>
        </p:blipFill>
        <p:spPr>
          <a:xfrm>
            <a:off x="1600200" y="1722437"/>
            <a:ext cx="8229600" cy="4525963"/>
          </a:xfrm>
          <a:prstGeom prst="rect">
            <a:avLst/>
          </a:prstGeom>
        </p:spPr>
      </p:pic>
      <p:sp>
        <p:nvSpPr>
          <p:cNvPr id="5" name="Title 2"/>
          <p:cNvSpPr txBox="1">
            <a:spLocks/>
          </p:cNvSpPr>
          <p:nvPr/>
        </p:nvSpPr>
        <p:spPr>
          <a:xfrm>
            <a:off x="1600200" y="515747"/>
            <a:ext cx="8229600" cy="1143000"/>
          </a:xfrm>
          <a:prstGeom prst="rect">
            <a:avLst/>
          </a:prstGeom>
          <a:solidFill>
            <a:schemeClr val="accent2">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ES_tradnl" dirty="0"/>
              <a:t>Pila de protocolos IP</a:t>
            </a:r>
          </a:p>
        </p:txBody>
      </p:sp>
      <mc:AlternateContent xmlns:mc="http://schemas.openxmlformats.org/markup-compatibility/2006" xmlns:p14="http://schemas.microsoft.com/office/powerpoint/2010/main">
        <mc:Choice Requires="p14">
          <p:contentPart p14:bwMode="auto" r:id="rId4">
            <p14:nvContentPartPr>
              <p14:cNvPr id="7" name="Entrada de lápiz 6"/>
              <p14:cNvContentPartPr/>
              <p14:nvPr/>
            </p14:nvContentPartPr>
            <p14:xfrm>
              <a:off x="6521273" y="1489129"/>
              <a:ext cx="62640" cy="29520"/>
            </p14:xfrm>
          </p:contentPart>
        </mc:Choice>
        <mc:Fallback xmlns="">
          <p:pic>
            <p:nvPicPr>
              <p:cNvPr id="7" name="Entrada de lápiz 6"/>
              <p:cNvPicPr/>
              <p:nvPr/>
            </p:nvPicPr>
            <p:blipFill>
              <a:blip r:embed="rId5"/>
              <a:stretch>
                <a:fillRect/>
              </a:stretch>
            </p:blipFill>
            <p:spPr>
              <a:xfrm>
                <a:off x="6512633" y="1479049"/>
                <a:ext cx="84240" cy="52560"/>
              </a:xfrm>
              <a:prstGeom prst="rect">
                <a:avLst/>
              </a:prstGeom>
            </p:spPr>
          </p:pic>
        </mc:Fallback>
      </mc:AlternateContent>
    </p:spTree>
    <p:extLst>
      <p:ext uri="{BB962C8B-B14F-4D97-AF65-F5344CB8AC3E}">
        <p14:creationId xmlns:p14="http://schemas.microsoft.com/office/powerpoint/2010/main" val="4282049908"/>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TC104033925[[fn=Gota]]</Template>
  <TotalTime>23317</TotalTime>
  <Words>3757</Words>
  <Application>Microsoft Macintosh PowerPoint</Application>
  <PresentationFormat>Panorámica</PresentationFormat>
  <Paragraphs>348</Paragraphs>
  <Slides>38</Slides>
  <Notes>38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Adobe Arabic</vt:lpstr>
      <vt:lpstr>Adobe Caslon Pro Bold</vt:lpstr>
      <vt:lpstr>Arial</vt:lpstr>
      <vt:lpstr>Calibri</vt:lpstr>
      <vt:lpstr>Tw Cen MT</vt:lpstr>
      <vt:lpstr>Wingdings</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UREÑA MARTIN</dc:creator>
  <cp:lastModifiedBy>Microsoft Office User</cp:lastModifiedBy>
  <cp:revision>44</cp:revision>
  <dcterms:created xsi:type="dcterms:W3CDTF">2014-09-28T16:41:42Z</dcterms:created>
  <dcterms:modified xsi:type="dcterms:W3CDTF">2022-01-08T15:17:37Z</dcterms:modified>
</cp:coreProperties>
</file>