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16"/>
    <p:restoredTop sz="50000"/>
  </p:normalViewPr>
  <p:slideViewPr>
    <p:cSldViewPr>
      <p:cViewPr varScale="1">
        <p:scale>
          <a:sx n="87" d="100"/>
          <a:sy n="87" d="100"/>
        </p:scale>
        <p:origin x="20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88592" y="5300472"/>
            <a:ext cx="7454773" cy="487680"/>
          </a:xfrm>
          <a:custGeom>
            <a:avLst/>
            <a:gdLst>
              <a:gd name="connsiteX0" fmla="*/ 7454773 w 7454773"/>
              <a:gd name="connsiteY0" fmla="*/ 0 h 487680"/>
              <a:gd name="connsiteX1" fmla="*/ 0 w 7454773"/>
              <a:gd name="connsiteY1" fmla="*/ 289817 h 487680"/>
              <a:gd name="connsiteX2" fmla="*/ 7454773 w 7454773"/>
              <a:gd name="connsiteY2" fmla="*/ 487680 h 487680"/>
              <a:gd name="connsiteX3" fmla="*/ 7454773 w 7454773"/>
              <a:gd name="connsiteY3" fmla="*/ 0 h 487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454773" h="487680">
                <a:moveTo>
                  <a:pt x="7454773" y="0"/>
                </a:moveTo>
                <a:lnTo>
                  <a:pt x="0" y="289817"/>
                </a:lnTo>
                <a:lnTo>
                  <a:pt x="7454773" y="487680"/>
                </a:lnTo>
                <a:lnTo>
                  <a:pt x="7454773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2026387"/>
            <a:ext cx="7721600" cy="2235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5321300"/>
            <a:ext cx="8940800" cy="189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70500" y="596900"/>
            <a:ext cx="4372992" cy="3106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Ciclo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Formativo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Superior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09800" y="6310376"/>
            <a:ext cx="6293390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Programación de Servicios y Procesos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5009" y="4397970"/>
            <a:ext cx="3582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3"/>
                </a:solidFill>
                <a:effectLst/>
              </a:rPr>
              <a:t>Curso 20-21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4457" y="177039"/>
            <a:ext cx="8547100" cy="87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1981200"/>
            <a:ext cx="1016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3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53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53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53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4512" y="1074365"/>
            <a:ext cx="9586989" cy="614014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38100" algn="l"/>
                <a:tab pos="2667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debe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escoger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tecnología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comunicaciones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necesario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utilizar.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básicos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comunicación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estudiado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datagram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ventajas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inconvenientes.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necesario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escoger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adecuado,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teniendo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cuenta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características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fiables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orientados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conexión,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</a:p>
          <a:p>
            <a:pPr algn="just"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deben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complejas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pPr algn="just"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intercambian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mensajes.</a:t>
            </a:r>
          </a:p>
          <a:p>
            <a:pPr algn="just"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datagram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fiables,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eficientes,</a:t>
            </a:r>
          </a:p>
          <a:p>
            <a:pPr algn="just"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preferible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usarlos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cuando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</a:p>
          <a:p>
            <a:pPr algn="just"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sencillas,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pierda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algún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8737600" cy="1358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44700"/>
            <a:ext cx="1016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2006600"/>
            <a:ext cx="9052158" cy="42524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reglas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gobiernan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diferentes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distribuida.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debe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explícitamente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intercambian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servidor,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así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posibles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secuencias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enviados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recibidos.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debe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posibles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tipos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(tanto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peticiones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respuestas)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enviados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recibidos,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indicando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cuándo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cuándo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9300"/>
            <a:ext cx="8623300" cy="787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1981200"/>
            <a:ext cx="1016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968500"/>
            <a:ext cx="8611332" cy="44191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 estado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stateless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aquellos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secuencia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concreta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reciben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importante,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afecta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estos.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recibir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peticiones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responderlas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una,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independiente.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Protocolos con estado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stateful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aquellos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secuencia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concreta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reciben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importante,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afecta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resultado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peticiones.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casos,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debe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almacenar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intermedia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durante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sesión,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denominada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sesión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Conocer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imprescindible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resolver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peticiones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manera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7899400" cy="1358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32000"/>
            <a:ext cx="101600" cy="339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981200"/>
            <a:ext cx="8781250" cy="4457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modernos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independientes,desarrolladas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diferentes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personas/compañías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siquiera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implementadas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usando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mismo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lenguaje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programación.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exhaustiva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garantizar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comunicarse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manera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efectiva.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mayoría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comunes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definido,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estándar,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facilitan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tarea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desarrollar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23368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95500"/>
            <a:ext cx="1143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2006600"/>
            <a:ext cx="7531100" cy="422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diseñado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bidireccional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basada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(caracteres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ASCII)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Telnet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conectarse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remotamente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maquinas,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creando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línea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mandatos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sistemas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operativos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“símbolo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sistema”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(C:\&gt;).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stateful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defecto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23368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1803559"/>
            <a:ext cx="9702800" cy="391144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8326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0" y="57023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0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55372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8326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133600"/>
            <a:ext cx="114300" cy="374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2044700"/>
            <a:ext cx="8559800" cy="39190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muy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Telnet.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establecer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sesiones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línea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mandatos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remotos.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Incorpora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hacer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segura,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muy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recomendable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Telnet.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stateful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defecto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74047"/>
            <a:ext cx="7683500" cy="87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57400"/>
            <a:ext cx="1016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58694" y="1325904"/>
            <a:ext cx="9169177" cy="62632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diseñado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transferencia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archivos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comunicaciones.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establece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conexiones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simultáneas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distinta.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28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Conexión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control: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enviar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órdenes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obtener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28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Conexión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datos: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transferir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archivos.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tanto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descarga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archivos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(del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cliente)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subida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(del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servidor).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stateful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defecto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9300"/>
            <a:ext cx="8559800" cy="787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32000"/>
            <a:ext cx="114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1981200"/>
            <a:ext cx="75057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probablemente,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actualidad.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mayoría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tráfico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visible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Internet,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transferencia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9300"/>
            <a:ext cx="8559800" cy="787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95500"/>
            <a:ext cx="1143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2006600"/>
            <a:ext cx="8283550" cy="38625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diseñado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facilitar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trasferencia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hipertexto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28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expresados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código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especial.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28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permiten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formatear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texto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(tipografía,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imágenes,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etc.).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28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hiperenlaces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hiperlinks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otros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documentos.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stateless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defecto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26162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341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905000"/>
            <a:ext cx="1143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1828800"/>
            <a:ext cx="72390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estándar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Técnicas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avanzadas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9300"/>
            <a:ext cx="8559800" cy="787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19300"/>
            <a:ext cx="1143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2006600"/>
            <a:ext cx="74803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(fundamentalmente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hipertexto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decir,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páginas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web)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usando</a:t>
            </a:r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recursos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3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diferentes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peticiones</a:t>
            </a:r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servidor:</a:t>
            </a:r>
          </a:p>
          <a:p>
            <a:pPr>
              <a:lnSpc>
                <a:spcPts val="30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GET: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Obtener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recurso.</a:t>
            </a:r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POST: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Modificar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recurso.</a:t>
            </a:r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PUT: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Crear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recurso.</a:t>
            </a:r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DELETE: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Eliminar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recurso.</a:t>
            </a:r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9300"/>
            <a:ext cx="8559800" cy="787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19300"/>
            <a:ext cx="1016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167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1955800"/>
            <a:ext cx="71755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" algn="l"/>
                <a:tab pos="266700" algn="l"/>
              </a:tabLst>
            </a:pP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contienen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</a:p>
          <a:p>
            <a:pPr>
              <a:lnSpc>
                <a:spcPts val="2600"/>
              </a:lnSpc>
              <a:tabLst>
                <a:tab pos="38100" algn="l"/>
                <a:tab pos="266700" algn="l"/>
              </a:tabLst>
            </a:pP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cabecera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cuerpo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mensaje.</a:t>
            </a:r>
          </a:p>
          <a:p>
            <a:pPr>
              <a:lnSpc>
                <a:spcPts val="27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2088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Cabecera: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20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	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operación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solicitada.</a:t>
            </a:r>
          </a:p>
          <a:p>
            <a:pPr>
              <a:lnSpc>
                <a:spcPts val="27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2088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Cuerpo: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Contenido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respuesta,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normalmente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20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	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hipertexto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100"/>
              </a:lnSpc>
              <a:tabLst>
                <a:tab pos="38100" algn="l"/>
                <a:tab pos="266700" algn="l"/>
              </a:tabLst>
            </a:pP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cabecera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siempre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2700"/>
              </a:lnSpc>
              <a:tabLst>
                <a:tab pos="38100" algn="l"/>
                <a:tab pos="266700" algn="l"/>
              </a:tabLst>
            </a:pP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código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(número)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39800" y="4584700"/>
            <a:ext cx="20447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8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8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éxito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8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Redirección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03700" y="4584700"/>
            <a:ext cx="3517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(códigos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empiezan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(códigos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empiezan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(códigos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empiezan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39800" y="5549900"/>
            <a:ext cx="5842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8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(códigos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empiezan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8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(códigos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empiezan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9300"/>
            <a:ext cx="8128000" cy="787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70100"/>
            <a:ext cx="1143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73707" y="3007575"/>
            <a:ext cx="70231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electrónico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acceder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alojados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stateless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defecto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110.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6946900" cy="1358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133600"/>
            <a:ext cx="114300" cy="374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2044700"/>
            <a:ext cx="7200900" cy="386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estándar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tranferencia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electrónico.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e-mail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también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locales,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Thunderbird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Outlook.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stateless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defecto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587.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7162800" cy="1358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47700" y="2095500"/>
            <a:ext cx="1143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31900" y="1974454"/>
            <a:ext cx="75692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máquinas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dentro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Nomain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localizar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direcciones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simbólicos.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NTP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 Time Protocol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sincronizar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relojes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máquinas.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TLS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y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SSL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(Secure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comunicaciones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seguras.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251448"/>
            <a:ext cx="115823" cy="359664"/>
          </a:xfrm>
          <a:custGeom>
            <a:avLst/>
            <a:gdLst>
              <a:gd name="connsiteX0" fmla="*/ 0 w 115823"/>
              <a:gd name="connsiteY0" fmla="*/ 0 h 359664"/>
              <a:gd name="connsiteX1" fmla="*/ 115823 w 115823"/>
              <a:gd name="connsiteY1" fmla="*/ 0 h 359664"/>
              <a:gd name="connsiteX2" fmla="*/ 115823 w 115823"/>
              <a:gd name="connsiteY2" fmla="*/ 359664 h 359664"/>
              <a:gd name="connsiteX3" fmla="*/ 0 w 115823"/>
              <a:gd name="connsiteY3" fmla="*/ 359664 h 359664"/>
              <a:gd name="connsiteX4" fmla="*/ 0 w 115823"/>
              <a:gd name="connsiteY4" fmla="*/ 0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359664">
                <a:moveTo>
                  <a:pt x="0" y="0"/>
                </a:moveTo>
                <a:lnTo>
                  <a:pt x="115823" y="0"/>
                </a:lnTo>
                <a:lnTo>
                  <a:pt x="115823" y="359664"/>
                </a:lnTo>
                <a:lnTo>
                  <a:pt x="0" y="3596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657" y="202804"/>
            <a:ext cx="9918700" cy="1358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849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57400"/>
            <a:ext cx="1143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2019300"/>
            <a:ext cx="8279511" cy="33547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datagram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mayoría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obstante,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normalmente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resultan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poco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practicas,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requieren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formateo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detallado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comunicaciones.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6428231"/>
            <a:ext cx="124327" cy="463295"/>
          </a:xfrm>
          <a:custGeom>
            <a:avLst/>
            <a:gdLst>
              <a:gd name="connsiteX0" fmla="*/ 0 w 124327"/>
              <a:gd name="connsiteY0" fmla="*/ 0 h 463295"/>
              <a:gd name="connsiteX1" fmla="*/ 124327 w 124327"/>
              <a:gd name="connsiteY1" fmla="*/ 0 h 463295"/>
              <a:gd name="connsiteX2" fmla="*/ 124327 w 124327"/>
              <a:gd name="connsiteY2" fmla="*/ 463295 h 463295"/>
              <a:gd name="connsiteX3" fmla="*/ 0 w 124327"/>
              <a:gd name="connsiteY3" fmla="*/ 463295 h 463295"/>
              <a:gd name="connsiteX4" fmla="*/ 0 w 124327"/>
              <a:gd name="connsiteY4" fmla="*/ 0 h 463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4327" h="463295">
                <a:moveTo>
                  <a:pt x="0" y="0"/>
                </a:moveTo>
                <a:lnTo>
                  <a:pt x="124327" y="0"/>
                </a:lnTo>
                <a:lnTo>
                  <a:pt x="124327" y="463295"/>
                </a:lnTo>
                <a:lnTo>
                  <a:pt x="0" y="46329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6451600" cy="1358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341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108200"/>
            <a:ext cx="1143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2044700"/>
            <a:ext cx="7543800" cy="412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programar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sofisticadas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técnicas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avanzadas.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técnicas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internamente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hacen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2688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abstraen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utilizando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incorporan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funcionalidades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adicionales.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Ejemplos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técnicas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son: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Invocación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métodos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remotos.</a:t>
            </a:r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8368" y="786384"/>
            <a:ext cx="7443216" cy="256032"/>
          </a:xfrm>
          <a:custGeom>
            <a:avLst/>
            <a:gdLst>
              <a:gd name="connsiteX0" fmla="*/ 0 w 7443216"/>
              <a:gd name="connsiteY0" fmla="*/ 0 h 256032"/>
              <a:gd name="connsiteX1" fmla="*/ 7443215 w 7443216"/>
              <a:gd name="connsiteY1" fmla="*/ 0 h 256032"/>
              <a:gd name="connsiteX2" fmla="*/ 7443215 w 7443216"/>
              <a:gd name="connsiteY2" fmla="*/ 256032 h 256032"/>
              <a:gd name="connsiteX3" fmla="*/ 0 w 7443216"/>
              <a:gd name="connsiteY3" fmla="*/ 256032 h 256032"/>
              <a:gd name="connsiteX4" fmla="*/ 0 w 7443216"/>
              <a:gd name="connsiteY4" fmla="*/ 0 h 256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43216" h="256032">
                <a:moveTo>
                  <a:pt x="0" y="0"/>
                </a:moveTo>
                <a:lnTo>
                  <a:pt x="7443215" y="0"/>
                </a:lnTo>
                <a:lnTo>
                  <a:pt x="7443215" y="256032"/>
                </a:lnTo>
                <a:lnTo>
                  <a:pt x="0" y="256032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58368" y="1304544"/>
            <a:ext cx="1289304" cy="307847"/>
          </a:xfrm>
          <a:custGeom>
            <a:avLst/>
            <a:gdLst>
              <a:gd name="connsiteX0" fmla="*/ 0 w 1289304"/>
              <a:gd name="connsiteY0" fmla="*/ 0 h 307847"/>
              <a:gd name="connsiteX1" fmla="*/ 1289304 w 1289304"/>
              <a:gd name="connsiteY1" fmla="*/ 0 h 307847"/>
              <a:gd name="connsiteX2" fmla="*/ 1289304 w 1289304"/>
              <a:gd name="connsiteY2" fmla="*/ 307847 h 307847"/>
              <a:gd name="connsiteX3" fmla="*/ 0 w 1289304"/>
              <a:gd name="connsiteY3" fmla="*/ 307847 h 307847"/>
              <a:gd name="connsiteX4" fmla="*/ 0 w 1289304"/>
              <a:gd name="connsiteY4" fmla="*/ 0 h 3078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9304" h="307847">
                <a:moveTo>
                  <a:pt x="0" y="0"/>
                </a:moveTo>
                <a:lnTo>
                  <a:pt x="1289304" y="0"/>
                </a:lnTo>
                <a:lnTo>
                  <a:pt x="1289304" y="307847"/>
                </a:lnTo>
                <a:lnTo>
                  <a:pt x="0" y="307847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230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850900"/>
            <a:ext cx="88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2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392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901700"/>
            <a:ext cx="71755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571500" algn="l"/>
              </a:tabLst>
            </a:pP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Interfaz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métodos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ejecutarán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000"/>
              </a:lnSpc>
              <a:tabLst>
                <a:tab pos="25400" algn="l"/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20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remota.</a:t>
            </a:r>
          </a:p>
          <a:p>
            <a:pPr>
              <a:lnSpc>
                <a:spcPts val="2300"/>
              </a:lnSpc>
              <a:tabLst>
                <a:tab pos="25400" algn="l"/>
                <a:tab pos="571500" algn="l"/>
              </a:tabLst>
            </a:pPr>
            <a:r>
              <a:rPr lang="en-US" altLang="zh-CN" sz="20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Ejemplo: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5400" algn="l"/>
                <a:tab pos="571500" algn="l"/>
              </a:tabLst>
            </a:pP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importjava.rmi.Remote;</a:t>
            </a:r>
          </a:p>
          <a:p>
            <a:pPr>
              <a:lnSpc>
                <a:spcPts val="2500"/>
              </a:lnSpc>
              <a:tabLst>
                <a:tab pos="25400" algn="l"/>
                <a:tab pos="571500" algn="l"/>
              </a:tabLst>
            </a:pP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importjava.rmi.RemoteException;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5400" algn="l"/>
                <a:tab pos="571500" algn="l"/>
              </a:tabLst>
            </a:pP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RMICalcInterface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Remote {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5400" algn="l"/>
                <a:tab pos="571500" algn="l"/>
              </a:tabLst>
            </a:pPr>
            <a:r>
              <a:rPr lang="en-US" altLang="zh-CN" dirty="0"/>
              <a:t>		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suma(int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RemoteException;</a:t>
            </a:r>
          </a:p>
          <a:p>
            <a:pPr>
              <a:lnSpc>
                <a:spcPts val="2400"/>
              </a:lnSpc>
              <a:tabLst>
                <a:tab pos="25400" algn="l"/>
                <a:tab pos="571500" algn="l"/>
              </a:tabLst>
            </a:pPr>
            <a:r>
              <a:rPr lang="en-US" altLang="zh-CN" dirty="0"/>
              <a:t>		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 resta(int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 b) throws RemoteException;</a:t>
            </a:r>
          </a:p>
          <a:p>
            <a:pPr>
              <a:lnSpc>
                <a:spcPts val="2500"/>
              </a:lnSpc>
              <a:tabLst>
                <a:tab pos="25400" algn="l"/>
                <a:tab pos="571500" algn="l"/>
              </a:tabLst>
            </a:pPr>
            <a:r>
              <a:rPr lang="en-US" altLang="zh-CN" dirty="0"/>
              <a:t>		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multip(int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 b)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RemoteException;</a:t>
            </a:r>
          </a:p>
          <a:p>
            <a:pPr>
              <a:lnSpc>
                <a:spcPts val="2400"/>
              </a:lnSpc>
              <a:tabLst>
                <a:tab pos="25400" algn="l"/>
                <a:tab pos="571500" algn="l"/>
              </a:tabLst>
            </a:pPr>
            <a:r>
              <a:rPr lang="en-US" altLang="zh-CN" dirty="0"/>
              <a:t>		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div(int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 RemoteException;</a:t>
            </a:r>
          </a:p>
          <a:p>
            <a:pPr>
              <a:lnSpc>
                <a:spcPts val="2400"/>
              </a:lnSpc>
              <a:tabLst>
                <a:tab pos="25400" algn="l"/>
                <a:tab pos="571500" algn="l"/>
              </a:tabLst>
            </a:pPr>
            <a:r>
              <a:rPr lang="en-US" altLang="zh-CN" sz="21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7743" y="576072"/>
            <a:ext cx="7062216" cy="1243584"/>
          </a:xfrm>
          <a:custGeom>
            <a:avLst/>
            <a:gdLst>
              <a:gd name="connsiteX0" fmla="*/ 0 w 7062216"/>
              <a:gd name="connsiteY0" fmla="*/ 0 h 1243584"/>
              <a:gd name="connsiteX1" fmla="*/ 7062216 w 7062216"/>
              <a:gd name="connsiteY1" fmla="*/ 0 h 1243584"/>
              <a:gd name="connsiteX2" fmla="*/ 7062216 w 7062216"/>
              <a:gd name="connsiteY2" fmla="*/ 1243584 h 1243584"/>
              <a:gd name="connsiteX3" fmla="*/ 0 w 7062216"/>
              <a:gd name="connsiteY3" fmla="*/ 1243584 h 1243584"/>
              <a:gd name="connsiteX4" fmla="*/ 0 w 7062216"/>
              <a:gd name="connsiteY4" fmla="*/ 0 h 1243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62216" h="1243584">
                <a:moveTo>
                  <a:pt x="0" y="0"/>
                </a:moveTo>
                <a:lnTo>
                  <a:pt x="7062216" y="0"/>
                </a:lnTo>
                <a:lnTo>
                  <a:pt x="7062216" y="1243584"/>
                </a:lnTo>
                <a:lnTo>
                  <a:pt x="0" y="1243584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58368" y="2145792"/>
            <a:ext cx="5730240" cy="518160"/>
          </a:xfrm>
          <a:custGeom>
            <a:avLst/>
            <a:gdLst>
              <a:gd name="connsiteX0" fmla="*/ 0 w 5730240"/>
              <a:gd name="connsiteY0" fmla="*/ 0 h 518160"/>
              <a:gd name="connsiteX1" fmla="*/ 5730240 w 5730240"/>
              <a:gd name="connsiteY1" fmla="*/ 0 h 518160"/>
              <a:gd name="connsiteX2" fmla="*/ 5730240 w 5730240"/>
              <a:gd name="connsiteY2" fmla="*/ 518159 h 518160"/>
              <a:gd name="connsiteX3" fmla="*/ 0 w 5730240"/>
              <a:gd name="connsiteY3" fmla="*/ 518159 h 518160"/>
              <a:gd name="connsiteX4" fmla="*/ 0 w 5730240"/>
              <a:gd name="connsiteY4" fmla="*/ 0 h 518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30240" h="518160">
                <a:moveTo>
                  <a:pt x="0" y="0"/>
                </a:moveTo>
                <a:lnTo>
                  <a:pt x="5730240" y="0"/>
                </a:lnTo>
                <a:lnTo>
                  <a:pt x="5730240" y="518159"/>
                </a:lnTo>
                <a:lnTo>
                  <a:pt x="0" y="518159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38200" y="2663952"/>
            <a:ext cx="5090160" cy="515112"/>
          </a:xfrm>
          <a:custGeom>
            <a:avLst/>
            <a:gdLst>
              <a:gd name="connsiteX0" fmla="*/ 0 w 5090160"/>
              <a:gd name="connsiteY0" fmla="*/ 0 h 515112"/>
              <a:gd name="connsiteX1" fmla="*/ 5090160 w 5090160"/>
              <a:gd name="connsiteY1" fmla="*/ 0 h 515112"/>
              <a:gd name="connsiteX2" fmla="*/ 5090160 w 5090160"/>
              <a:gd name="connsiteY2" fmla="*/ 515112 h 515112"/>
              <a:gd name="connsiteX3" fmla="*/ 0 w 5090160"/>
              <a:gd name="connsiteY3" fmla="*/ 515112 h 515112"/>
              <a:gd name="connsiteX4" fmla="*/ 0 w 5090160"/>
              <a:gd name="connsiteY4" fmla="*/ 0 h 515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90160" h="515112">
                <a:moveTo>
                  <a:pt x="0" y="0"/>
                </a:moveTo>
                <a:lnTo>
                  <a:pt x="5090160" y="0"/>
                </a:lnTo>
                <a:lnTo>
                  <a:pt x="5090160" y="515112"/>
                </a:lnTo>
                <a:lnTo>
                  <a:pt x="0" y="515112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7086600" cy="13589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230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47700" y="1981200"/>
            <a:ext cx="56261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0500" algn="l"/>
                <a:tab pos="368300" algn="l"/>
              </a:tabLst>
            </a:pP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java.rmi.*;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RMICalcServer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RMICalcInterface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suma(int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RemoteException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(a + b);</a:t>
            </a:r>
          </a:p>
          <a:p>
            <a:pPr>
              <a:lnSpc>
                <a:spcPts val="19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 resta(int a, 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RemoteException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(a - b);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multip(int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int b) throws RemoteException {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(a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b);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div(int a,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 RemoteException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(a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b);</a:t>
            </a:r>
          </a:p>
          <a:p>
            <a:pPr>
              <a:lnSpc>
                <a:spcPts val="2000"/>
              </a:lnSpc>
              <a:tabLst>
                <a:tab pos="190500" algn="l"/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7743" y="576072"/>
            <a:ext cx="7062216" cy="1243584"/>
          </a:xfrm>
          <a:custGeom>
            <a:avLst/>
            <a:gdLst>
              <a:gd name="connsiteX0" fmla="*/ 0 w 7062216"/>
              <a:gd name="connsiteY0" fmla="*/ 0 h 1243584"/>
              <a:gd name="connsiteX1" fmla="*/ 7062216 w 7062216"/>
              <a:gd name="connsiteY1" fmla="*/ 0 h 1243584"/>
              <a:gd name="connsiteX2" fmla="*/ 7062216 w 7062216"/>
              <a:gd name="connsiteY2" fmla="*/ 1243584 h 1243584"/>
              <a:gd name="connsiteX3" fmla="*/ 0 w 7062216"/>
              <a:gd name="connsiteY3" fmla="*/ 1243584 h 1243584"/>
              <a:gd name="connsiteX4" fmla="*/ 0 w 7062216"/>
              <a:gd name="connsiteY4" fmla="*/ 0 h 1243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62216" h="1243584">
                <a:moveTo>
                  <a:pt x="0" y="0"/>
                </a:moveTo>
                <a:lnTo>
                  <a:pt x="7062216" y="0"/>
                </a:lnTo>
                <a:lnTo>
                  <a:pt x="7062216" y="1243584"/>
                </a:lnTo>
                <a:lnTo>
                  <a:pt x="0" y="1243584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32687" y="3721608"/>
            <a:ext cx="3953256" cy="414527"/>
          </a:xfrm>
          <a:custGeom>
            <a:avLst/>
            <a:gdLst>
              <a:gd name="connsiteX0" fmla="*/ 0 w 3953256"/>
              <a:gd name="connsiteY0" fmla="*/ 0 h 414527"/>
              <a:gd name="connsiteX1" fmla="*/ 3953256 w 3953256"/>
              <a:gd name="connsiteY1" fmla="*/ 0 h 414527"/>
              <a:gd name="connsiteX2" fmla="*/ 3953256 w 3953256"/>
              <a:gd name="connsiteY2" fmla="*/ 414527 h 414527"/>
              <a:gd name="connsiteX3" fmla="*/ 0 w 3953256"/>
              <a:gd name="connsiteY3" fmla="*/ 414527 h 414527"/>
              <a:gd name="connsiteX4" fmla="*/ 0 w 3953256"/>
              <a:gd name="connsiteY4" fmla="*/ 0 h 414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53256" h="414527">
                <a:moveTo>
                  <a:pt x="0" y="0"/>
                </a:moveTo>
                <a:lnTo>
                  <a:pt x="3953256" y="0"/>
                </a:lnTo>
                <a:lnTo>
                  <a:pt x="3953256" y="414527"/>
                </a:lnTo>
                <a:lnTo>
                  <a:pt x="0" y="414527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32687" y="4136136"/>
            <a:ext cx="283464" cy="411479"/>
          </a:xfrm>
          <a:custGeom>
            <a:avLst/>
            <a:gdLst>
              <a:gd name="connsiteX0" fmla="*/ 0 w 283464"/>
              <a:gd name="connsiteY0" fmla="*/ 0 h 411479"/>
              <a:gd name="connsiteX1" fmla="*/ 283464 w 283464"/>
              <a:gd name="connsiteY1" fmla="*/ 0 h 411479"/>
              <a:gd name="connsiteX2" fmla="*/ 283464 w 283464"/>
              <a:gd name="connsiteY2" fmla="*/ 411479 h 411479"/>
              <a:gd name="connsiteX3" fmla="*/ 0 w 283464"/>
              <a:gd name="connsiteY3" fmla="*/ 411479 h 411479"/>
              <a:gd name="connsiteX4" fmla="*/ 0 w 283464"/>
              <a:gd name="connsiteY4" fmla="*/ 0 h 411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3464" h="411479">
                <a:moveTo>
                  <a:pt x="0" y="0"/>
                </a:moveTo>
                <a:lnTo>
                  <a:pt x="283464" y="0"/>
                </a:lnTo>
                <a:lnTo>
                  <a:pt x="283464" y="411479"/>
                </a:lnTo>
                <a:lnTo>
                  <a:pt x="0" y="411479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7086600" cy="13589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230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47700" y="2006600"/>
            <a:ext cx="65024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main(String[]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args)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Registry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reg= LocateRegistry.createRegistry(5555);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 (Exception e)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System.out.println("ERROR: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podido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registro");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RMICalcServer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serverObject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RMICalcServer();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reg.rebind("Calculadora”,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(RMICalcInterface)UnicastRemoteObject.exportObject(serverObject,0));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(Exception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System.out.println("ERROR: No 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podido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inscribir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objeto servidor.");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dirty="0"/>
              <a:t>	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600"/>
              </a:lnSpc>
              <a:tabLst>
                <a:tab pos="50800" algn="l"/>
                <a:tab pos="139700" algn="l"/>
                <a:tab pos="279400" algn="l"/>
                <a:tab pos="419100" algn="l"/>
                <a:tab pos="1193800" algn="l"/>
              </a:tabLst>
            </a:pP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3175000" cy="876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341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47700" y="20066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32407" y="2007507"/>
            <a:ext cx="8331200" cy="28931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8100" algn="l"/>
                <a:tab pos="266700" algn="l"/>
              </a:tabLst>
            </a:pP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s-ES_tradnl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s-ES_tradnl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s-ES_tradnl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formado</a:t>
            </a:r>
            <a:r>
              <a:rPr lang="es-ES_tradnl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s-ES_tradnl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s-ES_tradnl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partes</a:t>
            </a:r>
          </a:p>
          <a:p>
            <a:pPr algn="just">
              <a:lnSpc>
                <a:spcPts val="3200"/>
              </a:lnSpc>
              <a:tabLst>
                <a:tab pos="38100" algn="l"/>
                <a:tab pos="266700" algn="l"/>
              </a:tabLst>
            </a:pPr>
            <a:r>
              <a:rPr lang="es-ES_tradnl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fundamentales:</a:t>
            </a:r>
          </a:p>
          <a:p>
            <a:pPr algn="just">
              <a:lnSpc>
                <a:spcPts val="3200"/>
              </a:lnSpc>
              <a:tabLst>
                <a:tab pos="38100" algn="l"/>
                <a:tab pos="266700" algn="l"/>
              </a:tabLst>
            </a:pPr>
            <a:endParaRPr lang="es-ES_tradnl" altLang="zh-CN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tabLst>
                <a:tab pos="38100" algn="l"/>
                <a:tab pos="266700" algn="l"/>
              </a:tabLst>
            </a:pPr>
            <a:r>
              <a:rPr lang="es-ES_tradnl" altLang="zh-CN" sz="2800" dirty="0"/>
              <a:t>	</a:t>
            </a:r>
            <a:r>
              <a:rPr lang="es-ES_tradnl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Estructura: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Componentes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 forman.</a:t>
            </a:r>
          </a:p>
          <a:p>
            <a:pPr>
              <a:lnSpc>
                <a:spcPts val="3200"/>
              </a:lnSpc>
              <a:tabLst>
                <a:tab pos="38100" algn="l"/>
                <a:tab pos="266700" algn="l"/>
              </a:tabLst>
            </a:pPr>
            <a:r>
              <a:rPr lang="es-ES_tradnl" altLang="zh-CN" sz="2800" dirty="0"/>
              <a:t>	</a:t>
            </a:r>
            <a:r>
              <a:rPr lang="es-ES_tradnl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Función: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Aquello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pensado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sistema,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s-ES_tradnl" altLang="zh-CN" sz="2800" dirty="0"/>
              <a:t>	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decir,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qué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sirve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y/o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s-ES_tradnl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7743" y="576072"/>
            <a:ext cx="7565136" cy="1243584"/>
          </a:xfrm>
          <a:custGeom>
            <a:avLst/>
            <a:gdLst>
              <a:gd name="connsiteX0" fmla="*/ 0 w 7565136"/>
              <a:gd name="connsiteY0" fmla="*/ 0 h 1243584"/>
              <a:gd name="connsiteX1" fmla="*/ 7565136 w 7565136"/>
              <a:gd name="connsiteY1" fmla="*/ 0 h 1243584"/>
              <a:gd name="connsiteX2" fmla="*/ 7565136 w 7565136"/>
              <a:gd name="connsiteY2" fmla="*/ 1243584 h 1243584"/>
              <a:gd name="connsiteX3" fmla="*/ 0 w 7565136"/>
              <a:gd name="connsiteY3" fmla="*/ 1243584 h 1243584"/>
              <a:gd name="connsiteX4" fmla="*/ 0 w 7565136"/>
              <a:gd name="connsiteY4" fmla="*/ 0 h 1243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65136" h="1243584">
                <a:moveTo>
                  <a:pt x="0" y="0"/>
                </a:moveTo>
                <a:lnTo>
                  <a:pt x="7565136" y="0"/>
                </a:lnTo>
                <a:lnTo>
                  <a:pt x="7565136" y="1243584"/>
                </a:lnTo>
                <a:lnTo>
                  <a:pt x="0" y="1243584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7581900" cy="1358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230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1981200"/>
            <a:ext cx="67056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java.rmi.*;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RMICalcClient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 void main(String[]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args)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RMICalcInterface calc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Registry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registry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LocateRegistry.getRegistry("localhost",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5555);</a:t>
            </a:r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(RMICalcInterface)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registry.lookup("Calculadora");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 (Exception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6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</a:p>
          <a:p>
            <a:pPr>
              <a:lnSpc>
                <a:spcPts val="2000"/>
              </a:lnSpc>
              <a:tabLst>
                <a:tab pos="177800" algn="l"/>
                <a:tab pos="3683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167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7743" y="576072"/>
            <a:ext cx="7565136" cy="1243584"/>
          </a:xfrm>
          <a:custGeom>
            <a:avLst/>
            <a:gdLst>
              <a:gd name="connsiteX0" fmla="*/ 0 w 7565136"/>
              <a:gd name="connsiteY0" fmla="*/ 0 h 1243584"/>
              <a:gd name="connsiteX1" fmla="*/ 7565136 w 7565136"/>
              <a:gd name="connsiteY1" fmla="*/ 0 h 1243584"/>
              <a:gd name="connsiteX2" fmla="*/ 7565136 w 7565136"/>
              <a:gd name="connsiteY2" fmla="*/ 1243584 h 1243584"/>
              <a:gd name="connsiteX3" fmla="*/ 0 w 7565136"/>
              <a:gd name="connsiteY3" fmla="*/ 1243584 h 1243584"/>
              <a:gd name="connsiteX4" fmla="*/ 0 w 7565136"/>
              <a:gd name="connsiteY4" fmla="*/ 0 h 1243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65136" h="1243584">
                <a:moveTo>
                  <a:pt x="0" y="0"/>
                </a:moveTo>
                <a:lnTo>
                  <a:pt x="7565136" y="0"/>
                </a:lnTo>
                <a:lnTo>
                  <a:pt x="7565136" y="1243584"/>
                </a:lnTo>
                <a:lnTo>
                  <a:pt x="0" y="1243584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7581900" cy="1358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341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2235200"/>
            <a:ext cx="59690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90500" algn="l"/>
                <a:tab pos="39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(calc !=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System.out.println("2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calc.suma(2,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2));</a:t>
            </a:r>
          </a:p>
          <a:p>
            <a:pPr>
              <a:lnSpc>
                <a:spcPts val="22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System.out.println("99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calc.resta(99,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45));</a:t>
            </a:r>
          </a:p>
          <a:p>
            <a:pPr>
              <a:lnSpc>
                <a:spcPts val="22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System.out.println("125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 + calc.multip(125,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3));</a:t>
            </a:r>
          </a:p>
          <a:p>
            <a:pPr>
              <a:lnSpc>
                <a:spcPts val="22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System.out.println("1250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calc.div(1250,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5));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(RemoteException e)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</a:p>
          <a:p>
            <a:pPr>
              <a:lnSpc>
                <a:spcPts val="2200"/>
              </a:lnSpc>
              <a:tabLst>
                <a:tab pos="1905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190500" algn="l"/>
                <a:tab pos="39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0900" y="55118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47700" y="57912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44069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341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82800"/>
            <a:ext cx="1143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993900"/>
            <a:ext cx="76200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distribuida,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basada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comunicaciones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cliente/servidor,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transferencia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facilita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interoperabilidad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44069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1892300"/>
            <a:ext cx="8483600" cy="532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4406900" cy="87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47700" y="2070100"/>
            <a:ext cx="1143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01700" y="2032000"/>
            <a:ext cx="74676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8100" algn="l"/>
                <a:tab pos="2667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SOAP:</a:t>
            </a:r>
          </a:p>
          <a:p>
            <a:pPr>
              <a:lnSpc>
                <a:spcPts val="32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usando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leguaje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</a:p>
          <a:p>
            <a:pPr>
              <a:lnSpc>
                <a:spcPts val="25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	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basado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XML.</a:t>
            </a:r>
          </a:p>
          <a:p>
            <a:pPr>
              <a:lnSpc>
                <a:spcPts val="32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Facilidad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desarrollo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interoperabilidad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</a:p>
          <a:p>
            <a:pPr>
              <a:lnSpc>
                <a:spcPts val="25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	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diferentes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servidores.</a:t>
            </a:r>
          </a:p>
          <a:p>
            <a:pPr>
              <a:lnSpc>
                <a:spcPts val="3600"/>
              </a:lnSpc>
              <a:tabLst>
                <a:tab pos="38100" algn="l"/>
                <a:tab pos="266700" algn="l"/>
              </a:tabLst>
            </a:pP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6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8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REST:</a:t>
            </a:r>
          </a:p>
          <a:p>
            <a:pPr>
              <a:lnSpc>
                <a:spcPts val="32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Representational</a:t>
            </a:r>
          </a:p>
          <a:p>
            <a:pPr>
              <a:lnSpc>
                <a:spcPts val="25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	</a:t>
            </a:r>
            <a:r>
              <a:rPr lang="en-US" altLang="zh-CN" sz="22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32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228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Menor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interoperabilidad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SOAP,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pero</a:t>
            </a:r>
            <a:r>
              <a:rPr lang="en-US" altLang="zh-CN" sz="2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mejor</a:t>
            </a:r>
          </a:p>
          <a:p>
            <a:pPr>
              <a:lnSpc>
                <a:spcPts val="2500"/>
              </a:lnSpc>
              <a:tabLst>
                <a:tab pos="38100" algn="l"/>
                <a:tab pos="266700" algn="l"/>
              </a:tabLst>
            </a:pPr>
            <a:r>
              <a:rPr lang="en-US" altLang="zh-CN" dirty="0"/>
              <a:t>		</a:t>
            </a:r>
            <a:r>
              <a:rPr lang="en-US" altLang="zh-CN" sz="228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rendimiento.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12900" y="2247900"/>
            <a:ext cx="60198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3192" b="1" dirty="0">
                <a:solidFill>
                  <a:srgbClr val="08468A"/>
                </a:solidFill>
                <a:latin typeface="Times New Roman" pitchFamily="18" charset="0"/>
                <a:cs typeface="Times New Roman" pitchFamily="18" charset="0"/>
              </a:rPr>
              <a:t>Guía</a:t>
            </a:r>
            <a:r>
              <a:rPr lang="en-US" altLang="zh-CN" sz="31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>
                <a:solidFill>
                  <a:srgbClr val="08468A"/>
                </a:solidFill>
                <a:latin typeface="Times New Roman" pitchFamily="18" charset="0"/>
                <a:cs typeface="Times New Roman" pitchFamily="18" charset="0"/>
              </a:rPr>
              <a:t>Breve</a:t>
            </a:r>
            <a:r>
              <a:rPr lang="en-US" altLang="zh-CN" sz="31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>
                <a:solidFill>
                  <a:srgbClr val="08468A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1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>
                <a:solidFill>
                  <a:srgbClr val="08468A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31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>
                <a:solidFill>
                  <a:srgbClr val="08468A"/>
                </a:solidFill>
                <a:latin typeface="Times New Roman" pitchFamily="18" charset="0"/>
                <a:cs typeface="Times New Roman" pitchFamily="18" charset="0"/>
              </a:rPr>
              <a:t>Web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?php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include("inc/menu.inc.php")?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8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¿Qué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Web?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múltiples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muestra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complejidad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adecuada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englobe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implican.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posible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sería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hablar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tecnologías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capacidad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interoperar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tecnologías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intercambian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sí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objetivo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ofrecer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proveedores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ofrecen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procedimientos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usuarios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solicitan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llamando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procedimientos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84" dirty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¿Para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qué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sirven?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comunicación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estándares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diferentes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interactúan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sí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12900" y="1358900"/>
            <a:ext cx="60198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dinámica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usuario.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proporcionar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interoperabilidad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extensibilidad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mismo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tiempo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posible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realizar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complejas,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necesaria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arquitectura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referencia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estándar.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84" dirty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¿Cómo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funcionan?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siguiente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gráfico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muestra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cómo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interactúa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31900"/>
            <a:ext cx="7505700" cy="359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35100" y="4902200"/>
            <a:ext cx="6019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625600" algn="l"/>
              </a:tabLst>
            </a:pPr>
            <a:r>
              <a:rPr lang="en-US" altLang="zh-CN" dirty="0"/>
              <a:t>	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Funcionamiento</a:t>
            </a:r>
          </a:p>
          <a:p>
            <a:pPr>
              <a:lnSpc>
                <a:spcPts val="1900"/>
              </a:lnSpc>
              <a:tabLst>
                <a:tab pos="16256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Según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ejemplo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gráfico,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juega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>
                <a:tab pos="16256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dentro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Web),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aplicación,</a:t>
            </a:r>
          </a:p>
          <a:p>
            <a:pPr>
              <a:lnSpc>
                <a:spcPts val="1900"/>
              </a:lnSpc>
              <a:tabLst>
                <a:tab pos="16256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solicita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viaje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desea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haciendo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</a:p>
          <a:p>
            <a:pPr>
              <a:lnSpc>
                <a:spcPts val="1900"/>
              </a:lnSpc>
              <a:tabLst>
                <a:tab pos="16256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petición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agencia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ofrece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</a:p>
          <a:p>
            <a:pPr>
              <a:lnSpc>
                <a:spcPts val="1900"/>
              </a:lnSpc>
              <a:tabLst>
                <a:tab pos="16256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agencia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ofrecerá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(usuario)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35100" y="1447800"/>
            <a:ext cx="6019800" cy="482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requerida.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necesita,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agencia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solicita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vez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otros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(otros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Web)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hotel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compañía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aérea.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agencia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obtendrá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convierte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vez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otros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solicitada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hotel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línea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aérea.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último,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realizará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viaje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agencia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servirá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intermediario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usuario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gestionará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pago.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intervienen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tecnologías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posible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circulación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lado,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estaría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(Protocolo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Objetos).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trata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dispositivos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tiene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capacidad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transmitir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compleja.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transmitidos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especifica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compuesto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6" b="1" dirty="0">
                <a:solidFill>
                  <a:srgbClr val="674B12"/>
                </a:solidFill>
                <a:latin typeface="Times New Roman" pitchFamily="18" charset="0"/>
                <a:cs typeface="Times New Roman" pitchFamily="18" charset="0"/>
              </a:rPr>
              <a:t>envelope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(sobre),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cuya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estructura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formada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siguientes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elementos: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674B12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(cabecera)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674B12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(cuerpo).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400" y="1231900"/>
            <a:ext cx="3251200" cy="421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12900" y="5486400"/>
            <a:ext cx="58420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790700" algn="l"/>
              </a:tabLst>
            </a:pPr>
            <a:r>
              <a:rPr lang="en-US" altLang="zh-CN" dirty="0"/>
              <a:t>	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Estructura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790700" algn="l"/>
              </a:tabLst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rendimiento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basadas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61214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341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57400"/>
            <a:ext cx="1143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993900"/>
            <a:ext cx="8407400" cy="253402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30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 algn="just"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concretos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hacen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posible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</a:p>
          <a:p>
            <a:pPr algn="just"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función.</a:t>
            </a:r>
          </a:p>
          <a:p>
            <a:pPr algn="just">
              <a:lnSpc>
                <a:spcPts val="36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usuarios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interactúan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hacen</a:t>
            </a:r>
          </a:p>
          <a:p>
            <a:pPr algn="just">
              <a:lnSpc>
                <a:spcPts val="32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interfaz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</a:p>
          <a:p>
            <a:pPr algn="just">
              <a:lnSpc>
                <a:spcPts val="3200"/>
              </a:lnSpc>
              <a:tabLst/>
            </a:pP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12900" y="1447800"/>
            <a:ext cx="5842000" cy="482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desarrollado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tecnologías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complementarias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SOAP,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agilizan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envío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(MTOM)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(SOAP-RRSHB).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otro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lado,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(Lenguaje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Web),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establezcan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acuerdo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refiere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detalles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contenido,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través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procesable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dispositivos.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especie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proveedor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solicita.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especifica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sintaxis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intercambio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mensajes.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Durante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evolución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necesidades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basadas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grandes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organizaciones,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desarrollado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mecanismos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permiten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enriquecer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anotaciones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semánticas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directivas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comportamiento.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permitiría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encontrar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mejor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adapten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objetivos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deseados.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Además,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complejidad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grandes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empresariales,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tecnología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definición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mediante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composición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varios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12900" y="1346200"/>
            <a:ext cx="58166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individuales,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conoce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coreografía.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584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http://www.jtech.ua.es/j2ee/publico/servc-web-2012-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13/sesion02-apuntes.html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http://www.ooscarr.com/nerd/elblog/2008/12/crear-un-simple-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servicio-web-en.php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http://programacion.net/articulo/introduccion_a_los_servicios_we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84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b_en_java_190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352800"/>
            <a:ext cx="2565400" cy="71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66800" y="1371600"/>
            <a:ext cx="6870700" cy="339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546100" algn="l"/>
              </a:tabLst>
            </a:pPr>
            <a:r>
              <a:rPr lang="en-US" altLang="zh-CN" sz="2592" b="1" dirty="0">
                <a:solidFill>
                  <a:srgbClr val="1A1A1A"/>
                </a:solidFill>
                <a:latin typeface="Helvetica Neue" pitchFamily="18" charset="0"/>
                <a:cs typeface="Helvetica Neue" pitchFamily="18" charset="0"/>
              </a:rPr>
              <a:t>Introducción</a:t>
            </a:r>
            <a:r>
              <a:rPr lang="en-US" altLang="zh-CN" sz="25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2" b="1" dirty="0">
                <a:solidFill>
                  <a:srgbClr val="1A1A1A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25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2" b="1" dirty="0">
                <a:solidFill>
                  <a:srgbClr val="1A1A1A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25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2" b="1" dirty="0">
                <a:solidFill>
                  <a:srgbClr val="1A1A1A"/>
                </a:solidFill>
                <a:latin typeface="Helvetica Neue" pitchFamily="18" charset="0"/>
                <a:cs typeface="Helvetica Neue" pitchFamily="18" charset="0"/>
              </a:rPr>
              <a:t>REST</a:t>
            </a:r>
          </a:p>
          <a:p>
            <a:pPr>
              <a:lnSpc>
                <a:spcPts val="1300"/>
              </a:lnSpc>
              <a:tabLst>
                <a:tab pos="546100" algn="l"/>
              </a:tabLst>
            </a:pPr>
            <a:r>
              <a:rPr lang="en-US" altLang="zh-CN" sz="1080" dirty="0">
                <a:solidFill>
                  <a:srgbClr val="878787"/>
                </a:solidFill>
                <a:latin typeface="Helvetica Neue" pitchFamily="18" charset="0"/>
                <a:cs typeface="Helvetica Neue" pitchFamily="18" charset="0"/>
              </a:rPr>
              <a:t>por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b="1" dirty="0">
                <a:solidFill>
                  <a:srgbClr val="757575"/>
                </a:solidFill>
                <a:latin typeface="Helvetica Neue" pitchFamily="18" charset="0"/>
                <a:cs typeface="Helvetica Neue" pitchFamily="18" charset="0"/>
              </a:rPr>
              <a:t>Cecilio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b="1" dirty="0">
                <a:solidFill>
                  <a:srgbClr val="757575"/>
                </a:solidFill>
                <a:latin typeface="Helvetica Neue" pitchFamily="18" charset="0"/>
                <a:cs typeface="Helvetica Neue" pitchFamily="18" charset="0"/>
              </a:rPr>
              <a:t>Álvarez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b="1" dirty="0">
                <a:solidFill>
                  <a:srgbClr val="757575"/>
                </a:solidFill>
                <a:latin typeface="Helvetica Neue" pitchFamily="18" charset="0"/>
                <a:cs typeface="Helvetica Neue" pitchFamily="18" charset="0"/>
              </a:rPr>
              <a:t>Caules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dirty="0">
                <a:solidFill>
                  <a:srgbClr val="878787"/>
                </a:solidFill>
                <a:latin typeface="Helvetica Neue" pitchFamily="18" charset="0"/>
                <a:cs typeface="Helvetica Neue" pitchFamily="18" charset="0"/>
              </a:rPr>
              <a:t>sobre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dirty="0">
                <a:solidFill>
                  <a:srgbClr val="878787"/>
                </a:solidFill>
                <a:latin typeface="Helvetica Neue" pitchFamily="18" charset="0"/>
                <a:cs typeface="Helvetica Neue" pitchFamily="18" charset="0"/>
              </a:rPr>
              <a:t>14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dirty="0">
                <a:solidFill>
                  <a:srgbClr val="878787"/>
                </a:solidFill>
                <a:latin typeface="Helvetica Neue" pitchFamily="18" charset="0"/>
                <a:cs typeface="Helvetica Neue" pitchFamily="18" charset="0"/>
              </a:rPr>
              <a:t>junio,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dirty="0">
                <a:solidFill>
                  <a:srgbClr val="878787"/>
                </a:solidFill>
                <a:latin typeface="Helvetica Neue" pitchFamily="18" charset="0"/>
                <a:cs typeface="Helvetica Neue" pitchFamily="18" charset="0"/>
              </a:rPr>
              <a:t>2013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dirty="0">
                <a:solidFill>
                  <a:srgbClr val="878787"/>
                </a:solidFill>
                <a:latin typeface="Helvetica Neue" pitchFamily="18" charset="0"/>
                <a:cs typeface="Helvetica Neue" pitchFamily="18" charset="0"/>
              </a:rPr>
              <a:t>en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b="1" dirty="0">
                <a:solidFill>
                  <a:srgbClr val="757575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0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0" b="1" dirty="0">
                <a:solidFill>
                  <a:srgbClr val="757575"/>
                </a:solidFill>
                <a:latin typeface="Helvetica Neue" pitchFamily="18" charset="0"/>
                <a:cs typeface="Helvetica Neue" pitchFamily="18" charset="0"/>
              </a:rPr>
              <a:t>Web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Cada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día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necesitamos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mas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usar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web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REST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.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diferencian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una</a:t>
            </a:r>
          </a:p>
          <a:p>
            <a:pPr>
              <a:lnSpc>
                <a:spcPts val="1500"/>
              </a:lnSpc>
              <a:tabLst>
                <a:tab pos="546100" algn="l"/>
              </a:tabLst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forma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importante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web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SOAP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que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hemos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trabajado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.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REST</a:t>
            </a:r>
          </a:p>
          <a:p>
            <a:pPr>
              <a:lnSpc>
                <a:spcPts val="1500"/>
              </a:lnSpc>
              <a:tabLst>
                <a:tab pos="546100" algn="l"/>
              </a:tabLst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(Representational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State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Transfer)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estilo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arquitectura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para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desarrollar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servicios.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Los</a:t>
            </a:r>
          </a:p>
          <a:p>
            <a:pPr>
              <a:lnSpc>
                <a:spcPts val="1500"/>
              </a:lnSpc>
              <a:tabLst>
                <a:tab pos="546100" algn="l"/>
              </a:tabLst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web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que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siguen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estilo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deben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cumplir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las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siguientes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premisas.</a:t>
            </a:r>
          </a:p>
          <a:p>
            <a:pPr>
              <a:lnSpc>
                <a:spcPts val="1600"/>
              </a:lnSpc>
              <a:tabLst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Cliente/Servidor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: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Como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web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son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cliente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servidor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y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definen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interface</a:t>
            </a:r>
          </a:p>
          <a:p>
            <a:pPr>
              <a:lnSpc>
                <a:spcPts val="1500"/>
              </a:lnSpc>
              <a:tabLst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comunicación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entre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ambos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separando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completamente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las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responsabilidades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entre</a:t>
            </a:r>
          </a:p>
          <a:p>
            <a:pPr>
              <a:lnSpc>
                <a:spcPts val="1500"/>
              </a:lnSpc>
              <a:tabLst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ambas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partes.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546100" algn="l"/>
              </a:tabLst>
            </a:pP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Sin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estado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: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Son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web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que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no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mantienen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estado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asociado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cliente</a:t>
            </a:r>
          </a:p>
          <a:p>
            <a:pPr>
              <a:lnSpc>
                <a:spcPts val="1500"/>
              </a:lnSpc>
              <a:tabLst>
                <a:tab pos="546100" algn="l"/>
              </a:tabLst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.Cada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petición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que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realiza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ellos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completamente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independiente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siguiente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.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Todas</a:t>
            </a:r>
          </a:p>
          <a:p>
            <a:pPr>
              <a:lnSpc>
                <a:spcPts val="1500"/>
              </a:lnSpc>
              <a:tabLst>
                <a:tab pos="546100" algn="l"/>
              </a:tabLst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las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llamadas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mismo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serán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idénticas.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31900"/>
            <a:ext cx="2781300" cy="2603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406900"/>
            <a:ext cx="2705100" cy="175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66800" y="3835400"/>
            <a:ext cx="67183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Cache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: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contenido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web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REST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ha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puede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cachear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tal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forma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que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vez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realizada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primera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petición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resto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puedan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apoyarse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cache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si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fuera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necesario.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38300"/>
            <a:ext cx="2857500" cy="167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66800" y="1257300"/>
            <a:ext cx="640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Uniformes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: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Todos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REST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compartirán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forma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invocación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y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métodos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uniforme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utilizando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metodos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GET,POST,PUT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,DELETE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66800" y="3327400"/>
            <a:ext cx="6934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Arquitectura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Capas: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Todos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servicios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REST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estan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orientados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hacia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escalabilidad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y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cliente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REST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no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será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capaz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distinguir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entre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si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realizando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petición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directamente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al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servidor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,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lo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esta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devolviendo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sistema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caches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intermedio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por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ejemplo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existe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un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balanceador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que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encarga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de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redirigirlo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otro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>
                <a:solidFill>
                  <a:srgbClr val="434343"/>
                </a:solidFill>
                <a:latin typeface="Helvetica Neue" pitchFamily="18" charset="0"/>
                <a:cs typeface="Helvetica Neue" pitchFamily="18" charset="0"/>
              </a:rPr>
              <a:t>servidor.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1231900"/>
            <a:ext cx="3924300" cy="416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8870" y="6169435"/>
            <a:ext cx="4809410" cy="892780"/>
          </a:xfrm>
          <a:custGeom>
            <a:avLst/>
            <a:gdLst>
              <a:gd name="connsiteX0" fmla="*/ 0 w 4809410"/>
              <a:gd name="connsiteY0" fmla="*/ 0 h 892780"/>
              <a:gd name="connsiteX1" fmla="*/ 3548986 w 4809410"/>
              <a:gd name="connsiteY1" fmla="*/ 892780 h 892780"/>
              <a:gd name="connsiteX2" fmla="*/ 4809409 w 4809410"/>
              <a:gd name="connsiteY2" fmla="*/ 892780 h 892780"/>
              <a:gd name="connsiteX3" fmla="*/ 0 w 4809410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09410" h="892780">
                <a:moveTo>
                  <a:pt x="0" y="0"/>
                </a:moveTo>
                <a:lnTo>
                  <a:pt x="3548986" y="892780"/>
                </a:lnTo>
                <a:lnTo>
                  <a:pt x="4809409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93192" y="6147816"/>
            <a:ext cx="85678" cy="21619"/>
          </a:xfrm>
          <a:custGeom>
            <a:avLst/>
            <a:gdLst>
              <a:gd name="connsiteX0" fmla="*/ 634 w 85678"/>
              <a:gd name="connsiteY0" fmla="*/ 0 h 21619"/>
              <a:gd name="connsiteX1" fmla="*/ 0 w 85678"/>
              <a:gd name="connsiteY1" fmla="*/ 5722 h 21619"/>
              <a:gd name="connsiteX2" fmla="*/ 85678 w 85678"/>
              <a:gd name="connsiteY2" fmla="*/ 21619 h 21619"/>
              <a:gd name="connsiteX3" fmla="*/ 634 w 85678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678" h="21619">
                <a:moveTo>
                  <a:pt x="634" y="0"/>
                </a:moveTo>
                <a:lnTo>
                  <a:pt x="0" y="5722"/>
                </a:lnTo>
                <a:lnTo>
                  <a:pt x="85678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77952" y="6141720"/>
            <a:ext cx="3651503" cy="919859"/>
          </a:xfrm>
          <a:custGeom>
            <a:avLst/>
            <a:gdLst>
              <a:gd name="connsiteX0" fmla="*/ 0 w 3651503"/>
              <a:gd name="connsiteY0" fmla="*/ 0 h 919859"/>
              <a:gd name="connsiteX1" fmla="*/ 7619 w 3651503"/>
              <a:gd name="connsiteY1" fmla="*/ 6356 h 919859"/>
              <a:gd name="connsiteX2" fmla="*/ 2868630 w 3651503"/>
              <a:gd name="connsiteY2" fmla="*/ 919859 h 919859"/>
              <a:gd name="connsiteX3" fmla="*/ 3651503 w 3651503"/>
              <a:gd name="connsiteY3" fmla="*/ 919859 h 919859"/>
              <a:gd name="connsiteX4" fmla="*/ 0 w 3651503"/>
              <a:gd name="connsiteY4" fmla="*/ 0 h 919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1503" h="919859">
                <a:moveTo>
                  <a:pt x="0" y="0"/>
                </a:moveTo>
                <a:lnTo>
                  <a:pt x="7619" y="6356"/>
                </a:lnTo>
                <a:lnTo>
                  <a:pt x="2868630" y="919859"/>
                </a:lnTo>
                <a:lnTo>
                  <a:pt x="3651503" y="91985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5969000"/>
            <a:ext cx="30861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48768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1341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57400"/>
            <a:ext cx="1143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2006600"/>
            <a:ext cx="8369279" cy="42524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just">
              <a:lnSpc>
                <a:spcPts val="30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independientes,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montados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otros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tarea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compleja.</a:t>
            </a:r>
          </a:p>
          <a:p>
            <a:pPr algn="just">
              <a:lnSpc>
                <a:spcPts val="33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jerarquía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(red,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Internet,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aplicación)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especifico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ofrece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interfaz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superior.</a:t>
            </a:r>
          </a:p>
          <a:p>
            <a:pPr algn="just">
              <a:lnSpc>
                <a:spcPts val="33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dispone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propio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comunicaciones,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gobierna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demás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elementos</a:t>
            </a:r>
          </a:p>
          <a:p>
            <a:pPr algn="just">
              <a:lnSpc>
                <a:spcPts val="29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8716"/>
            <a:ext cx="4812404" cy="889803"/>
          </a:xfrm>
          <a:custGeom>
            <a:avLst/>
            <a:gdLst>
              <a:gd name="connsiteX0" fmla="*/ 0 w 4812404"/>
              <a:gd name="connsiteY0" fmla="*/ 0 h 889803"/>
              <a:gd name="connsiteX1" fmla="*/ 3551196 w 4812404"/>
              <a:gd name="connsiteY1" fmla="*/ 889803 h 889803"/>
              <a:gd name="connsiteX2" fmla="*/ 4812404 w 4812404"/>
              <a:gd name="connsiteY2" fmla="*/ 889803 h 889803"/>
              <a:gd name="connsiteX3" fmla="*/ 0 w 4812404"/>
              <a:gd name="connsiteY3" fmla="*/ 0 h 889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89803">
                <a:moveTo>
                  <a:pt x="0" y="0"/>
                </a:moveTo>
                <a:lnTo>
                  <a:pt x="3551196" y="889803"/>
                </a:lnTo>
                <a:lnTo>
                  <a:pt x="4812404" y="889803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7167"/>
            <a:ext cx="85731" cy="21547"/>
          </a:xfrm>
          <a:custGeom>
            <a:avLst/>
            <a:gdLst>
              <a:gd name="connsiteX0" fmla="*/ 634 w 85731"/>
              <a:gd name="connsiteY0" fmla="*/ 0 h 21547"/>
              <a:gd name="connsiteX1" fmla="*/ 0 w 85731"/>
              <a:gd name="connsiteY1" fmla="*/ 5703 h 21547"/>
              <a:gd name="connsiteX2" fmla="*/ 85731 w 85731"/>
              <a:gd name="connsiteY2" fmla="*/ 21548 h 21547"/>
              <a:gd name="connsiteX3" fmla="*/ 634 w 85731"/>
              <a:gd name="connsiteY3" fmla="*/ 0 h 215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547">
                <a:moveTo>
                  <a:pt x="634" y="0"/>
                </a:moveTo>
                <a:lnTo>
                  <a:pt x="0" y="5703"/>
                </a:lnTo>
                <a:lnTo>
                  <a:pt x="85731" y="21548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91072"/>
            <a:ext cx="3654552" cy="919860"/>
          </a:xfrm>
          <a:custGeom>
            <a:avLst/>
            <a:gdLst>
              <a:gd name="connsiteX0" fmla="*/ 0 w 3654552"/>
              <a:gd name="connsiteY0" fmla="*/ 0 h 919860"/>
              <a:gd name="connsiteX1" fmla="*/ 7625 w 3654552"/>
              <a:gd name="connsiteY1" fmla="*/ 6356 h 919860"/>
              <a:gd name="connsiteX2" fmla="*/ 2871025 w 3654552"/>
              <a:gd name="connsiteY2" fmla="*/ 919860 h 919860"/>
              <a:gd name="connsiteX3" fmla="*/ 3654552 w 3654552"/>
              <a:gd name="connsiteY3" fmla="*/ 919860 h 919860"/>
              <a:gd name="connsiteX4" fmla="*/ 0 w 3654552"/>
              <a:gd name="connsiteY4" fmla="*/ 0 h 919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9860">
                <a:moveTo>
                  <a:pt x="0" y="0"/>
                </a:moveTo>
                <a:lnTo>
                  <a:pt x="7625" y="6356"/>
                </a:lnTo>
                <a:lnTo>
                  <a:pt x="2871025" y="919860"/>
                </a:lnTo>
                <a:lnTo>
                  <a:pt x="3654552" y="91986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421770"/>
            <a:ext cx="48768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1336715"/>
            <a:ext cx="10007600" cy="588958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7188200"/>
            <a:ext cx="0" cy="1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"/>
              </a:lnSpc>
              <a:tabLst/>
            </a:pPr>
            <a:r>
              <a:rPr lang="en-US" altLang="zh-CN" sz="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86868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44700"/>
            <a:ext cx="114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993900"/>
            <a:ext cx="8848576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pila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distribuido.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reglas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gobiernan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interacción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diferentes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elementos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distribuida.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7581900" cy="1358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066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981200"/>
            <a:ext cx="8989897" cy="27905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81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programar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siguiendo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cliente/servidor,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deben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definir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siguientes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aspectos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endParaRPr lang="en-US" altLang="zh-CN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28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Funciones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servidor.</a:t>
            </a:r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sz="28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Tecnología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comunicaciones.</a:t>
            </a:r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sz="28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aplicación.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603" y="6312692"/>
            <a:ext cx="4812404" cy="892780"/>
          </a:xfrm>
          <a:custGeom>
            <a:avLst/>
            <a:gdLst>
              <a:gd name="connsiteX0" fmla="*/ 0 w 4812404"/>
              <a:gd name="connsiteY0" fmla="*/ 0 h 892780"/>
              <a:gd name="connsiteX1" fmla="*/ 3551196 w 4812404"/>
              <a:gd name="connsiteY1" fmla="*/ 892780 h 892780"/>
              <a:gd name="connsiteX2" fmla="*/ 4812404 w 4812404"/>
              <a:gd name="connsiteY2" fmla="*/ 892780 h 892780"/>
              <a:gd name="connsiteX3" fmla="*/ 0 w 4812404"/>
              <a:gd name="connsiteY3" fmla="*/ 0 h 892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12404" h="892780">
                <a:moveTo>
                  <a:pt x="0" y="0"/>
                </a:moveTo>
                <a:lnTo>
                  <a:pt x="3551196" y="892780"/>
                </a:lnTo>
                <a:lnTo>
                  <a:pt x="4812404" y="892780"/>
                </a:lnTo>
                <a:lnTo>
                  <a:pt x="0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9872" y="6291072"/>
            <a:ext cx="85731" cy="21619"/>
          </a:xfrm>
          <a:custGeom>
            <a:avLst/>
            <a:gdLst>
              <a:gd name="connsiteX0" fmla="*/ 634 w 85731"/>
              <a:gd name="connsiteY0" fmla="*/ 0 h 21619"/>
              <a:gd name="connsiteX1" fmla="*/ 0 w 85731"/>
              <a:gd name="connsiteY1" fmla="*/ 5722 h 21619"/>
              <a:gd name="connsiteX2" fmla="*/ 85731 w 85731"/>
              <a:gd name="connsiteY2" fmla="*/ 21619 h 21619"/>
              <a:gd name="connsiteX3" fmla="*/ 634 w 85731"/>
              <a:gd name="connsiteY3" fmla="*/ 0 h 21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31" h="21619">
                <a:moveTo>
                  <a:pt x="634" y="0"/>
                </a:moveTo>
                <a:lnTo>
                  <a:pt x="0" y="5722"/>
                </a:lnTo>
                <a:lnTo>
                  <a:pt x="85731" y="21619"/>
                </a:lnTo>
                <a:lnTo>
                  <a:pt x="634" y="0"/>
                </a:lnTo>
              </a:path>
            </a:pathLst>
          </a:custGeom>
          <a:solidFill>
            <a:srgbClr val="9FCB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4632" y="6288023"/>
            <a:ext cx="3654552" cy="916814"/>
          </a:xfrm>
          <a:custGeom>
            <a:avLst/>
            <a:gdLst>
              <a:gd name="connsiteX0" fmla="*/ 0 w 3654552"/>
              <a:gd name="connsiteY0" fmla="*/ 0 h 916814"/>
              <a:gd name="connsiteX1" fmla="*/ 7625 w 3654552"/>
              <a:gd name="connsiteY1" fmla="*/ 6336 h 916814"/>
              <a:gd name="connsiteX2" fmla="*/ 2871025 w 3654552"/>
              <a:gd name="connsiteY2" fmla="*/ 916814 h 916814"/>
              <a:gd name="connsiteX3" fmla="*/ 3654552 w 3654552"/>
              <a:gd name="connsiteY3" fmla="*/ 916814 h 916814"/>
              <a:gd name="connsiteX4" fmla="*/ 0 w 3654552"/>
              <a:gd name="connsiteY4" fmla="*/ 0 h 916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4552" h="916814">
                <a:moveTo>
                  <a:pt x="0" y="0"/>
                </a:moveTo>
                <a:lnTo>
                  <a:pt x="7625" y="6336"/>
                </a:lnTo>
                <a:lnTo>
                  <a:pt x="2871025" y="916814"/>
                </a:lnTo>
                <a:lnTo>
                  <a:pt x="3654552" y="91681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98500"/>
            <a:ext cx="6540500" cy="87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6121400"/>
            <a:ext cx="32004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6248400"/>
            <a:ext cx="2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20066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2044700"/>
            <a:ext cx="8944372" cy="42267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8100" algn="l"/>
                <a:tab pos="2667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qué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hace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4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¿Cuál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básica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servidor?</a:t>
            </a:r>
          </a:p>
          <a:p>
            <a:pPr>
              <a:lnSpc>
                <a:spcPts val="29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¿es</a:t>
            </a:r>
          </a:p>
          <a:p>
            <a:pPr>
              <a:lnSpc>
                <a:spcPts val="26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rápido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lento?</a:t>
            </a:r>
          </a:p>
          <a:p>
            <a:pPr>
              <a:lnSpc>
                <a:spcPts val="33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servicio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proporciona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¿puede</a:t>
            </a:r>
          </a:p>
          <a:p>
            <a:pPr>
              <a:lnSpc>
                <a:spcPts val="25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resolverse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petición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28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requiere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intercambio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múltiples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mensajes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</a:p>
          <a:p>
            <a:pPr>
              <a:lnSpc>
                <a:spcPts val="28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cliente?</a:t>
            </a:r>
          </a:p>
          <a:p>
            <a:pPr>
              <a:lnSpc>
                <a:spcPts val="34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¿Debe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capaz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servidor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atender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varios</a:t>
            </a:r>
          </a:p>
          <a:p>
            <a:pPr>
              <a:lnSpc>
                <a:spcPts val="26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simultáneamente?</a:t>
            </a:r>
          </a:p>
          <a:p>
            <a:pPr>
              <a:lnSpc>
                <a:spcPts val="3300"/>
              </a:lnSpc>
              <a:tabLst>
                <a:tab pos="38100" algn="l"/>
                <a:tab pos="266700" algn="l"/>
              </a:tabLst>
            </a:pPr>
            <a:r>
              <a:rPr lang="en-US" altLang="zh-CN" sz="2400" dirty="0"/>
              <a:t>	</a:t>
            </a:r>
            <a:r>
              <a:rPr lang="en-US" altLang="zh-CN" sz="3200" dirty="0">
                <a:solidFill>
                  <a:srgbClr val="2DA2B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3452</Words>
  <Application>Microsoft Macintosh PowerPoint</Application>
  <PresentationFormat>Personalizado</PresentationFormat>
  <Paragraphs>844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Helvetica Neue</vt:lpstr>
      <vt:lpstr>Times New Roman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User</cp:lastModifiedBy>
  <cp:revision>10</cp:revision>
  <dcterms:created xsi:type="dcterms:W3CDTF">2006-08-16T00:00:00Z</dcterms:created>
  <dcterms:modified xsi:type="dcterms:W3CDTF">2021-01-20T11:13:21Z</dcterms:modified>
</cp:coreProperties>
</file>