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4" r:id="rId9"/>
    <p:sldId id="265" r:id="rId10"/>
    <p:sldId id="294" r:id="rId11"/>
    <p:sldId id="295" r:id="rId12"/>
    <p:sldId id="271" r:id="rId13"/>
    <p:sldId id="272" r:id="rId14"/>
    <p:sldId id="275" r:id="rId15"/>
    <p:sldId id="276" r:id="rId16"/>
    <p:sldId id="278" r:id="rId17"/>
    <p:sldId id="279" r:id="rId18"/>
    <p:sldId id="280" r:id="rId19"/>
    <p:sldId id="282" r:id="rId20"/>
    <p:sldId id="283" r:id="rId21"/>
    <p:sldId id="300" r:id="rId22"/>
    <p:sldId id="284" r:id="rId23"/>
    <p:sldId id="285" r:id="rId24"/>
    <p:sldId id="287" r:id="rId25"/>
    <p:sldId id="296" r:id="rId26"/>
    <p:sldId id="289" r:id="rId27"/>
    <p:sldId id="288" r:id="rId28"/>
    <p:sldId id="290" r:id="rId29"/>
    <p:sldId id="298" r:id="rId30"/>
    <p:sldId id="299" r:id="rId31"/>
    <p:sldId id="293"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2"/>
    <p:restoredTop sz="86834" autoAdjust="0"/>
  </p:normalViewPr>
  <p:slideViewPr>
    <p:cSldViewPr>
      <p:cViewPr>
        <p:scale>
          <a:sx n="88" d="100"/>
          <a:sy n="88" d="100"/>
        </p:scale>
        <p:origin x="1688" y="2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7847BF-A582-483D-B0B1-F480AD2FCE43}" type="datetimeFigureOut">
              <a:rPr lang="es-ES" smtClean="0"/>
              <a:pPr/>
              <a:t>26/10/21</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B6A86F-1A0F-4C31-A36F-1DB1E79F2CFF}" type="slidenum">
              <a:rPr lang="es-ES" smtClean="0"/>
              <a:pPr/>
              <a:t>‹Nº›</a:t>
            </a:fld>
            <a:endParaRPr lang="es-ES"/>
          </a:p>
        </p:txBody>
      </p:sp>
    </p:spTree>
    <p:extLst>
      <p:ext uri="{BB962C8B-B14F-4D97-AF65-F5344CB8AC3E}">
        <p14:creationId xmlns:p14="http://schemas.microsoft.com/office/powerpoint/2010/main" val="2304167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86CAE7-CDAB-4DCC-B615-BF2685B7A8F4}" type="datetimeFigureOut">
              <a:rPr lang="es-ES" smtClean="0"/>
              <a:pPr/>
              <a:t>26/10/21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13EEA7-6EC8-4962-9AF2-31EB2EFE7298}" type="slidenum">
              <a:rPr lang="es-ES" smtClean="0"/>
              <a:pPr/>
              <a:t>‹Nº›</a:t>
            </a:fld>
            <a:endParaRPr lang="es-ES"/>
          </a:p>
        </p:txBody>
      </p:sp>
    </p:spTree>
    <p:extLst>
      <p:ext uri="{BB962C8B-B14F-4D97-AF65-F5344CB8AC3E}">
        <p14:creationId xmlns:p14="http://schemas.microsoft.com/office/powerpoint/2010/main" val="6854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a:t>º12wezdfxg</a:t>
            </a:r>
          </a:p>
        </p:txBody>
      </p:sp>
      <p:sp>
        <p:nvSpPr>
          <p:cNvPr id="4" name="Marcador de número de diapositiva 3"/>
          <p:cNvSpPr>
            <a:spLocks noGrp="1"/>
          </p:cNvSpPr>
          <p:nvPr>
            <p:ph type="sldNum" sz="quarter" idx="5"/>
          </p:nvPr>
        </p:nvSpPr>
        <p:spPr/>
        <p:txBody>
          <a:bodyPr/>
          <a:lstStyle/>
          <a:p>
            <a:fld id="{C813EEA7-6EC8-4962-9AF2-31EB2EFE7298}" type="slidenum">
              <a:rPr lang="es-ES" smtClean="0"/>
              <a:pPr/>
              <a:t>1</a:t>
            </a:fld>
            <a:endParaRPr lang="es-ES"/>
          </a:p>
        </p:txBody>
      </p:sp>
    </p:spTree>
    <p:extLst>
      <p:ext uri="{BB962C8B-B14F-4D97-AF65-F5344CB8AC3E}">
        <p14:creationId xmlns:p14="http://schemas.microsoft.com/office/powerpoint/2010/main" val="17256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813EEA7-6EC8-4962-9AF2-31EB2EFE7298}" type="slidenum">
              <a:rPr lang="es-ES" smtClean="0"/>
              <a:pPr/>
              <a:t>2</a:t>
            </a:fld>
            <a:endParaRPr lang="es-ES"/>
          </a:p>
        </p:txBody>
      </p:sp>
    </p:spTree>
    <p:extLst>
      <p:ext uri="{BB962C8B-B14F-4D97-AF65-F5344CB8AC3E}">
        <p14:creationId xmlns:p14="http://schemas.microsoft.com/office/powerpoint/2010/main" val="2532868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dirty="0"/>
              <a:t>Para crear un hilo utilizando la interfaz </a:t>
            </a:r>
            <a:r>
              <a:rPr lang="es-ES_tradnl" sz="1200" i="1" dirty="0" err="1"/>
              <a:t>Runnable</a:t>
            </a:r>
            <a:r>
              <a:rPr lang="es-ES_tradnl" sz="1200" dirty="0"/>
              <a:t> se debe crear una nueva clase que implemente la interfaz, teniendo que implementar únicamente el método </a:t>
            </a:r>
            <a:r>
              <a:rPr lang="es-ES_tradnl" sz="1200" i="1" dirty="0" err="1"/>
              <a:t>run</a:t>
            </a:r>
            <a:r>
              <a:rPr lang="es-ES_tradnl" sz="1200" dirty="0"/>
              <a:t>() con la tarea a realizar.</a:t>
            </a:r>
          </a:p>
          <a:p>
            <a:endParaRPr lang="es-ES_tradnl" sz="1200" dirty="0"/>
          </a:p>
          <a:p>
            <a:r>
              <a:rPr lang="es-ES_tradnl" sz="1200" dirty="0"/>
              <a:t>Además se debe crear una instancia de la clase </a:t>
            </a:r>
            <a:r>
              <a:rPr lang="es-ES_tradnl" sz="1200" i="1" dirty="0" err="1"/>
              <a:t>Thread</a:t>
            </a:r>
            <a:r>
              <a:rPr lang="es-ES_tradnl" sz="1200" dirty="0"/>
              <a:t> dentro de la nueva clase, la cual representará el hilo a ejecutar. Como dicho hilo pertenece a la clase </a:t>
            </a:r>
            <a:r>
              <a:rPr lang="es-ES_tradnl" sz="1200" i="1" dirty="0" err="1"/>
              <a:t>Thread</a:t>
            </a:r>
            <a:r>
              <a:rPr lang="es-ES_tradnl" sz="1200" dirty="0"/>
              <a:t> se debe utilizar </a:t>
            </a:r>
            <a:r>
              <a:rPr lang="es-ES_tradnl" sz="1200" i="1" dirty="0" err="1"/>
              <a:t>start</a:t>
            </a:r>
            <a:r>
              <a:rPr lang="es-ES_tradnl" sz="1200" dirty="0"/>
              <a:t>() para ponerlo en ejecución o arrancarlo.</a:t>
            </a:r>
            <a:endParaRPr lang="es-ES" sz="1200" dirty="0"/>
          </a:p>
          <a:p>
            <a:endParaRPr lang="es-ES" dirty="0"/>
          </a:p>
        </p:txBody>
      </p:sp>
      <p:sp>
        <p:nvSpPr>
          <p:cNvPr id="4" name="3 Marcador de número de diapositiva"/>
          <p:cNvSpPr>
            <a:spLocks noGrp="1"/>
          </p:cNvSpPr>
          <p:nvPr>
            <p:ph type="sldNum" sz="quarter" idx="10"/>
          </p:nvPr>
        </p:nvSpPr>
        <p:spPr/>
        <p:txBody>
          <a:bodyPr/>
          <a:lstStyle/>
          <a:p>
            <a:fld id="{C813EEA7-6EC8-4962-9AF2-31EB2EFE7298}" type="slidenum">
              <a:rPr lang="es-ES" smtClean="0"/>
              <a:pPr/>
              <a:t>10</a:t>
            </a:fld>
            <a:endParaRPr lang="es-ES"/>
          </a:p>
        </p:txBody>
      </p:sp>
    </p:spTree>
    <p:extLst>
      <p:ext uri="{BB962C8B-B14F-4D97-AF65-F5344CB8AC3E}">
        <p14:creationId xmlns:p14="http://schemas.microsoft.com/office/powerpoint/2010/main" val="28819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dirty="0"/>
              <a:t>El otro mecanismo de creación de hilos, como ya hemos dicho, consistiría en la creación previa de una subclase de la clase </a:t>
            </a:r>
            <a:r>
              <a:rPr lang="es-ES" sz="1200" i="1" dirty="0" err="1"/>
              <a:t>Thread</a:t>
            </a:r>
            <a:r>
              <a:rPr lang="es-ES" sz="1200" dirty="0"/>
              <a:t>, la cual podríamos instanciar después. Es necesario sobrecargar el método </a:t>
            </a:r>
            <a:r>
              <a:rPr lang="es-ES" sz="1200" i="1" dirty="0" err="1"/>
              <a:t>run</a:t>
            </a:r>
            <a:r>
              <a:rPr lang="es-ES" sz="1200" dirty="0"/>
              <a:t>() con la implementación de lo que se desea que el hilo ejecute. </a:t>
            </a:r>
          </a:p>
          <a:p>
            <a:endParaRPr lang="es-ES" sz="1200" dirty="0"/>
          </a:p>
          <a:p>
            <a:r>
              <a:rPr lang="es-ES" sz="1200" dirty="0"/>
              <a:t>Se llama al método </a:t>
            </a:r>
            <a:r>
              <a:rPr lang="es-ES" sz="1200" i="1" dirty="0" err="1"/>
              <a:t>start</a:t>
            </a:r>
            <a:r>
              <a:rPr lang="es-ES" sz="1200" dirty="0"/>
              <a:t>() de dicha clase para arrancar el hilo. En este caso se heredan los métodos y variables de la clase padre.</a:t>
            </a:r>
          </a:p>
          <a:p>
            <a:endParaRPr lang="es-ES" dirty="0"/>
          </a:p>
        </p:txBody>
      </p:sp>
      <p:sp>
        <p:nvSpPr>
          <p:cNvPr id="4" name="3 Marcador de número de diapositiva"/>
          <p:cNvSpPr>
            <a:spLocks noGrp="1"/>
          </p:cNvSpPr>
          <p:nvPr>
            <p:ph type="sldNum" sz="quarter" idx="10"/>
          </p:nvPr>
        </p:nvSpPr>
        <p:spPr/>
        <p:txBody>
          <a:bodyPr/>
          <a:lstStyle/>
          <a:p>
            <a:fld id="{C813EEA7-6EC8-4962-9AF2-31EB2EFE7298}" type="slidenum">
              <a:rPr lang="es-ES" smtClean="0"/>
              <a:pPr/>
              <a:t>11</a:t>
            </a:fld>
            <a:endParaRPr lang="es-ES"/>
          </a:p>
        </p:txBody>
      </p:sp>
    </p:spTree>
    <p:extLst>
      <p:ext uri="{BB962C8B-B14F-4D97-AF65-F5344CB8AC3E}">
        <p14:creationId xmlns:p14="http://schemas.microsoft.com/office/powerpoint/2010/main" val="291537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C813EEA7-6EC8-4962-9AF2-31EB2EFE7298}" type="slidenum">
              <a:rPr lang="es-ES" smtClean="0"/>
              <a:pPr/>
              <a:t>12</a:t>
            </a:fld>
            <a:endParaRPr lang="es-ES"/>
          </a:p>
        </p:txBody>
      </p:sp>
    </p:spTree>
    <p:extLst>
      <p:ext uri="{BB962C8B-B14F-4D97-AF65-F5344CB8AC3E}">
        <p14:creationId xmlns:p14="http://schemas.microsoft.com/office/powerpoint/2010/main" val="1576639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2000" dirty="0"/>
              <a:t>Frente al interbloqueo, donde los procesos se encuentran bloqueados, en un bloqueo activo no lo están, sino que es una forma de inanición debido a que un proceso no deja avanzar al otro.</a:t>
            </a:r>
          </a:p>
          <a:p>
            <a:endParaRPr lang="es-ES" dirty="0"/>
          </a:p>
        </p:txBody>
      </p:sp>
      <p:sp>
        <p:nvSpPr>
          <p:cNvPr id="4" name="3 Marcador de número de diapositiva"/>
          <p:cNvSpPr>
            <a:spLocks noGrp="1"/>
          </p:cNvSpPr>
          <p:nvPr>
            <p:ph type="sldNum" sz="quarter" idx="10"/>
          </p:nvPr>
        </p:nvSpPr>
        <p:spPr/>
        <p:txBody>
          <a:bodyPr/>
          <a:lstStyle/>
          <a:p>
            <a:fld id="{C813EEA7-6EC8-4962-9AF2-31EB2EFE7298}" type="slidenum">
              <a:rPr lang="es-ES" smtClean="0"/>
              <a:pPr/>
              <a:t>18</a:t>
            </a:fld>
            <a:endParaRPr lang="es-ES"/>
          </a:p>
        </p:txBody>
      </p:sp>
    </p:spTree>
    <p:extLst>
      <p:ext uri="{BB962C8B-B14F-4D97-AF65-F5344CB8AC3E}">
        <p14:creationId xmlns:p14="http://schemas.microsoft.com/office/powerpoint/2010/main" val="321028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Dependencia de flujo: todas las variables de entrada del segmento j tienen que ser diferentes de las variables de salida del segmento i. Si no fuera así, el segmento j dependería de la ejecución de i.</a:t>
            </a:r>
          </a:p>
          <a:p>
            <a:r>
              <a:rPr lang="es-ES" dirty="0" err="1"/>
              <a:t>Antidependencia</a:t>
            </a:r>
            <a:r>
              <a:rPr lang="es-ES" dirty="0"/>
              <a:t>: todas las variables de entrada del segmento i tienen que ser diferentes de las variables de salida del segmento j. Es el caso contrario a la primera condición, ya que si no fuera así, el segmento i tendría una dependencia del otro segmento.</a:t>
            </a:r>
          </a:p>
          <a:p>
            <a:r>
              <a:rPr lang="es-ES" dirty="0"/>
              <a:t>Dependencia de salida: todas las variables de salida del segmento i tienen que ser diferentes de las variables de salida del segmento j. En caso contrario, si dos segmentos de código escriben en el mismo lugar, el resultado será dependiente del último segmento que ejecutó. </a:t>
            </a:r>
          </a:p>
          <a:p>
            <a:endParaRPr lang="es-ES" dirty="0"/>
          </a:p>
        </p:txBody>
      </p:sp>
      <p:sp>
        <p:nvSpPr>
          <p:cNvPr id="4" name="3 Marcador de número de diapositiva"/>
          <p:cNvSpPr>
            <a:spLocks noGrp="1"/>
          </p:cNvSpPr>
          <p:nvPr>
            <p:ph type="sldNum" sz="quarter" idx="10"/>
          </p:nvPr>
        </p:nvSpPr>
        <p:spPr/>
        <p:txBody>
          <a:bodyPr/>
          <a:lstStyle/>
          <a:p>
            <a:fld id="{C813EEA7-6EC8-4962-9AF2-31EB2EFE7298}" type="slidenum">
              <a:rPr lang="es-ES" smtClean="0"/>
              <a:pPr/>
              <a:t>20</a:t>
            </a:fld>
            <a:endParaRPr lang="es-ES"/>
          </a:p>
        </p:txBody>
      </p:sp>
    </p:spTree>
    <p:extLst>
      <p:ext uri="{BB962C8B-B14F-4D97-AF65-F5344CB8AC3E}">
        <p14:creationId xmlns:p14="http://schemas.microsoft.com/office/powerpoint/2010/main" val="3116524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dirty="0"/>
              <a:t>Haga clic para modificar el estilo de título del patrón</a:t>
            </a:r>
            <a:endParaRPr kumimoji="0" lang="en-US" dirty="0"/>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dirty="0"/>
              <a:t>Haga clic para modificar el estilo de subtítulo del patrón</a:t>
            </a:r>
            <a:endParaRPr kumimoji="0" lang="en-US" dirty="0"/>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C5B357F5-0A5C-4403-BE9A-301CBF4E8B93}" type="datetime1">
              <a:rPr lang="es-ES" smtClean="0"/>
              <a:pPr/>
              <a:t>26/10/21</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15" name="14 CuadroTexto"/>
          <p:cNvSpPr txBox="1"/>
          <p:nvPr userDrawn="1"/>
        </p:nvSpPr>
        <p:spPr>
          <a:xfrm>
            <a:off x="5190889" y="188640"/>
            <a:ext cx="3982017" cy="369332"/>
          </a:xfrm>
          <a:prstGeom prst="rect">
            <a:avLst/>
          </a:prstGeom>
          <a:noFill/>
        </p:spPr>
        <p:txBody>
          <a:bodyPr wrap="none" rtlCol="0">
            <a:spAutoFit/>
          </a:bodyPr>
          <a:lstStyle/>
          <a:p>
            <a:r>
              <a:rPr lang="es-ES" dirty="0">
                <a:latin typeface="Arial"/>
                <a:cs typeface="Arial"/>
              </a:rPr>
              <a:t>Ciclos Formativos de Grado Superior</a:t>
            </a:r>
          </a:p>
        </p:txBody>
      </p:sp>
      <p:pic>
        <p:nvPicPr>
          <p:cNvPr id="16" name="15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66226"/>
            <a:ext cx="2088232" cy="62647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ED3E8D1-CBDB-4653-9BA0-C417BEBBEA10}" type="datetime1">
              <a:rPr lang="es-ES" smtClean="0"/>
              <a:pPr/>
              <a:t>26/10/21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4639BF8-5CA3-4330-A261-AD6128299590}" type="datetime1">
              <a:rPr lang="es-ES" smtClean="0"/>
              <a:pPr/>
              <a:t>26/10/21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lvl2pPr marL="621792" indent="-228600">
              <a:buFont typeface="Courier New" pitchFamily="49" charset="0"/>
              <a:buChar char="o"/>
              <a:defRPr/>
            </a:lvl2pPr>
            <a:lvl3pPr marL="859536" indent="-228600">
              <a:buClr>
                <a:schemeClr val="accent1"/>
              </a:buClr>
              <a:buFont typeface="Arial" pitchFamily="34" charset="0"/>
              <a:buChar char="•"/>
              <a:defRPr/>
            </a:lvl3pPr>
            <a:extLst/>
          </a:lstStyle>
          <a:p>
            <a:pPr lvl="0" eaLnBrk="1" latinLnBrk="0" hangingPunct="1"/>
            <a:r>
              <a:rPr lang="es-ES" dirty="0"/>
              <a:t>Haga clic para modificar el estilo de texto del patrón</a:t>
            </a:r>
          </a:p>
          <a:p>
            <a:pPr lvl="1" eaLnBrk="1" latinLnBrk="0" hangingPunct="1"/>
            <a:r>
              <a:rPr lang="es-ES" dirty="0"/>
              <a:t>Segundo nivel</a:t>
            </a:r>
          </a:p>
          <a:p>
            <a:pPr lvl="2" eaLnBrk="1" latinLnBrk="0" hangingPunct="1"/>
            <a:r>
              <a:rPr lang="es-ES" dirty="0"/>
              <a:t>Tercer nivel</a:t>
            </a:r>
          </a:p>
          <a:p>
            <a:pPr lvl="3" eaLnBrk="1" latinLnBrk="0" hangingPunct="1"/>
            <a:r>
              <a:rPr lang="es-ES" dirty="0"/>
              <a:t>Cuarto nivel</a:t>
            </a:r>
          </a:p>
          <a:p>
            <a:pPr lvl="4" eaLnBrk="1" latinLnBrk="0" hangingPunct="1"/>
            <a:r>
              <a:rPr lang="es-ES" dirty="0"/>
              <a:t>Quinto nivel</a:t>
            </a:r>
            <a:endParaRPr kumimoji="0" lang="en-US" dirty="0"/>
          </a:p>
        </p:txBody>
      </p:sp>
      <p:sp>
        <p:nvSpPr>
          <p:cNvPr id="6" name="5 Marcador de número de diapositiva"/>
          <p:cNvSpPr>
            <a:spLocks noGrp="1"/>
          </p:cNvSpPr>
          <p:nvPr>
            <p:ph type="sldNum" sz="quarter" idx="12"/>
          </p:nvPr>
        </p:nvSpPr>
        <p:spPr>
          <a:xfrm>
            <a:off x="4499992" y="6448251"/>
            <a:ext cx="432048" cy="365125"/>
          </a:xfrm>
        </p:spPr>
        <p:txBody>
          <a:bodyPr/>
          <a:lstStyle/>
          <a:p>
            <a:fld id="{132FADFE-3B8F-471C-ABF0-DBC7717ECBBC}" type="slidenum">
              <a:rPr lang="es-ES" smtClean="0"/>
              <a:pPr/>
              <a:t>‹Nº›</a:t>
            </a:fld>
            <a:endParaRPr lang="es-ES" dirty="0"/>
          </a:p>
        </p:txBody>
      </p:sp>
      <p:sp>
        <p:nvSpPr>
          <p:cNvPr id="7" name="6 Título"/>
          <p:cNvSpPr>
            <a:spLocks noGrp="1"/>
          </p:cNvSpPr>
          <p:nvPr>
            <p:ph type="title"/>
          </p:nvPr>
        </p:nvSpPr>
        <p:spPr/>
        <p:txBody>
          <a:bodyPr rtlCol="0"/>
          <a:lstStyle/>
          <a:p>
            <a:r>
              <a:rPr kumimoji="0" lang="es-ES"/>
              <a:t>Haga clic para modificar el estilo de título del patrón</a:t>
            </a:r>
            <a:endParaRPr kumimoji="0" lang="en-US"/>
          </a:p>
        </p:txBody>
      </p:sp>
      <p:pic>
        <p:nvPicPr>
          <p:cNvPr id="8" name="7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6186906"/>
            <a:ext cx="2088232" cy="626470"/>
          </a:xfrm>
          <a:prstGeom prst="rect">
            <a:avLst/>
          </a:prstGeom>
        </p:spPr>
      </p:pic>
      <p:sp>
        <p:nvSpPr>
          <p:cNvPr id="9" name="8 CuadroTexto"/>
          <p:cNvSpPr txBox="1"/>
          <p:nvPr userDrawn="1"/>
        </p:nvSpPr>
        <p:spPr>
          <a:xfrm>
            <a:off x="35496" y="6403394"/>
            <a:ext cx="2880320" cy="553998"/>
          </a:xfrm>
          <a:prstGeom prst="rect">
            <a:avLst/>
          </a:prstGeom>
          <a:noFill/>
        </p:spPr>
        <p:txBody>
          <a:bodyPr wrap="square" rtlCol="0">
            <a:spAutoFit/>
          </a:bodyPr>
          <a:lstStyle/>
          <a:p>
            <a:r>
              <a:rPr lang="en-US" sz="1000" b="1" dirty="0">
                <a:solidFill>
                  <a:schemeClr val="bg1"/>
                </a:solidFill>
                <a:latin typeface="Arial"/>
                <a:cs typeface="Arial"/>
              </a:rPr>
              <a:t>Alberto Sánchez Campos</a:t>
            </a:r>
          </a:p>
          <a:p>
            <a:r>
              <a:rPr lang="en-US" sz="1000" b="1" dirty="0" err="1">
                <a:solidFill>
                  <a:schemeClr val="bg1"/>
                </a:solidFill>
                <a:latin typeface="Arial"/>
                <a:cs typeface="Arial"/>
              </a:rPr>
              <a:t>Jesús</a:t>
            </a:r>
            <a:r>
              <a:rPr lang="en-US" sz="1000" b="1" dirty="0">
                <a:solidFill>
                  <a:schemeClr val="bg1"/>
                </a:solidFill>
                <a:latin typeface="Arial"/>
                <a:cs typeface="Arial"/>
              </a:rPr>
              <a:t> Montes Sánchez</a:t>
            </a:r>
            <a:endParaRPr lang="es-ES" sz="1000" b="1" dirty="0">
              <a:solidFill>
                <a:schemeClr val="bg1"/>
              </a:solidFill>
              <a:latin typeface="Arial"/>
              <a:cs typeface="Arial"/>
            </a:endParaRPr>
          </a:p>
          <a:p>
            <a:endParaRPr lang="es-ES" sz="1000" b="1" dirty="0">
              <a:solidFill>
                <a:schemeClr val="bg1"/>
              </a:solidFill>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F88348CD-19BD-41F9-A149-8419EB7032B7}" type="datetime1">
              <a:rPr lang="es-ES" smtClean="0"/>
              <a:pPr/>
              <a:t>26/10/21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6949697C-DC40-464B-B08D-393F29DA6C7F}" type="datetime1">
              <a:rPr lang="es-ES" smtClean="0"/>
              <a:pPr/>
              <a:t>26/10/21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B3F50D9A-540B-4E54-B0CC-B01809D44837}" type="datetime1">
              <a:rPr lang="es-ES" smtClean="0"/>
              <a:pPr/>
              <a:t>26/10/21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B28FA37C-104A-4E66-90AE-47C242F8C6C0}" type="datetime1">
              <a:rPr lang="es-ES" smtClean="0"/>
              <a:pPr/>
              <a:t>26/10/21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6" name="5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2F3A531-B0AB-4B02-916C-569C2ED8C657}" type="datetime1">
              <a:rPr lang="es-ES" smtClean="0"/>
              <a:pPr/>
              <a:t>26/10/21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81BD0378-1C2C-49B1-A272-8AC078D5EADE}" type="datetime1">
              <a:rPr lang="es-ES" smtClean="0"/>
              <a:pPr/>
              <a:t>26/10/21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F4C5F7F5-6CC4-4077-BCDE-6EB0F6E3D926}" type="datetime1">
              <a:rPr lang="es-ES" smtClean="0"/>
              <a:pPr/>
              <a:t>26/10/21</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32FADFE-3B8F-471C-ABF0-DBC7717ECBBC}"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dirty="0"/>
              <a:t>Haga clic para modificar el estilo de título del patrón</a:t>
            </a:r>
            <a:endParaRPr kumimoji="0" lang="en-US" dirty="0"/>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dirty="0"/>
              <a:t>Haga clic para modificar el estilo de texto del patrón</a:t>
            </a:r>
          </a:p>
          <a:p>
            <a:pPr lvl="1" eaLnBrk="1" latinLnBrk="0" hangingPunct="1"/>
            <a:r>
              <a:rPr kumimoji="0" lang="es-ES" dirty="0"/>
              <a:t>Segundo nivel</a:t>
            </a:r>
          </a:p>
          <a:p>
            <a:pPr lvl="2" eaLnBrk="1" latinLnBrk="0" hangingPunct="1"/>
            <a:r>
              <a:rPr kumimoji="0" lang="es-ES" dirty="0"/>
              <a:t>Tercer nivel</a:t>
            </a:r>
          </a:p>
          <a:p>
            <a:pPr lvl="3" eaLnBrk="1" latinLnBrk="0" hangingPunct="1"/>
            <a:r>
              <a:rPr kumimoji="0" lang="es-ES" dirty="0"/>
              <a:t>Cuarto nivel</a:t>
            </a:r>
          </a:p>
          <a:p>
            <a:pPr lvl="4" eaLnBrk="1" latinLnBrk="0" hangingPunct="1"/>
            <a:r>
              <a:rPr kumimoji="0" lang="es-ES" dirty="0"/>
              <a:t>Quinto nivel</a:t>
            </a:r>
            <a:endParaRPr kumimoji="0" lang="en-US" dirty="0"/>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9767CA-2EC9-4354-B7D1-63D53859F4E6}" type="datetime1">
              <a:rPr lang="es-ES" smtClean="0"/>
              <a:pPr/>
              <a:t>26/10/21</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Arial"/>
          <a:ea typeface="+mj-ea"/>
          <a:cs typeface="Arial"/>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Arial"/>
          <a:ea typeface="+mn-ea"/>
          <a:cs typeface="Arial"/>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Arial"/>
          <a:ea typeface="+mn-ea"/>
          <a:cs typeface="Arial"/>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Arial"/>
          <a:ea typeface="+mn-ea"/>
          <a:cs typeface="Arial"/>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Arial"/>
          <a:ea typeface="+mn-ea"/>
          <a:cs typeface="Arial"/>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Arial"/>
          <a:ea typeface="+mn-ea"/>
          <a:cs typeface="Arial"/>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0" y="1752600"/>
            <a:ext cx="7772400" cy="1830388"/>
          </a:xfrm>
        </p:spPr>
        <p:txBody>
          <a:bodyPr>
            <a:normAutofit fontScale="90000"/>
          </a:bodyPr>
          <a:lstStyle/>
          <a:p>
            <a:r>
              <a:rPr lang="es-ES_tradnl" b="1" cap="small" dirty="0"/>
              <a:t>Capítulo 2: PROGRAMACIÓN DE HILOS</a:t>
            </a:r>
            <a:br>
              <a:rPr lang="es-ES" b="1" cap="all" dirty="0"/>
            </a:br>
            <a:endParaRPr lang="es-ES" dirty="0"/>
          </a:p>
        </p:txBody>
      </p:sp>
      <p:sp>
        <p:nvSpPr>
          <p:cNvPr id="3" name="2 Subtítulo"/>
          <p:cNvSpPr>
            <a:spLocks noGrp="1"/>
          </p:cNvSpPr>
          <p:nvPr>
            <p:ph type="subTitle" idx="4294967295"/>
          </p:nvPr>
        </p:nvSpPr>
        <p:spPr>
          <a:xfrm>
            <a:off x="0" y="3611563"/>
            <a:ext cx="7772400" cy="1200150"/>
          </a:xfrm>
        </p:spPr>
        <p:txBody>
          <a:bodyPr/>
          <a:lstStyle/>
          <a:p>
            <a:r>
              <a:rPr lang="es-ES" dirty="0"/>
              <a:t>Programación de Servicios y Procesos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914400" y="1268413"/>
            <a:ext cx="8229600" cy="4897437"/>
          </a:xfrm>
        </p:spPr>
        <p:txBody>
          <a:bodyPr>
            <a:noAutofit/>
          </a:bodyPr>
          <a:lstStyle/>
          <a:p>
            <a:r>
              <a:rPr lang="es-ES" sz="1800" dirty="0"/>
              <a:t>Implementando la interfaz </a:t>
            </a:r>
            <a:r>
              <a:rPr lang="es-ES" sz="1800" i="1" dirty="0" err="1"/>
              <a:t>Runnable</a:t>
            </a:r>
            <a:r>
              <a:rPr lang="es-ES" sz="1800" dirty="0"/>
              <a:t>:</a:t>
            </a:r>
          </a:p>
          <a:p>
            <a:endParaRPr lang="es-ES" sz="800" dirty="0"/>
          </a:p>
          <a:p>
            <a:pPr marL="109728" indent="0">
              <a:buNone/>
            </a:pPr>
            <a:r>
              <a:rPr lang="en-US" sz="1100" b="1" dirty="0"/>
              <a:t>class</a:t>
            </a:r>
            <a:r>
              <a:rPr lang="en-US" sz="1100" dirty="0"/>
              <a:t> </a:t>
            </a:r>
            <a:r>
              <a:rPr lang="en-US" sz="1100" dirty="0" err="1"/>
              <a:t>HelloThread</a:t>
            </a:r>
            <a:r>
              <a:rPr lang="en-US" sz="1100" dirty="0"/>
              <a:t> </a:t>
            </a:r>
            <a:r>
              <a:rPr lang="en-US" sz="1100" b="1" dirty="0"/>
              <a:t>implements</a:t>
            </a:r>
            <a:r>
              <a:rPr lang="en-US" sz="1100" dirty="0"/>
              <a:t> Runnable {</a:t>
            </a:r>
            <a:endParaRPr lang="es-ES" sz="1100" dirty="0"/>
          </a:p>
          <a:p>
            <a:pPr marL="109728" indent="0">
              <a:buNone/>
            </a:pPr>
            <a:r>
              <a:rPr lang="en-US" sz="1100" dirty="0"/>
              <a:t> </a:t>
            </a:r>
            <a:endParaRPr lang="es-ES" sz="1100" dirty="0"/>
          </a:p>
          <a:p>
            <a:pPr marL="109728" indent="0">
              <a:spcBef>
                <a:spcPts val="0"/>
              </a:spcBef>
              <a:buNone/>
            </a:pPr>
            <a:r>
              <a:rPr lang="en-US" sz="1100" dirty="0"/>
              <a:t>	Thread t;</a:t>
            </a:r>
            <a:endParaRPr lang="es-ES" sz="1100" dirty="0"/>
          </a:p>
          <a:p>
            <a:pPr marL="109728" indent="0">
              <a:spcBef>
                <a:spcPts val="0"/>
              </a:spcBef>
              <a:buNone/>
            </a:pPr>
            <a:r>
              <a:rPr lang="en-US" sz="1100" dirty="0"/>
              <a:t>	</a:t>
            </a:r>
            <a:r>
              <a:rPr lang="en-US" sz="1100" dirty="0" err="1"/>
              <a:t>HelloThread</a:t>
            </a:r>
            <a:r>
              <a:rPr lang="en-US" sz="1100" dirty="0"/>
              <a:t> () {</a:t>
            </a:r>
            <a:endParaRPr lang="es-ES" sz="1100" dirty="0"/>
          </a:p>
          <a:p>
            <a:pPr marL="109728" indent="0">
              <a:spcBef>
                <a:spcPts val="0"/>
              </a:spcBef>
              <a:buNone/>
            </a:pPr>
            <a:r>
              <a:rPr lang="en-US" sz="1100" dirty="0"/>
              <a:t>		t = </a:t>
            </a:r>
            <a:r>
              <a:rPr lang="en-US" sz="1100" b="1" dirty="0"/>
              <a:t>new</a:t>
            </a:r>
            <a:r>
              <a:rPr lang="en-US" sz="1100" dirty="0"/>
              <a:t> Thread(</a:t>
            </a:r>
            <a:r>
              <a:rPr lang="en-US" sz="1100" b="1" dirty="0"/>
              <a:t>this</a:t>
            </a:r>
            <a:r>
              <a:rPr lang="en-US" sz="1100" dirty="0"/>
              <a:t>, "Nuevo Thread");</a:t>
            </a:r>
            <a:endParaRPr lang="es-ES" sz="1100" dirty="0"/>
          </a:p>
          <a:p>
            <a:pPr marL="109728" indent="0">
              <a:spcBef>
                <a:spcPts val="0"/>
              </a:spcBef>
              <a:buNone/>
            </a:pPr>
            <a:r>
              <a:rPr lang="en-US" sz="1100" dirty="0"/>
              <a:t>		</a:t>
            </a:r>
            <a:r>
              <a:rPr lang="en-US" sz="1100" dirty="0" err="1"/>
              <a:t>System.out.println</a:t>
            </a:r>
            <a:r>
              <a:rPr lang="en-US" sz="1100" dirty="0"/>
              <a:t>("</a:t>
            </a:r>
            <a:r>
              <a:rPr lang="en-US" sz="1100" dirty="0" err="1"/>
              <a:t>Creado</a:t>
            </a:r>
            <a:r>
              <a:rPr lang="en-US" sz="1100" dirty="0"/>
              <a:t> </a:t>
            </a:r>
            <a:r>
              <a:rPr lang="en-US" sz="1100" dirty="0" err="1"/>
              <a:t>hilo</a:t>
            </a:r>
            <a:r>
              <a:rPr lang="en-US" sz="1100" dirty="0"/>
              <a:t>: " + t);</a:t>
            </a:r>
            <a:endParaRPr lang="es-ES" sz="1100" dirty="0"/>
          </a:p>
          <a:p>
            <a:pPr marL="109728" indent="0">
              <a:spcBef>
                <a:spcPts val="0"/>
              </a:spcBef>
              <a:buNone/>
            </a:pPr>
            <a:r>
              <a:rPr lang="en-US" sz="1100" dirty="0"/>
              <a:t>		</a:t>
            </a:r>
            <a:r>
              <a:rPr lang="es-ES" sz="1100" dirty="0" err="1"/>
              <a:t>t.start</a:t>
            </a:r>
            <a:r>
              <a:rPr lang="es-ES" sz="1100" dirty="0"/>
              <a:t>(); // </a:t>
            </a:r>
            <a:r>
              <a:rPr lang="es-ES" sz="1100" u="sng" dirty="0"/>
              <a:t>Arranca</a:t>
            </a:r>
            <a:r>
              <a:rPr lang="es-ES" sz="1100" dirty="0"/>
              <a:t> el nuevo hilo de ejecución. </a:t>
            </a:r>
            <a:r>
              <a:rPr lang="en-US" sz="1100" dirty="0" err="1"/>
              <a:t>Ejecuta</a:t>
            </a:r>
            <a:r>
              <a:rPr lang="en-US" sz="1100" dirty="0"/>
              <a:t> run</a:t>
            </a:r>
            <a:endParaRPr lang="es-ES" sz="1100" dirty="0"/>
          </a:p>
          <a:p>
            <a:pPr marL="109728" indent="0">
              <a:spcBef>
                <a:spcPts val="0"/>
              </a:spcBef>
              <a:buNone/>
            </a:pPr>
            <a:r>
              <a:rPr lang="en-US" sz="1100" dirty="0"/>
              <a:t>	}</a:t>
            </a:r>
            <a:endParaRPr lang="es-ES" sz="1100" dirty="0"/>
          </a:p>
          <a:p>
            <a:pPr marL="109728" indent="0">
              <a:spcBef>
                <a:spcPts val="0"/>
              </a:spcBef>
              <a:buNone/>
            </a:pPr>
            <a:r>
              <a:rPr lang="en-US" sz="1100" dirty="0"/>
              <a:t>	</a:t>
            </a:r>
            <a:endParaRPr lang="es-ES" sz="1100" dirty="0"/>
          </a:p>
          <a:p>
            <a:pPr marL="109728" indent="0">
              <a:spcBef>
                <a:spcPts val="0"/>
              </a:spcBef>
              <a:buNone/>
            </a:pPr>
            <a:r>
              <a:rPr lang="en-US" sz="1100" dirty="0"/>
              <a:t>	</a:t>
            </a:r>
            <a:r>
              <a:rPr lang="en-US" sz="1100" b="1" dirty="0"/>
              <a:t>public</a:t>
            </a:r>
            <a:r>
              <a:rPr lang="en-US" sz="1100" dirty="0"/>
              <a:t> </a:t>
            </a:r>
            <a:r>
              <a:rPr lang="en-US" sz="1100" b="1" dirty="0"/>
              <a:t>void</a:t>
            </a:r>
            <a:r>
              <a:rPr lang="en-US" sz="1100" dirty="0"/>
              <a:t> run() {</a:t>
            </a:r>
            <a:endParaRPr lang="es-ES" sz="1100" dirty="0"/>
          </a:p>
          <a:p>
            <a:pPr marL="109728" indent="0">
              <a:spcBef>
                <a:spcPts val="0"/>
              </a:spcBef>
              <a:buNone/>
            </a:pPr>
            <a:r>
              <a:rPr lang="en-US" sz="1100" dirty="0"/>
              <a:t>		</a:t>
            </a:r>
            <a:r>
              <a:rPr lang="es-ES" sz="1100" dirty="0" err="1"/>
              <a:t>System.</a:t>
            </a:r>
            <a:r>
              <a:rPr lang="es-ES" sz="1100" i="1" dirty="0" err="1"/>
              <a:t>out</a:t>
            </a:r>
            <a:r>
              <a:rPr lang="es-ES" sz="1100" dirty="0" err="1"/>
              <a:t>.println</a:t>
            </a:r>
            <a:r>
              <a:rPr lang="es-ES" sz="1100" dirty="0"/>
              <a:t>("Hola desde el hilo creado!");</a:t>
            </a:r>
          </a:p>
          <a:p>
            <a:pPr marL="109728" indent="0">
              <a:spcBef>
                <a:spcPts val="0"/>
              </a:spcBef>
              <a:buNone/>
            </a:pPr>
            <a:r>
              <a:rPr lang="es-ES" sz="1100" dirty="0"/>
              <a:t>		</a:t>
            </a:r>
            <a:r>
              <a:rPr lang="en-US" sz="1100" dirty="0" err="1"/>
              <a:t>System.</a:t>
            </a:r>
            <a:r>
              <a:rPr lang="en-US" sz="1100" i="1" dirty="0" err="1"/>
              <a:t>out</a:t>
            </a:r>
            <a:r>
              <a:rPr lang="en-US" sz="1100" dirty="0" err="1"/>
              <a:t>.println</a:t>
            </a:r>
            <a:r>
              <a:rPr lang="en-US" sz="1100" dirty="0"/>
              <a:t>("Hilo </a:t>
            </a:r>
            <a:r>
              <a:rPr lang="en-US" sz="1100" dirty="0" err="1"/>
              <a:t>finalizando</a:t>
            </a:r>
            <a:r>
              <a:rPr lang="en-US" sz="1100" dirty="0"/>
              <a:t>.");</a:t>
            </a:r>
            <a:endParaRPr lang="es-ES" sz="1100" dirty="0"/>
          </a:p>
          <a:p>
            <a:pPr marL="109728" indent="0">
              <a:spcBef>
                <a:spcPts val="0"/>
              </a:spcBef>
              <a:buNone/>
            </a:pPr>
            <a:r>
              <a:rPr lang="en-US" sz="1100" dirty="0"/>
              <a:t>	}</a:t>
            </a:r>
            <a:endParaRPr lang="es-ES" sz="1100" dirty="0"/>
          </a:p>
          <a:p>
            <a:pPr marL="109728" indent="0">
              <a:spcBef>
                <a:spcPts val="0"/>
              </a:spcBef>
              <a:buNone/>
            </a:pPr>
            <a:r>
              <a:rPr lang="en-US" sz="1100" dirty="0"/>
              <a:t>}</a:t>
            </a:r>
            <a:endParaRPr lang="es-ES" sz="1100" dirty="0"/>
          </a:p>
          <a:p>
            <a:pPr marL="109728" indent="0">
              <a:buNone/>
            </a:pPr>
            <a:r>
              <a:rPr lang="en-US" sz="1100" dirty="0"/>
              <a:t> </a:t>
            </a:r>
            <a:endParaRPr lang="es-ES" sz="1100" dirty="0"/>
          </a:p>
          <a:p>
            <a:pPr marL="109728" indent="0">
              <a:buNone/>
            </a:pPr>
            <a:r>
              <a:rPr lang="en-US" sz="1100" b="1" dirty="0"/>
              <a:t>class</a:t>
            </a:r>
            <a:r>
              <a:rPr lang="en-US" sz="1100" dirty="0"/>
              <a:t> </a:t>
            </a:r>
            <a:r>
              <a:rPr lang="en-US" sz="1100" dirty="0" err="1"/>
              <a:t>RunThread</a:t>
            </a:r>
            <a:r>
              <a:rPr lang="en-US" sz="1100" dirty="0"/>
              <a:t> {</a:t>
            </a:r>
            <a:endParaRPr lang="es-ES" sz="1100" dirty="0"/>
          </a:p>
          <a:p>
            <a:pPr marL="109728" indent="0">
              <a:buNone/>
            </a:pPr>
            <a:r>
              <a:rPr lang="en-US" sz="1100" dirty="0"/>
              <a:t>	</a:t>
            </a:r>
            <a:r>
              <a:rPr lang="en-US" sz="1100" b="1" dirty="0"/>
              <a:t>public</a:t>
            </a:r>
            <a:r>
              <a:rPr lang="en-US" sz="1100" dirty="0"/>
              <a:t> </a:t>
            </a:r>
            <a:r>
              <a:rPr lang="en-US" sz="1100" b="1" dirty="0"/>
              <a:t>static</a:t>
            </a:r>
            <a:r>
              <a:rPr lang="en-US" sz="1100" dirty="0"/>
              <a:t> </a:t>
            </a:r>
            <a:r>
              <a:rPr lang="en-US" sz="1100" b="1" dirty="0"/>
              <a:t>void</a:t>
            </a:r>
            <a:r>
              <a:rPr lang="en-US" sz="1100" dirty="0"/>
              <a:t> main(String </a:t>
            </a:r>
            <a:r>
              <a:rPr lang="en-US" sz="1100" dirty="0" err="1"/>
              <a:t>args</a:t>
            </a:r>
            <a:r>
              <a:rPr lang="en-US" sz="1100" dirty="0"/>
              <a:t>[]) {</a:t>
            </a:r>
            <a:endParaRPr lang="es-ES" sz="1100" dirty="0"/>
          </a:p>
          <a:p>
            <a:pPr marL="109728" indent="0">
              <a:buNone/>
            </a:pPr>
            <a:r>
              <a:rPr lang="en-US" sz="1100" dirty="0"/>
              <a:t> 		</a:t>
            </a:r>
            <a:r>
              <a:rPr lang="es-ES" sz="1100" b="1" dirty="0"/>
              <a:t>new</a:t>
            </a:r>
            <a:r>
              <a:rPr lang="es-ES" sz="1100" dirty="0"/>
              <a:t> </a:t>
            </a:r>
            <a:r>
              <a:rPr lang="es-ES" sz="1100" dirty="0" err="1"/>
              <a:t>HelloThread</a:t>
            </a:r>
            <a:r>
              <a:rPr lang="es-ES" sz="1100" dirty="0"/>
              <a:t>(); // Crea un nuevo hilo de ejecución</a:t>
            </a:r>
          </a:p>
          <a:p>
            <a:pPr marL="109728" indent="0">
              <a:buNone/>
            </a:pPr>
            <a:r>
              <a:rPr lang="es-ES" sz="1100" dirty="0"/>
              <a:t>		</a:t>
            </a:r>
            <a:r>
              <a:rPr lang="es-ES" sz="1100" dirty="0" err="1"/>
              <a:t>System.</a:t>
            </a:r>
            <a:r>
              <a:rPr lang="es-ES" sz="1100" i="1" dirty="0" err="1"/>
              <a:t>out</a:t>
            </a:r>
            <a:r>
              <a:rPr lang="es-ES" sz="1100" dirty="0" err="1"/>
              <a:t>.println</a:t>
            </a:r>
            <a:r>
              <a:rPr lang="es-ES" sz="1100" dirty="0"/>
              <a:t>("Hola desde el hilo principal!");</a:t>
            </a:r>
          </a:p>
          <a:p>
            <a:pPr marL="109728" indent="0">
              <a:buNone/>
            </a:pPr>
            <a:r>
              <a:rPr lang="es-ES" sz="1100" dirty="0"/>
              <a:t>		</a:t>
            </a:r>
            <a:r>
              <a:rPr lang="es-ES" sz="1100" dirty="0" err="1"/>
              <a:t>System.</a:t>
            </a:r>
            <a:r>
              <a:rPr lang="es-ES" sz="1100" i="1" dirty="0" err="1"/>
              <a:t>out</a:t>
            </a:r>
            <a:r>
              <a:rPr lang="es-ES" sz="1100" dirty="0" err="1"/>
              <a:t>.println</a:t>
            </a:r>
            <a:r>
              <a:rPr lang="es-ES" sz="1100" dirty="0"/>
              <a:t>("Proceso acabando.");</a:t>
            </a:r>
          </a:p>
          <a:p>
            <a:pPr marL="109728" indent="0">
              <a:buNone/>
            </a:pPr>
            <a:r>
              <a:rPr lang="es-ES" sz="1100" dirty="0"/>
              <a:t>	</a:t>
            </a:r>
            <a:r>
              <a:rPr lang="en-US" sz="1100" dirty="0"/>
              <a:t>}</a:t>
            </a:r>
            <a:endParaRPr lang="es-ES" sz="1100" dirty="0"/>
          </a:p>
          <a:p>
            <a:pPr marL="109728" indent="0">
              <a:buNone/>
            </a:pPr>
            <a:r>
              <a:rPr lang="en-US" sz="1100" dirty="0"/>
              <a:t>}</a:t>
            </a:r>
            <a:endParaRPr lang="es-ES" sz="1100" dirty="0"/>
          </a:p>
        </p:txBody>
      </p:sp>
      <p:sp>
        <p:nvSpPr>
          <p:cNvPr id="2" name="1 Título"/>
          <p:cNvSpPr>
            <a:spLocks noGrp="1"/>
          </p:cNvSpPr>
          <p:nvPr>
            <p:ph type="title" idx="4294967295"/>
          </p:nvPr>
        </p:nvSpPr>
        <p:spPr>
          <a:xfrm>
            <a:off x="0" y="274638"/>
            <a:ext cx="8229600" cy="1143000"/>
          </a:xfrm>
        </p:spPr>
        <p:txBody>
          <a:bodyPr/>
          <a:lstStyle/>
          <a:p>
            <a:r>
              <a:rPr lang="es-ES" dirty="0"/>
              <a:t>Creación y Arranque de hilos</a:t>
            </a:r>
          </a:p>
        </p:txBody>
      </p:sp>
    </p:spTree>
    <p:extLst>
      <p:ext uri="{BB962C8B-B14F-4D97-AF65-F5344CB8AC3E}">
        <p14:creationId xmlns:p14="http://schemas.microsoft.com/office/powerpoint/2010/main" val="3692768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525962"/>
          </a:xfrm>
        </p:spPr>
        <p:txBody>
          <a:bodyPr>
            <a:normAutofit fontScale="92500" lnSpcReduction="10000"/>
          </a:bodyPr>
          <a:lstStyle/>
          <a:p>
            <a:r>
              <a:rPr lang="es-ES" sz="2000" dirty="0"/>
              <a:t>Extendiendo la clase </a:t>
            </a:r>
            <a:r>
              <a:rPr lang="es-ES" sz="2000" i="1" dirty="0" err="1"/>
              <a:t>Thread</a:t>
            </a:r>
            <a:endParaRPr lang="es-ES" sz="2000" dirty="0"/>
          </a:p>
          <a:p>
            <a:endParaRPr lang="en-US" sz="2000" b="1" dirty="0"/>
          </a:p>
          <a:p>
            <a:pPr marL="109728" indent="0">
              <a:buNone/>
            </a:pPr>
            <a:r>
              <a:rPr lang="en-US" sz="1500" b="1" dirty="0"/>
              <a:t>class</a:t>
            </a:r>
            <a:r>
              <a:rPr lang="en-US" sz="1500" dirty="0"/>
              <a:t> </a:t>
            </a:r>
            <a:r>
              <a:rPr lang="en-US" sz="1500" dirty="0" err="1"/>
              <a:t>HelloThread</a:t>
            </a:r>
            <a:r>
              <a:rPr lang="en-US" sz="1500" dirty="0"/>
              <a:t> </a:t>
            </a:r>
            <a:r>
              <a:rPr lang="en-US" sz="1500" b="1" dirty="0"/>
              <a:t>extends</a:t>
            </a:r>
            <a:r>
              <a:rPr lang="en-US" sz="1500" dirty="0"/>
              <a:t> Thread {</a:t>
            </a:r>
            <a:endParaRPr lang="es-ES" sz="1500" dirty="0"/>
          </a:p>
          <a:p>
            <a:pPr marL="109728" indent="0">
              <a:buNone/>
            </a:pPr>
            <a:r>
              <a:rPr lang="en-US" sz="1500" dirty="0"/>
              <a:t> </a:t>
            </a:r>
            <a:endParaRPr lang="es-ES" sz="1500" dirty="0"/>
          </a:p>
          <a:p>
            <a:pPr marL="109728" indent="0">
              <a:buNone/>
            </a:pPr>
            <a:r>
              <a:rPr lang="en-US" sz="1500" dirty="0"/>
              <a:t>	</a:t>
            </a:r>
            <a:r>
              <a:rPr lang="en-US" sz="1500" b="1" dirty="0"/>
              <a:t>public</a:t>
            </a:r>
            <a:r>
              <a:rPr lang="en-US" sz="1500" dirty="0"/>
              <a:t> </a:t>
            </a:r>
            <a:r>
              <a:rPr lang="en-US" sz="1500" b="1" dirty="0"/>
              <a:t>void</a:t>
            </a:r>
            <a:r>
              <a:rPr lang="en-US" sz="1500" dirty="0"/>
              <a:t> run() {</a:t>
            </a:r>
            <a:endParaRPr lang="es-ES" sz="1500" dirty="0"/>
          </a:p>
          <a:p>
            <a:pPr marL="109728" indent="0">
              <a:buNone/>
            </a:pPr>
            <a:r>
              <a:rPr lang="en-GB" sz="1500" dirty="0"/>
              <a:t>		</a:t>
            </a:r>
            <a:r>
              <a:rPr lang="es-ES" sz="1500" dirty="0" err="1"/>
              <a:t>System.</a:t>
            </a:r>
            <a:r>
              <a:rPr lang="es-ES" sz="1500" i="1" dirty="0" err="1"/>
              <a:t>out</a:t>
            </a:r>
            <a:r>
              <a:rPr lang="es-ES" sz="1500" dirty="0" err="1"/>
              <a:t>.println</a:t>
            </a:r>
            <a:r>
              <a:rPr lang="es-ES" sz="1500" dirty="0"/>
              <a:t>("Hola desde el hilo creado!");</a:t>
            </a:r>
          </a:p>
          <a:p>
            <a:pPr marL="109728" indent="0">
              <a:buNone/>
            </a:pPr>
            <a:r>
              <a:rPr lang="es-ES" sz="1500" dirty="0"/>
              <a:t>	</a:t>
            </a:r>
            <a:r>
              <a:rPr lang="en-US" sz="1500" dirty="0"/>
              <a:t>}</a:t>
            </a:r>
            <a:endParaRPr lang="es-ES" sz="1500" dirty="0"/>
          </a:p>
          <a:p>
            <a:pPr marL="109728" indent="0">
              <a:buNone/>
            </a:pPr>
            <a:r>
              <a:rPr lang="en-US" sz="1500" dirty="0"/>
              <a:t>}</a:t>
            </a:r>
            <a:endParaRPr lang="es-ES" sz="1500" dirty="0"/>
          </a:p>
          <a:p>
            <a:pPr marL="109728" indent="0">
              <a:buNone/>
            </a:pPr>
            <a:r>
              <a:rPr lang="en-US" sz="1500" dirty="0"/>
              <a:t> </a:t>
            </a:r>
            <a:endParaRPr lang="es-ES" sz="1500" dirty="0"/>
          </a:p>
          <a:p>
            <a:pPr marL="109728" indent="0">
              <a:buNone/>
            </a:pPr>
            <a:r>
              <a:rPr lang="en-US" sz="1500" b="1" dirty="0"/>
              <a:t>public</a:t>
            </a:r>
            <a:r>
              <a:rPr lang="en-US" sz="1500" dirty="0"/>
              <a:t> </a:t>
            </a:r>
            <a:r>
              <a:rPr lang="en-US" sz="1500" b="1" dirty="0"/>
              <a:t>class</a:t>
            </a:r>
            <a:r>
              <a:rPr lang="en-US" sz="1500" dirty="0"/>
              <a:t> </a:t>
            </a:r>
            <a:r>
              <a:rPr lang="en-US" sz="1500" dirty="0" err="1"/>
              <a:t>RunThread</a:t>
            </a:r>
            <a:r>
              <a:rPr lang="en-US" sz="1500" dirty="0"/>
              <a:t> {</a:t>
            </a:r>
            <a:endParaRPr lang="es-ES" sz="1500" dirty="0"/>
          </a:p>
          <a:p>
            <a:pPr marL="109728" indent="0">
              <a:buNone/>
            </a:pPr>
            <a:r>
              <a:rPr lang="en-US" sz="1500" dirty="0"/>
              <a:t>	</a:t>
            </a:r>
            <a:r>
              <a:rPr lang="en-US" sz="1500" b="1" dirty="0"/>
              <a:t>public</a:t>
            </a:r>
            <a:r>
              <a:rPr lang="en-US" sz="1500" dirty="0"/>
              <a:t> </a:t>
            </a:r>
            <a:r>
              <a:rPr lang="en-US" sz="1500" b="1" dirty="0"/>
              <a:t>static</a:t>
            </a:r>
            <a:r>
              <a:rPr lang="en-US" sz="1500" dirty="0"/>
              <a:t> </a:t>
            </a:r>
            <a:r>
              <a:rPr lang="en-US" sz="1500" b="1" dirty="0"/>
              <a:t>void</a:t>
            </a:r>
            <a:r>
              <a:rPr lang="en-US" sz="1500" dirty="0"/>
              <a:t> main(String </a:t>
            </a:r>
            <a:r>
              <a:rPr lang="en-US" sz="1500" dirty="0" err="1"/>
              <a:t>args</a:t>
            </a:r>
            <a:r>
              <a:rPr lang="en-US" sz="1500" dirty="0"/>
              <a:t>[]) {</a:t>
            </a:r>
            <a:endParaRPr lang="es-ES" sz="1500" dirty="0"/>
          </a:p>
          <a:p>
            <a:pPr marL="109728" indent="0">
              <a:buNone/>
            </a:pPr>
            <a:r>
              <a:rPr lang="en-US" sz="1500" dirty="0"/>
              <a:t>		</a:t>
            </a:r>
            <a:endParaRPr lang="es-ES" sz="1500" dirty="0"/>
          </a:p>
          <a:p>
            <a:pPr marL="109728" indent="0">
              <a:buNone/>
            </a:pPr>
            <a:r>
              <a:rPr lang="en-US" sz="1500" dirty="0"/>
              <a:t>	 </a:t>
            </a:r>
            <a:r>
              <a:rPr lang="es-ES" sz="1500" b="1" dirty="0"/>
              <a:t>new</a:t>
            </a:r>
            <a:r>
              <a:rPr lang="es-ES" sz="1500" dirty="0"/>
              <a:t> </a:t>
            </a:r>
            <a:r>
              <a:rPr lang="es-ES" sz="1500" dirty="0" err="1"/>
              <a:t>HelloThread</a:t>
            </a:r>
            <a:r>
              <a:rPr lang="es-ES" sz="1500" dirty="0"/>
              <a:t>().</a:t>
            </a:r>
            <a:r>
              <a:rPr lang="es-ES" sz="1500" dirty="0" err="1"/>
              <a:t>start</a:t>
            </a:r>
            <a:r>
              <a:rPr lang="es-ES" sz="1500" dirty="0"/>
              <a:t>();// Crea y arranca un nuevo hilo de ejecución</a:t>
            </a:r>
          </a:p>
          <a:p>
            <a:pPr marL="109728" indent="0">
              <a:buNone/>
            </a:pPr>
            <a:r>
              <a:rPr lang="es-ES" sz="1500" dirty="0"/>
              <a:t> 	</a:t>
            </a:r>
            <a:r>
              <a:rPr lang="es-ES" sz="1500" dirty="0" err="1"/>
              <a:t>System.</a:t>
            </a:r>
            <a:r>
              <a:rPr lang="es-ES" sz="1500" i="1" dirty="0" err="1"/>
              <a:t>out</a:t>
            </a:r>
            <a:r>
              <a:rPr lang="es-ES" sz="1500" dirty="0" err="1"/>
              <a:t>.println</a:t>
            </a:r>
            <a:r>
              <a:rPr lang="es-ES" sz="1500" dirty="0"/>
              <a:t>("Hola desde el hilo principal!");</a:t>
            </a:r>
          </a:p>
          <a:p>
            <a:pPr marL="109728" indent="0">
              <a:buNone/>
            </a:pPr>
            <a:r>
              <a:rPr lang="es-ES" sz="1500" dirty="0"/>
              <a:t>	 </a:t>
            </a:r>
            <a:r>
              <a:rPr lang="es-ES" sz="1500" dirty="0" err="1"/>
              <a:t>System.</a:t>
            </a:r>
            <a:r>
              <a:rPr lang="es-ES" sz="1500" i="1" dirty="0" err="1"/>
              <a:t>out</a:t>
            </a:r>
            <a:r>
              <a:rPr lang="es-ES" sz="1500" dirty="0" err="1"/>
              <a:t>.println</a:t>
            </a:r>
            <a:r>
              <a:rPr lang="es-ES" sz="1500" dirty="0"/>
              <a:t>("Proceso acabando.");</a:t>
            </a:r>
          </a:p>
          <a:p>
            <a:pPr marL="109728" indent="0">
              <a:buNone/>
            </a:pPr>
            <a:r>
              <a:rPr lang="es-ES" sz="1500" dirty="0"/>
              <a:t>	</a:t>
            </a:r>
            <a:r>
              <a:rPr lang="en-US" sz="1500" dirty="0"/>
              <a:t>}</a:t>
            </a:r>
            <a:endParaRPr lang="es-ES" sz="1500" dirty="0"/>
          </a:p>
          <a:p>
            <a:pPr marL="109728" indent="0">
              <a:buNone/>
            </a:pPr>
            <a:r>
              <a:rPr lang="en-US" sz="1500" dirty="0"/>
              <a:t>}</a:t>
            </a:r>
            <a:endParaRPr lang="es-ES" sz="1500" dirty="0"/>
          </a:p>
          <a:p>
            <a:endParaRPr lang="es-ES" dirty="0"/>
          </a:p>
        </p:txBody>
      </p:sp>
      <p:sp>
        <p:nvSpPr>
          <p:cNvPr id="2" name="1 Título"/>
          <p:cNvSpPr>
            <a:spLocks noGrp="1"/>
          </p:cNvSpPr>
          <p:nvPr>
            <p:ph type="title" idx="4294967295"/>
          </p:nvPr>
        </p:nvSpPr>
        <p:spPr>
          <a:xfrm>
            <a:off x="0" y="274638"/>
            <a:ext cx="8229600" cy="1143000"/>
          </a:xfrm>
        </p:spPr>
        <p:txBody>
          <a:bodyPr/>
          <a:lstStyle/>
          <a:p>
            <a:r>
              <a:rPr lang="es-ES" dirty="0"/>
              <a:t>Creación y Arranque de hilos</a:t>
            </a:r>
          </a:p>
        </p:txBody>
      </p:sp>
    </p:spTree>
    <p:extLst>
      <p:ext uri="{BB962C8B-B14F-4D97-AF65-F5344CB8AC3E}">
        <p14:creationId xmlns:p14="http://schemas.microsoft.com/office/powerpoint/2010/main" val="102416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628775"/>
            <a:ext cx="8229600" cy="3671888"/>
          </a:xfrm>
        </p:spPr>
        <p:txBody>
          <a:bodyPr>
            <a:normAutofit/>
          </a:bodyPr>
          <a:lstStyle/>
          <a:p>
            <a:r>
              <a:rPr lang="es-ES" sz="2000" dirty="0"/>
              <a:t>De las dos alternativas, ¿cuál utilizar? Depende de la necesidad:</a:t>
            </a:r>
          </a:p>
          <a:p>
            <a:pPr lvl="1" algn="just"/>
            <a:r>
              <a:rPr lang="es-ES" sz="1800" dirty="0"/>
              <a:t>La utilización de la interfaz </a:t>
            </a:r>
            <a:r>
              <a:rPr lang="es-ES" sz="1800" i="1" dirty="0" err="1"/>
              <a:t>Runnable</a:t>
            </a:r>
            <a:r>
              <a:rPr lang="es-ES" sz="1800" dirty="0"/>
              <a:t> es más general, ya que el objeto puede ser una subclase de una clase distinta de </a:t>
            </a:r>
            <a:r>
              <a:rPr lang="es-ES" sz="1800" i="1" dirty="0" err="1"/>
              <a:t>Thread</a:t>
            </a:r>
            <a:endParaRPr lang="es-ES" sz="1800" dirty="0"/>
          </a:p>
          <a:p>
            <a:pPr lvl="1" algn="just"/>
            <a:r>
              <a:rPr lang="es-ES" sz="1800" dirty="0"/>
              <a:t>La utilización de la interfaz </a:t>
            </a:r>
            <a:r>
              <a:rPr lang="es-ES" sz="1800" i="1" dirty="0" err="1"/>
              <a:t>Runnable</a:t>
            </a:r>
            <a:r>
              <a:rPr lang="es-ES" sz="1800" dirty="0"/>
              <a:t> no tiene ninguna otra funcionalidad además de </a:t>
            </a:r>
            <a:r>
              <a:rPr lang="es-ES" sz="1800" i="1" dirty="0" err="1"/>
              <a:t>run</a:t>
            </a:r>
            <a:r>
              <a:rPr lang="es-ES" sz="1800" dirty="0"/>
              <a:t>() que la incluida por el programador.</a:t>
            </a:r>
          </a:p>
          <a:p>
            <a:pPr lvl="1" algn="just"/>
            <a:r>
              <a:rPr lang="es-ES" sz="1800" dirty="0"/>
              <a:t>La extensión de la clase </a:t>
            </a:r>
            <a:r>
              <a:rPr lang="es-ES" sz="1800" i="1" dirty="0" err="1"/>
              <a:t>Thread</a:t>
            </a:r>
            <a:r>
              <a:rPr lang="es-ES" sz="1800" i="1" dirty="0"/>
              <a:t> </a:t>
            </a:r>
            <a:r>
              <a:rPr lang="es-ES" sz="1800" dirty="0"/>
              <a:t>es más fácil de utilizar, ya que está definida una serie de métodos útiles para la administración de hilos, </a:t>
            </a:r>
          </a:p>
          <a:p>
            <a:pPr lvl="1" algn="just"/>
            <a:r>
              <a:rPr lang="es-ES" sz="1800" dirty="0"/>
              <a:t>La extensión de la clase </a:t>
            </a:r>
            <a:r>
              <a:rPr lang="es-ES" sz="1800" i="1" dirty="0" err="1"/>
              <a:t>Thread</a:t>
            </a:r>
            <a:r>
              <a:rPr lang="es-ES" sz="1800" i="1" dirty="0"/>
              <a:t> </a:t>
            </a:r>
            <a:r>
              <a:rPr lang="es-ES" sz="1800" dirty="0"/>
              <a:t>está limitada porque los clases creadas como hilos deben ser descendientes únicamente de dicha clase. </a:t>
            </a:r>
          </a:p>
        </p:txBody>
      </p:sp>
      <p:sp>
        <p:nvSpPr>
          <p:cNvPr id="2" name="1 Título"/>
          <p:cNvSpPr>
            <a:spLocks noGrp="1"/>
          </p:cNvSpPr>
          <p:nvPr>
            <p:ph type="title" idx="4294967295"/>
          </p:nvPr>
        </p:nvSpPr>
        <p:spPr>
          <a:xfrm>
            <a:off x="0" y="274638"/>
            <a:ext cx="8229600" cy="1143000"/>
          </a:xfrm>
        </p:spPr>
        <p:txBody>
          <a:bodyPr/>
          <a:lstStyle/>
          <a:p>
            <a:r>
              <a:rPr lang="es-ES" dirty="0"/>
              <a:t>Creación y Arranque de hilos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525962"/>
          </a:xfrm>
        </p:spPr>
        <p:txBody>
          <a:bodyPr>
            <a:normAutofit lnSpcReduction="10000"/>
          </a:bodyPr>
          <a:lstStyle/>
          <a:p>
            <a:pPr algn="just"/>
            <a:r>
              <a:rPr lang="es-ES_tradnl" sz="2000" dirty="0"/>
              <a:t>Operaciones:</a:t>
            </a:r>
          </a:p>
          <a:p>
            <a:pPr lvl="1" algn="just"/>
            <a:r>
              <a:rPr lang="es-ES_tradnl" sz="1900" dirty="0" err="1"/>
              <a:t>Join</a:t>
            </a:r>
            <a:r>
              <a:rPr lang="es-ES_tradnl" sz="1900" dirty="0"/>
              <a:t>: La ejecución del hilo puede suspenderse esperando hasta que el hilo correspondiente por el que espera finalice su ejecución. </a:t>
            </a:r>
          </a:p>
          <a:p>
            <a:pPr lvl="1" algn="just"/>
            <a:r>
              <a:rPr lang="es-ES_tradnl" sz="2000" dirty="0" err="1"/>
              <a:t>Sleep</a:t>
            </a:r>
            <a:r>
              <a:rPr lang="es-ES_tradnl" sz="2000" dirty="0"/>
              <a:t>: duerme un hilo por un período especificado</a:t>
            </a:r>
          </a:p>
          <a:p>
            <a:pPr lvl="1" algn="just"/>
            <a:endParaRPr lang="es-ES_tradnl" sz="1600" dirty="0"/>
          </a:p>
          <a:p>
            <a:pPr algn="just"/>
            <a:r>
              <a:rPr lang="es-ES_tradnl" sz="2000" dirty="0"/>
              <a:t>Ambas operaciones de espera pueden ser interrumpidas, si otro hilo interrumpe al hilo actual mientras está suspendido por dichas llamadas.  </a:t>
            </a:r>
          </a:p>
          <a:p>
            <a:pPr lvl="1" algn="just"/>
            <a:r>
              <a:rPr lang="es-ES_tradnl" sz="1900" dirty="0"/>
              <a:t>Una </a:t>
            </a:r>
            <a:r>
              <a:rPr lang="es-ES_tradnl" sz="1900" u="sng" dirty="0"/>
              <a:t>interrupción</a:t>
            </a:r>
            <a:r>
              <a:rPr lang="es-ES_tradnl" sz="1900" dirty="0"/>
              <a:t> es una indicación a un hilo que debería dejar de hacer lo que esté haciendo para hacer otra cosa.</a:t>
            </a:r>
          </a:p>
          <a:p>
            <a:pPr lvl="1" algn="just"/>
            <a:r>
              <a:rPr lang="es-ES_tradnl" sz="2000" dirty="0"/>
              <a:t>Un hilo envía una interrupción mediante la invocación del método </a:t>
            </a:r>
            <a:r>
              <a:rPr lang="es-ES" sz="2000" i="1" dirty="0" err="1"/>
              <a:t>interrupt</a:t>
            </a:r>
            <a:r>
              <a:rPr lang="es-ES" sz="2000" i="1" dirty="0"/>
              <a:t>()</a:t>
            </a:r>
            <a:r>
              <a:rPr lang="es-ES" sz="2000" b="1" dirty="0"/>
              <a:t> </a:t>
            </a:r>
            <a:r>
              <a:rPr lang="es-ES_tradnl" sz="2000" dirty="0"/>
              <a:t>en el objeto del hilo que se quiere interrumpir. </a:t>
            </a:r>
          </a:p>
          <a:p>
            <a:pPr algn="just"/>
            <a:endParaRPr lang="es-ES_tradnl" sz="2000" dirty="0"/>
          </a:p>
          <a:p>
            <a:pPr algn="just"/>
            <a:r>
              <a:rPr lang="es-ES_tradnl" sz="2000" i="1" dirty="0" err="1"/>
              <a:t>isAlive</a:t>
            </a:r>
            <a:r>
              <a:rPr lang="es-ES_tradnl" sz="2000" dirty="0"/>
              <a:t>(): comprueba si el hilo no ha finalizado su ejecución antes de trabajar con él.</a:t>
            </a:r>
            <a:endParaRPr lang="es-ES" sz="2000" dirty="0"/>
          </a:p>
          <a:p>
            <a:pPr algn="just"/>
            <a:endParaRPr lang="es-ES" sz="2000" dirty="0"/>
          </a:p>
          <a:p>
            <a:endParaRPr lang="es-ES" dirty="0"/>
          </a:p>
        </p:txBody>
      </p:sp>
      <p:sp>
        <p:nvSpPr>
          <p:cNvPr id="2" name="1 Título"/>
          <p:cNvSpPr>
            <a:spLocks noGrp="1"/>
          </p:cNvSpPr>
          <p:nvPr>
            <p:ph type="title" idx="4294967295"/>
          </p:nvPr>
        </p:nvSpPr>
        <p:spPr>
          <a:xfrm>
            <a:off x="0" y="274638"/>
            <a:ext cx="8229600" cy="1143000"/>
          </a:xfrm>
        </p:spPr>
        <p:txBody>
          <a:bodyPr/>
          <a:lstStyle/>
          <a:p>
            <a:r>
              <a:rPr lang="es-ES" dirty="0"/>
              <a:t>Espera de hilos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525962"/>
          </a:xfrm>
        </p:spPr>
        <p:txBody>
          <a:bodyPr>
            <a:noAutofit/>
          </a:bodyPr>
          <a:lstStyle/>
          <a:p>
            <a:r>
              <a:rPr lang="es-ES" sz="2000" dirty="0"/>
              <a:t>Gestión de interrupciones</a:t>
            </a:r>
          </a:p>
          <a:p>
            <a:endParaRPr lang="es-ES" sz="2000" dirty="0"/>
          </a:p>
          <a:p>
            <a:pPr marL="109728" indent="0">
              <a:buNone/>
            </a:pPr>
            <a:r>
              <a:rPr lang="es-ES" sz="1400" b="1" dirty="0" err="1"/>
              <a:t>public</a:t>
            </a:r>
            <a:r>
              <a:rPr lang="es-ES" sz="1400" dirty="0"/>
              <a:t> </a:t>
            </a:r>
            <a:r>
              <a:rPr lang="es-ES" sz="1400" b="1" dirty="0" err="1"/>
              <a:t>void</a:t>
            </a:r>
            <a:r>
              <a:rPr lang="es-ES" sz="1400" dirty="0"/>
              <a:t> </a:t>
            </a:r>
            <a:r>
              <a:rPr lang="es-ES" sz="1400" dirty="0" err="1"/>
              <a:t>run</a:t>
            </a:r>
            <a:r>
              <a:rPr lang="es-ES" sz="1400" dirty="0"/>
              <a:t>() {</a:t>
            </a:r>
          </a:p>
          <a:p>
            <a:pPr marL="109728" indent="0">
              <a:buNone/>
            </a:pPr>
            <a:r>
              <a:rPr lang="pt-PT" sz="1400" b="1" dirty="0"/>
              <a:t>     for</a:t>
            </a:r>
            <a:r>
              <a:rPr lang="pt-PT" sz="1400" dirty="0"/>
              <a:t> (</a:t>
            </a:r>
            <a:r>
              <a:rPr lang="pt-PT" sz="1400" b="1" dirty="0"/>
              <a:t>int</a:t>
            </a:r>
            <a:r>
              <a:rPr lang="pt-PT" sz="1400" dirty="0"/>
              <a:t> i = 0; i &lt; </a:t>
            </a:r>
            <a:r>
              <a:rPr lang="pt-PT" sz="1400" u="sng" dirty="0"/>
              <a:t>NDatos</a:t>
            </a:r>
            <a:r>
              <a:rPr lang="pt-PT" sz="1400" dirty="0"/>
              <a:t>; i++) {</a:t>
            </a:r>
            <a:endParaRPr lang="es-ES" sz="1400" dirty="0"/>
          </a:p>
          <a:p>
            <a:pPr marL="109728" indent="0">
              <a:buNone/>
            </a:pPr>
            <a:r>
              <a:rPr lang="pt-PT" sz="1400" dirty="0"/>
              <a:t>	</a:t>
            </a:r>
            <a:r>
              <a:rPr lang="en-US" sz="1400" b="1" dirty="0"/>
              <a:t>try</a:t>
            </a:r>
            <a:r>
              <a:rPr lang="en-US" sz="1400" dirty="0"/>
              <a:t> {</a:t>
            </a:r>
            <a:endParaRPr lang="es-ES" sz="1400" dirty="0"/>
          </a:p>
          <a:p>
            <a:pPr marL="109728" indent="0">
              <a:buNone/>
            </a:pPr>
            <a:r>
              <a:rPr lang="en-US" sz="1400" dirty="0"/>
              <a:t>		</a:t>
            </a:r>
            <a:r>
              <a:rPr lang="en-US" sz="1400" dirty="0" err="1"/>
              <a:t>System.out.println</a:t>
            </a:r>
            <a:r>
              <a:rPr lang="en-US" sz="1400" dirty="0"/>
              <a:t>("</a:t>
            </a:r>
            <a:r>
              <a:rPr lang="en-US" sz="1400" dirty="0" err="1"/>
              <a:t>Esperando</a:t>
            </a:r>
            <a:r>
              <a:rPr lang="en-US" sz="1400" dirty="0"/>
              <a:t> a </a:t>
            </a:r>
            <a:r>
              <a:rPr lang="en-US" sz="1400" dirty="0" err="1"/>
              <a:t>recibir</a:t>
            </a:r>
            <a:r>
              <a:rPr lang="en-US" sz="1400" dirty="0"/>
              <a:t> </a:t>
            </a:r>
            <a:r>
              <a:rPr lang="en-US" sz="1400" dirty="0" err="1"/>
              <a:t>dato</a:t>
            </a:r>
            <a:r>
              <a:rPr lang="en-US" sz="1400" dirty="0"/>
              <a:t>!");</a:t>
            </a:r>
            <a:endParaRPr lang="es-ES" sz="1400" dirty="0"/>
          </a:p>
          <a:p>
            <a:pPr marL="109728" indent="0">
              <a:buNone/>
            </a:pPr>
            <a:r>
              <a:rPr lang="en-US" sz="1400" dirty="0"/>
              <a:t>		</a:t>
            </a:r>
            <a:r>
              <a:rPr lang="en-US" sz="1400" dirty="0" err="1"/>
              <a:t>Thread.sleep</a:t>
            </a:r>
            <a:r>
              <a:rPr lang="en-US" sz="1400" dirty="0"/>
              <a:t>(500);</a:t>
            </a:r>
            <a:endParaRPr lang="es-ES" sz="1400" dirty="0"/>
          </a:p>
          <a:p>
            <a:pPr marL="109728" indent="0">
              <a:buNone/>
            </a:pPr>
            <a:r>
              <a:rPr lang="en-US" sz="1400" dirty="0"/>
              <a:t>	} </a:t>
            </a:r>
            <a:r>
              <a:rPr lang="en-US" sz="1400" b="1" dirty="0"/>
              <a:t>catch</a:t>
            </a:r>
            <a:r>
              <a:rPr lang="en-US" sz="1400" dirty="0"/>
              <a:t> (</a:t>
            </a:r>
            <a:r>
              <a:rPr lang="en-US" sz="1400" dirty="0" err="1"/>
              <a:t>InterruptedException</a:t>
            </a:r>
            <a:r>
              <a:rPr lang="en-US" sz="1400" dirty="0"/>
              <a:t> e) {</a:t>
            </a:r>
            <a:endParaRPr lang="es-ES" sz="1400" dirty="0"/>
          </a:p>
          <a:p>
            <a:pPr marL="109728" indent="0">
              <a:buNone/>
            </a:pPr>
            <a:r>
              <a:rPr lang="en-US" sz="1400" dirty="0"/>
              <a:t>		</a:t>
            </a:r>
            <a:r>
              <a:rPr lang="en-US" sz="1400" dirty="0" err="1"/>
              <a:t>System.out.println</a:t>
            </a:r>
            <a:r>
              <a:rPr lang="en-US" sz="1400" dirty="0"/>
              <a:t>("Hilo </a:t>
            </a:r>
            <a:r>
              <a:rPr lang="en-US" sz="1400" dirty="0" err="1"/>
              <a:t>interrumpido</a:t>
            </a:r>
            <a:r>
              <a:rPr lang="en-US" sz="1400" dirty="0"/>
              <a:t>.");</a:t>
            </a:r>
            <a:endParaRPr lang="es-ES" sz="1400" dirty="0"/>
          </a:p>
          <a:p>
            <a:pPr marL="109728" indent="0">
              <a:buNone/>
            </a:pPr>
            <a:r>
              <a:rPr lang="en-US" sz="1400" dirty="0"/>
              <a:t>		</a:t>
            </a:r>
            <a:r>
              <a:rPr lang="pt-PT" sz="1400" b="1" dirty="0"/>
              <a:t>return</a:t>
            </a:r>
            <a:r>
              <a:rPr lang="pt-PT" sz="1400" dirty="0"/>
              <a:t>;</a:t>
            </a:r>
            <a:endParaRPr lang="es-ES" sz="1400" dirty="0"/>
          </a:p>
          <a:p>
            <a:pPr marL="109728" indent="0">
              <a:buNone/>
            </a:pPr>
            <a:r>
              <a:rPr lang="pt-PT" sz="1400" dirty="0"/>
              <a:t>	}</a:t>
            </a:r>
            <a:endParaRPr lang="es-ES" sz="1400" dirty="0"/>
          </a:p>
          <a:p>
            <a:pPr marL="109728" indent="0">
              <a:buNone/>
            </a:pPr>
            <a:r>
              <a:rPr lang="pt-PT" sz="1400" dirty="0"/>
              <a:t>	// </a:t>
            </a:r>
            <a:r>
              <a:rPr lang="pt-PT" sz="1400" u="sng" dirty="0"/>
              <a:t>Gestiona</a:t>
            </a:r>
            <a:r>
              <a:rPr lang="pt-PT" sz="1400" dirty="0"/>
              <a:t> </a:t>
            </a:r>
            <a:r>
              <a:rPr lang="pt-PT" sz="1400" u="sng" dirty="0"/>
              <a:t>dato</a:t>
            </a:r>
            <a:r>
              <a:rPr lang="pt-PT" sz="1400" dirty="0"/>
              <a:t> i</a:t>
            </a:r>
            <a:endParaRPr lang="es-ES" sz="1400" dirty="0"/>
          </a:p>
          <a:p>
            <a:pPr marL="109728" indent="0">
              <a:buNone/>
            </a:pPr>
            <a:r>
              <a:rPr lang="pt-PT" sz="1400" dirty="0"/>
              <a:t>       }</a:t>
            </a:r>
            <a:endParaRPr lang="es-ES" sz="1400" dirty="0"/>
          </a:p>
          <a:p>
            <a:pPr marL="109728" indent="0">
              <a:buNone/>
            </a:pPr>
            <a:r>
              <a:rPr lang="pt-PT" sz="1400" dirty="0"/>
              <a:t>       System.out.println("Hilo finalizando correctamente.");</a:t>
            </a:r>
            <a:endParaRPr lang="es-ES" sz="1400" dirty="0"/>
          </a:p>
          <a:p>
            <a:pPr marL="109728" indent="0">
              <a:buNone/>
            </a:pPr>
            <a:r>
              <a:rPr lang="es-ES" sz="1400" dirty="0"/>
              <a:t>}</a:t>
            </a:r>
          </a:p>
        </p:txBody>
      </p:sp>
      <p:sp>
        <p:nvSpPr>
          <p:cNvPr id="2" name="1 Título"/>
          <p:cNvSpPr>
            <a:spLocks noGrp="1"/>
          </p:cNvSpPr>
          <p:nvPr>
            <p:ph type="title" idx="4294967295"/>
          </p:nvPr>
        </p:nvSpPr>
        <p:spPr>
          <a:xfrm>
            <a:off x="0" y="274638"/>
            <a:ext cx="8229600" cy="1143000"/>
          </a:xfrm>
        </p:spPr>
        <p:txBody>
          <a:bodyPr/>
          <a:lstStyle/>
          <a:p>
            <a:r>
              <a:rPr lang="es-ES" dirty="0"/>
              <a:t>Espera de hilos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525962"/>
          </a:xfrm>
        </p:spPr>
        <p:txBody>
          <a:bodyPr>
            <a:normAutofit/>
          </a:bodyPr>
          <a:lstStyle/>
          <a:p>
            <a:pPr algn="just"/>
            <a:r>
              <a:rPr lang="es-ES" sz="2000" dirty="0"/>
              <a:t>Cuando se trabaja con varios hilos, a veces es necesario pensar en la planificación de </a:t>
            </a:r>
            <a:r>
              <a:rPr lang="es-ES" sz="2000" i="1" dirty="0" err="1"/>
              <a:t>threads</a:t>
            </a:r>
            <a:r>
              <a:rPr lang="es-ES" sz="2000" dirty="0"/>
              <a:t>, para asegurarse de que cada hilo tiene una oportunidad justa de ejecutarse. </a:t>
            </a:r>
          </a:p>
          <a:p>
            <a:pPr algn="just"/>
            <a:endParaRPr lang="es-ES" sz="2000" dirty="0"/>
          </a:p>
          <a:p>
            <a:pPr algn="just"/>
            <a:r>
              <a:rPr lang="es-ES" sz="2000" dirty="0"/>
              <a:t>El planificador del sistema operativo determina qué proceso es el que se ejecuta en un determinado momento en el procesador (uno y solamente uno). </a:t>
            </a:r>
          </a:p>
          <a:p>
            <a:pPr marL="109728" indent="0" algn="just">
              <a:buNone/>
            </a:pPr>
            <a:endParaRPr lang="es-ES" sz="2000" dirty="0"/>
          </a:p>
          <a:p>
            <a:pPr lvl="1" algn="just"/>
            <a:r>
              <a:rPr lang="es-ES" sz="1600" dirty="0"/>
              <a:t>Dentro de ese proceso, el hilo que se ejecutará estará en función del número de núcleos disponibles y del algoritmo de planificación que se esté utilizando</a:t>
            </a:r>
            <a:r>
              <a:rPr lang="es-ES" sz="1800" dirty="0"/>
              <a:t>. </a:t>
            </a:r>
          </a:p>
          <a:p>
            <a:pPr lvl="1" algn="just"/>
            <a:r>
              <a:rPr lang="es-ES_tradnl" sz="1600" dirty="0"/>
              <a:t>J</a:t>
            </a:r>
            <a:r>
              <a:rPr lang="es-ES" sz="1600" dirty="0" err="1"/>
              <a:t>ava</a:t>
            </a:r>
            <a:r>
              <a:rPr lang="es-ES" sz="1600" dirty="0"/>
              <a:t>, por defecto, utiliza un planificador </a:t>
            </a:r>
            <a:r>
              <a:rPr lang="es-ES" sz="1600" dirty="0" err="1"/>
              <a:t>apropiativo</a:t>
            </a:r>
            <a:r>
              <a:rPr lang="es-ES" sz="1600" dirty="0"/>
              <a:t> cuando un hilo que se está ejecutando pasa al estado </a:t>
            </a:r>
            <a:r>
              <a:rPr lang="es-ES" sz="1600" i="1" dirty="0" err="1"/>
              <a:t>Runnable</a:t>
            </a:r>
            <a:r>
              <a:rPr lang="es-ES" sz="1600" dirty="0"/>
              <a:t>. Si los hilos tienen la misma prioridad, será el planificador el que asigne a uno u otro el núcleo correspondiente para su ejecución utilizando tiempo compartido.</a:t>
            </a:r>
          </a:p>
          <a:p>
            <a:pPr lvl="1" algn="just"/>
            <a:endParaRPr lang="es-ES" sz="1600" dirty="0"/>
          </a:p>
          <a:p>
            <a:pPr lvl="1" algn="just"/>
            <a:endParaRPr lang="es-ES" sz="1600" dirty="0"/>
          </a:p>
        </p:txBody>
      </p:sp>
      <p:sp>
        <p:nvSpPr>
          <p:cNvPr id="2" name="1 Título"/>
          <p:cNvSpPr>
            <a:spLocks noGrp="1"/>
          </p:cNvSpPr>
          <p:nvPr>
            <p:ph type="title" idx="4294967295"/>
          </p:nvPr>
        </p:nvSpPr>
        <p:spPr>
          <a:xfrm>
            <a:off x="0" y="274638"/>
            <a:ext cx="8229600" cy="1143000"/>
          </a:xfrm>
        </p:spPr>
        <p:txBody>
          <a:bodyPr/>
          <a:lstStyle/>
          <a:p>
            <a:r>
              <a:rPr lang="es-ES" dirty="0"/>
              <a:t>Planificación de Hilos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525962"/>
          </a:xfrm>
        </p:spPr>
        <p:txBody>
          <a:bodyPr>
            <a:normAutofit/>
          </a:bodyPr>
          <a:lstStyle/>
          <a:p>
            <a:pPr algn="just"/>
            <a:r>
              <a:rPr lang="es-ES" sz="2000" dirty="0"/>
              <a:t>Los </a:t>
            </a:r>
            <a:r>
              <a:rPr lang="es-ES" sz="2000" i="1" dirty="0" err="1"/>
              <a:t>threads</a:t>
            </a:r>
            <a:r>
              <a:rPr lang="es-ES" sz="2000" dirty="0"/>
              <a:t> se comunican principalmente mediante el intercambio de información a través de variables y objetos en memoria. </a:t>
            </a:r>
          </a:p>
          <a:p>
            <a:pPr marL="109728" indent="0" algn="just">
              <a:buNone/>
            </a:pPr>
            <a:endParaRPr lang="es-ES" sz="800" dirty="0"/>
          </a:p>
          <a:p>
            <a:pPr lvl="1" algn="just"/>
            <a:r>
              <a:rPr lang="es-ES" sz="1600" dirty="0"/>
              <a:t>Los </a:t>
            </a:r>
            <a:r>
              <a:rPr lang="es-ES" sz="1600" i="1" dirty="0" err="1"/>
              <a:t>threads</a:t>
            </a:r>
            <a:r>
              <a:rPr lang="es-ES" sz="1600" dirty="0"/>
              <a:t> pertenecen al mismo proceso, y pueden acceder a toda la memoria asignada a dicho proceso utilizando las variables y objetos del mismo para compartir información, siendo este el método de comunicación más eficiente.</a:t>
            </a:r>
          </a:p>
          <a:p>
            <a:pPr algn="just"/>
            <a:endParaRPr lang="es-ES" sz="2000" dirty="0"/>
          </a:p>
          <a:p>
            <a:pPr algn="just"/>
            <a:r>
              <a:rPr lang="es-ES" sz="2000" dirty="0"/>
              <a:t>Cuando varios hilos manipulan a la vez objetos compartidos, </a:t>
            </a:r>
            <a:r>
              <a:rPr lang="es-ES_tradnl" sz="2000" dirty="0"/>
              <a:t>pueden ocurrir diferentes problemas:</a:t>
            </a:r>
          </a:p>
          <a:p>
            <a:pPr marL="109728" indent="0" algn="just">
              <a:buNone/>
            </a:pPr>
            <a:endParaRPr lang="es-ES_tradnl" sz="2000" dirty="0"/>
          </a:p>
          <a:p>
            <a:pPr lvl="1" algn="just"/>
            <a:r>
              <a:rPr lang="es-ES_tradnl" sz="1600" dirty="0"/>
              <a:t>Condición de carrera</a:t>
            </a:r>
          </a:p>
          <a:p>
            <a:pPr lvl="1" algn="just"/>
            <a:r>
              <a:rPr lang="es-ES_tradnl" sz="1600" dirty="0"/>
              <a:t>Inconsistencia de memoria</a:t>
            </a:r>
          </a:p>
          <a:p>
            <a:pPr lvl="1" algn="just"/>
            <a:r>
              <a:rPr lang="es-ES_tradnl" sz="1600" dirty="0"/>
              <a:t>Inanición</a:t>
            </a:r>
          </a:p>
          <a:p>
            <a:pPr lvl="1" algn="just"/>
            <a:r>
              <a:rPr lang="es-ES_tradnl" sz="1600" dirty="0"/>
              <a:t>Interbloqueo</a:t>
            </a:r>
          </a:p>
          <a:p>
            <a:pPr lvl="1" algn="just"/>
            <a:r>
              <a:rPr lang="es-ES_tradnl" sz="1600" dirty="0"/>
              <a:t>Bloqueo activo</a:t>
            </a:r>
          </a:p>
        </p:txBody>
      </p:sp>
      <p:sp>
        <p:nvSpPr>
          <p:cNvPr id="2" name="1 Título"/>
          <p:cNvSpPr>
            <a:spLocks noGrp="1"/>
          </p:cNvSpPr>
          <p:nvPr>
            <p:ph type="title" idx="4294967295"/>
          </p:nvPr>
        </p:nvSpPr>
        <p:spPr>
          <a:xfrm>
            <a:off x="0" y="274638"/>
            <a:ext cx="8229600" cy="1143000"/>
          </a:xfrm>
        </p:spPr>
        <p:txBody>
          <a:bodyPr/>
          <a:lstStyle/>
          <a:p>
            <a:r>
              <a:rPr lang="es-ES" dirty="0"/>
              <a:t>Sincronización de Hilos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525962"/>
          </a:xfrm>
        </p:spPr>
        <p:txBody>
          <a:bodyPr>
            <a:normAutofit fontScale="85000" lnSpcReduction="20000"/>
          </a:bodyPr>
          <a:lstStyle/>
          <a:p>
            <a:r>
              <a:rPr lang="es-ES" sz="2000" dirty="0"/>
              <a:t>CONDICIONES DE CARRERA</a:t>
            </a:r>
          </a:p>
          <a:p>
            <a:pPr marL="109728" indent="0">
              <a:buNone/>
            </a:pPr>
            <a:endParaRPr lang="es-ES" sz="900" dirty="0"/>
          </a:p>
          <a:p>
            <a:pPr lvl="1"/>
            <a:r>
              <a:rPr lang="es-ES" sz="2000" dirty="0"/>
              <a:t>Si el resultado de la ejecución de un programa depende del orden concreto en que se realicen los accesos a memoria.</a:t>
            </a:r>
          </a:p>
          <a:p>
            <a:pPr lvl="1"/>
            <a:endParaRPr lang="es-ES" sz="2000" dirty="0"/>
          </a:p>
          <a:p>
            <a:r>
              <a:rPr lang="en-US" sz="1800" dirty="0" err="1"/>
              <a:t>Ej</a:t>
            </a:r>
            <a:r>
              <a:rPr lang="en-US" sz="1800" dirty="0"/>
              <a:t>: </a:t>
            </a:r>
            <a:r>
              <a:rPr lang="en-US" sz="1800" dirty="0" err="1"/>
              <a:t>sumar</a:t>
            </a:r>
            <a:r>
              <a:rPr lang="en-US" sz="1800" dirty="0"/>
              <a:t> o </a:t>
            </a:r>
            <a:r>
              <a:rPr lang="en-US" sz="1800" dirty="0" err="1"/>
              <a:t>restar</a:t>
            </a:r>
            <a:r>
              <a:rPr lang="en-US" sz="1800" dirty="0"/>
              <a:t> 1 en </a:t>
            </a:r>
            <a:r>
              <a:rPr lang="en-US" sz="1800" dirty="0" err="1"/>
              <a:t>ensamblador</a:t>
            </a:r>
            <a:r>
              <a:rPr lang="en-US" sz="1800" dirty="0"/>
              <a:t> </a:t>
            </a:r>
          </a:p>
          <a:p>
            <a:endParaRPr lang="es-ES" sz="1800" dirty="0"/>
          </a:p>
          <a:p>
            <a:pPr marL="365760" lvl="1" indent="0">
              <a:buNone/>
            </a:pPr>
            <a:r>
              <a:rPr lang="es-ES" sz="1200" dirty="0" err="1"/>
              <a:t>registroX</a:t>
            </a:r>
            <a:r>
              <a:rPr lang="es-ES" sz="1200" dirty="0"/>
              <a:t> = cuenta</a:t>
            </a:r>
          </a:p>
          <a:p>
            <a:pPr marL="365760" lvl="1" indent="0">
              <a:buNone/>
            </a:pPr>
            <a:r>
              <a:rPr lang="es-ES" sz="1200" dirty="0" err="1"/>
              <a:t>registroX</a:t>
            </a:r>
            <a:r>
              <a:rPr lang="es-ES" sz="1200" dirty="0"/>
              <a:t> = </a:t>
            </a:r>
            <a:r>
              <a:rPr lang="es-ES" sz="1200" dirty="0" err="1"/>
              <a:t>registroX</a:t>
            </a:r>
            <a:r>
              <a:rPr lang="es-ES" sz="1200" dirty="0"/>
              <a:t> (operación: suma o resta) 1</a:t>
            </a:r>
          </a:p>
          <a:p>
            <a:pPr marL="365760" lvl="1" indent="0">
              <a:buNone/>
            </a:pPr>
            <a:r>
              <a:rPr lang="es-ES" sz="1200" dirty="0"/>
              <a:t>cuenta = </a:t>
            </a:r>
            <a:r>
              <a:rPr lang="es-ES" sz="1200" dirty="0" err="1"/>
              <a:t>registroX</a:t>
            </a:r>
            <a:endParaRPr lang="es-ES" sz="1200" dirty="0"/>
          </a:p>
          <a:p>
            <a:pPr marL="365760" lvl="1" indent="0">
              <a:buNone/>
            </a:pPr>
            <a:endParaRPr lang="es-ES" sz="1200" dirty="0"/>
          </a:p>
          <a:p>
            <a:r>
              <a:rPr lang="es-ES" sz="1800" dirty="0"/>
              <a:t>Supongamos </a:t>
            </a:r>
            <a:r>
              <a:rPr lang="es-ES" sz="1800" i="1" dirty="0"/>
              <a:t>cuenta</a:t>
            </a:r>
            <a:r>
              <a:rPr lang="es-ES" sz="1800" dirty="0"/>
              <a:t> vale 10, y dos hilos </a:t>
            </a:r>
            <a:r>
              <a:rPr lang="es-ES" sz="1800" i="1" dirty="0"/>
              <a:t>sumador </a:t>
            </a:r>
            <a:r>
              <a:rPr lang="es-ES" sz="1800" dirty="0"/>
              <a:t>y</a:t>
            </a:r>
            <a:r>
              <a:rPr lang="es-ES" sz="1800" i="1" dirty="0"/>
              <a:t> restador </a:t>
            </a:r>
            <a:r>
              <a:rPr lang="es-ES" sz="1800" dirty="0"/>
              <a:t>ejecutándose a la vez sobre </a:t>
            </a:r>
            <a:r>
              <a:rPr lang="es-ES" sz="1800" i="1" dirty="0"/>
              <a:t>cuenta.</a:t>
            </a:r>
            <a:r>
              <a:rPr lang="es-ES" sz="1800" dirty="0"/>
              <a:t> Puede suceder</a:t>
            </a:r>
          </a:p>
          <a:p>
            <a:pPr marL="109728" indent="0">
              <a:buNone/>
            </a:pPr>
            <a:endParaRPr lang="es-ES" sz="1800" dirty="0"/>
          </a:p>
          <a:p>
            <a:pPr marL="365760" lvl="1" indent="0">
              <a:buNone/>
            </a:pPr>
            <a:r>
              <a:rPr lang="es-ES" sz="1200" dirty="0"/>
              <a:t>T0: </a:t>
            </a:r>
            <a:r>
              <a:rPr lang="es-ES" sz="1200" i="1" dirty="0"/>
              <a:t>sumador</a:t>
            </a:r>
            <a:r>
              <a:rPr lang="es-ES" sz="1200" dirty="0"/>
              <a:t>	registro1 = cuenta {registro1 = 10}</a:t>
            </a:r>
          </a:p>
          <a:p>
            <a:pPr marL="365760" lvl="1" indent="0">
              <a:buNone/>
            </a:pPr>
            <a:r>
              <a:rPr lang="es-ES" sz="1200" dirty="0"/>
              <a:t>T1: </a:t>
            </a:r>
            <a:r>
              <a:rPr lang="es-ES" sz="1200" i="1" dirty="0"/>
              <a:t>sumador</a:t>
            </a:r>
            <a:r>
              <a:rPr lang="es-ES" sz="1200" dirty="0"/>
              <a:t>	registro1 = registro1 + 1 {registro1 = 11} </a:t>
            </a:r>
          </a:p>
          <a:p>
            <a:pPr marL="365760" lvl="1" indent="0">
              <a:buNone/>
            </a:pPr>
            <a:r>
              <a:rPr lang="es-ES" sz="1200" dirty="0"/>
              <a:t>T2: </a:t>
            </a:r>
            <a:r>
              <a:rPr lang="es-ES" sz="1200" i="1" dirty="0"/>
              <a:t>restador</a:t>
            </a:r>
            <a:r>
              <a:rPr lang="es-ES" sz="1200" dirty="0"/>
              <a:t>	registro2 = cuenta {registro2 = 10} </a:t>
            </a:r>
          </a:p>
          <a:p>
            <a:pPr marL="365760" lvl="1" indent="0">
              <a:buNone/>
            </a:pPr>
            <a:r>
              <a:rPr lang="es-ES" sz="1200" dirty="0"/>
              <a:t>T3: </a:t>
            </a:r>
            <a:r>
              <a:rPr lang="es-ES" sz="1200" i="1" dirty="0"/>
              <a:t>restador</a:t>
            </a:r>
            <a:r>
              <a:rPr lang="es-ES" sz="1200" dirty="0"/>
              <a:t>	registro2 = registro2 - 1 {registro2 = 9} </a:t>
            </a:r>
          </a:p>
          <a:p>
            <a:pPr marL="365760" lvl="1" indent="0">
              <a:buNone/>
            </a:pPr>
            <a:r>
              <a:rPr lang="es-ES" sz="1200" dirty="0"/>
              <a:t>T4: </a:t>
            </a:r>
            <a:r>
              <a:rPr lang="es-ES" sz="1200" i="1" dirty="0"/>
              <a:t>sumador</a:t>
            </a:r>
            <a:r>
              <a:rPr lang="es-ES" sz="1200" dirty="0"/>
              <a:t>	cuenta = registro 1 {cuenta = 11} </a:t>
            </a:r>
          </a:p>
          <a:p>
            <a:pPr marL="365760" lvl="1" indent="0">
              <a:buNone/>
            </a:pPr>
            <a:r>
              <a:rPr lang="es-ES" sz="1200" dirty="0"/>
              <a:t>T5: </a:t>
            </a:r>
            <a:r>
              <a:rPr lang="es-ES" sz="1200" i="1" dirty="0"/>
              <a:t>restador</a:t>
            </a:r>
            <a:r>
              <a:rPr lang="es-ES" sz="1200" dirty="0"/>
              <a:t>	cuenta = registro2 {cuenta = 9}</a:t>
            </a:r>
          </a:p>
          <a:p>
            <a:pPr marL="365760" lvl="1" indent="0">
              <a:buNone/>
            </a:pPr>
            <a:endParaRPr lang="es-ES" sz="1200" dirty="0"/>
          </a:p>
          <a:p>
            <a:r>
              <a:rPr lang="en-US" sz="1800" dirty="0"/>
              <a:t>El </a:t>
            </a:r>
            <a:r>
              <a:rPr lang="en-US" sz="1800" dirty="0" err="1"/>
              <a:t>resultado</a:t>
            </a:r>
            <a:r>
              <a:rPr lang="en-US" sz="1800" dirty="0"/>
              <a:t> final </a:t>
            </a:r>
            <a:r>
              <a:rPr lang="en-US" sz="1800" i="1" dirty="0" err="1"/>
              <a:t>cuenta</a:t>
            </a:r>
            <a:r>
              <a:rPr lang="en-US" sz="1800" i="1" dirty="0"/>
              <a:t> = 9 </a:t>
            </a:r>
            <a:r>
              <a:rPr lang="en-US" sz="1800" dirty="0" err="1"/>
              <a:t>es</a:t>
            </a:r>
            <a:r>
              <a:rPr lang="en-US" sz="1800" dirty="0"/>
              <a:t> </a:t>
            </a:r>
            <a:r>
              <a:rPr lang="en-US" sz="1800" dirty="0" err="1"/>
              <a:t>incorrecto</a:t>
            </a:r>
            <a:r>
              <a:rPr lang="en-US" sz="1800" dirty="0"/>
              <a:t>. </a:t>
            </a:r>
            <a:r>
              <a:rPr lang="en-US" sz="1800" dirty="0" err="1"/>
              <a:t>Condición</a:t>
            </a:r>
            <a:r>
              <a:rPr lang="en-US" sz="1800" dirty="0"/>
              <a:t> de </a:t>
            </a:r>
            <a:r>
              <a:rPr lang="en-US" sz="1800" dirty="0" err="1"/>
              <a:t>carrera</a:t>
            </a:r>
            <a:endParaRPr lang="es-ES" sz="1800" dirty="0"/>
          </a:p>
          <a:p>
            <a:pPr marL="365760" lvl="1" indent="0">
              <a:buNone/>
            </a:pPr>
            <a:endParaRPr lang="es-ES" sz="1200" dirty="0"/>
          </a:p>
          <a:p>
            <a:pPr marL="365760" lvl="1" indent="0">
              <a:buNone/>
            </a:pPr>
            <a:endParaRPr lang="es-ES" sz="1200" dirty="0"/>
          </a:p>
          <a:p>
            <a:endParaRPr lang="es-ES" sz="2000" dirty="0"/>
          </a:p>
        </p:txBody>
      </p:sp>
      <p:sp>
        <p:nvSpPr>
          <p:cNvPr id="2" name="1 Título"/>
          <p:cNvSpPr>
            <a:spLocks noGrp="1"/>
          </p:cNvSpPr>
          <p:nvPr>
            <p:ph type="title" idx="4294967295"/>
          </p:nvPr>
        </p:nvSpPr>
        <p:spPr>
          <a:xfrm>
            <a:off x="0" y="274638"/>
            <a:ext cx="8229600" cy="1143000"/>
          </a:xfrm>
        </p:spPr>
        <p:txBody>
          <a:bodyPr/>
          <a:lstStyle/>
          <a:p>
            <a:r>
              <a:rPr lang="es-ES" dirty="0"/>
              <a:t>Problemas de Sincronización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341438"/>
            <a:ext cx="8229600" cy="4824412"/>
          </a:xfrm>
        </p:spPr>
        <p:txBody>
          <a:bodyPr>
            <a:normAutofit fontScale="92500" lnSpcReduction="20000"/>
          </a:bodyPr>
          <a:lstStyle/>
          <a:p>
            <a:r>
              <a:rPr lang="es-ES" sz="1800" dirty="0"/>
              <a:t>INCONSISTENCIA DE MEMORIA</a:t>
            </a:r>
          </a:p>
          <a:p>
            <a:pPr lvl="1"/>
            <a:endParaRPr lang="es-ES" sz="900" dirty="0"/>
          </a:p>
          <a:p>
            <a:pPr lvl="1">
              <a:buNone/>
            </a:pPr>
            <a:r>
              <a:rPr lang="es-ES" sz="1800" dirty="0"/>
              <a:t>	Se produce cuando diferentes hilos tienen una visión diferente de lo que debería ser el mismo dato. </a:t>
            </a:r>
          </a:p>
          <a:p>
            <a:endParaRPr lang="es-ES" sz="1800" dirty="0"/>
          </a:p>
          <a:p>
            <a:r>
              <a:rPr lang="es-ES" sz="1800" dirty="0"/>
              <a:t>INANICIÓN</a:t>
            </a:r>
          </a:p>
          <a:p>
            <a:endParaRPr lang="es-ES" sz="900" dirty="0"/>
          </a:p>
          <a:p>
            <a:pPr lvl="1"/>
            <a:r>
              <a:rPr lang="es-ES" sz="1800" dirty="0"/>
              <a:t>Cuando un proceso nunca llega a tomar el control de un recurso debido a que el resto siempre toman el control antes que él por diferentes motivos.</a:t>
            </a:r>
          </a:p>
          <a:p>
            <a:pPr lvl="1"/>
            <a:endParaRPr lang="es-ES" sz="1800" dirty="0"/>
          </a:p>
          <a:p>
            <a:r>
              <a:rPr lang="x-none" sz="1800"/>
              <a:t>INTERBLOQUEO</a:t>
            </a:r>
            <a:endParaRPr lang="es-ES" sz="1800" dirty="0"/>
          </a:p>
          <a:p>
            <a:endParaRPr lang="es-ES" sz="900" dirty="0"/>
          </a:p>
          <a:p>
            <a:pPr lvl="1"/>
            <a:r>
              <a:rPr lang="es-ES" sz="1800" dirty="0"/>
              <a:t>Se produce cuando dos o más procesos o hilos están esperando indefinidamente por un evento que solo puede generar un proceso o hilo bloqueado</a:t>
            </a:r>
          </a:p>
          <a:p>
            <a:pPr lvl="1">
              <a:buNone/>
            </a:pPr>
            <a:endParaRPr lang="es-ES" sz="1800" dirty="0"/>
          </a:p>
          <a:p>
            <a:r>
              <a:rPr lang="es-ES" sz="1800" dirty="0"/>
              <a:t>BLOQUE ACTIVO</a:t>
            </a:r>
          </a:p>
          <a:p>
            <a:endParaRPr lang="es-ES" sz="900" dirty="0"/>
          </a:p>
          <a:p>
            <a:pPr lvl="1"/>
            <a:r>
              <a:rPr lang="es-ES" sz="1800" dirty="0"/>
              <a:t>Es similar a un interbloqueo, excepto que el estado de los dos procesos envueltos en el bloqueo activo cambia constantemente con respecto al otro. </a:t>
            </a:r>
          </a:p>
        </p:txBody>
      </p:sp>
      <p:sp>
        <p:nvSpPr>
          <p:cNvPr id="2" name="1 Título"/>
          <p:cNvSpPr>
            <a:spLocks noGrp="1"/>
          </p:cNvSpPr>
          <p:nvPr>
            <p:ph type="title" idx="4294967295"/>
          </p:nvPr>
        </p:nvSpPr>
        <p:spPr>
          <a:xfrm>
            <a:off x="0" y="274638"/>
            <a:ext cx="8229600" cy="1143000"/>
          </a:xfrm>
        </p:spPr>
        <p:txBody>
          <a:bodyPr>
            <a:normAutofit/>
          </a:bodyPr>
          <a:lstStyle/>
          <a:p>
            <a:r>
              <a:rPr lang="es-ES" dirty="0"/>
              <a:t>Problemas de Sincronización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525962"/>
          </a:xfrm>
        </p:spPr>
        <p:txBody>
          <a:bodyPr>
            <a:normAutofit/>
          </a:bodyPr>
          <a:lstStyle/>
          <a:p>
            <a:pPr algn="just"/>
            <a:r>
              <a:rPr lang="es-ES" sz="2000" dirty="0"/>
              <a:t>Las condiciones de carrera y las inconsistencias de memoria se producen porque se ejecutan varios hilos concurrentemente pudiendo ser ordenados de forma diferente a la esperada. </a:t>
            </a:r>
          </a:p>
          <a:p>
            <a:pPr algn="just"/>
            <a:endParaRPr lang="es-ES" sz="2000" dirty="0"/>
          </a:p>
          <a:p>
            <a:pPr lvl="1" algn="just"/>
            <a:r>
              <a:rPr lang="es-ES" sz="1800" dirty="0"/>
              <a:t>La solución pasa por provocar que cuando los hilos accedan a datos compartidos, los accesos se produzcan de forma ordenada o </a:t>
            </a:r>
            <a:r>
              <a:rPr lang="es-ES" sz="1800" b="1" dirty="0"/>
              <a:t>síncrona</a:t>
            </a:r>
            <a:r>
              <a:rPr lang="es-ES" sz="1800" dirty="0"/>
              <a:t>. </a:t>
            </a:r>
          </a:p>
          <a:p>
            <a:pPr algn="just"/>
            <a:endParaRPr lang="es-ES" sz="2400" dirty="0"/>
          </a:p>
          <a:p>
            <a:pPr lvl="1" algn="just"/>
            <a:r>
              <a:rPr lang="es-ES" sz="1800" dirty="0"/>
              <a:t>Cuando estén ejecutando código que no afecte a datos compartidos, podrán ejecutarse libremente en paralelo, proceso también denominado ejecución </a:t>
            </a:r>
            <a:r>
              <a:rPr lang="es-ES" sz="1800" b="1" dirty="0"/>
              <a:t>asíncrona</a:t>
            </a:r>
            <a:r>
              <a:rPr lang="es-ES" sz="1800" dirty="0"/>
              <a:t>.</a:t>
            </a:r>
          </a:p>
          <a:p>
            <a:pPr algn="just"/>
            <a:endParaRPr lang="es-ES" sz="2000" dirty="0"/>
          </a:p>
        </p:txBody>
      </p:sp>
      <p:sp>
        <p:nvSpPr>
          <p:cNvPr id="2" name="1 Título"/>
          <p:cNvSpPr>
            <a:spLocks noGrp="1"/>
          </p:cNvSpPr>
          <p:nvPr>
            <p:ph type="title" idx="4294967295"/>
          </p:nvPr>
        </p:nvSpPr>
        <p:spPr>
          <a:xfrm>
            <a:off x="0" y="274638"/>
            <a:ext cx="8229600" cy="1143000"/>
          </a:xfrm>
        </p:spPr>
        <p:txBody>
          <a:bodyPr/>
          <a:lstStyle/>
          <a:p>
            <a:r>
              <a:rPr lang="es-ES" dirty="0"/>
              <a:t>Sincronización de hilos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914400" y="1341438"/>
            <a:ext cx="8229600" cy="4525962"/>
          </a:xfrm>
        </p:spPr>
        <p:txBody>
          <a:bodyPr/>
          <a:lstStyle/>
          <a:p>
            <a:r>
              <a:rPr lang="es-ES" dirty="0"/>
              <a:t>Concepto Hilo</a:t>
            </a:r>
          </a:p>
          <a:p>
            <a:r>
              <a:rPr lang="es-ES" dirty="0"/>
              <a:t>Multitarea</a:t>
            </a:r>
          </a:p>
          <a:p>
            <a:r>
              <a:rPr lang="es-ES" dirty="0"/>
              <a:t>Recursos compartidos por Hilos</a:t>
            </a:r>
          </a:p>
          <a:p>
            <a:r>
              <a:rPr lang="es-ES" dirty="0"/>
              <a:t>Estados de un Hilo</a:t>
            </a:r>
          </a:p>
          <a:p>
            <a:r>
              <a:rPr lang="es-ES" dirty="0"/>
              <a:t>Gestión de Hilos</a:t>
            </a:r>
          </a:p>
          <a:p>
            <a:r>
              <a:rPr lang="es-ES" dirty="0"/>
              <a:t>Planificación de Hilos</a:t>
            </a:r>
          </a:p>
          <a:p>
            <a:r>
              <a:rPr lang="es-ES" dirty="0"/>
              <a:t>Sincronización de Hilos</a:t>
            </a:r>
          </a:p>
          <a:p>
            <a:r>
              <a:rPr lang="es-ES" dirty="0"/>
              <a:t>Mecanismos de sincronización</a:t>
            </a:r>
          </a:p>
          <a:p>
            <a:endParaRPr lang="es-ES" dirty="0"/>
          </a:p>
          <a:p>
            <a:endParaRPr lang="es-ES" dirty="0"/>
          </a:p>
        </p:txBody>
      </p:sp>
      <p:sp>
        <p:nvSpPr>
          <p:cNvPr id="2" name="1 Título"/>
          <p:cNvSpPr>
            <a:spLocks noGrp="1"/>
          </p:cNvSpPr>
          <p:nvPr>
            <p:ph type="title" idx="4294967295"/>
          </p:nvPr>
        </p:nvSpPr>
        <p:spPr>
          <a:xfrm>
            <a:off x="0" y="274638"/>
            <a:ext cx="8229600" cy="1143000"/>
          </a:xfrm>
        </p:spPr>
        <p:txBody>
          <a:bodyPr/>
          <a:lstStyle/>
          <a:p>
            <a:r>
              <a:rPr lang="es-ES" dirty="0"/>
              <a:t>ÍNDICE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325790"/>
            <a:ext cx="8892480" cy="4900612"/>
          </a:xfrm>
        </p:spPr>
        <p:txBody>
          <a:bodyPr>
            <a:normAutofit fontScale="92500" lnSpcReduction="20000"/>
          </a:bodyPr>
          <a:lstStyle/>
          <a:p>
            <a:r>
              <a:rPr lang="es-ES" sz="1400" dirty="0"/>
              <a:t>CONDICIONES DE BERNSTEIN</a:t>
            </a:r>
          </a:p>
          <a:p>
            <a:endParaRPr lang="es-ES" sz="1200" dirty="0"/>
          </a:p>
          <a:p>
            <a:pPr lvl="1" algn="just">
              <a:buNone/>
            </a:pPr>
            <a:r>
              <a:rPr lang="es-ES" sz="1050" dirty="0"/>
              <a:t>	</a:t>
            </a:r>
            <a:r>
              <a:rPr lang="es-ES" sz="1400" dirty="0"/>
              <a:t>Las condiciones de </a:t>
            </a:r>
            <a:r>
              <a:rPr lang="es-ES" sz="1400" dirty="0" err="1"/>
              <a:t>Bernstein</a:t>
            </a:r>
            <a:r>
              <a:rPr lang="es-ES" sz="1400" dirty="0"/>
              <a:t> describen que dos segmentos de código </a:t>
            </a:r>
            <a:r>
              <a:rPr lang="es-ES" sz="1400" i="1" dirty="0"/>
              <a:t>i</a:t>
            </a:r>
            <a:r>
              <a:rPr lang="es-ES" sz="1400" dirty="0"/>
              <a:t> y </a:t>
            </a:r>
            <a:r>
              <a:rPr lang="es-ES" sz="1400" i="1" dirty="0"/>
              <a:t>j</a:t>
            </a:r>
            <a:r>
              <a:rPr lang="es-ES" sz="1400" dirty="0"/>
              <a:t> son independientes y pueden ejecutarse en paralelo de forma asíncrona en diferentes hilos sin problemas, si cumplen una serie de condiciones</a:t>
            </a:r>
            <a:r>
              <a:rPr lang="es-ES" sz="1600" dirty="0"/>
              <a:t>:</a:t>
            </a:r>
          </a:p>
          <a:p>
            <a:pPr marL="630936" lvl="2" indent="0">
              <a:buNone/>
            </a:pPr>
            <a:r>
              <a:rPr lang="es-ES" sz="1600" b="1" dirty="0"/>
              <a:t>1.  Dependencia de flujo.</a:t>
            </a:r>
          </a:p>
          <a:p>
            <a:pPr marL="630936" lvl="2" indent="0">
              <a:buNone/>
            </a:pPr>
            <a:r>
              <a:rPr lang="es-ES" sz="1400" dirty="0"/>
              <a:t>Todas las variables de entrada del segmento j tienen que ser diferentes de las variables de salida del segmento i. Si no fuera así, el segmento j dependería de la ejecución de i.</a:t>
            </a:r>
          </a:p>
          <a:p>
            <a:pPr marL="1088136" lvl="2" indent="-457200">
              <a:buFont typeface="+mj-lt"/>
              <a:buAutoNum type="arabicPeriod"/>
            </a:pPr>
            <a:endParaRPr lang="es-ES" sz="1200" dirty="0"/>
          </a:p>
          <a:p>
            <a:pPr marL="630936" lvl="2" indent="0">
              <a:buNone/>
            </a:pPr>
            <a:r>
              <a:rPr lang="es-ES" sz="1600" b="1" dirty="0"/>
              <a:t>2.   </a:t>
            </a:r>
            <a:r>
              <a:rPr lang="es-ES" sz="1600" b="1" dirty="0" err="1"/>
              <a:t>Antidependencia</a:t>
            </a:r>
            <a:r>
              <a:rPr lang="es-ES" sz="1200" dirty="0"/>
              <a:t>.</a:t>
            </a:r>
          </a:p>
          <a:p>
            <a:pPr marL="630936" lvl="2" indent="0">
              <a:buNone/>
            </a:pPr>
            <a:r>
              <a:rPr lang="es-ES" sz="1400" dirty="0"/>
              <a:t>Todas las variables de entrada del segmento i tienen que ser diferentes de las variables de salida del segmento j. Es el caso contrario a la primera condición, ya que si no fuera así, el segmento i tendría una dependencia del otro segmento</a:t>
            </a:r>
          </a:p>
          <a:p>
            <a:pPr marL="630936" lvl="2" indent="0">
              <a:buNone/>
            </a:pPr>
            <a:endParaRPr lang="es-ES" sz="1200" dirty="0"/>
          </a:p>
          <a:p>
            <a:pPr marL="630936" lvl="2" indent="0">
              <a:buNone/>
            </a:pPr>
            <a:r>
              <a:rPr lang="es-ES" sz="1600" b="1" dirty="0"/>
              <a:t>3.   Dependencia de salida. </a:t>
            </a:r>
          </a:p>
          <a:p>
            <a:pPr marL="630936" lvl="2" indent="0">
              <a:buNone/>
            </a:pPr>
            <a:r>
              <a:rPr lang="es-ES" sz="1400" dirty="0"/>
              <a:t>todas las variables de salida del segmento i tienen que ser diferentes de las variables de salida del segmento j. En caso contrario, si dos segmentos de código escriben en el mismo lugar, el resultado será dependiente del último segmento que ejecutó. </a:t>
            </a:r>
            <a:endParaRPr lang="es-ES" sz="1200" dirty="0"/>
          </a:p>
          <a:p>
            <a:pPr lvl="1" algn="just">
              <a:buNone/>
            </a:pPr>
            <a:endParaRPr lang="es-ES" sz="1200" dirty="0"/>
          </a:p>
          <a:p>
            <a:pPr lvl="1" algn="just">
              <a:buNone/>
            </a:pPr>
            <a:endParaRPr lang="es-ES" sz="1200" dirty="0"/>
          </a:p>
          <a:p>
            <a:r>
              <a:rPr lang="es-ES" sz="1400" dirty="0"/>
              <a:t>OPERACIÓN ATÓMICA</a:t>
            </a:r>
          </a:p>
          <a:p>
            <a:endParaRPr lang="es-ES" sz="1200" dirty="0"/>
          </a:p>
          <a:p>
            <a:pPr lvl="1" algn="just">
              <a:buNone/>
            </a:pPr>
            <a:r>
              <a:rPr lang="es-ES" sz="1050" dirty="0"/>
              <a:t>	</a:t>
            </a:r>
            <a:r>
              <a:rPr lang="es-ES" sz="1400" dirty="0"/>
              <a:t>Es</a:t>
            </a:r>
            <a:r>
              <a:rPr lang="es-ES_tradnl" sz="1400" dirty="0"/>
              <a:t> una operación que sucede completa sin interrupciones, por lo que ningún otro hilo puede leer o modificar datos relacionados mientras se esté realizando la operación. En sistemas multiprocesador, con múltiples hilos de ejecución, asegurar atomicidad es muy complicado. Una forma de asegurar atomicidad es declarando las variables como </a:t>
            </a:r>
            <a:r>
              <a:rPr lang="es-ES_tradnl" sz="1400" i="1" dirty="0" err="1"/>
              <a:t>volatile</a:t>
            </a:r>
            <a:r>
              <a:rPr lang="es-ES_tradnl" sz="1400" i="1" dirty="0"/>
              <a:t>.</a:t>
            </a:r>
            <a:r>
              <a:rPr lang="es-ES_tradnl" sz="1400" dirty="0"/>
              <a:t> </a:t>
            </a:r>
          </a:p>
        </p:txBody>
      </p:sp>
      <p:sp>
        <p:nvSpPr>
          <p:cNvPr id="2" name="1 Título"/>
          <p:cNvSpPr>
            <a:spLocks noGrp="1"/>
          </p:cNvSpPr>
          <p:nvPr>
            <p:ph type="title" idx="4294967295"/>
          </p:nvPr>
        </p:nvSpPr>
        <p:spPr>
          <a:xfrm>
            <a:off x="0" y="274638"/>
            <a:ext cx="8229600" cy="1143000"/>
          </a:xfrm>
        </p:spPr>
        <p:txBody>
          <a:bodyPr/>
          <a:lstStyle/>
          <a:p>
            <a:r>
              <a:rPr lang="es-ES" dirty="0"/>
              <a:t>Sincronización de hilos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150CEBD-EE1C-C04B-9787-C1CAB66D2DBC}"/>
              </a:ext>
            </a:extLst>
          </p:cNvPr>
          <p:cNvSpPr/>
          <p:nvPr/>
        </p:nvSpPr>
        <p:spPr>
          <a:xfrm>
            <a:off x="419632" y="764704"/>
            <a:ext cx="7920880" cy="2308324"/>
          </a:xfrm>
          <a:prstGeom prst="rect">
            <a:avLst/>
          </a:prstGeom>
        </p:spPr>
        <p:txBody>
          <a:bodyPr wrap="square">
            <a:spAutoFit/>
          </a:bodyPr>
          <a:lstStyle/>
          <a:p>
            <a:r>
              <a:rPr lang="es-ES" dirty="0">
                <a:solidFill>
                  <a:srgbClr val="292929"/>
                </a:solidFill>
                <a:latin typeface="charter" panose="02040503050506020203" pitchFamily="18" charset="0"/>
              </a:rPr>
              <a:t>Los desarrolladores que buscan aprovechar los beneficios de la programación paralela para acelerar sus aplicaciones se enfrentan a una serie de desafíos a la hora de compartir datos entre unidades de ejecución </a:t>
            </a:r>
            <a:r>
              <a:rPr lang="es-ES" i="1" dirty="0">
                <a:solidFill>
                  <a:srgbClr val="292929"/>
                </a:solidFill>
                <a:latin typeface="Charter" panose="02040503050506020203" pitchFamily="18" charset="0"/>
              </a:rPr>
              <a:t>— conocidos como hilos — </a:t>
            </a:r>
            <a:r>
              <a:rPr lang="es-ES" dirty="0">
                <a:solidFill>
                  <a:srgbClr val="292929"/>
                </a:solidFill>
                <a:latin typeface="charter" panose="02040503050506020203" pitchFamily="18" charset="0"/>
              </a:rPr>
              <a:t>, uno de ellos es el de garantizar la consistencia de los datos que comparten.</a:t>
            </a:r>
          </a:p>
          <a:p>
            <a:pPr algn="just"/>
            <a:r>
              <a:rPr lang="es-ES" dirty="0">
                <a:solidFill>
                  <a:srgbClr val="292929"/>
                </a:solidFill>
                <a:latin typeface="charter" panose="02040503050506020203" pitchFamily="18" charset="0"/>
              </a:rPr>
              <a:t>Para esto, Java provee dos mecanismos básicos para asegurar la consistencia de datos cuando se comparte datos con múltiples hilos: los métodos sincronizados con</a:t>
            </a:r>
            <a:r>
              <a:rPr lang="es-ES" i="1" dirty="0">
                <a:solidFill>
                  <a:srgbClr val="292929"/>
                </a:solidFill>
                <a:latin typeface="Charter" panose="02040503050506020203" pitchFamily="18" charset="0"/>
              </a:rPr>
              <a:t> </a:t>
            </a:r>
            <a:r>
              <a:rPr lang="es-ES" i="1" dirty="0" err="1">
                <a:solidFill>
                  <a:srgbClr val="292929"/>
                </a:solidFill>
                <a:latin typeface="Charter" panose="02040503050506020203" pitchFamily="18" charset="0"/>
              </a:rPr>
              <a:t>synchronized</a:t>
            </a:r>
            <a:r>
              <a:rPr lang="es-ES" i="1" dirty="0">
                <a:solidFill>
                  <a:srgbClr val="292929"/>
                </a:solidFill>
                <a:latin typeface="Charter" panose="02040503050506020203" pitchFamily="18" charset="0"/>
              </a:rPr>
              <a:t> </a:t>
            </a:r>
            <a:r>
              <a:rPr lang="es-ES" dirty="0">
                <a:solidFill>
                  <a:srgbClr val="292929"/>
                </a:solidFill>
                <a:latin typeface="charter" panose="02040503050506020203" pitchFamily="18" charset="0"/>
              </a:rPr>
              <a:t>y las variables compartidas con </a:t>
            </a:r>
            <a:r>
              <a:rPr lang="es-ES" i="1" dirty="0" err="1">
                <a:solidFill>
                  <a:srgbClr val="292929"/>
                </a:solidFill>
                <a:latin typeface="Charter" panose="02040503050506020203" pitchFamily="18" charset="0"/>
              </a:rPr>
              <a:t>volatile</a:t>
            </a:r>
            <a:r>
              <a:rPr lang="es-ES" dirty="0">
                <a:solidFill>
                  <a:srgbClr val="292929"/>
                </a:solidFill>
                <a:latin typeface="charter" panose="02040503050506020203" pitchFamily="18" charset="0"/>
              </a:rPr>
              <a:t>.</a:t>
            </a:r>
            <a:endParaRPr lang="es-ES" b="0" i="0" u="none" strike="noStrike" dirty="0">
              <a:solidFill>
                <a:srgbClr val="292929"/>
              </a:solidFill>
              <a:effectLst/>
              <a:latin typeface="charter" panose="02040503050506020203" pitchFamily="18" charset="0"/>
            </a:endParaRPr>
          </a:p>
        </p:txBody>
      </p:sp>
      <p:sp>
        <p:nvSpPr>
          <p:cNvPr id="4" name="1 Título">
            <a:extLst>
              <a:ext uri="{FF2B5EF4-FFF2-40B4-BE49-F238E27FC236}">
                <a16:creationId xmlns:a16="http://schemas.microsoft.com/office/drawing/2014/main" id="{EEA860A7-64D2-BA40-AFFC-D90EF3B17F15}"/>
              </a:ext>
            </a:extLst>
          </p:cNvPr>
          <p:cNvSpPr txBox="1">
            <a:spLocks/>
          </p:cNvSpPr>
          <p:nvPr/>
        </p:nvSpPr>
        <p:spPr>
          <a:xfrm>
            <a:off x="419632" y="-15123"/>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Arial"/>
                <a:ea typeface="+mj-ea"/>
                <a:cs typeface="Arial"/>
              </a:defRPr>
            </a:lvl1pPr>
            <a:extLst/>
          </a:lstStyle>
          <a:p>
            <a:r>
              <a:rPr lang="es-ES"/>
              <a:t>Sincronización de hilos</a:t>
            </a:r>
            <a:endParaRPr lang="es-ES" dirty="0"/>
          </a:p>
        </p:txBody>
      </p:sp>
      <p:sp>
        <p:nvSpPr>
          <p:cNvPr id="5" name="CuadroTexto 4">
            <a:extLst>
              <a:ext uri="{FF2B5EF4-FFF2-40B4-BE49-F238E27FC236}">
                <a16:creationId xmlns:a16="http://schemas.microsoft.com/office/drawing/2014/main" id="{081D9EC7-C376-FE45-8B15-EFBD69842442}"/>
              </a:ext>
            </a:extLst>
          </p:cNvPr>
          <p:cNvSpPr txBox="1"/>
          <p:nvPr/>
        </p:nvSpPr>
        <p:spPr>
          <a:xfrm>
            <a:off x="419632" y="4725144"/>
            <a:ext cx="8525091" cy="338554"/>
          </a:xfrm>
          <a:prstGeom prst="rect">
            <a:avLst/>
          </a:prstGeom>
          <a:noFill/>
        </p:spPr>
        <p:txBody>
          <a:bodyPr wrap="none" rtlCol="0">
            <a:spAutoFit/>
          </a:bodyPr>
          <a:lstStyle/>
          <a:p>
            <a:r>
              <a:rPr lang="es-ES_tradnl" sz="1600" dirty="0"/>
              <a:t>https://</a:t>
            </a:r>
            <a:r>
              <a:rPr lang="es-ES_tradnl" sz="1600" dirty="0" err="1"/>
              <a:t>medium.com</a:t>
            </a:r>
            <a:r>
              <a:rPr lang="es-ES_tradnl" sz="1600" dirty="0"/>
              <a:t>/@</a:t>
            </a:r>
            <a:r>
              <a:rPr lang="es-ES_tradnl" sz="1600" dirty="0" err="1"/>
              <a:t>pablocastelnovo</a:t>
            </a:r>
            <a:r>
              <a:rPr lang="es-ES_tradnl" sz="1600" dirty="0"/>
              <a:t>/variables-volátiles-en-java-f5ae078bf8b9</a:t>
            </a:r>
          </a:p>
        </p:txBody>
      </p:sp>
      <p:sp>
        <p:nvSpPr>
          <p:cNvPr id="6" name="CuadroTexto 5">
            <a:extLst>
              <a:ext uri="{FF2B5EF4-FFF2-40B4-BE49-F238E27FC236}">
                <a16:creationId xmlns:a16="http://schemas.microsoft.com/office/drawing/2014/main" id="{D0E1D558-92CE-1F45-8A48-7E00E2B5DC90}"/>
              </a:ext>
            </a:extLst>
          </p:cNvPr>
          <p:cNvSpPr txBox="1"/>
          <p:nvPr/>
        </p:nvSpPr>
        <p:spPr>
          <a:xfrm>
            <a:off x="653792" y="3852855"/>
            <a:ext cx="7686720" cy="646331"/>
          </a:xfrm>
          <a:prstGeom prst="rect">
            <a:avLst/>
          </a:prstGeom>
          <a:noFill/>
        </p:spPr>
        <p:txBody>
          <a:bodyPr wrap="none" rtlCol="0">
            <a:spAutoFit/>
          </a:bodyPr>
          <a:lstStyle/>
          <a:p>
            <a:r>
              <a:rPr lang="es-ES_tradnl" dirty="0"/>
              <a:t>Mirad esta página y revisad el código de ejemplo. Si tenéis tiempo,</a:t>
            </a:r>
          </a:p>
          <a:p>
            <a:r>
              <a:rPr lang="es-ES_tradnl" dirty="0"/>
              <a:t>lo probáis</a:t>
            </a:r>
          </a:p>
        </p:txBody>
      </p:sp>
    </p:spTree>
    <p:extLst>
      <p:ext uri="{BB962C8B-B14F-4D97-AF65-F5344CB8AC3E}">
        <p14:creationId xmlns:p14="http://schemas.microsoft.com/office/powerpoint/2010/main" val="250528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196975"/>
            <a:ext cx="8229600" cy="5162550"/>
          </a:xfrm>
        </p:spPr>
        <p:txBody>
          <a:bodyPr>
            <a:normAutofit fontScale="92500" lnSpcReduction="20000"/>
          </a:bodyPr>
          <a:lstStyle/>
          <a:p>
            <a:pPr lvl="1" algn="just">
              <a:buNone/>
            </a:pPr>
            <a:r>
              <a:rPr lang="es-ES_tradnl" sz="1800" dirty="0"/>
              <a:t>	</a:t>
            </a:r>
            <a:endParaRPr lang="es-ES_tradnl" sz="1600" dirty="0"/>
          </a:p>
          <a:p>
            <a:r>
              <a:rPr lang="es-ES_tradnl" sz="2000" dirty="0"/>
              <a:t>SECCIÓN</a:t>
            </a:r>
            <a:r>
              <a:rPr lang="es-ES_tradnl" sz="1800" dirty="0"/>
              <a:t> </a:t>
            </a:r>
            <a:r>
              <a:rPr lang="es-ES_tradnl" sz="2000" dirty="0"/>
              <a:t>CRÍTICA</a:t>
            </a:r>
            <a:endParaRPr lang="es-ES_tradnl" sz="1800" dirty="0"/>
          </a:p>
          <a:p>
            <a:endParaRPr lang="es-ES_tradnl" sz="900" dirty="0"/>
          </a:p>
          <a:p>
            <a:pPr lvl="1" algn="just">
              <a:buNone/>
            </a:pPr>
            <a:r>
              <a:rPr lang="es-ES" sz="1800" dirty="0"/>
              <a:t>	Se denomina </a:t>
            </a:r>
            <a:r>
              <a:rPr lang="es-ES_tradnl" sz="1800" b="1" dirty="0"/>
              <a:t>sección crítica</a:t>
            </a:r>
            <a:r>
              <a:rPr lang="es-ES_tradnl" sz="1800" dirty="0"/>
              <a:t> </a:t>
            </a:r>
            <a:r>
              <a:rPr lang="es-ES" sz="1800" dirty="0"/>
              <a:t>a una región de código en la cual </a:t>
            </a:r>
            <a:r>
              <a:rPr lang="es-ES_tradnl" sz="1800" dirty="0"/>
              <a:t>se accede de forma ordenada a variables y recursos compartidos, de forma que se puede diferenciar</a:t>
            </a:r>
            <a:r>
              <a:rPr lang="es-ES" sz="1800" dirty="0"/>
              <a:t> de aquellas zonas de código que se pueden ejecutar de forma asíncrona. </a:t>
            </a:r>
            <a:r>
              <a:rPr lang="es-ES_tradnl" sz="1800" dirty="0"/>
              <a:t>Este concepto se puede aplicar tanto a hilos como a procesos concurrentes, la única condición es que compartan datos o recursos.</a:t>
            </a:r>
          </a:p>
          <a:p>
            <a:pPr lvl="1" algn="just">
              <a:buNone/>
            </a:pPr>
            <a:endParaRPr lang="es-ES_tradnl" sz="1800" dirty="0"/>
          </a:p>
          <a:p>
            <a:pPr marL="1115568" lvl="4" indent="0">
              <a:buNone/>
            </a:pPr>
            <a:r>
              <a:rPr lang="es-ES" sz="1300" dirty="0"/>
              <a:t>do {	</a:t>
            </a:r>
          </a:p>
          <a:p>
            <a:pPr marL="1115568" lvl="4" indent="0">
              <a:buNone/>
            </a:pPr>
            <a:r>
              <a:rPr lang="es-ES" sz="2000" dirty="0"/>
              <a:t>	</a:t>
            </a:r>
            <a:r>
              <a:rPr lang="es-ES" sz="1300" dirty="0"/>
              <a:t>Sección de entrada;	</a:t>
            </a:r>
          </a:p>
          <a:p>
            <a:pPr marL="1115568" lvl="4" indent="0">
              <a:buNone/>
            </a:pPr>
            <a:r>
              <a:rPr lang="es-ES" sz="2000" dirty="0"/>
              <a:t>	</a:t>
            </a:r>
            <a:r>
              <a:rPr lang="es-ES" sz="1300" dirty="0"/>
              <a:t>SECCIÓN CRÍTICA</a:t>
            </a:r>
          </a:p>
          <a:p>
            <a:pPr marL="1115568" lvl="4" indent="0">
              <a:buNone/>
            </a:pPr>
            <a:r>
              <a:rPr lang="es-ES" sz="2000" dirty="0"/>
              <a:t>	</a:t>
            </a:r>
            <a:r>
              <a:rPr lang="es-ES" sz="1300" dirty="0"/>
              <a:t>Sección de salida;</a:t>
            </a:r>
            <a:endParaRPr lang="es-ES" sz="2000" dirty="0"/>
          </a:p>
          <a:p>
            <a:pPr marL="1115568" lvl="4" indent="0">
              <a:buNone/>
            </a:pPr>
            <a:endParaRPr lang="es-ES" sz="1300" dirty="0"/>
          </a:p>
          <a:p>
            <a:pPr marL="1115568" lvl="4" indent="0">
              <a:buNone/>
            </a:pPr>
            <a:r>
              <a:rPr lang="es-ES" sz="1300" dirty="0"/>
              <a:t>	SECCIÓN RESTANTE	</a:t>
            </a:r>
          </a:p>
          <a:p>
            <a:pPr marL="1115568" lvl="4" indent="0">
              <a:buNone/>
            </a:pPr>
            <a:r>
              <a:rPr lang="es-ES" sz="1300" dirty="0"/>
              <a:t>} </a:t>
            </a:r>
            <a:r>
              <a:rPr lang="es-ES" sz="1300" dirty="0" err="1"/>
              <a:t>while</a:t>
            </a:r>
            <a:r>
              <a:rPr lang="es-ES" sz="1300" dirty="0"/>
              <a:t> (TRUE);</a:t>
            </a:r>
            <a:endParaRPr lang="es-ES" sz="1700" dirty="0"/>
          </a:p>
          <a:p>
            <a:pPr lvl="1"/>
            <a:endParaRPr lang="es-ES" sz="2400" dirty="0"/>
          </a:p>
          <a:p>
            <a:pPr lvl="1"/>
            <a:r>
              <a:rPr lang="es-ES_tradnl" sz="2000" dirty="0"/>
              <a:t>Cuando un proceso está ejecutando su sección crítica, ningún otro proceso puede ejecutar su correspondiente sección crítica, ordenando de esta forma la ejecución concurrente</a:t>
            </a:r>
            <a:endParaRPr lang="es-ES" sz="1500" dirty="0"/>
          </a:p>
        </p:txBody>
      </p:sp>
      <p:sp>
        <p:nvSpPr>
          <p:cNvPr id="2" name="1 Título"/>
          <p:cNvSpPr>
            <a:spLocks noGrp="1"/>
          </p:cNvSpPr>
          <p:nvPr>
            <p:ph type="title" idx="4294967295"/>
          </p:nvPr>
        </p:nvSpPr>
        <p:spPr>
          <a:xfrm>
            <a:off x="0" y="274638"/>
            <a:ext cx="8229600" cy="1143000"/>
          </a:xfrm>
        </p:spPr>
        <p:txBody>
          <a:bodyPr/>
          <a:lstStyle/>
          <a:p>
            <a:r>
              <a:rPr lang="es-ES" dirty="0"/>
              <a:t>Sincronización de hilos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756150"/>
          </a:xfrm>
        </p:spPr>
        <p:txBody>
          <a:bodyPr>
            <a:normAutofit fontScale="92500" lnSpcReduction="20000"/>
          </a:bodyPr>
          <a:lstStyle/>
          <a:p>
            <a:r>
              <a:rPr lang="es-ES_tradnl" sz="2000" dirty="0"/>
              <a:t>El </a:t>
            </a:r>
            <a:r>
              <a:rPr lang="es-ES_tradnl" sz="2000" u="sng" dirty="0"/>
              <a:t>problema de la sección crítica </a:t>
            </a:r>
            <a:r>
              <a:rPr lang="es-ES_tradnl" sz="2000" dirty="0"/>
              <a:t>consiste en diseñar un protocolo que permita a los procesos cooperar. Cualquier solución al problema de la sección crítica debe cumplir:</a:t>
            </a:r>
          </a:p>
          <a:p>
            <a:pPr lvl="1"/>
            <a:endParaRPr lang="es-ES_tradnl" sz="2000" dirty="0"/>
          </a:p>
          <a:p>
            <a:pPr marL="736092" lvl="1" indent="-342900" algn="just">
              <a:buFont typeface="+mj-lt"/>
              <a:buAutoNum type="arabicPeriod"/>
            </a:pPr>
            <a:r>
              <a:rPr lang="es-ES_tradnl" sz="1800" u="sng" dirty="0"/>
              <a:t>Exclusión mutua</a:t>
            </a:r>
            <a:r>
              <a:rPr lang="es-ES_tradnl" sz="1800" dirty="0"/>
              <a:t>: si un proceso está ejecutando su sección crítica, ningún otro proceso puede ejecutar su sección crítica. </a:t>
            </a:r>
          </a:p>
          <a:p>
            <a:pPr marL="736092" lvl="1" indent="-342900" algn="just">
              <a:buFont typeface="+mj-lt"/>
              <a:buAutoNum type="arabicPeriod"/>
            </a:pPr>
            <a:endParaRPr lang="es-ES" sz="1800" dirty="0"/>
          </a:p>
          <a:p>
            <a:pPr marL="736092" lvl="1" indent="-342900" algn="just">
              <a:buFont typeface="+mj-lt"/>
              <a:buAutoNum type="arabicPeriod"/>
            </a:pPr>
            <a:r>
              <a:rPr lang="es-ES_tradnl" sz="1800" dirty="0"/>
              <a:t>Progreso: si ningún proceso está ejecutando su sección crítica y hay varios procesos que quieren entrar en su sección crítica, solo aquellos procesos que están esperando para entrar pueden participar en la decisión de quién entra definitivamente.</a:t>
            </a:r>
          </a:p>
          <a:p>
            <a:pPr marL="736092" lvl="1" indent="-342900">
              <a:buFont typeface="+mj-lt"/>
              <a:buAutoNum type="arabicPeriod"/>
            </a:pPr>
            <a:endParaRPr lang="es-ES_tradnl" sz="1800" dirty="0"/>
          </a:p>
          <a:p>
            <a:pPr marL="736092" lvl="1" indent="-342900" algn="just">
              <a:buFont typeface="+mj-lt"/>
              <a:buAutoNum type="arabicPeriod"/>
            </a:pPr>
            <a:r>
              <a:rPr lang="es-ES_tradnl" sz="1800" dirty="0"/>
              <a:t>Espera limitada: debe existir un número limitado de veces que se permite a otros procesos entrar en su sección crítica después de que otro proceso haya solicitado entrar en la suya y antes de que se le conceda.</a:t>
            </a:r>
            <a:endParaRPr lang="es-ES" sz="1800" dirty="0"/>
          </a:p>
          <a:p>
            <a:endParaRPr lang="en-US" dirty="0"/>
          </a:p>
          <a:p>
            <a:r>
              <a:rPr lang="es-ES" sz="1900" dirty="0"/>
              <a:t>Para la implementación de la sección crítica se necesita un mecanismo de sincronización tanto que actúe tanto antes de entrar en la sección crítica como después de salir de ejecutarla.</a:t>
            </a:r>
          </a:p>
          <a:p>
            <a:endParaRPr lang="es-ES" dirty="0"/>
          </a:p>
        </p:txBody>
      </p:sp>
      <p:sp>
        <p:nvSpPr>
          <p:cNvPr id="2" name="1 Título"/>
          <p:cNvSpPr>
            <a:spLocks noGrp="1"/>
          </p:cNvSpPr>
          <p:nvPr>
            <p:ph type="title" idx="4294967295"/>
          </p:nvPr>
        </p:nvSpPr>
        <p:spPr>
          <a:xfrm>
            <a:off x="0" y="274638"/>
            <a:ext cx="8229600" cy="1143000"/>
          </a:xfrm>
        </p:spPr>
        <p:txBody>
          <a:bodyPr/>
          <a:lstStyle/>
          <a:p>
            <a:r>
              <a:rPr lang="es-ES" dirty="0"/>
              <a:t>Sincronización de hilos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290638"/>
            <a:ext cx="8229600" cy="5018087"/>
          </a:xfrm>
        </p:spPr>
        <p:txBody>
          <a:bodyPr>
            <a:normAutofit fontScale="70000" lnSpcReduction="20000"/>
          </a:bodyPr>
          <a:lstStyle/>
          <a:p>
            <a:r>
              <a:rPr lang="es-ES" sz="2600" dirty="0"/>
              <a:t>SEMAFOROS</a:t>
            </a:r>
          </a:p>
          <a:p>
            <a:pPr lvl="1"/>
            <a:endParaRPr lang="es-ES" sz="1800" dirty="0"/>
          </a:p>
          <a:p>
            <a:pPr lvl="1" algn="just"/>
            <a:r>
              <a:rPr lang="es-ES" sz="1800" dirty="0"/>
              <a:t>Un semáforo se representa como:</a:t>
            </a:r>
          </a:p>
          <a:p>
            <a:pPr lvl="2" algn="just"/>
            <a:r>
              <a:rPr lang="es-ES" sz="1600" dirty="0"/>
              <a:t>Variable entera donde su valor representa el número de instancias libres o disponibles en el recurso compartido.</a:t>
            </a:r>
          </a:p>
          <a:p>
            <a:pPr lvl="2" algn="just"/>
            <a:r>
              <a:rPr lang="es-ES" sz="1600" dirty="0"/>
              <a:t>Cola donde se almacenan los procesos o hilos bloqueados esperando para usar el recurso.</a:t>
            </a:r>
          </a:p>
          <a:p>
            <a:pPr lvl="1"/>
            <a:endParaRPr lang="es-ES" sz="1800" dirty="0"/>
          </a:p>
          <a:p>
            <a:pPr lvl="1" algn="just"/>
            <a:r>
              <a:rPr lang="en-US" sz="1800" dirty="0"/>
              <a:t>Se accede </a:t>
            </a:r>
            <a:r>
              <a:rPr lang="en-US" sz="1800" dirty="0" err="1"/>
              <a:t>mediante</a:t>
            </a:r>
            <a:r>
              <a:rPr lang="en-US" sz="1800" dirty="0"/>
              <a:t> dos </a:t>
            </a:r>
            <a:r>
              <a:rPr lang="en-US" sz="1800" dirty="0" err="1"/>
              <a:t>operaciones</a:t>
            </a:r>
            <a:r>
              <a:rPr lang="en-US" sz="1800" dirty="0"/>
              <a:t> </a:t>
            </a:r>
            <a:r>
              <a:rPr lang="en-US" sz="1800" dirty="0" err="1"/>
              <a:t>atómicas</a:t>
            </a:r>
            <a:endParaRPr lang="en-US" sz="1800" dirty="0"/>
          </a:p>
          <a:p>
            <a:pPr marL="1143000" lvl="4" indent="0">
              <a:buNone/>
            </a:pPr>
            <a:r>
              <a:rPr lang="en-US" b="1" i="1" dirty="0"/>
              <a:t>wait</a:t>
            </a:r>
            <a:r>
              <a:rPr lang="en-US" dirty="0"/>
              <a:t>(Semaphore S) {</a:t>
            </a:r>
            <a:endParaRPr lang="es-ES" dirty="0"/>
          </a:p>
          <a:p>
            <a:pPr marL="1143000" lvl="4" indent="0">
              <a:buNone/>
            </a:pPr>
            <a:r>
              <a:rPr lang="en-US" dirty="0"/>
              <a:t> 	</a:t>
            </a:r>
            <a:r>
              <a:rPr lang="en-US" dirty="0" err="1"/>
              <a:t>S.valor</a:t>
            </a:r>
            <a:r>
              <a:rPr lang="en-US" dirty="0"/>
              <a:t>--;</a:t>
            </a:r>
            <a:endParaRPr lang="es-ES" dirty="0"/>
          </a:p>
          <a:p>
            <a:pPr marL="1143000" lvl="4" indent="0">
              <a:buNone/>
            </a:pPr>
            <a:r>
              <a:rPr lang="en-US" dirty="0"/>
              <a:t> 	</a:t>
            </a:r>
            <a:r>
              <a:rPr lang="es-ES" dirty="0" err="1"/>
              <a:t>if</a:t>
            </a:r>
            <a:r>
              <a:rPr lang="es-ES" dirty="0"/>
              <a:t> (</a:t>
            </a:r>
            <a:r>
              <a:rPr lang="es-ES" dirty="0" err="1"/>
              <a:t>S.valor</a:t>
            </a:r>
            <a:r>
              <a:rPr lang="es-ES" dirty="0"/>
              <a:t> &lt; 0) { </a:t>
            </a:r>
          </a:p>
          <a:p>
            <a:pPr marL="1143000" lvl="4" indent="0">
              <a:buNone/>
            </a:pPr>
            <a:r>
              <a:rPr lang="es-ES" dirty="0"/>
              <a:t> 		Añadir el proceso o hilo a la lista </a:t>
            </a:r>
            <a:r>
              <a:rPr lang="es-ES" dirty="0" err="1"/>
              <a:t>S.cola</a:t>
            </a:r>
            <a:endParaRPr lang="es-ES" dirty="0"/>
          </a:p>
          <a:p>
            <a:pPr marL="1143000" lvl="4" indent="0">
              <a:buNone/>
            </a:pPr>
            <a:r>
              <a:rPr lang="es-ES" dirty="0"/>
              <a:t> 		</a:t>
            </a:r>
            <a:r>
              <a:rPr lang="en-US" dirty="0" err="1"/>
              <a:t>Bloquear</a:t>
            </a:r>
            <a:r>
              <a:rPr lang="en-US" dirty="0"/>
              <a:t> la </a:t>
            </a:r>
            <a:r>
              <a:rPr lang="en-US" dirty="0" err="1"/>
              <a:t>tarea</a:t>
            </a:r>
            <a:endParaRPr lang="es-ES" dirty="0"/>
          </a:p>
          <a:p>
            <a:pPr marL="1143000" lvl="4" indent="0">
              <a:buNone/>
            </a:pPr>
            <a:r>
              <a:rPr lang="en-US" dirty="0"/>
              <a:t> 	}</a:t>
            </a:r>
            <a:endParaRPr lang="es-ES" dirty="0"/>
          </a:p>
          <a:p>
            <a:pPr marL="1143000" lvl="4" indent="0">
              <a:buNone/>
            </a:pPr>
            <a:r>
              <a:rPr lang="en-US" dirty="0"/>
              <a:t> }</a:t>
            </a:r>
            <a:endParaRPr lang="es-ES" dirty="0"/>
          </a:p>
          <a:p>
            <a:pPr lvl="1" algn="just"/>
            <a:endParaRPr lang="en-US" sz="1800" dirty="0"/>
          </a:p>
          <a:p>
            <a:pPr marL="1115568" lvl="4" indent="0">
              <a:buNone/>
            </a:pPr>
            <a:r>
              <a:rPr lang="en-US" b="1" dirty="0"/>
              <a:t>signal</a:t>
            </a:r>
            <a:r>
              <a:rPr lang="en-US" dirty="0"/>
              <a:t>(Semaphore S) {</a:t>
            </a:r>
            <a:endParaRPr lang="es-ES" dirty="0"/>
          </a:p>
          <a:p>
            <a:pPr marL="1115568" lvl="4" indent="0">
              <a:buNone/>
            </a:pPr>
            <a:r>
              <a:rPr lang="en-US" dirty="0"/>
              <a:t> 	</a:t>
            </a:r>
            <a:r>
              <a:rPr lang="en-US" dirty="0" err="1"/>
              <a:t>S.valor</a:t>
            </a:r>
            <a:r>
              <a:rPr lang="en-US" dirty="0"/>
              <a:t>++;</a:t>
            </a:r>
            <a:endParaRPr lang="es-ES" dirty="0"/>
          </a:p>
          <a:p>
            <a:pPr marL="1115568" lvl="4" indent="0">
              <a:buNone/>
            </a:pPr>
            <a:r>
              <a:rPr lang="en-US" dirty="0"/>
              <a:t> 	</a:t>
            </a:r>
            <a:r>
              <a:rPr lang="es-ES" dirty="0" err="1"/>
              <a:t>if</a:t>
            </a:r>
            <a:r>
              <a:rPr lang="es-ES" dirty="0"/>
              <a:t>(</a:t>
            </a:r>
            <a:r>
              <a:rPr lang="es-ES" dirty="0" err="1"/>
              <a:t>S.valor</a:t>
            </a:r>
            <a:r>
              <a:rPr lang="es-ES" dirty="0"/>
              <a:t> &lt;= 0) {</a:t>
            </a:r>
          </a:p>
          <a:p>
            <a:pPr marL="1115568" lvl="4" indent="0">
              <a:buNone/>
            </a:pPr>
            <a:r>
              <a:rPr lang="es-ES" dirty="0"/>
              <a:t> 		Sacar una tarea P de la lista </a:t>
            </a:r>
            <a:r>
              <a:rPr lang="es-ES" dirty="0" err="1"/>
              <a:t>S.cola</a:t>
            </a:r>
            <a:endParaRPr lang="es-ES" dirty="0"/>
          </a:p>
          <a:p>
            <a:pPr marL="1115568" lvl="4" indent="0">
              <a:buNone/>
            </a:pPr>
            <a:r>
              <a:rPr lang="es-ES" dirty="0"/>
              <a:t> 		Despertar a P	</a:t>
            </a:r>
          </a:p>
          <a:p>
            <a:pPr marL="1115568" lvl="4" indent="0">
              <a:buNone/>
            </a:pPr>
            <a:r>
              <a:rPr lang="es-ES" dirty="0"/>
              <a:t>	}</a:t>
            </a:r>
          </a:p>
          <a:p>
            <a:pPr marL="1115568" lvl="4" indent="0">
              <a:buNone/>
            </a:pPr>
            <a:r>
              <a:rPr lang="es-ES" dirty="0"/>
              <a:t> }</a:t>
            </a:r>
          </a:p>
          <a:p>
            <a:pPr lvl="1" algn="just"/>
            <a:endParaRPr lang="es-ES" sz="1800" dirty="0"/>
          </a:p>
        </p:txBody>
      </p:sp>
      <p:sp>
        <p:nvSpPr>
          <p:cNvPr id="2" name="1 Título"/>
          <p:cNvSpPr>
            <a:spLocks noGrp="1"/>
          </p:cNvSpPr>
          <p:nvPr>
            <p:ph type="title" idx="4294967295"/>
          </p:nvPr>
        </p:nvSpPr>
        <p:spPr>
          <a:xfrm>
            <a:off x="0" y="274638"/>
            <a:ext cx="8229600" cy="1143000"/>
          </a:xfrm>
        </p:spPr>
        <p:txBody>
          <a:bodyPr/>
          <a:lstStyle/>
          <a:p>
            <a:r>
              <a:rPr lang="es-ES" dirty="0"/>
              <a:t>Mecanismos de sincronización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290638"/>
            <a:ext cx="8229600" cy="4946650"/>
          </a:xfrm>
        </p:spPr>
        <p:txBody>
          <a:bodyPr>
            <a:normAutofit lnSpcReduction="10000"/>
          </a:bodyPr>
          <a:lstStyle/>
          <a:p>
            <a:r>
              <a:rPr lang="es-ES" sz="2000" dirty="0"/>
              <a:t>MUTEX</a:t>
            </a:r>
          </a:p>
          <a:p>
            <a:pPr lvl="1"/>
            <a:endParaRPr lang="es-ES" sz="1800" dirty="0"/>
          </a:p>
          <a:p>
            <a:pPr lvl="1" algn="just"/>
            <a:r>
              <a:rPr lang="es-ES" sz="2200" dirty="0"/>
              <a:t>Semáforo binario, también denominado </a:t>
            </a:r>
            <a:r>
              <a:rPr lang="es-ES" sz="2200" i="1" dirty="0" err="1"/>
              <a:t>mutex</a:t>
            </a:r>
            <a:r>
              <a:rPr lang="es-ES" sz="2200" dirty="0"/>
              <a:t> (</a:t>
            </a:r>
            <a:r>
              <a:rPr lang="es-ES" sz="2200" i="1" dirty="0" err="1"/>
              <a:t>MUTual</a:t>
            </a:r>
            <a:r>
              <a:rPr lang="es-ES" sz="2200" i="1" dirty="0"/>
              <a:t> </a:t>
            </a:r>
            <a:r>
              <a:rPr lang="es-ES" sz="2200" i="1" dirty="0" err="1"/>
              <a:t>EXclusion</a:t>
            </a:r>
            <a:r>
              <a:rPr lang="es-ES" sz="2200" dirty="0"/>
              <a:t>, “exclusión mutua” en español) que registra si un único recurso está disponible o no. Un </a:t>
            </a:r>
            <a:r>
              <a:rPr lang="es-ES" sz="2200" i="1" dirty="0" err="1"/>
              <a:t>mutex</a:t>
            </a:r>
            <a:r>
              <a:rPr lang="es-ES" sz="2200" dirty="0"/>
              <a:t> solo puede tomar los valores 0 y 1.</a:t>
            </a:r>
          </a:p>
          <a:p>
            <a:pPr lvl="1" algn="just"/>
            <a:endParaRPr lang="es-ES" sz="1800" dirty="0"/>
          </a:p>
          <a:p>
            <a:pPr lvl="1"/>
            <a:r>
              <a:rPr lang="es-ES" sz="2200" dirty="0"/>
              <a:t>Con un semáforo binario se puede resolver  el problema de la sección crítica:</a:t>
            </a:r>
          </a:p>
          <a:p>
            <a:pPr lvl="1"/>
            <a:endParaRPr lang="es-ES" sz="800" dirty="0"/>
          </a:p>
          <a:p>
            <a:pPr marL="1344168" lvl="5" indent="0">
              <a:buNone/>
            </a:pPr>
            <a:r>
              <a:rPr lang="es-ES" dirty="0"/>
              <a:t>//Inicializado a 1 y compartido por varios procesos </a:t>
            </a:r>
            <a:endParaRPr lang="es-ES" sz="2300" dirty="0"/>
          </a:p>
          <a:p>
            <a:pPr marL="1344168" lvl="5" indent="0">
              <a:buNone/>
            </a:pPr>
            <a:r>
              <a:rPr lang="es-ES" dirty="0"/>
              <a:t>Semáforo S;</a:t>
            </a:r>
            <a:endParaRPr lang="es-ES" sz="2300" dirty="0"/>
          </a:p>
          <a:p>
            <a:pPr marL="1344168" lvl="5" indent="0">
              <a:buNone/>
            </a:pPr>
            <a:endParaRPr lang="es-ES" dirty="0"/>
          </a:p>
          <a:p>
            <a:pPr marL="1344168" lvl="5" indent="0">
              <a:buNone/>
            </a:pPr>
            <a:r>
              <a:rPr lang="es-ES" dirty="0" err="1"/>
              <a:t>wait</a:t>
            </a:r>
            <a:r>
              <a:rPr lang="es-ES" dirty="0"/>
              <a:t>(S);</a:t>
            </a:r>
            <a:endParaRPr lang="es-ES" sz="2300" dirty="0"/>
          </a:p>
          <a:p>
            <a:pPr marL="1344168" lvl="5" indent="0">
              <a:buNone/>
            </a:pPr>
            <a:r>
              <a:rPr lang="es-ES" dirty="0"/>
              <a:t>    SECCIÓN CRÍTICA</a:t>
            </a:r>
            <a:endParaRPr lang="es-ES" sz="2300" dirty="0"/>
          </a:p>
          <a:p>
            <a:pPr marL="1344168" lvl="5" indent="0">
              <a:buNone/>
            </a:pPr>
            <a:r>
              <a:rPr lang="es-ES" dirty="0" err="1"/>
              <a:t>signal</a:t>
            </a:r>
            <a:r>
              <a:rPr lang="es-ES" dirty="0"/>
              <a:t>(S);</a:t>
            </a:r>
            <a:endParaRPr lang="es-ES" sz="2300" dirty="0"/>
          </a:p>
          <a:p>
            <a:pPr lvl="1" algn="just"/>
            <a:endParaRPr lang="es-ES" sz="1800" dirty="0"/>
          </a:p>
          <a:p>
            <a:pPr marL="393192" lvl="1" indent="0" algn="just">
              <a:buNone/>
            </a:pPr>
            <a:endParaRPr lang="es-ES" sz="1800" dirty="0"/>
          </a:p>
        </p:txBody>
      </p:sp>
      <p:sp>
        <p:nvSpPr>
          <p:cNvPr id="2" name="1 Título"/>
          <p:cNvSpPr>
            <a:spLocks noGrp="1"/>
          </p:cNvSpPr>
          <p:nvPr>
            <p:ph type="title" idx="4294967295"/>
          </p:nvPr>
        </p:nvSpPr>
        <p:spPr>
          <a:xfrm>
            <a:off x="0" y="274638"/>
            <a:ext cx="8229600" cy="1143000"/>
          </a:xfrm>
        </p:spPr>
        <p:txBody>
          <a:bodyPr/>
          <a:lstStyle/>
          <a:p>
            <a:r>
              <a:rPr lang="es-ES" dirty="0"/>
              <a:t>Mecanismos de sincronización</a:t>
            </a:r>
          </a:p>
        </p:txBody>
      </p:sp>
    </p:spTree>
    <p:extLst>
      <p:ext uri="{BB962C8B-B14F-4D97-AF65-F5344CB8AC3E}">
        <p14:creationId xmlns:p14="http://schemas.microsoft.com/office/powerpoint/2010/main" val="3485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219200"/>
            <a:ext cx="8229600" cy="5305425"/>
          </a:xfrm>
        </p:spPr>
        <p:txBody>
          <a:bodyPr>
            <a:normAutofit/>
          </a:bodyPr>
          <a:lstStyle/>
          <a:p>
            <a:r>
              <a:rPr lang="es-ES" sz="2000" dirty="0"/>
              <a:t>MONITORES</a:t>
            </a:r>
          </a:p>
          <a:p>
            <a:pPr lvl="1"/>
            <a:endParaRPr lang="es-ES" sz="1800" dirty="0"/>
          </a:p>
          <a:p>
            <a:pPr lvl="1"/>
            <a:r>
              <a:rPr lang="es-ES" sz="1800" dirty="0"/>
              <a:t>Conjunto de métodos atómicos que proporcionan de forma sencilla exclusión </a:t>
            </a:r>
            <a:r>
              <a:rPr lang="es-ES_tradnl" sz="1800" dirty="0"/>
              <a:t>mutua a un recurso. Los métodos indicados permiten que cuando un hilo ejecute uno de los mismos, solamente ese hilo pueda estar ejecutando un método del monitor.</a:t>
            </a:r>
          </a:p>
          <a:p>
            <a:pPr lvl="1"/>
            <a:endParaRPr lang="es-ES_tradnl" sz="1800" dirty="0"/>
          </a:p>
          <a:p>
            <a:pPr lvl="1"/>
            <a:r>
              <a:rPr lang="es-ES_tradnl" sz="1800" dirty="0"/>
              <a:t>Mientras que un monitor no puede ser utilizado incorrectamente, los semáforos dependen del programador ya que debe proporcionar la correcta secuencia de operaciones para no bloquear el sistema.</a:t>
            </a:r>
            <a:endParaRPr lang="es-ES" sz="1800" dirty="0"/>
          </a:p>
          <a:p>
            <a:pPr lvl="1"/>
            <a:endParaRPr lang="es-ES_tradnl" sz="1800" dirty="0"/>
          </a:p>
          <a:p>
            <a:pPr lvl="1"/>
            <a:r>
              <a:rPr lang="es-ES" sz="1800" dirty="0"/>
              <a:t>Para utilizar un monitor en Java se utiliza la palabra clave </a:t>
            </a:r>
            <a:r>
              <a:rPr lang="es-ES" sz="1800" i="1" dirty="0" err="1"/>
              <a:t>synchronized</a:t>
            </a:r>
            <a:r>
              <a:rPr lang="es-ES" sz="1800" dirty="0"/>
              <a:t> sobre una región de código para indicar que se debe ejecutar como si de una sección crítica se tratase. Existen dos formas de utilizarlo: </a:t>
            </a:r>
          </a:p>
          <a:p>
            <a:pPr lvl="2"/>
            <a:r>
              <a:rPr lang="es-ES" sz="1600" dirty="0"/>
              <a:t>Métodos sincronizados.</a:t>
            </a:r>
          </a:p>
          <a:p>
            <a:pPr lvl="2"/>
            <a:r>
              <a:rPr lang="es-ES" sz="1600" dirty="0"/>
              <a:t>Sentencias sincronizadas. </a:t>
            </a:r>
            <a:endParaRPr lang="es-ES" sz="1600" i="1" dirty="0"/>
          </a:p>
          <a:p>
            <a:pPr lvl="1"/>
            <a:endParaRPr lang="es-ES" sz="1800" dirty="0"/>
          </a:p>
          <a:p>
            <a:pPr lvl="2" algn="just"/>
            <a:endParaRPr lang="es-ES" sz="1500" dirty="0"/>
          </a:p>
          <a:p>
            <a:pPr lvl="1"/>
            <a:endParaRPr lang="es-ES" sz="1800" dirty="0"/>
          </a:p>
        </p:txBody>
      </p:sp>
      <p:sp>
        <p:nvSpPr>
          <p:cNvPr id="2" name="1 Título"/>
          <p:cNvSpPr>
            <a:spLocks noGrp="1"/>
          </p:cNvSpPr>
          <p:nvPr>
            <p:ph type="title" idx="4294967295"/>
          </p:nvPr>
        </p:nvSpPr>
        <p:spPr>
          <a:xfrm>
            <a:off x="0" y="274638"/>
            <a:ext cx="8229600" cy="1143000"/>
          </a:xfrm>
        </p:spPr>
        <p:txBody>
          <a:bodyPr/>
          <a:lstStyle/>
          <a:p>
            <a:r>
              <a:rPr lang="es-ES" dirty="0"/>
              <a:t>Mecanismos de sincronización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219200"/>
            <a:ext cx="8229600" cy="5305425"/>
          </a:xfrm>
        </p:spPr>
        <p:txBody>
          <a:bodyPr>
            <a:normAutofit lnSpcReduction="10000"/>
          </a:bodyPr>
          <a:lstStyle/>
          <a:p>
            <a:r>
              <a:rPr lang="es-ES" sz="2000" dirty="0"/>
              <a:t>MÉTODOS SINCRONIZADOS</a:t>
            </a:r>
          </a:p>
          <a:p>
            <a:pPr lvl="1"/>
            <a:endParaRPr lang="es-ES" sz="1800" dirty="0"/>
          </a:p>
          <a:p>
            <a:pPr lvl="1" algn="just"/>
            <a:r>
              <a:rPr lang="es-ES" sz="1800" dirty="0"/>
              <a:t>Mecanismo para construir una sección crítica de forma sencilla. La ejecución por parte de un hilo de un método sincronizado de un objeto en Java imposibilita que se ejecute a la vez otro método sincronizado del mismo objeto por parte de otro hilo. </a:t>
            </a:r>
          </a:p>
          <a:p>
            <a:pPr lvl="1" algn="just"/>
            <a:endParaRPr lang="es-ES" sz="1800" dirty="0"/>
          </a:p>
          <a:p>
            <a:pPr lvl="1" algn="just"/>
            <a:r>
              <a:rPr lang="es-ES" sz="1800" dirty="0"/>
              <a:t>Para crear un método sincronizado, solo es necesario añadir la palabra clave </a:t>
            </a:r>
            <a:r>
              <a:rPr lang="es-ES" sz="1800" i="1" dirty="0" err="1"/>
              <a:t>synchronized</a:t>
            </a:r>
            <a:r>
              <a:rPr lang="es-ES" sz="1800" dirty="0"/>
              <a:t> en la declaración del método, sabiendo que los constructores ya son síncronos por defecto.</a:t>
            </a:r>
          </a:p>
          <a:p>
            <a:pPr lvl="1" algn="just"/>
            <a:endParaRPr lang="en-US" sz="1800" dirty="0"/>
          </a:p>
          <a:p>
            <a:pPr marL="1572768" lvl="6" indent="0">
              <a:buNone/>
            </a:pPr>
            <a:r>
              <a:rPr lang="en-US" dirty="0"/>
              <a:t> public </a:t>
            </a:r>
            <a:r>
              <a:rPr lang="en-US" b="1" dirty="0"/>
              <a:t>synchronized</a:t>
            </a:r>
            <a:r>
              <a:rPr lang="en-US" dirty="0"/>
              <a:t> void increment() {</a:t>
            </a:r>
            <a:endParaRPr lang="es-ES" sz="2500" dirty="0"/>
          </a:p>
          <a:p>
            <a:pPr marL="1572768" lvl="6" indent="0">
              <a:buNone/>
            </a:pPr>
            <a:r>
              <a:rPr lang="en-US" dirty="0"/>
              <a:t>         </a:t>
            </a:r>
            <a:r>
              <a:rPr lang="en-US" dirty="0" err="1"/>
              <a:t>c++</a:t>
            </a:r>
            <a:r>
              <a:rPr lang="en-US" dirty="0"/>
              <a:t>;</a:t>
            </a:r>
            <a:endParaRPr lang="es-ES" sz="2500" dirty="0"/>
          </a:p>
          <a:p>
            <a:pPr marL="1572768" lvl="6" indent="0">
              <a:buNone/>
            </a:pPr>
            <a:r>
              <a:rPr lang="en-US" dirty="0"/>
              <a:t>     }</a:t>
            </a:r>
            <a:endParaRPr lang="en-US" sz="4300" dirty="0"/>
          </a:p>
          <a:p>
            <a:pPr marL="1572768" lvl="6" indent="0">
              <a:buNone/>
            </a:pPr>
            <a:endParaRPr lang="es-ES" sz="1800" dirty="0"/>
          </a:p>
          <a:p>
            <a:pPr lvl="1" algn="just"/>
            <a:r>
              <a:rPr lang="es-ES" sz="1800" dirty="0"/>
              <a:t>Cuando un hilo invoca un método sincronizado, adquiere automáticamente el monitor que el sistema crea específicamente para todo el objeto que contiene ese método. </a:t>
            </a:r>
          </a:p>
          <a:p>
            <a:pPr lvl="1" algn="just"/>
            <a:endParaRPr lang="es-ES" sz="1800" dirty="0"/>
          </a:p>
          <a:p>
            <a:pPr lvl="1"/>
            <a:endParaRPr lang="es-ES" sz="1800" dirty="0"/>
          </a:p>
        </p:txBody>
      </p:sp>
      <p:sp>
        <p:nvSpPr>
          <p:cNvPr id="2" name="1 Título"/>
          <p:cNvSpPr>
            <a:spLocks noGrp="1"/>
          </p:cNvSpPr>
          <p:nvPr>
            <p:ph type="title" idx="4294967295"/>
          </p:nvPr>
        </p:nvSpPr>
        <p:spPr>
          <a:xfrm>
            <a:off x="0" y="274638"/>
            <a:ext cx="8229600" cy="1143000"/>
          </a:xfrm>
        </p:spPr>
        <p:txBody>
          <a:bodyPr/>
          <a:lstStyle/>
          <a:p>
            <a:r>
              <a:rPr lang="es-ES" dirty="0"/>
              <a:t>Mecanismos de sincronización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219200"/>
            <a:ext cx="8229600" cy="5305425"/>
          </a:xfrm>
        </p:spPr>
        <p:txBody>
          <a:bodyPr>
            <a:normAutofit fontScale="92500" lnSpcReduction="10000"/>
          </a:bodyPr>
          <a:lstStyle/>
          <a:p>
            <a:r>
              <a:rPr lang="es-ES" sz="2000" dirty="0"/>
              <a:t>SENTENCIAS SINCRONIZADAS</a:t>
            </a:r>
          </a:p>
          <a:p>
            <a:pPr lvl="1"/>
            <a:endParaRPr lang="es-ES" sz="1800" dirty="0"/>
          </a:p>
          <a:p>
            <a:pPr lvl="1" algn="just"/>
            <a:r>
              <a:rPr lang="es-ES" sz="1800" dirty="0"/>
              <a:t>Permite una sincronización de grano fino al sincronizar únicamente una región específica  de código. </a:t>
            </a:r>
          </a:p>
          <a:p>
            <a:pPr lvl="1" algn="just"/>
            <a:endParaRPr lang="es-ES" sz="1800" dirty="0"/>
          </a:p>
          <a:p>
            <a:pPr lvl="1" algn="just"/>
            <a:r>
              <a:rPr lang="es-ES" sz="1800" dirty="0"/>
              <a:t>Esta funcionalidad permite especificar el objeto que proporciona el monitor en vez de ser el objeto por defecto que se está ejecutando como ocurre en métodos sincronizados.</a:t>
            </a:r>
          </a:p>
          <a:p>
            <a:pPr lvl="1" algn="just"/>
            <a:endParaRPr lang="en-US" sz="1800" dirty="0"/>
          </a:p>
          <a:p>
            <a:pPr marL="1572768" lvl="6" indent="0">
              <a:buNone/>
            </a:pPr>
            <a:r>
              <a:rPr lang="en-US" dirty="0"/>
              <a:t>public void increment() {</a:t>
            </a:r>
            <a:endParaRPr lang="es-ES" sz="2500" dirty="0"/>
          </a:p>
          <a:p>
            <a:pPr marL="1572768" lvl="6" indent="0">
              <a:buNone/>
            </a:pPr>
            <a:r>
              <a:rPr lang="en-US" dirty="0"/>
              <a:t>		</a:t>
            </a:r>
            <a:r>
              <a:rPr lang="en-US" b="1" dirty="0"/>
              <a:t>synchronized</a:t>
            </a:r>
            <a:r>
              <a:rPr lang="en-US" dirty="0"/>
              <a:t>(mutex1) {</a:t>
            </a:r>
            <a:endParaRPr lang="es-ES" sz="2500" dirty="0"/>
          </a:p>
          <a:p>
            <a:pPr marL="1572768" lvl="6" indent="0">
              <a:buNone/>
            </a:pPr>
            <a:r>
              <a:rPr lang="en-US" dirty="0"/>
              <a:t>			GlobalVar.</a:t>
            </a:r>
            <a:r>
              <a:rPr lang="en-US" i="1" dirty="0"/>
              <a:t>c1</a:t>
            </a:r>
            <a:r>
              <a:rPr lang="en-US" dirty="0"/>
              <a:t>++;</a:t>
            </a:r>
            <a:endParaRPr lang="es-ES" sz="2500" dirty="0"/>
          </a:p>
          <a:p>
            <a:pPr marL="1572768" lvl="6" indent="0">
              <a:buNone/>
            </a:pPr>
            <a:r>
              <a:rPr lang="en-US" dirty="0"/>
              <a:t>	 	}</a:t>
            </a:r>
            <a:endParaRPr lang="es-ES" sz="2500" dirty="0"/>
          </a:p>
          <a:p>
            <a:pPr marL="1572768" lvl="6" indent="0">
              <a:buNone/>
            </a:pPr>
            <a:r>
              <a:rPr lang="en-US" dirty="0"/>
              <a:t>	 }	</a:t>
            </a:r>
            <a:endParaRPr lang="es-ES" sz="2500" dirty="0"/>
          </a:p>
          <a:p>
            <a:pPr marL="393192" lvl="1" indent="0" algn="just">
              <a:buNone/>
            </a:pPr>
            <a:endParaRPr lang="es-ES" sz="1800" dirty="0"/>
          </a:p>
          <a:p>
            <a:pPr lvl="1" algn="just"/>
            <a:r>
              <a:rPr lang="es-ES" sz="1800" b="1" dirty="0"/>
              <a:t>Sincronización reentrante: </a:t>
            </a:r>
            <a:r>
              <a:rPr lang="es-ES" sz="1800" dirty="0"/>
              <a:t>permitir que un hilo pueda adquirir un monitor que ya tiene. El hilo está ejecutando código sincronizado, que, directa o indirectamente, invoca un método que también contiene código sincronizado, y ambos conjuntos de código utilizan el mismo monitor.</a:t>
            </a:r>
          </a:p>
        </p:txBody>
      </p:sp>
      <p:sp>
        <p:nvSpPr>
          <p:cNvPr id="2" name="1 Título"/>
          <p:cNvSpPr>
            <a:spLocks noGrp="1"/>
          </p:cNvSpPr>
          <p:nvPr>
            <p:ph type="title" idx="4294967295"/>
          </p:nvPr>
        </p:nvSpPr>
        <p:spPr>
          <a:xfrm>
            <a:off x="0" y="274638"/>
            <a:ext cx="8229600" cy="1143000"/>
          </a:xfrm>
        </p:spPr>
        <p:txBody>
          <a:bodyPr/>
          <a:lstStyle/>
          <a:p>
            <a:r>
              <a:rPr lang="es-ES" dirty="0"/>
              <a:t>Mecanismos de sincronización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219200"/>
            <a:ext cx="8229600" cy="5305425"/>
          </a:xfrm>
        </p:spPr>
        <p:txBody>
          <a:bodyPr>
            <a:normAutofit/>
          </a:bodyPr>
          <a:lstStyle/>
          <a:p>
            <a:r>
              <a:rPr lang="es-ES" sz="2000" dirty="0"/>
              <a:t>CONDICIONES</a:t>
            </a:r>
          </a:p>
          <a:p>
            <a:endParaRPr lang="es-ES" sz="1800" dirty="0"/>
          </a:p>
          <a:p>
            <a:pPr lvl="1" algn="just"/>
            <a:r>
              <a:rPr lang="es-ES_tradnl" sz="1800" dirty="0"/>
              <a:t>A veces el hilo que se encuentra dentro de una sección crítica no puede continuar, al no cumplirse una </a:t>
            </a:r>
            <a:r>
              <a:rPr lang="es-ES_tradnl" sz="1800" b="1" dirty="0"/>
              <a:t>condición</a:t>
            </a:r>
            <a:r>
              <a:rPr lang="es-ES_tradnl" sz="1800" dirty="0"/>
              <a:t>.</a:t>
            </a:r>
            <a:r>
              <a:rPr lang="es-ES_tradnl" sz="1800" b="1" dirty="0"/>
              <a:t> </a:t>
            </a:r>
            <a:r>
              <a:rPr lang="es-ES_tradnl" sz="1800" dirty="0"/>
              <a:t>Sin embargo, esta condición solo puede ser cambiada</a:t>
            </a:r>
            <a:r>
              <a:rPr lang="es-ES_tradnl" sz="1800" b="1" dirty="0"/>
              <a:t> </a:t>
            </a:r>
            <a:r>
              <a:rPr lang="es-ES_tradnl" sz="1800" dirty="0"/>
              <a:t>por otro hilo desde dentro de su correspondiente sección crítica. </a:t>
            </a:r>
          </a:p>
          <a:p>
            <a:pPr lvl="2" algn="just"/>
            <a:r>
              <a:rPr lang="es-ES_tradnl" sz="1600" dirty="0"/>
              <a:t>Es necesario que el hilo que no puede continuar libere temporalmente el cerrojo que protege la sección crítica mientras espera a que alguien le avise de la ocurrencia de dicha condición. </a:t>
            </a:r>
          </a:p>
          <a:p>
            <a:pPr lvl="1" algn="just"/>
            <a:endParaRPr lang="es-ES_tradnl" sz="1800" dirty="0"/>
          </a:p>
          <a:p>
            <a:pPr lvl="1" algn="just"/>
            <a:r>
              <a:rPr lang="es-ES_tradnl" sz="1800" dirty="0"/>
              <a:t>Para implementar condiciones se utiliza: </a:t>
            </a:r>
          </a:p>
          <a:p>
            <a:pPr lvl="2" algn="just"/>
            <a:r>
              <a:rPr lang="es-ES" sz="1600" i="1" dirty="0" err="1"/>
              <a:t>wait</a:t>
            </a:r>
            <a:r>
              <a:rPr lang="es-ES" sz="1600" i="1" dirty="0"/>
              <a:t>:</a:t>
            </a:r>
            <a:r>
              <a:rPr lang="es-ES" sz="1600" dirty="0"/>
              <a:t> libera automáticamente el cerrojo sobre la sección crítica que se está ejecutando. </a:t>
            </a:r>
          </a:p>
          <a:p>
            <a:pPr lvl="2" algn="just"/>
            <a:r>
              <a:rPr lang="es-ES" sz="1600" i="1" dirty="0" err="1"/>
              <a:t>notify</a:t>
            </a:r>
            <a:r>
              <a:rPr lang="es-ES" sz="1600" dirty="0"/>
              <a:t>: implementa </a:t>
            </a:r>
            <a:r>
              <a:rPr lang="es-ES" sz="1600" i="1" dirty="0" err="1"/>
              <a:t>wait</a:t>
            </a:r>
            <a:r>
              <a:rPr lang="es-ES" sz="1600" dirty="0"/>
              <a:t>. Avisa de la ocurrencia de la condición por la que otro hilo espera. </a:t>
            </a:r>
          </a:p>
          <a:p>
            <a:pPr lvl="1" algn="just"/>
            <a:endParaRPr lang="es-ES" sz="1800" dirty="0"/>
          </a:p>
        </p:txBody>
      </p:sp>
      <p:sp>
        <p:nvSpPr>
          <p:cNvPr id="2" name="1 Título"/>
          <p:cNvSpPr>
            <a:spLocks noGrp="1"/>
          </p:cNvSpPr>
          <p:nvPr>
            <p:ph type="title" idx="4294967295"/>
          </p:nvPr>
        </p:nvSpPr>
        <p:spPr>
          <a:xfrm>
            <a:off x="0" y="274638"/>
            <a:ext cx="8229600" cy="1143000"/>
          </a:xfrm>
        </p:spPr>
        <p:txBody>
          <a:bodyPr/>
          <a:lstStyle/>
          <a:p>
            <a:r>
              <a:rPr lang="es-ES" dirty="0"/>
              <a:t>Mecanismos de sincronización</a:t>
            </a:r>
          </a:p>
        </p:txBody>
      </p:sp>
    </p:spTree>
    <p:extLst>
      <p:ext uri="{BB962C8B-B14F-4D97-AF65-F5344CB8AC3E}">
        <p14:creationId xmlns:p14="http://schemas.microsoft.com/office/powerpoint/2010/main" val="790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525962"/>
          </a:xfrm>
        </p:spPr>
        <p:txBody>
          <a:bodyPr>
            <a:normAutofit/>
          </a:bodyPr>
          <a:lstStyle/>
          <a:p>
            <a:pPr algn="just"/>
            <a:r>
              <a:rPr lang="es-ES" sz="2000" u="sng" dirty="0"/>
              <a:t>Hilo (</a:t>
            </a:r>
            <a:r>
              <a:rPr lang="es-ES" sz="2000" u="sng" dirty="0" err="1"/>
              <a:t>thread</a:t>
            </a:r>
            <a:r>
              <a:rPr lang="es-ES" sz="2000" u="sng" dirty="0"/>
              <a:t>):</a:t>
            </a:r>
            <a:r>
              <a:rPr lang="es-ES" sz="2000" dirty="0"/>
              <a:t> </a:t>
            </a:r>
          </a:p>
          <a:p>
            <a:pPr lvl="1" algn="just"/>
            <a:r>
              <a:rPr lang="es-ES" sz="1600" dirty="0"/>
              <a:t>Unidad básica de utilización de la CPU</a:t>
            </a:r>
            <a:r>
              <a:rPr lang="es-ES_tradnl" sz="1600" dirty="0"/>
              <a:t>, y más concretamente de un </a:t>
            </a:r>
            <a:r>
              <a:rPr lang="es-ES_tradnl" sz="1600" i="1" dirty="0" err="1"/>
              <a:t>core</a:t>
            </a:r>
            <a:r>
              <a:rPr lang="es-ES_tradnl" sz="1600" dirty="0"/>
              <a:t> del procesador. </a:t>
            </a:r>
          </a:p>
          <a:p>
            <a:pPr lvl="1" algn="just"/>
            <a:r>
              <a:rPr lang="es-ES_tradnl" sz="1600" dirty="0"/>
              <a:t>Secuencia de código que está en ejecución, pero dentro del contexto de un proceso. </a:t>
            </a:r>
          </a:p>
          <a:p>
            <a:pPr algn="just"/>
            <a:endParaRPr lang="es-ES_tradnl" sz="2000" dirty="0"/>
          </a:p>
          <a:p>
            <a:pPr algn="just"/>
            <a:r>
              <a:rPr lang="es-ES_tradnl" sz="2000" dirty="0"/>
              <a:t>Diferencia con procesos:</a:t>
            </a:r>
            <a:endParaRPr lang="es-ES" sz="1800" dirty="0"/>
          </a:p>
          <a:p>
            <a:pPr lvl="1" algn="just"/>
            <a:r>
              <a:rPr lang="es-ES" sz="1800" dirty="0"/>
              <a:t>Los hilos se ejecutan dentro del contexto de un proceso. Dependen de un proceso para ejecutarse. </a:t>
            </a:r>
          </a:p>
          <a:p>
            <a:pPr lvl="1" algn="just"/>
            <a:r>
              <a:rPr lang="es-ES" sz="1800" dirty="0"/>
              <a:t>Los procesos son independientes y tienen espacios de memoria diferentes.</a:t>
            </a:r>
          </a:p>
          <a:p>
            <a:pPr lvl="1" algn="just"/>
            <a:r>
              <a:rPr lang="es-ES" sz="1800" dirty="0"/>
              <a:t>Dentro de un mismo proceso pueden coexistir varios hilos ejecutándose que compartirán la memoria de dicho proceso. </a:t>
            </a:r>
          </a:p>
          <a:p>
            <a:endParaRPr lang="es-ES" dirty="0"/>
          </a:p>
        </p:txBody>
      </p:sp>
      <p:sp>
        <p:nvSpPr>
          <p:cNvPr id="2" name="1 Título"/>
          <p:cNvSpPr>
            <a:spLocks noGrp="1"/>
          </p:cNvSpPr>
          <p:nvPr>
            <p:ph type="title" idx="4294967295"/>
          </p:nvPr>
        </p:nvSpPr>
        <p:spPr>
          <a:xfrm>
            <a:off x="0" y="274638"/>
            <a:ext cx="8229600" cy="1143000"/>
          </a:xfrm>
        </p:spPr>
        <p:txBody>
          <a:bodyPr/>
          <a:lstStyle/>
          <a:p>
            <a:r>
              <a:rPr lang="es-ES" dirty="0"/>
              <a:t>Hilo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4597400" y="1268413"/>
            <a:ext cx="4546600" cy="5307012"/>
          </a:xfrm>
        </p:spPr>
        <p:txBody>
          <a:bodyPr>
            <a:normAutofit/>
          </a:bodyPr>
          <a:lstStyle/>
          <a:p>
            <a:pPr marL="603504" lvl="2" indent="0">
              <a:buNone/>
            </a:pPr>
            <a:r>
              <a:rPr lang="es-ES" sz="1400" b="1" dirty="0" err="1"/>
              <a:t>synchronized</a:t>
            </a:r>
            <a:r>
              <a:rPr lang="es-ES" sz="1400" dirty="0"/>
              <a:t> </a:t>
            </a:r>
            <a:r>
              <a:rPr lang="es-ES" sz="1400" b="1" dirty="0" err="1"/>
              <a:t>public</a:t>
            </a:r>
            <a:r>
              <a:rPr lang="es-ES" sz="1400" dirty="0"/>
              <a:t> </a:t>
            </a:r>
            <a:r>
              <a:rPr lang="es-ES" sz="1400" b="1" dirty="0" err="1"/>
              <a:t>void</a:t>
            </a:r>
            <a:r>
              <a:rPr lang="es-ES" sz="1400" dirty="0"/>
              <a:t> </a:t>
            </a:r>
            <a:r>
              <a:rPr lang="es-ES" sz="1400" dirty="0" err="1"/>
              <a:t>comprobacion_ejecucion</a:t>
            </a:r>
            <a:r>
              <a:rPr lang="es-ES" sz="1400" dirty="0"/>
              <a:t>()</a:t>
            </a:r>
          </a:p>
          <a:p>
            <a:pPr marL="603504" lvl="2" indent="0">
              <a:buNone/>
            </a:pPr>
            <a:r>
              <a:rPr lang="es-ES" sz="1400" dirty="0"/>
              <a:t>{ </a:t>
            </a:r>
          </a:p>
          <a:p>
            <a:pPr marL="603504" lvl="2" indent="0">
              <a:buNone/>
            </a:pPr>
            <a:r>
              <a:rPr lang="es-ES" sz="1400" dirty="0"/>
              <a:t>     // </a:t>
            </a:r>
            <a:r>
              <a:rPr lang="es-ES" sz="1400" u="sng" dirty="0" err="1"/>
              <a:t>Seccion</a:t>
            </a:r>
            <a:r>
              <a:rPr lang="es-ES" sz="1400" dirty="0"/>
              <a:t> </a:t>
            </a:r>
            <a:r>
              <a:rPr lang="es-ES" sz="1400" u="sng" dirty="0"/>
              <a:t>critica</a:t>
            </a:r>
            <a:endParaRPr lang="es-ES" sz="1400" dirty="0"/>
          </a:p>
          <a:p>
            <a:pPr marL="603504" lvl="2" indent="0">
              <a:buNone/>
            </a:pPr>
            <a:r>
              <a:rPr lang="es-ES" sz="1400" dirty="0"/>
              <a:t>     </a:t>
            </a:r>
            <a:r>
              <a:rPr lang="es-ES" sz="1400" b="1" dirty="0" err="1"/>
              <a:t>while</a:t>
            </a:r>
            <a:r>
              <a:rPr lang="es-ES" sz="1400" dirty="0"/>
              <a:t> (</a:t>
            </a:r>
            <a:r>
              <a:rPr lang="es-ES" sz="1400" u="sng" dirty="0" err="1"/>
              <a:t>condicion</a:t>
            </a:r>
            <a:r>
              <a:rPr lang="es-ES" sz="1400" dirty="0"/>
              <a:t>) //no </a:t>
            </a:r>
            <a:r>
              <a:rPr lang="es-ES" sz="1400" u="sng" dirty="0"/>
              <a:t>pueda</a:t>
            </a:r>
            <a:r>
              <a:rPr lang="es-ES" sz="1400" dirty="0"/>
              <a:t> </a:t>
            </a:r>
            <a:r>
              <a:rPr lang="es-ES" sz="1400" u="sng" dirty="0"/>
              <a:t>continuar</a:t>
            </a:r>
            <a:endParaRPr lang="es-ES" sz="1400" dirty="0"/>
          </a:p>
          <a:p>
            <a:pPr marL="603504" lvl="2" indent="0">
              <a:buNone/>
            </a:pPr>
            <a:r>
              <a:rPr lang="es-ES" sz="1400" dirty="0"/>
              <a:t>     {</a:t>
            </a:r>
          </a:p>
          <a:p>
            <a:pPr marL="603504" lvl="2" indent="0">
              <a:buNone/>
            </a:pPr>
            <a:r>
              <a:rPr lang="es-ES" sz="1400" dirty="0"/>
              <a:t>          </a:t>
            </a:r>
            <a:r>
              <a:rPr lang="es-ES" sz="1400" dirty="0" err="1"/>
              <a:t>wait</a:t>
            </a:r>
            <a:r>
              <a:rPr lang="es-ES" sz="1400" dirty="0"/>
              <a:t>();</a:t>
            </a:r>
          </a:p>
          <a:p>
            <a:pPr marL="603504" lvl="2" indent="0">
              <a:buNone/>
            </a:pPr>
            <a:r>
              <a:rPr lang="es-ES" sz="1400" dirty="0"/>
              <a:t>      }</a:t>
            </a:r>
          </a:p>
          <a:p>
            <a:pPr marL="603504" lvl="2" indent="0">
              <a:buNone/>
            </a:pPr>
            <a:r>
              <a:rPr lang="es-ES" sz="1400" dirty="0"/>
              <a:t>     // </a:t>
            </a:r>
            <a:r>
              <a:rPr lang="es-ES" sz="1400" u="sng" dirty="0" err="1"/>
              <a:t>Seccion</a:t>
            </a:r>
            <a:r>
              <a:rPr lang="es-ES" sz="1400" dirty="0"/>
              <a:t> </a:t>
            </a:r>
            <a:r>
              <a:rPr lang="es-ES" sz="1400" u="sng" dirty="0"/>
              <a:t>critica</a:t>
            </a:r>
            <a:endParaRPr lang="es-ES" sz="1400" dirty="0"/>
          </a:p>
          <a:p>
            <a:pPr marL="603504" lvl="2" indent="0">
              <a:buNone/>
            </a:pPr>
            <a:r>
              <a:rPr lang="es-ES" sz="1400" dirty="0"/>
              <a:t>}</a:t>
            </a:r>
          </a:p>
          <a:p>
            <a:pPr marL="603504" lvl="2" indent="0">
              <a:buNone/>
            </a:pPr>
            <a:r>
              <a:rPr lang="es-ES" sz="1400" dirty="0"/>
              <a:t>  </a:t>
            </a:r>
          </a:p>
          <a:p>
            <a:pPr marL="603504" lvl="2" indent="0">
              <a:buNone/>
            </a:pPr>
            <a:r>
              <a:rPr lang="es-ES" sz="1400" b="1" dirty="0" err="1"/>
              <a:t>synchronized</a:t>
            </a:r>
            <a:r>
              <a:rPr lang="es-ES" sz="1400" dirty="0"/>
              <a:t> </a:t>
            </a:r>
            <a:r>
              <a:rPr lang="es-ES" sz="1400" b="1" dirty="0" err="1"/>
              <a:t>public</a:t>
            </a:r>
            <a:r>
              <a:rPr lang="es-ES" sz="1400" dirty="0"/>
              <a:t> </a:t>
            </a:r>
            <a:r>
              <a:rPr lang="es-ES" sz="1400" b="1" dirty="0" err="1"/>
              <a:t>void</a:t>
            </a:r>
            <a:r>
              <a:rPr lang="es-ES" sz="1400" dirty="0"/>
              <a:t> </a:t>
            </a:r>
            <a:r>
              <a:rPr lang="es-ES" sz="1400" dirty="0" err="1"/>
              <a:t>aviso_condicion</a:t>
            </a:r>
            <a:r>
              <a:rPr lang="es-ES" sz="1400" dirty="0"/>
              <a:t>()</a:t>
            </a:r>
          </a:p>
          <a:p>
            <a:pPr marL="603504" lvl="2" indent="0">
              <a:buNone/>
            </a:pPr>
            <a:r>
              <a:rPr lang="es-ES" sz="1400" dirty="0"/>
              <a:t>{ </a:t>
            </a:r>
          </a:p>
          <a:p>
            <a:pPr marL="603504" lvl="2" indent="0">
              <a:buNone/>
            </a:pPr>
            <a:r>
              <a:rPr lang="es-ES" sz="1400" dirty="0"/>
              <a:t>     // </a:t>
            </a:r>
            <a:r>
              <a:rPr lang="es-ES" sz="1400" u="sng" dirty="0" err="1"/>
              <a:t>Seccion</a:t>
            </a:r>
            <a:r>
              <a:rPr lang="es-ES" sz="1400" dirty="0"/>
              <a:t> </a:t>
            </a:r>
            <a:r>
              <a:rPr lang="es-ES" sz="1400" u="sng" dirty="0"/>
              <a:t>critica</a:t>
            </a:r>
            <a:endParaRPr lang="es-ES" sz="1400" dirty="0"/>
          </a:p>
          <a:p>
            <a:pPr marL="603504" lvl="2" indent="0">
              <a:buNone/>
            </a:pPr>
            <a:r>
              <a:rPr lang="es-ES" sz="1400" dirty="0"/>
              <a:t>     </a:t>
            </a:r>
            <a:r>
              <a:rPr lang="es-ES" sz="1400" b="1" dirty="0" err="1"/>
              <a:t>if</a:t>
            </a:r>
            <a:r>
              <a:rPr lang="es-ES" sz="1400" dirty="0"/>
              <a:t> (</a:t>
            </a:r>
            <a:r>
              <a:rPr lang="es-ES" sz="1400" u="sng" dirty="0" err="1"/>
              <a:t>condicion_se_cumple</a:t>
            </a:r>
            <a:r>
              <a:rPr lang="es-ES" sz="1400" dirty="0"/>
              <a:t>)</a:t>
            </a:r>
          </a:p>
          <a:p>
            <a:pPr marL="603504" lvl="2" indent="0">
              <a:buNone/>
            </a:pPr>
            <a:r>
              <a:rPr lang="es-ES" sz="1400" dirty="0"/>
              <a:t>             </a:t>
            </a:r>
            <a:r>
              <a:rPr lang="en-US" sz="1400" dirty="0"/>
              <a:t>notify();</a:t>
            </a:r>
            <a:endParaRPr lang="es-ES" sz="1400" dirty="0"/>
          </a:p>
          <a:p>
            <a:pPr marL="603504" lvl="2" indent="0">
              <a:buNone/>
            </a:pPr>
            <a:r>
              <a:rPr lang="en-US" sz="1400" dirty="0"/>
              <a:t>     // </a:t>
            </a:r>
            <a:r>
              <a:rPr lang="en-US" sz="1400" u="sng" dirty="0" err="1"/>
              <a:t>Seccion</a:t>
            </a:r>
            <a:r>
              <a:rPr lang="en-US" sz="1400" dirty="0"/>
              <a:t> </a:t>
            </a:r>
            <a:r>
              <a:rPr lang="en-US" sz="1400" u="sng" dirty="0" err="1"/>
              <a:t>critica</a:t>
            </a:r>
            <a:endParaRPr lang="es-ES" sz="1400" dirty="0"/>
          </a:p>
          <a:p>
            <a:pPr marL="603504" lvl="2" indent="0">
              <a:buNone/>
            </a:pPr>
            <a:r>
              <a:rPr lang="en-US" sz="1400" u="sng" dirty="0"/>
              <a:t>}</a:t>
            </a:r>
            <a:endParaRPr lang="es-ES" sz="1200" dirty="0"/>
          </a:p>
        </p:txBody>
      </p:sp>
      <p:sp>
        <p:nvSpPr>
          <p:cNvPr id="2" name="1 Título"/>
          <p:cNvSpPr>
            <a:spLocks noGrp="1"/>
          </p:cNvSpPr>
          <p:nvPr>
            <p:ph type="title" idx="4294967295"/>
          </p:nvPr>
        </p:nvSpPr>
        <p:spPr>
          <a:xfrm>
            <a:off x="0" y="274638"/>
            <a:ext cx="8229600" cy="1143000"/>
          </a:xfrm>
        </p:spPr>
        <p:txBody>
          <a:bodyPr/>
          <a:lstStyle/>
          <a:p>
            <a:r>
              <a:rPr lang="es-ES" dirty="0"/>
              <a:t>Mecanismos de sincronización</a:t>
            </a:r>
          </a:p>
        </p:txBody>
      </p:sp>
      <p:pic>
        <p:nvPicPr>
          <p:cNvPr id="4" name="Picture 2"/>
          <p:cNvPicPr>
            <a:picLocks noChangeAspect="1" noChangeArrowheads="1"/>
          </p:cNvPicPr>
          <p:nvPr/>
        </p:nvPicPr>
        <p:blipFill>
          <a:blip r:embed="rId2" cstate="print"/>
          <a:srcRect/>
          <a:stretch>
            <a:fillRect/>
          </a:stretch>
        </p:blipFill>
        <p:spPr bwMode="auto">
          <a:xfrm>
            <a:off x="0" y="1461928"/>
            <a:ext cx="4860032" cy="4415344"/>
          </a:xfrm>
          <a:prstGeom prst="rect">
            <a:avLst/>
          </a:prstGeom>
          <a:noFill/>
          <a:ln w="9525">
            <a:noFill/>
            <a:miter lim="800000"/>
            <a:headEnd/>
            <a:tailEnd/>
          </a:ln>
        </p:spPr>
      </p:pic>
    </p:spTree>
    <p:extLst>
      <p:ext uri="{BB962C8B-B14F-4D97-AF65-F5344CB8AC3E}">
        <p14:creationId xmlns:p14="http://schemas.microsoft.com/office/powerpoint/2010/main" val="7904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525962"/>
          </a:xfrm>
        </p:spPr>
        <p:txBody>
          <a:bodyPr>
            <a:normAutofit lnSpcReduction="10000"/>
          </a:bodyPr>
          <a:lstStyle/>
          <a:p>
            <a:pPr algn="just"/>
            <a:endParaRPr lang="es-ES" sz="2000" dirty="0"/>
          </a:p>
          <a:p>
            <a:pPr algn="just"/>
            <a:r>
              <a:rPr lang="es-ES" sz="2000" dirty="0"/>
              <a:t>La </a:t>
            </a:r>
            <a:r>
              <a:rPr lang="es-ES" sz="2000" b="1" dirty="0"/>
              <a:t>programación </a:t>
            </a:r>
            <a:r>
              <a:rPr lang="es-ES" sz="2000" b="1" dirty="0" err="1"/>
              <a:t>multih</a:t>
            </a:r>
            <a:r>
              <a:rPr lang="es-ES_tradnl" sz="2000" b="1" dirty="0" err="1"/>
              <a:t>ilo</a:t>
            </a:r>
            <a:r>
              <a:rPr lang="es-ES_tradnl" sz="2000" dirty="0"/>
              <a:t> permite la ejecución de varios hilos al mismo tiempo, tantos hilos como núcleos tenga el procesador, para realizar una tarea común. </a:t>
            </a:r>
          </a:p>
          <a:p>
            <a:pPr algn="just"/>
            <a:endParaRPr lang="es-ES_tradnl" sz="2000" dirty="0"/>
          </a:p>
          <a:p>
            <a:pPr algn="just"/>
            <a:r>
              <a:rPr lang="es-ES_tradnl" sz="2000" dirty="0"/>
              <a:t>A la hora de realizar un programa </a:t>
            </a:r>
            <a:r>
              <a:rPr lang="es-ES_tradnl" sz="2000" dirty="0" err="1"/>
              <a:t>multihilo</a:t>
            </a:r>
            <a:r>
              <a:rPr lang="es-ES_tradnl" sz="2000" dirty="0"/>
              <a:t> cooperativo, se deben seguir las fases:</a:t>
            </a:r>
          </a:p>
          <a:p>
            <a:pPr lvl="1" algn="just"/>
            <a:r>
              <a:rPr lang="es-ES_tradnl" sz="1800" dirty="0"/>
              <a:t>Descomposición funcional. Es necesario identificar previamente las diferentes tareas que debe realizar la aplicación y las relaciones existentes entre ellas.</a:t>
            </a:r>
            <a:endParaRPr lang="es-ES" sz="1800" dirty="0"/>
          </a:p>
          <a:p>
            <a:pPr lvl="1" algn="just"/>
            <a:r>
              <a:rPr lang="es-ES_tradnl" sz="1800" dirty="0"/>
              <a:t>Partición.</a:t>
            </a:r>
            <a:r>
              <a:rPr lang="es-ES" sz="1800" dirty="0"/>
              <a:t> La comunicación entre hilos se realiza principalmente a través de memoria. Los tiempos de acceso son muy rápidos por lo que no supone una pérdida de tiempo significativa. Ojo: Problemas de sincronización.</a:t>
            </a:r>
          </a:p>
          <a:p>
            <a:pPr lvl="1" algn="just"/>
            <a:r>
              <a:rPr lang="es-ES_tradnl" sz="1800" dirty="0"/>
              <a:t>Implementación. Se utiliza la clase </a:t>
            </a:r>
            <a:r>
              <a:rPr lang="es-ES_tradnl" sz="1800" i="1" dirty="0" err="1"/>
              <a:t>Thread</a:t>
            </a:r>
            <a:r>
              <a:rPr lang="es-ES_tradnl" sz="1800" dirty="0"/>
              <a:t> o la interfaz </a:t>
            </a:r>
            <a:r>
              <a:rPr lang="es-ES_tradnl" sz="1800" i="1" dirty="0" err="1"/>
              <a:t>Runnable</a:t>
            </a:r>
            <a:r>
              <a:rPr lang="es-ES_tradnl" sz="1800" dirty="0"/>
              <a:t> como punto de partida. Utilizar mecanismos de sincronización.</a:t>
            </a:r>
            <a:endParaRPr lang="es-ES" sz="1700" dirty="0"/>
          </a:p>
        </p:txBody>
      </p:sp>
      <p:sp>
        <p:nvSpPr>
          <p:cNvPr id="2" name="1 Título"/>
          <p:cNvSpPr>
            <a:spLocks noGrp="1"/>
          </p:cNvSpPr>
          <p:nvPr>
            <p:ph type="title" idx="4294967295"/>
          </p:nvPr>
        </p:nvSpPr>
        <p:spPr>
          <a:xfrm>
            <a:off x="0" y="274638"/>
            <a:ext cx="8229600" cy="1143000"/>
          </a:xfrm>
        </p:spPr>
        <p:txBody>
          <a:bodyPr>
            <a:noAutofit/>
          </a:bodyPr>
          <a:lstStyle/>
          <a:p>
            <a:r>
              <a:rPr lang="es-ES" dirty="0"/>
              <a:t>P</a:t>
            </a:r>
            <a:r>
              <a:rPr lang="x-none"/>
              <a:t>rogramación de aplicaciones multihilo</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8229600" cy="1143000"/>
          </a:xfrm>
        </p:spPr>
        <p:txBody>
          <a:bodyPr/>
          <a:lstStyle/>
          <a:p>
            <a:r>
              <a:rPr lang="es-ES" dirty="0"/>
              <a:t>Hilo</a:t>
            </a:r>
          </a:p>
        </p:txBody>
      </p:sp>
      <p:pic>
        <p:nvPicPr>
          <p:cNvPr id="1026" name="Picture 2"/>
          <p:cNvPicPr>
            <a:picLocks noChangeAspect="1" noChangeArrowheads="1"/>
          </p:cNvPicPr>
          <p:nvPr/>
        </p:nvPicPr>
        <p:blipFill>
          <a:blip r:embed="rId2" cstate="print"/>
          <a:srcRect/>
          <a:stretch>
            <a:fillRect/>
          </a:stretch>
        </p:blipFill>
        <p:spPr bwMode="auto">
          <a:xfrm>
            <a:off x="971600" y="1196752"/>
            <a:ext cx="7615244" cy="469170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395787"/>
          </a:xfrm>
        </p:spPr>
        <p:txBody>
          <a:bodyPr>
            <a:normAutofit/>
          </a:bodyPr>
          <a:lstStyle/>
          <a:p>
            <a:pPr algn="just"/>
            <a:r>
              <a:rPr lang="es-ES" sz="2000" dirty="0"/>
              <a:t>Multitarea: ejecución simultanea de varios hilos:</a:t>
            </a:r>
          </a:p>
          <a:p>
            <a:pPr lvl="1" algn="just"/>
            <a:r>
              <a:rPr lang="es-ES" sz="1600" dirty="0"/>
              <a:t>Capacidad de respuesta. Los hilos permiten a los procesos continuar atendiendo peticiones del usuario aunque alguna de las tareas (hilo) que esté realizando el programa sea muy larga.</a:t>
            </a:r>
          </a:p>
          <a:p>
            <a:pPr lvl="1" algn="just"/>
            <a:endParaRPr lang="es-ES" sz="1600" dirty="0"/>
          </a:p>
          <a:p>
            <a:pPr lvl="1" algn="just"/>
            <a:r>
              <a:rPr lang="es-ES" sz="1600" dirty="0"/>
              <a:t>Compartición de recursos. Por defecto, los </a:t>
            </a:r>
            <a:r>
              <a:rPr lang="es-ES" sz="1600" i="1" dirty="0" err="1"/>
              <a:t>threads</a:t>
            </a:r>
            <a:r>
              <a:rPr lang="es-ES" sz="1600" dirty="0"/>
              <a:t> comparten la memoria y todos los recursos del proceso al que pertenecen. </a:t>
            </a:r>
          </a:p>
          <a:p>
            <a:pPr lvl="1"/>
            <a:endParaRPr lang="es-ES" sz="1600" dirty="0"/>
          </a:p>
          <a:p>
            <a:pPr lvl="1"/>
            <a:r>
              <a:rPr lang="es-ES" sz="1600" dirty="0"/>
              <a:t>La creación de nuevos hilos no supone ninguna reserva adicional de memoria por parte del sistema operativo.</a:t>
            </a:r>
          </a:p>
          <a:p>
            <a:pPr lvl="1"/>
            <a:endParaRPr lang="es-ES" sz="1600" dirty="0"/>
          </a:p>
          <a:p>
            <a:pPr lvl="1"/>
            <a:r>
              <a:rPr lang="es-ES" sz="1600" dirty="0"/>
              <a:t>Paralelismo real. La utilización de </a:t>
            </a:r>
            <a:r>
              <a:rPr lang="es-ES" sz="1600" i="1" dirty="0" err="1"/>
              <a:t>threads</a:t>
            </a:r>
            <a:r>
              <a:rPr lang="es-ES" sz="1600" i="1" dirty="0"/>
              <a:t> </a:t>
            </a:r>
            <a:r>
              <a:rPr lang="es-ES" sz="1600" dirty="0"/>
              <a:t>permite aprovechar la existencia de más de un núcleo en el sistema en arquitecturas </a:t>
            </a:r>
            <a:r>
              <a:rPr lang="es-ES" sz="1600" i="1" dirty="0" err="1"/>
              <a:t>multicore</a:t>
            </a:r>
            <a:r>
              <a:rPr lang="es-ES" sz="1600" dirty="0"/>
              <a:t>. </a:t>
            </a:r>
          </a:p>
        </p:txBody>
      </p:sp>
      <p:sp>
        <p:nvSpPr>
          <p:cNvPr id="2" name="1 Título"/>
          <p:cNvSpPr>
            <a:spLocks noGrp="1"/>
          </p:cNvSpPr>
          <p:nvPr>
            <p:ph type="title" idx="4294967295"/>
          </p:nvPr>
        </p:nvSpPr>
        <p:spPr>
          <a:xfrm>
            <a:off x="0" y="274638"/>
            <a:ext cx="8229600" cy="1143000"/>
          </a:xfrm>
        </p:spPr>
        <p:txBody>
          <a:bodyPr/>
          <a:lstStyle/>
          <a:p>
            <a:r>
              <a:rPr lang="es-ES" dirty="0"/>
              <a:t>Multitarea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525962"/>
          </a:xfrm>
        </p:spPr>
        <p:txBody>
          <a:bodyPr>
            <a:normAutofit/>
          </a:bodyPr>
          <a:lstStyle/>
          <a:p>
            <a:pPr algn="just"/>
            <a:r>
              <a:rPr lang="es-ES" sz="2000" dirty="0"/>
              <a:t>Los procesos mantienen su propio espacio de direcciones y recursos de ejecución mientras que los hilos dependen del proceso.</a:t>
            </a:r>
          </a:p>
          <a:p>
            <a:pPr lvl="1" algn="just"/>
            <a:r>
              <a:rPr lang="es-ES" sz="1600" dirty="0"/>
              <a:t>Comparten con otros hilos la sección de código, datos y otros recursos.</a:t>
            </a:r>
          </a:p>
          <a:p>
            <a:pPr lvl="1" algn="just"/>
            <a:r>
              <a:rPr lang="es-ES" sz="1600" dirty="0"/>
              <a:t>Cada hilo tiene su propio contador de programa, conjunto de registros de la CPU y pila para indicar por dónde se está ejecutando.</a:t>
            </a:r>
          </a:p>
        </p:txBody>
      </p:sp>
      <p:sp>
        <p:nvSpPr>
          <p:cNvPr id="2" name="1 Título"/>
          <p:cNvSpPr>
            <a:spLocks noGrp="1"/>
          </p:cNvSpPr>
          <p:nvPr>
            <p:ph type="title" idx="4294967295"/>
          </p:nvPr>
        </p:nvSpPr>
        <p:spPr>
          <a:xfrm>
            <a:off x="0" y="274638"/>
            <a:ext cx="8229600" cy="1143000"/>
          </a:xfrm>
        </p:spPr>
        <p:txBody>
          <a:bodyPr/>
          <a:lstStyle/>
          <a:p>
            <a:r>
              <a:rPr lang="es-ES" dirty="0"/>
              <a:t>Recursos compartidos por Hilos</a:t>
            </a:r>
          </a:p>
        </p:txBody>
      </p:sp>
      <p:pic>
        <p:nvPicPr>
          <p:cNvPr id="2050" name="Picture 2"/>
          <p:cNvPicPr>
            <a:picLocks noChangeAspect="1" noChangeArrowheads="1"/>
          </p:cNvPicPr>
          <p:nvPr/>
        </p:nvPicPr>
        <p:blipFill>
          <a:blip r:embed="rId2" cstate="print"/>
          <a:srcRect/>
          <a:stretch>
            <a:fillRect/>
          </a:stretch>
        </p:blipFill>
        <p:spPr bwMode="auto">
          <a:xfrm>
            <a:off x="1979712" y="3284984"/>
            <a:ext cx="5593556" cy="259228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35100"/>
            <a:ext cx="8229600" cy="4730750"/>
          </a:xfrm>
        </p:spPr>
        <p:txBody>
          <a:bodyPr>
            <a:normAutofit fontScale="92500"/>
          </a:bodyPr>
          <a:lstStyle/>
          <a:p>
            <a:r>
              <a:rPr lang="es-ES" sz="2200" dirty="0"/>
              <a:t>Los hilos pueden cambiar de estado a lo largo de su ejecución.</a:t>
            </a:r>
          </a:p>
          <a:p>
            <a:r>
              <a:rPr lang="es-ES" sz="2200" dirty="0"/>
              <a:t>Se definen los siguientes estados:</a:t>
            </a:r>
          </a:p>
          <a:p>
            <a:pPr lvl="1" algn="just"/>
            <a:r>
              <a:rPr lang="es-ES" sz="2200" dirty="0"/>
              <a:t>Nuevo: el hilo está preparado para su ejecución pero todavía no se ha realizado la llamada correspondiente en la ejecución del código del programa. </a:t>
            </a:r>
          </a:p>
          <a:p>
            <a:pPr lvl="1" algn="just"/>
            <a:r>
              <a:rPr lang="es-ES" sz="2200" dirty="0"/>
              <a:t>Listo: el proceso no se encuentra en ejecución aunque está preparado para hacerlo. El sistema operativo no le ha asignado todavía un procesador para ejecutarse. </a:t>
            </a:r>
          </a:p>
          <a:p>
            <a:pPr lvl="1" algn="just"/>
            <a:r>
              <a:rPr lang="es-ES" sz="2200" i="1" dirty="0" err="1"/>
              <a:t>Runnable</a:t>
            </a:r>
            <a:r>
              <a:rPr lang="es-ES" sz="2200" dirty="0"/>
              <a:t>: el hilo está preparado para ejecutarse y puede estar ejecutándose.</a:t>
            </a:r>
          </a:p>
          <a:p>
            <a:pPr lvl="1"/>
            <a:r>
              <a:rPr lang="es-ES" sz="2200" dirty="0"/>
              <a:t>Bloqueado: el hilo está bloqueado por diversos motivos esperando que el suceso suceda para volver al estado </a:t>
            </a:r>
            <a:r>
              <a:rPr lang="es-ES" sz="2200" i="1" dirty="0" err="1"/>
              <a:t>Runnable</a:t>
            </a:r>
            <a:r>
              <a:rPr lang="es-ES" sz="2200" dirty="0"/>
              <a:t>.</a:t>
            </a:r>
          </a:p>
          <a:p>
            <a:pPr lvl="1"/>
            <a:r>
              <a:rPr lang="es-ES" sz="2200" dirty="0"/>
              <a:t>Terminado: el hilo ha finalizado su ejecución.</a:t>
            </a:r>
          </a:p>
          <a:p>
            <a:pPr lvl="1" algn="just"/>
            <a:endParaRPr lang="es-ES" sz="2400" dirty="0"/>
          </a:p>
          <a:p>
            <a:pPr lvl="1" algn="just"/>
            <a:endParaRPr lang="es-ES" dirty="0"/>
          </a:p>
        </p:txBody>
      </p:sp>
      <p:sp>
        <p:nvSpPr>
          <p:cNvPr id="2" name="1 Título"/>
          <p:cNvSpPr>
            <a:spLocks noGrp="1"/>
          </p:cNvSpPr>
          <p:nvPr>
            <p:ph type="title" idx="4294967295"/>
          </p:nvPr>
        </p:nvSpPr>
        <p:spPr>
          <a:xfrm>
            <a:off x="0" y="274638"/>
            <a:ext cx="8229600" cy="1143000"/>
          </a:xfrm>
        </p:spPr>
        <p:txBody>
          <a:bodyPr/>
          <a:lstStyle/>
          <a:p>
            <a:r>
              <a:rPr lang="es-ES" dirty="0"/>
              <a:t>Estados de un hilo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035425"/>
          </a:xfrm>
        </p:spPr>
        <p:txBody>
          <a:bodyPr>
            <a:normAutofit/>
          </a:bodyPr>
          <a:lstStyle/>
          <a:p>
            <a:r>
              <a:rPr lang="es-ES" sz="2400" dirty="0"/>
              <a:t>Operaciones básicas:</a:t>
            </a:r>
          </a:p>
          <a:p>
            <a:pPr lvl="1"/>
            <a:r>
              <a:rPr lang="es-ES" sz="2000" u="sng" dirty="0"/>
              <a:t>Creación y arranque de hilos</a:t>
            </a:r>
            <a:r>
              <a:rPr lang="es-ES" sz="2000" dirty="0"/>
              <a:t>. Cualquier programa a ejecutarse es un proceso que tiene un hilo de ejecución principal. Este hilo puede a su vez crear nuevos hilos que ejecutarán código diferente o tareas, es decir el camino de ejecución no tiene por qué ser el mismo.</a:t>
            </a:r>
          </a:p>
          <a:p>
            <a:pPr lvl="1"/>
            <a:r>
              <a:rPr lang="es-ES" sz="2000" u="sng" dirty="0"/>
              <a:t>Espera de hilos</a:t>
            </a:r>
            <a:r>
              <a:rPr lang="es-ES" sz="2000" dirty="0"/>
              <a:t>. </a:t>
            </a:r>
            <a:r>
              <a:rPr lang="es-ES_tradnl" sz="2000" dirty="0"/>
              <a:t>Como varios hilos comparten el mismo procesador, si alguno no tiene trabajo que hacer, es bueno suspender su ejecución para que haya un mayor tiempo de procesador disponible. </a:t>
            </a:r>
          </a:p>
          <a:p>
            <a:pPr marL="514350" indent="-514350" algn="just">
              <a:buNone/>
            </a:pPr>
            <a:endParaRPr lang="es-ES" sz="2000" dirty="0"/>
          </a:p>
          <a:p>
            <a:pPr marL="514350" indent="-514350">
              <a:buNone/>
            </a:pPr>
            <a:endParaRPr lang="es-ES" dirty="0"/>
          </a:p>
        </p:txBody>
      </p:sp>
      <p:sp>
        <p:nvSpPr>
          <p:cNvPr id="2" name="1 Título"/>
          <p:cNvSpPr>
            <a:spLocks noGrp="1"/>
          </p:cNvSpPr>
          <p:nvPr>
            <p:ph type="title" idx="4294967295"/>
          </p:nvPr>
        </p:nvSpPr>
        <p:spPr>
          <a:xfrm>
            <a:off x="0" y="274638"/>
            <a:ext cx="8229600" cy="1143000"/>
          </a:xfrm>
        </p:spPr>
        <p:txBody>
          <a:bodyPr/>
          <a:lstStyle/>
          <a:p>
            <a:r>
              <a:rPr lang="es-ES" dirty="0"/>
              <a:t>Gestión de Hilos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1481138"/>
            <a:ext cx="8229600" cy="4525962"/>
          </a:xfrm>
        </p:spPr>
        <p:txBody>
          <a:bodyPr>
            <a:normAutofit lnSpcReduction="10000"/>
          </a:bodyPr>
          <a:lstStyle/>
          <a:p>
            <a:r>
              <a:rPr lang="es-ES" sz="2000" dirty="0"/>
              <a:t>Creación de hilos en Java: </a:t>
            </a:r>
          </a:p>
          <a:p>
            <a:pPr lvl="1"/>
            <a:r>
              <a:rPr lang="es-ES" sz="1800" dirty="0"/>
              <a:t>Implementando la interfaz </a:t>
            </a:r>
            <a:r>
              <a:rPr lang="es-ES" sz="1800" i="1" dirty="0" err="1"/>
              <a:t>Runnable</a:t>
            </a:r>
            <a:r>
              <a:rPr lang="es-ES" sz="1800" i="1" dirty="0"/>
              <a:t>. </a:t>
            </a:r>
            <a:r>
              <a:rPr lang="es-ES_tradnl" sz="1800" dirty="0"/>
              <a:t>La interfaz </a:t>
            </a:r>
            <a:r>
              <a:rPr lang="es-ES_tradnl" sz="1800" i="1" dirty="0" err="1"/>
              <a:t>Runnable</a:t>
            </a:r>
            <a:r>
              <a:rPr lang="es-ES_tradnl" sz="1800" dirty="0"/>
              <a:t> proporciona la capacidad de añadir la funcionalidad de un hilo a una clase simplemente implementando dicha interfaz. La interfaz </a:t>
            </a:r>
            <a:r>
              <a:rPr lang="es-ES_tradnl" sz="1800" i="1" dirty="0" err="1"/>
              <a:t>Runnable</a:t>
            </a:r>
            <a:r>
              <a:rPr lang="es-ES_tradnl" sz="1800" dirty="0"/>
              <a:t> debería ser utilizada si la clase solamente va a utilizar la funcionalidad </a:t>
            </a:r>
            <a:r>
              <a:rPr lang="es-ES_tradnl" sz="1800" i="1" dirty="0" err="1"/>
              <a:t>run</a:t>
            </a:r>
            <a:r>
              <a:rPr lang="es-ES_tradnl" sz="1800" dirty="0"/>
              <a:t> de los hilos. </a:t>
            </a:r>
            <a:endParaRPr lang="es-ES" sz="1800" dirty="0"/>
          </a:p>
          <a:p>
            <a:pPr lvl="1"/>
            <a:r>
              <a:rPr lang="es-ES" sz="1800" dirty="0"/>
              <a:t>Extendiendo de la clase </a:t>
            </a:r>
            <a:r>
              <a:rPr lang="es-ES" sz="1800" i="1" dirty="0" err="1"/>
              <a:t>Thread</a:t>
            </a:r>
            <a:r>
              <a:rPr lang="es-ES" sz="1800" dirty="0"/>
              <a:t> mediante la creación de una subclase.</a:t>
            </a:r>
            <a:r>
              <a:rPr lang="es-ES_tradnl" sz="1800" dirty="0"/>
              <a:t> La clase </a:t>
            </a:r>
            <a:r>
              <a:rPr lang="es-ES_tradnl" sz="1800" i="1" dirty="0" err="1"/>
              <a:t>Thread</a:t>
            </a:r>
            <a:r>
              <a:rPr lang="es-ES_tradnl" sz="1800" dirty="0"/>
              <a:t> es responsable de producir hilos funcionales para otras clases e implementa la interfaz </a:t>
            </a:r>
            <a:r>
              <a:rPr lang="es-ES_tradnl" sz="1800" i="1" dirty="0" err="1"/>
              <a:t>Runnable</a:t>
            </a:r>
            <a:endParaRPr lang="es-ES" sz="1800" dirty="0"/>
          </a:p>
          <a:p>
            <a:pPr algn="just">
              <a:buNone/>
            </a:pPr>
            <a:r>
              <a:rPr lang="es-ES_tradnl" sz="2000" dirty="0"/>
              <a:t>	</a:t>
            </a:r>
          </a:p>
          <a:p>
            <a:pPr algn="just"/>
            <a:r>
              <a:rPr lang="es-ES" sz="2000" dirty="0"/>
              <a:t>El método </a:t>
            </a:r>
            <a:r>
              <a:rPr lang="es-ES" sz="2000" i="1" dirty="0" err="1"/>
              <a:t>run</a:t>
            </a:r>
            <a:r>
              <a:rPr lang="es-ES" sz="2000" i="1" dirty="0"/>
              <a:t>()</a:t>
            </a:r>
            <a:r>
              <a:rPr lang="es-ES" sz="2000" dirty="0"/>
              <a:t> implementa la operación </a:t>
            </a:r>
            <a:r>
              <a:rPr lang="es-ES" sz="2000" i="1" dirty="0" err="1"/>
              <a:t>create</a:t>
            </a:r>
            <a:r>
              <a:rPr lang="es-ES" sz="2000" dirty="0"/>
              <a:t> conteniendo el código a ejecutar por el hilo. </a:t>
            </a:r>
            <a:r>
              <a:rPr lang="es-ES_tradnl" sz="2000" dirty="0"/>
              <a:t>Dicho método contendrá el hilo de ejecución. </a:t>
            </a:r>
          </a:p>
          <a:p>
            <a:pPr algn="just"/>
            <a:r>
              <a:rPr lang="es-ES_tradnl" sz="2000" dirty="0"/>
              <a:t>La clase </a:t>
            </a:r>
            <a:r>
              <a:rPr lang="es-ES_tradnl" sz="2000" i="1" dirty="0" err="1"/>
              <a:t>Thread</a:t>
            </a:r>
            <a:r>
              <a:rPr lang="es-ES_tradnl" sz="2000" dirty="0"/>
              <a:t> define también el método </a:t>
            </a:r>
            <a:r>
              <a:rPr lang="es-ES" sz="2000" i="1" dirty="0" err="1"/>
              <a:t>start</a:t>
            </a:r>
            <a:r>
              <a:rPr lang="es-ES" sz="2000" i="1" dirty="0"/>
              <a:t>()</a:t>
            </a:r>
            <a:r>
              <a:rPr lang="es-ES" sz="2000" dirty="0"/>
              <a:t> </a:t>
            </a:r>
            <a:r>
              <a:rPr lang="es-ES_tradnl" sz="2000" dirty="0"/>
              <a:t>para implementar la operación </a:t>
            </a:r>
            <a:r>
              <a:rPr lang="es-ES_tradnl" sz="2000" i="1" dirty="0" err="1"/>
              <a:t>create</a:t>
            </a:r>
            <a:r>
              <a:rPr lang="es-ES_tradnl" sz="2000" dirty="0"/>
              <a:t>. </a:t>
            </a:r>
            <a:r>
              <a:rPr lang="es-ES" sz="2000" dirty="0"/>
              <a:t>Este método es que</a:t>
            </a:r>
            <a:r>
              <a:rPr lang="es-ES" sz="2000" i="1" dirty="0"/>
              <a:t> </a:t>
            </a:r>
            <a:r>
              <a:rPr lang="es-ES_tradnl" sz="2000" dirty="0"/>
              <a:t>comienza la ejecución del hilo de la clase correspondiente.</a:t>
            </a:r>
            <a:endParaRPr lang="es-ES" sz="2000" dirty="0"/>
          </a:p>
          <a:p>
            <a:pPr algn="just"/>
            <a:endParaRPr lang="es-ES" sz="2000" dirty="0"/>
          </a:p>
        </p:txBody>
      </p:sp>
      <p:sp>
        <p:nvSpPr>
          <p:cNvPr id="2" name="1 Título"/>
          <p:cNvSpPr>
            <a:spLocks noGrp="1"/>
          </p:cNvSpPr>
          <p:nvPr>
            <p:ph type="title" idx="4294967295"/>
          </p:nvPr>
        </p:nvSpPr>
        <p:spPr>
          <a:xfrm>
            <a:off x="0" y="274638"/>
            <a:ext cx="8229600" cy="1143000"/>
          </a:xfrm>
        </p:spPr>
        <p:txBody>
          <a:bodyPr/>
          <a:lstStyle/>
          <a:p>
            <a:r>
              <a:rPr lang="es-ES" dirty="0"/>
              <a:t>Creación y Arranque de hilos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13345</TotalTime>
  <Words>3686</Words>
  <Application>Microsoft Macintosh PowerPoint</Application>
  <PresentationFormat>Presentación en pantalla (4:3)</PresentationFormat>
  <Paragraphs>365</Paragraphs>
  <Slides>31</Slides>
  <Notes>7</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31</vt:i4>
      </vt:variant>
    </vt:vector>
  </HeadingPairs>
  <TitlesOfParts>
    <vt:vector size="41" baseType="lpstr">
      <vt:lpstr>Arial</vt:lpstr>
      <vt:lpstr>Calibri</vt:lpstr>
      <vt:lpstr>Charter</vt:lpstr>
      <vt:lpstr>Charter</vt:lpstr>
      <vt:lpstr>Courier New</vt:lpstr>
      <vt:lpstr>Lucida Sans Unicode</vt:lpstr>
      <vt:lpstr>Verdana</vt:lpstr>
      <vt:lpstr>Wingdings 2</vt:lpstr>
      <vt:lpstr>Wingdings 3</vt:lpstr>
      <vt:lpstr>Concurrencia</vt:lpstr>
      <vt:lpstr>Capítulo 2: PROGRAMACIÓN DE HILOS </vt:lpstr>
      <vt:lpstr>ÍNDICE</vt:lpstr>
      <vt:lpstr>Hilo</vt:lpstr>
      <vt:lpstr>Hilo</vt:lpstr>
      <vt:lpstr>Multitarea</vt:lpstr>
      <vt:lpstr>Recursos compartidos por Hilos</vt:lpstr>
      <vt:lpstr>Estados de un hilo</vt:lpstr>
      <vt:lpstr>Gestión de Hilos</vt:lpstr>
      <vt:lpstr>Creación y Arranque de hilos</vt:lpstr>
      <vt:lpstr>Creación y Arranque de hilos</vt:lpstr>
      <vt:lpstr>Creación y Arranque de hilos</vt:lpstr>
      <vt:lpstr>Creación y Arranque de hilos</vt:lpstr>
      <vt:lpstr>Espera de hilos</vt:lpstr>
      <vt:lpstr>Espera de hilos</vt:lpstr>
      <vt:lpstr>Planificación de Hilos</vt:lpstr>
      <vt:lpstr>Sincronización de Hilos </vt:lpstr>
      <vt:lpstr>Problemas de Sincronización</vt:lpstr>
      <vt:lpstr>Problemas de Sincronización</vt:lpstr>
      <vt:lpstr>Sincronización de hilos</vt:lpstr>
      <vt:lpstr>Sincronización de hilos</vt:lpstr>
      <vt:lpstr>Presentación de PowerPoint</vt:lpstr>
      <vt:lpstr>Sincronización de hilos</vt:lpstr>
      <vt:lpstr>Sincronización de hilos</vt:lpstr>
      <vt:lpstr>Mecanismos de sincronización</vt:lpstr>
      <vt:lpstr>Mecanismos de sincronización</vt:lpstr>
      <vt:lpstr>Mecanismos de sincronización</vt:lpstr>
      <vt:lpstr>Mecanismos de sincronización</vt:lpstr>
      <vt:lpstr>Mecanismos de sincronización</vt:lpstr>
      <vt:lpstr>Mecanismos de sincronización</vt:lpstr>
      <vt:lpstr>Mecanismos de sincronización</vt:lpstr>
      <vt:lpstr>Programación de aplicaciones multihilo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2: PROGRAMACIÓN DE HILOS</dc:title>
  <dc:creator>LAURA</dc:creator>
  <cp:lastModifiedBy>Microsoft Office User</cp:lastModifiedBy>
  <cp:revision>34</cp:revision>
  <dcterms:created xsi:type="dcterms:W3CDTF">2013-06-18T12:49:51Z</dcterms:created>
  <dcterms:modified xsi:type="dcterms:W3CDTF">2021-11-04T09:45:24Z</dcterms:modified>
</cp:coreProperties>
</file>