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handoutMasterIdLst>
    <p:handoutMasterId r:id="rId14"/>
  </p:handoutMasterIdLst>
  <p:sldIdLst>
    <p:sldId id="297" r:id="rId2"/>
    <p:sldId id="348" r:id="rId3"/>
    <p:sldId id="349" r:id="rId4"/>
    <p:sldId id="350" r:id="rId5"/>
    <p:sldId id="351" r:id="rId6"/>
    <p:sldId id="352" r:id="rId7"/>
    <p:sldId id="353" r:id="rId8"/>
    <p:sldId id="354" r:id="rId9"/>
    <p:sldId id="357" r:id="rId10"/>
    <p:sldId id="355" r:id="rId11"/>
    <p:sldId id="356" r:id="rId1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6" autoAdjust="0"/>
  </p:normalViewPr>
  <p:slideViewPr>
    <p:cSldViewPr>
      <p:cViewPr varScale="1">
        <p:scale>
          <a:sx n="115" d="100"/>
          <a:sy n="115" d="100"/>
        </p:scale>
        <p:origin x="153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8" d="100"/>
          <a:sy n="88" d="100"/>
        </p:scale>
        <p:origin x="-3834"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04F6DA-CD90-412A-8A9A-15A4CA87BD22}" type="datetimeFigureOut">
              <a:rPr lang="es-ES" smtClean="0"/>
              <a:t>04/10/2021</a:t>
            </a:fld>
            <a:endParaRPr lang="es-ES"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CEC6A8C-B79C-4D42-B569-37EC88628A83}" type="slidenum">
              <a:rPr lang="es-ES" smtClean="0"/>
              <a:t>‹Nº›</a:t>
            </a:fld>
            <a:endParaRPr lang="es-E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CAF557-5980-45DD-91FD-D865754BD8E6}" type="datetimeFigureOut">
              <a:rPr lang="es-ES" smtClean="0"/>
              <a:t>04/10/2021</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3E7F60-8C3D-4821-972C-799F4B730C99}" type="slidenum">
              <a:rPr lang="es-ES" smtClean="0"/>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a:t>Haga clic para modificar el estilo de título del patrón</a:t>
            </a:r>
            <a:endParaRPr kumimoji="0" lang="en-US"/>
          </a:p>
        </p:txBody>
      </p:sp>
      <p:sp>
        <p:nvSpPr>
          <p:cNvPr id="9" name="8 Subtítulo"/>
          <p:cNvSpPr>
            <a:spLocks noGrp="1"/>
          </p:cNvSpPr>
          <p:nvPr>
            <p:ph type="subTitle" idx="1" hasCustomPrompt="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r>
              <a:rPr lang="es-ES" dirty="0"/>
              <a:t>Dra. Mª Belén Vaquerizo García</a:t>
            </a:r>
          </a:p>
        </p:txBody>
      </p:sp>
      <p:sp>
        <p:nvSpPr>
          <p:cNvPr id="17" name="16 Marcador de pie de página"/>
          <p:cNvSpPr>
            <a:spLocks noGrp="1"/>
          </p:cNvSpPr>
          <p:nvPr>
            <p:ph type="ftr" sz="quarter" idx="11"/>
          </p:nvPr>
        </p:nvSpPr>
        <p:spPr bwMode="auto">
          <a:xfrm rot="5400000">
            <a:off x="7077269" y="4181669"/>
            <a:ext cx="3657600" cy="384048"/>
          </a:xfrm>
        </p:spPr>
        <p:txBody>
          <a:bodyPr/>
          <a:lstStyle/>
          <a:p>
            <a:r>
              <a:rPr lang="es-ES" dirty="0"/>
              <a:t>Análisis y Diseño de Sistemas, 2016-17</a:t>
            </a:r>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7FC3F83C-E5B1-4C3B-AF7F-2644F466D115}" type="slidenum">
              <a:rPr lang="es-ES" smtClean="0"/>
              <a:t>‹Nº›</a:t>
            </a:fld>
            <a:endParaRPr lang="es-E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hasCustomPrompt="1"/>
          </p:nvPr>
        </p:nvSpPr>
        <p:spPr/>
        <p:txBody>
          <a:bodyPr vert="eaVert"/>
          <a:lstStyle/>
          <a:p>
            <a:pPr lvl="0" eaLnBrk="1" latinLnBrk="0" hangingPunct="1"/>
            <a:r>
              <a:rPr lang="es-ES"/>
              <a:t>Haga clic para modificar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r>
              <a:rPr lang="es-ES" dirty="0"/>
              <a:t>Dra. Mª Belén Vaquerizo García</a:t>
            </a:r>
          </a:p>
        </p:txBody>
      </p:sp>
      <p:sp>
        <p:nvSpPr>
          <p:cNvPr id="5" name="4 Marcador de pie de página"/>
          <p:cNvSpPr>
            <a:spLocks noGrp="1"/>
          </p:cNvSpPr>
          <p:nvPr>
            <p:ph type="ftr" sz="quarter" idx="11"/>
          </p:nvPr>
        </p:nvSpPr>
        <p:spPr/>
        <p:txBody>
          <a:bodyPr/>
          <a:lstStyle/>
          <a:p>
            <a:r>
              <a:rPr lang="es-ES" dirty="0"/>
              <a:t>Análisis y Diseño de Sistemas, 2016-17</a:t>
            </a:r>
          </a:p>
        </p:txBody>
      </p:sp>
      <p:sp>
        <p:nvSpPr>
          <p:cNvPr id="6" name="5 Marcador de número de diapositiva"/>
          <p:cNvSpPr>
            <a:spLocks noGrp="1"/>
          </p:cNvSpPr>
          <p:nvPr>
            <p:ph type="sldNum" sz="quarter" idx="12"/>
          </p:nvPr>
        </p:nvSpPr>
        <p:spPr/>
        <p:txBody>
          <a:bodyPr/>
          <a:lstStyle/>
          <a:p>
            <a:fld id="{7FC3F83C-E5B1-4C3B-AF7F-2644F466D115}" type="slidenum">
              <a:rPr lang="es-ES" smtClean="0"/>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hasCustomPrompt="1"/>
          </p:nvPr>
        </p:nvSpPr>
        <p:spPr>
          <a:xfrm>
            <a:off x="457200" y="274638"/>
            <a:ext cx="6019800" cy="5851525"/>
          </a:xfrm>
        </p:spPr>
        <p:txBody>
          <a:bodyPr vert="eaVert"/>
          <a:lstStyle/>
          <a:p>
            <a:pPr lvl="0" eaLnBrk="1" latinLnBrk="0" hangingPunct="1"/>
            <a:r>
              <a:rPr lang="es-ES"/>
              <a:t>Haga clic para modificar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r>
              <a:rPr lang="es-ES" dirty="0"/>
              <a:t>Dra. Mª Belén Vaquerizo García</a:t>
            </a:r>
          </a:p>
        </p:txBody>
      </p:sp>
      <p:sp>
        <p:nvSpPr>
          <p:cNvPr id="5" name="4 Marcador de pie de página"/>
          <p:cNvSpPr>
            <a:spLocks noGrp="1"/>
          </p:cNvSpPr>
          <p:nvPr>
            <p:ph type="ftr" sz="quarter" idx="11"/>
          </p:nvPr>
        </p:nvSpPr>
        <p:spPr/>
        <p:txBody>
          <a:bodyPr/>
          <a:lstStyle/>
          <a:p>
            <a:r>
              <a:rPr lang="es-ES" dirty="0"/>
              <a:t>Análisis y Diseño de Sistemas, 2016-17</a:t>
            </a:r>
          </a:p>
        </p:txBody>
      </p:sp>
      <p:sp>
        <p:nvSpPr>
          <p:cNvPr id="6" name="5 Marcador de número de diapositiva"/>
          <p:cNvSpPr>
            <a:spLocks noGrp="1"/>
          </p:cNvSpPr>
          <p:nvPr>
            <p:ph type="sldNum" sz="quarter" idx="12"/>
          </p:nvPr>
        </p:nvSpPr>
        <p:spPr/>
        <p:txBody>
          <a:bodyPr/>
          <a:lstStyle/>
          <a:p>
            <a:fld id="{7FC3F83C-E5B1-4C3B-AF7F-2644F466D115}" type="slidenum">
              <a:rPr lang="es-ES" smtClean="0"/>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8" name="7 Marcador de contenido"/>
          <p:cNvSpPr>
            <a:spLocks noGrp="1"/>
          </p:cNvSpPr>
          <p:nvPr>
            <p:ph sz="quarter" idx="1" hasCustomPrompt="1"/>
          </p:nvPr>
        </p:nvSpPr>
        <p:spPr>
          <a:xfrm>
            <a:off x="457200" y="1411200"/>
            <a:ext cx="7467600" cy="5040000"/>
          </a:xfrm>
        </p:spPr>
        <p:txBody>
          <a:bodyPr/>
          <a:lstStyle>
            <a:lvl1pPr>
              <a:lnSpc>
                <a:spcPct val="120000"/>
              </a:lnSpc>
              <a:spcAft>
                <a:spcPts val="600"/>
              </a:spcAft>
              <a:defRPr/>
            </a:lvl1pPr>
            <a:lvl2pPr>
              <a:lnSpc>
                <a:spcPct val="120000"/>
              </a:lnSpc>
              <a:spcAft>
                <a:spcPts val="600"/>
              </a:spcAft>
              <a:defRPr/>
            </a:lvl2pPr>
            <a:lvl3pPr>
              <a:lnSpc>
                <a:spcPct val="120000"/>
              </a:lnSpc>
              <a:spcAft>
                <a:spcPts val="600"/>
              </a:spcAft>
              <a:defRPr/>
            </a:lvl3pPr>
            <a:lvl4pPr>
              <a:lnSpc>
                <a:spcPct val="120000"/>
              </a:lnSpc>
              <a:spcAft>
                <a:spcPts val="600"/>
              </a:spcAft>
              <a:defRPr/>
            </a:lvl4pPr>
            <a:lvl5pPr>
              <a:lnSpc>
                <a:spcPct val="120000"/>
              </a:lnSpc>
              <a:spcAft>
                <a:spcPts val="600"/>
              </a:spcAft>
              <a:defRPr/>
            </a:lvl5pPr>
          </a:lstStyle>
          <a:p>
            <a:pPr lvl="0" eaLnBrk="1" latinLnBrk="0" hangingPunct="1"/>
            <a:r>
              <a:rPr lang="es-ES"/>
              <a:t>Haga clic para modificar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dirty="0"/>
          </a:p>
        </p:txBody>
      </p:sp>
      <p:sp>
        <p:nvSpPr>
          <p:cNvPr id="3" name="2 Título"/>
          <p:cNvSpPr>
            <a:spLocks noGrp="1"/>
          </p:cNvSpPr>
          <p:nvPr>
            <p:ph type="title"/>
          </p:nvPr>
        </p:nvSpPr>
        <p:spPr>
          <a:xfrm>
            <a:off x="457200" y="252000"/>
            <a:ext cx="7467600" cy="1008000"/>
          </a:xfrm>
          <a:ln>
            <a:noFill/>
          </a:ln>
        </p:spPr>
        <p:txBody>
          <a:bodyPr anchor="b" anchorCtr="0"/>
          <a:lstStyle>
            <a:lvl1pPr algn="ctr">
              <a:defRPr cap="none" baseline="0">
                <a:latin typeface="Century Schoolbook" panose="02040604050505020304" pitchFamily="18" charset="0"/>
              </a:defRPr>
            </a:lvl1pPr>
          </a:lstStyle>
          <a:p>
            <a:r>
              <a:rPr lang="es-ES"/>
              <a:t>Haga clic para modificar el estilo de título del patrón</a:t>
            </a:r>
            <a:endParaRPr lang="es-ES" dirty="0"/>
          </a:p>
        </p:txBody>
      </p:sp>
      <p:sp>
        <p:nvSpPr>
          <p:cNvPr id="4" name="3 Marcador de fecha"/>
          <p:cNvSpPr>
            <a:spLocks noGrp="1"/>
          </p:cNvSpPr>
          <p:nvPr>
            <p:ph type="dt" sz="half" idx="10"/>
          </p:nvPr>
        </p:nvSpPr>
        <p:spPr>
          <a:xfrm rot="5400000">
            <a:off x="7380000" y="1258035"/>
            <a:ext cx="2340000" cy="360000"/>
          </a:xfrm>
        </p:spPr>
        <p:txBody>
          <a:bodyPr/>
          <a:lstStyle/>
          <a:p>
            <a:pPr algn="ctr"/>
            <a:r>
              <a:rPr lang="es-ES" dirty="0"/>
              <a:t>Dra. Mª Belén Vaquerizo García</a:t>
            </a:r>
          </a:p>
        </p:txBody>
      </p:sp>
      <p:sp>
        <p:nvSpPr>
          <p:cNvPr id="5" name="4 Marcador de pie de página"/>
          <p:cNvSpPr>
            <a:spLocks noGrp="1"/>
          </p:cNvSpPr>
          <p:nvPr>
            <p:ph type="ftr" sz="quarter" idx="11"/>
          </p:nvPr>
        </p:nvSpPr>
        <p:spPr>
          <a:xfrm rot="5400000">
            <a:off x="7128000" y="3960000"/>
            <a:ext cx="2880000" cy="324000"/>
          </a:xfrm>
        </p:spPr>
        <p:txBody>
          <a:bodyPr/>
          <a:lstStyle/>
          <a:p>
            <a:pPr algn="ctr"/>
            <a:r>
              <a:rPr lang="es-ES" dirty="0"/>
              <a:t>Ingeniería del Software, 2019-20</a:t>
            </a:r>
          </a:p>
        </p:txBody>
      </p:sp>
      <p:sp>
        <p:nvSpPr>
          <p:cNvPr id="6" name="5 Marcador de número de diapositiva"/>
          <p:cNvSpPr>
            <a:spLocks noGrp="1"/>
          </p:cNvSpPr>
          <p:nvPr>
            <p:ph type="sldNum" sz="quarter" idx="12"/>
          </p:nvPr>
        </p:nvSpPr>
        <p:spPr>
          <a:xfrm>
            <a:off x="8129256" y="5877272"/>
            <a:ext cx="547200" cy="547200"/>
          </a:xfrm>
        </p:spPr>
        <p:txBody>
          <a:bodyPr/>
          <a:lstStyle>
            <a:lvl1pPr>
              <a:defRPr sz="1600" baseline="0"/>
            </a:lvl1pPr>
          </a:lstStyle>
          <a:p>
            <a:fld id="{7FC3F83C-E5B1-4C3B-AF7F-2644F466D115}" type="slidenum">
              <a:rPr lang="es-ES" smtClean="0"/>
              <a:t>‹Nº›</a:t>
            </a:fld>
            <a:endParaRPr lang="es-ES" dirty="0"/>
          </a:p>
        </p:txBody>
      </p:sp>
      <p:cxnSp>
        <p:nvCxnSpPr>
          <p:cNvPr id="9" name="8 Conector recto"/>
          <p:cNvCxnSpPr/>
          <p:nvPr userDrawn="1"/>
        </p:nvCxnSpPr>
        <p:spPr>
          <a:xfrm>
            <a:off x="467544" y="1260000"/>
            <a:ext cx="7452000" cy="0"/>
          </a:xfrm>
          <a:prstGeom prst="line">
            <a:avLst/>
          </a:prstGeom>
          <a:ln w="25400" cap="rnd"/>
        </p:spPr>
        <p:style>
          <a:lnRef idx="1">
            <a:schemeClr val="accent1"/>
          </a:lnRef>
          <a:fillRef idx="0">
            <a:schemeClr val="accent1"/>
          </a:fillRef>
          <a:effectRef idx="0">
            <a:schemeClr val="accent1"/>
          </a:effectRef>
          <a:fontRef idx="minor">
            <a:schemeClr val="tx1"/>
          </a:fontRef>
        </p:style>
      </p:cxnSp>
      <p:pic>
        <p:nvPicPr>
          <p:cNvPr id="7" name="Imagen 6"/>
          <p:cNvPicPr>
            <a:picLocks noChangeAspect="1"/>
          </p:cNvPicPr>
          <p:nvPr userDrawn="1"/>
        </p:nvPicPr>
        <p:blipFill>
          <a:blip r:embed="rId2"/>
          <a:stretch>
            <a:fillRect/>
          </a:stretch>
        </p:blipFill>
        <p:spPr>
          <a:xfrm>
            <a:off x="468000" y="6453336"/>
            <a:ext cx="2076450" cy="361950"/>
          </a:xfrm>
          <a:prstGeom prst="rect">
            <a:avLst/>
          </a:prstGeom>
        </p:spPr>
      </p:pic>
      <p:sp>
        <p:nvSpPr>
          <p:cNvPr id="2" name="CuadroTexto 1"/>
          <p:cNvSpPr txBox="1"/>
          <p:nvPr userDrawn="1"/>
        </p:nvSpPr>
        <p:spPr>
          <a:xfrm>
            <a:off x="3311860" y="6488668"/>
            <a:ext cx="2520280" cy="338554"/>
          </a:xfrm>
          <a:prstGeom prst="rect">
            <a:avLst/>
          </a:prstGeom>
          <a:noFill/>
        </p:spPr>
        <p:txBody>
          <a:bodyPr wrap="square" rtlCol="0">
            <a:spAutoFit/>
          </a:bodyPr>
          <a:lstStyle/>
          <a:p>
            <a:r>
              <a:rPr lang="es-ES" sz="1600" i="1" dirty="0"/>
              <a:t>Presentación asignatura</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2800" b="1" cap="small" baseline="0"/>
            </a:lvl1pPr>
          </a:lstStyle>
          <a:p>
            <a:r>
              <a:rPr kumimoji="0" lang="es-ES"/>
              <a:t>Haga clic para modificar el estilo de título del patrón</a:t>
            </a:r>
            <a:endParaRPr kumimoji="0" lang="en-US" dirty="0"/>
          </a:p>
        </p:txBody>
      </p:sp>
      <p:sp>
        <p:nvSpPr>
          <p:cNvPr id="3" name="2 Marcador de texto"/>
          <p:cNvSpPr>
            <a:spLocks noGrp="1"/>
          </p:cNvSpPr>
          <p:nvPr>
            <p:ph type="body" idx="1" hasCustomPrompt="1"/>
          </p:nvPr>
        </p:nvSpPr>
        <p:spPr>
          <a:xfrm>
            <a:off x="2286000" y="5010150"/>
            <a:ext cx="6172200" cy="1371600"/>
          </a:xfrm>
        </p:spPr>
        <p:txBody>
          <a:bodyPr anchor="t">
            <a:normAutofit/>
          </a:bodyPr>
          <a:lstStyle>
            <a:lvl1pPr marL="0" indent="0">
              <a:buNone/>
              <a:defRPr sz="32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los estilos de texto del patrón</a:t>
            </a:r>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7" name="6 Marcador de fecha"/>
          <p:cNvSpPr>
            <a:spLocks noGrp="1"/>
          </p:cNvSpPr>
          <p:nvPr>
            <p:ph type="dt" sz="half" idx="10"/>
          </p:nvPr>
        </p:nvSpPr>
        <p:spPr/>
        <p:txBody>
          <a:bodyPr/>
          <a:lstStyle/>
          <a:p>
            <a:r>
              <a:rPr lang="es-ES" dirty="0"/>
              <a:t>Dra. Mª Belén Vaquerizo García</a:t>
            </a:r>
          </a:p>
        </p:txBody>
      </p:sp>
      <p:sp>
        <p:nvSpPr>
          <p:cNvPr id="8" name="7 Marcador de pie de página"/>
          <p:cNvSpPr>
            <a:spLocks noGrp="1"/>
          </p:cNvSpPr>
          <p:nvPr>
            <p:ph type="ftr" sz="quarter" idx="11"/>
          </p:nvPr>
        </p:nvSpPr>
        <p:spPr/>
        <p:txBody>
          <a:bodyPr/>
          <a:lstStyle/>
          <a:p>
            <a:r>
              <a:rPr lang="es-ES" dirty="0"/>
              <a:t>Análisis y Diseño de Sistemas, 2016-17</a:t>
            </a:r>
          </a:p>
        </p:txBody>
      </p:sp>
      <p:sp>
        <p:nvSpPr>
          <p:cNvPr id="24" name="23 Marcador de número de diapositiva"/>
          <p:cNvSpPr>
            <a:spLocks noGrp="1"/>
          </p:cNvSpPr>
          <p:nvPr>
            <p:ph type="sldNum" sz="quarter" idx="12"/>
          </p:nvPr>
        </p:nvSpPr>
        <p:spPr/>
        <p:txBody>
          <a:bodyPr/>
          <a:lstStyle/>
          <a:p>
            <a:fld id="{7FC3F83C-E5B1-4C3B-AF7F-2644F466D115}" type="slidenum">
              <a:rPr lang="es-ES" smtClean="0"/>
              <a:t>‹Nº›</a:t>
            </a:fld>
            <a:endParaRPr lang="es-E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9" name="8 Marcador de contenido"/>
          <p:cNvSpPr>
            <a:spLocks noGrp="1"/>
          </p:cNvSpPr>
          <p:nvPr>
            <p:ph sz="quarter" idx="1" hasCustomPrompt="1"/>
          </p:nvPr>
        </p:nvSpPr>
        <p:spPr>
          <a:xfrm>
            <a:off x="457200" y="1600200"/>
            <a:ext cx="3657600" cy="4572000"/>
          </a:xfrm>
        </p:spPr>
        <p:txBody>
          <a:bodyPr/>
          <a:lstStyle/>
          <a:p>
            <a:pPr lvl="0" eaLnBrk="1" latinLnBrk="0" hangingPunct="1"/>
            <a:r>
              <a:rPr lang="es-ES"/>
              <a:t>Haga clic para modificar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hasCustomPrompt="1"/>
          </p:nvPr>
        </p:nvSpPr>
        <p:spPr>
          <a:xfrm>
            <a:off x="4270248" y="1600200"/>
            <a:ext cx="3657600" cy="4572000"/>
          </a:xfrm>
        </p:spPr>
        <p:txBody>
          <a:bodyPr/>
          <a:lstStyle/>
          <a:p>
            <a:pPr lvl="0" eaLnBrk="1" latinLnBrk="0" hangingPunct="1"/>
            <a:r>
              <a:rPr lang="es-ES"/>
              <a:t>Haga clic para modificar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3" name="2 Marcador de fecha"/>
          <p:cNvSpPr>
            <a:spLocks noGrp="1"/>
          </p:cNvSpPr>
          <p:nvPr>
            <p:ph type="dt" sz="half" idx="10"/>
          </p:nvPr>
        </p:nvSpPr>
        <p:spPr/>
        <p:txBody>
          <a:bodyPr/>
          <a:lstStyle/>
          <a:p>
            <a:r>
              <a:rPr lang="es-ES" dirty="0"/>
              <a:t>Dra. Mª Belén Vaquerizo García</a:t>
            </a:r>
          </a:p>
        </p:txBody>
      </p:sp>
      <p:sp>
        <p:nvSpPr>
          <p:cNvPr id="4" name="3 Marcador de pie de página"/>
          <p:cNvSpPr>
            <a:spLocks noGrp="1"/>
          </p:cNvSpPr>
          <p:nvPr>
            <p:ph type="ftr" sz="quarter" idx="11"/>
          </p:nvPr>
        </p:nvSpPr>
        <p:spPr/>
        <p:txBody>
          <a:bodyPr/>
          <a:lstStyle/>
          <a:p>
            <a:r>
              <a:rPr lang="es-ES" dirty="0"/>
              <a:t>Análisis y Diseño de Sistemas, 2016-17</a:t>
            </a:r>
          </a:p>
        </p:txBody>
      </p:sp>
      <p:sp>
        <p:nvSpPr>
          <p:cNvPr id="8" name="7 Marcador de número de diapositiva"/>
          <p:cNvSpPr>
            <a:spLocks noGrp="1"/>
          </p:cNvSpPr>
          <p:nvPr>
            <p:ph type="sldNum" sz="quarter" idx="12"/>
          </p:nvPr>
        </p:nvSpPr>
        <p:spPr/>
        <p:txBody>
          <a:bodyPr/>
          <a:lstStyle/>
          <a:p>
            <a:fld id="{7FC3F83C-E5B1-4C3B-AF7F-2644F466D115}" type="slidenum">
              <a:rPr lang="es-ES" smtClean="0"/>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a:t>Haga clic para modificar el estilo de título del patrón</a:t>
            </a:r>
            <a:endParaRPr kumimoji="0" lang="en-US"/>
          </a:p>
        </p:txBody>
      </p:sp>
      <p:sp>
        <p:nvSpPr>
          <p:cNvPr id="11" name="10 Marcador de contenido"/>
          <p:cNvSpPr>
            <a:spLocks noGrp="1"/>
          </p:cNvSpPr>
          <p:nvPr>
            <p:ph sz="quarter" idx="2" hasCustomPrompt="1"/>
          </p:nvPr>
        </p:nvSpPr>
        <p:spPr>
          <a:xfrm>
            <a:off x="457200" y="2362200"/>
            <a:ext cx="3657600" cy="3886200"/>
          </a:xfrm>
        </p:spPr>
        <p:txBody>
          <a:bodyPr/>
          <a:lstStyle/>
          <a:p>
            <a:pPr lvl="0" eaLnBrk="1" latinLnBrk="0" hangingPunct="1"/>
            <a:r>
              <a:rPr lang="es-ES"/>
              <a:t>Haga clic para modificar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hasCustomPrompt="1"/>
          </p:nvPr>
        </p:nvSpPr>
        <p:spPr>
          <a:xfrm>
            <a:off x="4371975" y="2362200"/>
            <a:ext cx="3657600" cy="3886200"/>
          </a:xfrm>
        </p:spPr>
        <p:txBody>
          <a:bodyPr/>
          <a:lstStyle/>
          <a:p>
            <a:pPr lvl="0" eaLnBrk="1" latinLnBrk="0" hangingPunct="1"/>
            <a:r>
              <a:rPr lang="es-ES"/>
              <a:t>Haga clic para modificar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2" name="11 Marcador de texto"/>
          <p:cNvSpPr>
            <a:spLocks noGrp="1"/>
          </p:cNvSpPr>
          <p:nvPr>
            <p:ph type="body" sz="quarter" idx="1" hasCustomPrompt="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los estilos de texto del patrón</a:t>
            </a:r>
          </a:p>
        </p:txBody>
      </p:sp>
      <p:sp>
        <p:nvSpPr>
          <p:cNvPr id="14" name="13 Marcador de texto"/>
          <p:cNvSpPr>
            <a:spLocks noGrp="1"/>
          </p:cNvSpPr>
          <p:nvPr>
            <p:ph type="body" sz="quarter" idx="3" hasCustomPrompt="1"/>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los estilos de texto del patrón</a:t>
            </a:r>
          </a:p>
        </p:txBody>
      </p:sp>
      <p:sp>
        <p:nvSpPr>
          <p:cNvPr id="3" name="2 Marcador de fecha"/>
          <p:cNvSpPr>
            <a:spLocks noGrp="1"/>
          </p:cNvSpPr>
          <p:nvPr>
            <p:ph type="dt" sz="half" idx="10"/>
          </p:nvPr>
        </p:nvSpPr>
        <p:spPr/>
        <p:txBody>
          <a:bodyPr/>
          <a:lstStyle/>
          <a:p>
            <a:r>
              <a:rPr lang="es-ES" dirty="0"/>
              <a:t>Dra. Mª Belén Vaquerizo García</a:t>
            </a:r>
          </a:p>
        </p:txBody>
      </p:sp>
      <p:sp>
        <p:nvSpPr>
          <p:cNvPr id="4" name="3 Marcador de pie de página"/>
          <p:cNvSpPr>
            <a:spLocks noGrp="1"/>
          </p:cNvSpPr>
          <p:nvPr>
            <p:ph type="ftr" sz="quarter" idx="11"/>
          </p:nvPr>
        </p:nvSpPr>
        <p:spPr/>
        <p:txBody>
          <a:bodyPr/>
          <a:lstStyle/>
          <a:p>
            <a:r>
              <a:rPr lang="es-ES" dirty="0"/>
              <a:t>Análisis y Diseño de Sistemas, 2016-17</a:t>
            </a:r>
          </a:p>
        </p:txBody>
      </p:sp>
      <p:sp>
        <p:nvSpPr>
          <p:cNvPr id="5" name="4 Marcador de número de diapositiva"/>
          <p:cNvSpPr>
            <a:spLocks noGrp="1"/>
          </p:cNvSpPr>
          <p:nvPr>
            <p:ph type="sldNum" sz="quarter" idx="12"/>
          </p:nvPr>
        </p:nvSpPr>
        <p:spPr/>
        <p:txBody>
          <a:bodyPr/>
          <a:lstStyle/>
          <a:p>
            <a:fld id="{7FC3F83C-E5B1-4C3B-AF7F-2644F466D115}" type="slidenum">
              <a:rPr lang="es-ES" smtClean="0"/>
              <a:t>‹Nº›</a:t>
            </a:fld>
            <a:endParaRPr lang="es-ES" dirty="0"/>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6453336"/>
            <a:ext cx="12954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r>
              <a:rPr lang="es-ES" dirty="0"/>
              <a:t>Dra. Mª Belén Vaquerizo García</a:t>
            </a:r>
          </a:p>
        </p:txBody>
      </p:sp>
      <p:sp>
        <p:nvSpPr>
          <p:cNvPr id="4" name="3 Marcador de pie de página"/>
          <p:cNvSpPr>
            <a:spLocks noGrp="1"/>
          </p:cNvSpPr>
          <p:nvPr>
            <p:ph type="ftr" sz="quarter" idx="11"/>
          </p:nvPr>
        </p:nvSpPr>
        <p:spPr/>
        <p:txBody>
          <a:bodyPr/>
          <a:lstStyle/>
          <a:p>
            <a:r>
              <a:rPr lang="es-ES" dirty="0"/>
              <a:t>Análisis y Diseño de Sistemas, 2016-17</a:t>
            </a:r>
          </a:p>
        </p:txBody>
      </p:sp>
      <p:sp>
        <p:nvSpPr>
          <p:cNvPr id="5" name="4 Marcador de número de diapositiva"/>
          <p:cNvSpPr>
            <a:spLocks noGrp="1"/>
          </p:cNvSpPr>
          <p:nvPr>
            <p:ph type="sldNum" sz="quarter" idx="12"/>
          </p:nvPr>
        </p:nvSpPr>
        <p:spPr/>
        <p:txBody>
          <a:bodyPr/>
          <a:lstStyle/>
          <a:p>
            <a:fld id="{7FC3F83C-E5B1-4C3B-AF7F-2644F466D115}" type="slidenum">
              <a:rPr lang="es-ES" smtClean="0"/>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4 Marcador de fecha"/>
          <p:cNvSpPr>
            <a:spLocks noGrp="1"/>
          </p:cNvSpPr>
          <p:nvPr>
            <p:ph type="dt" sz="half" idx="10"/>
          </p:nvPr>
        </p:nvSpPr>
        <p:spPr/>
        <p:txBody>
          <a:bodyPr/>
          <a:lstStyle/>
          <a:p>
            <a:r>
              <a:rPr lang="es-ES" dirty="0"/>
              <a:t>Dra. Mª Belén Vaquerizo García</a:t>
            </a:r>
          </a:p>
        </p:txBody>
      </p:sp>
      <p:sp>
        <p:nvSpPr>
          <p:cNvPr id="6" name="5 Marcador de pie de página"/>
          <p:cNvSpPr>
            <a:spLocks noGrp="1"/>
          </p:cNvSpPr>
          <p:nvPr>
            <p:ph type="ftr" sz="quarter" idx="11"/>
          </p:nvPr>
        </p:nvSpPr>
        <p:spPr/>
        <p:txBody>
          <a:bodyPr/>
          <a:lstStyle/>
          <a:p>
            <a:r>
              <a:rPr lang="es-ES" dirty="0"/>
              <a:t>Análisis y Diseño de Sistemas, 2016-17</a:t>
            </a:r>
          </a:p>
        </p:txBody>
      </p:sp>
      <p:sp>
        <p:nvSpPr>
          <p:cNvPr id="7" name="6 Marcador de número de diapositiva"/>
          <p:cNvSpPr>
            <a:spLocks noGrp="1"/>
          </p:cNvSpPr>
          <p:nvPr>
            <p:ph type="sldNum" sz="quarter" idx="12"/>
          </p:nvPr>
        </p:nvSpPr>
        <p:spPr/>
        <p:txBody>
          <a:bodyPr/>
          <a:lstStyle/>
          <a:p>
            <a:fld id="{7FC3F83C-E5B1-4C3B-AF7F-2644F466D115}" type="slidenum">
              <a:rPr lang="es-ES" smtClean="0"/>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2" hasCustomPrompt="1"/>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los estilos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hasCustomPrompt="1"/>
          </p:nvPr>
        </p:nvSpPr>
        <p:spPr>
          <a:xfrm>
            <a:off x="304800" y="274320"/>
            <a:ext cx="5638800" cy="6327648"/>
          </a:xfrm>
        </p:spPr>
        <p:txBody>
          <a:bodyPr/>
          <a:lstStyle/>
          <a:p>
            <a:pPr lvl="0" eaLnBrk="1" latinLnBrk="0" hangingPunct="1"/>
            <a:r>
              <a:rPr lang="es-ES"/>
              <a:t>Haga clic para modificar los estilos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1" name="20 Marcador de fecha"/>
          <p:cNvSpPr>
            <a:spLocks noGrp="1"/>
          </p:cNvSpPr>
          <p:nvPr>
            <p:ph type="dt" sz="half" idx="14"/>
          </p:nvPr>
        </p:nvSpPr>
        <p:spPr/>
        <p:txBody>
          <a:bodyPr rtlCol="0"/>
          <a:lstStyle/>
          <a:p>
            <a:r>
              <a:rPr lang="es-ES" dirty="0"/>
              <a:t>Dra. Mª Belén Vaquerizo García</a:t>
            </a:r>
          </a:p>
        </p:txBody>
      </p:sp>
      <p:sp>
        <p:nvSpPr>
          <p:cNvPr id="22" name="21 Marcador de número de diapositiva"/>
          <p:cNvSpPr>
            <a:spLocks noGrp="1"/>
          </p:cNvSpPr>
          <p:nvPr>
            <p:ph type="sldNum" sz="quarter" idx="15"/>
          </p:nvPr>
        </p:nvSpPr>
        <p:spPr/>
        <p:txBody>
          <a:bodyPr rtlCol="0"/>
          <a:lstStyle/>
          <a:p>
            <a:fld id="{7FC3F83C-E5B1-4C3B-AF7F-2644F466D115}" type="slidenum">
              <a:rPr lang="es-ES" smtClean="0"/>
              <a:t>‹Nº›</a:t>
            </a:fld>
            <a:endParaRPr lang="es-ES" dirty="0"/>
          </a:p>
        </p:txBody>
      </p:sp>
      <p:sp>
        <p:nvSpPr>
          <p:cNvPr id="23" name="22 Marcador de pie de página"/>
          <p:cNvSpPr>
            <a:spLocks noGrp="1"/>
          </p:cNvSpPr>
          <p:nvPr>
            <p:ph type="ftr" sz="quarter" idx="16"/>
          </p:nvPr>
        </p:nvSpPr>
        <p:spPr/>
        <p:txBody>
          <a:bodyPr rtlCol="0"/>
          <a:lstStyle/>
          <a:p>
            <a:r>
              <a:rPr lang="es-ES" dirty="0"/>
              <a:t>Análisis y Diseño de Sistemas, 2016-17</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dirty="0"/>
              <a:t>Haga clic en el icono para agregar una imagen</a:t>
            </a:r>
            <a:endParaRPr kumimoji="0" lang="en-US" dirty="0"/>
          </a:p>
        </p:txBody>
      </p:sp>
      <p:sp>
        <p:nvSpPr>
          <p:cNvPr id="4" name="3 Marcador de texto"/>
          <p:cNvSpPr>
            <a:spLocks noGrp="1"/>
          </p:cNvSpPr>
          <p:nvPr>
            <p:ph type="body" sz="half" idx="2" hasCustomPrompt="1"/>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a:t>Haga clic para modificar los estilos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r>
              <a:rPr lang="es-ES" dirty="0"/>
              <a:t>Dra. Mª Belén Vaquerizo García</a:t>
            </a:r>
          </a:p>
        </p:txBody>
      </p:sp>
      <p:sp>
        <p:nvSpPr>
          <p:cNvPr id="18" name="17 Marcador de número de diapositiva"/>
          <p:cNvSpPr>
            <a:spLocks noGrp="1"/>
          </p:cNvSpPr>
          <p:nvPr>
            <p:ph type="sldNum" sz="quarter" idx="11"/>
          </p:nvPr>
        </p:nvSpPr>
        <p:spPr/>
        <p:txBody>
          <a:bodyPr rtlCol="0"/>
          <a:lstStyle/>
          <a:p>
            <a:fld id="{7FC3F83C-E5B1-4C3B-AF7F-2644F466D115}" type="slidenum">
              <a:rPr lang="es-ES" smtClean="0"/>
              <a:t>‹Nº›</a:t>
            </a:fld>
            <a:endParaRPr lang="es-ES" dirty="0"/>
          </a:p>
        </p:txBody>
      </p:sp>
      <p:sp>
        <p:nvSpPr>
          <p:cNvPr id="21" name="20 Marcador de pie de página"/>
          <p:cNvSpPr>
            <a:spLocks noGrp="1"/>
          </p:cNvSpPr>
          <p:nvPr>
            <p:ph type="ftr" sz="quarter" idx="12"/>
          </p:nvPr>
        </p:nvSpPr>
        <p:spPr/>
        <p:txBody>
          <a:bodyPr rtlCol="0"/>
          <a:lstStyle/>
          <a:p>
            <a:r>
              <a:rPr lang="es-ES" dirty="0"/>
              <a:t>Análisis y Diseño de Sistemas, 2016-17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ctr" anchorCtr="0">
            <a:normAutofit/>
          </a:bodyPr>
          <a:lstStyle/>
          <a:p>
            <a:r>
              <a:rPr kumimoji="0" lang="es-ES" dirty="0"/>
              <a:t>Haga clic para modificar el estilo de título del patrón</a:t>
            </a:r>
            <a:endParaRPr kumimoji="0" lang="en-US" dirty="0"/>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dirty="0"/>
              <a:t>Haga clic para modificar el estilo de texto del patrón</a:t>
            </a:r>
          </a:p>
          <a:p>
            <a:pPr lvl="1" eaLnBrk="1" latinLnBrk="0" hangingPunct="1"/>
            <a:r>
              <a:rPr kumimoji="0" lang="es-ES" dirty="0"/>
              <a:t>Segundo nivel</a:t>
            </a:r>
          </a:p>
          <a:p>
            <a:pPr lvl="2" eaLnBrk="1" latinLnBrk="0" hangingPunct="1"/>
            <a:r>
              <a:rPr kumimoji="0" lang="es-ES" dirty="0"/>
              <a:t>Tercer nivel</a:t>
            </a:r>
          </a:p>
          <a:p>
            <a:pPr lvl="3" eaLnBrk="1" latinLnBrk="0" hangingPunct="1"/>
            <a:r>
              <a:rPr kumimoji="0" lang="es-ES" dirty="0"/>
              <a:t>Cuarto nivel</a:t>
            </a:r>
          </a:p>
          <a:p>
            <a:pPr lvl="4" eaLnBrk="1" latinLnBrk="0" hangingPunct="1"/>
            <a:r>
              <a:rPr kumimoji="0" lang="es-ES" dirty="0"/>
              <a:t>Quinto nivel</a:t>
            </a:r>
            <a:endParaRPr kumimoji="0" lang="en-US" dirty="0"/>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latin typeface="Calibri" panose="020F0502020204030204" pitchFamily="34" charset="0"/>
                <a:cs typeface="Calibri" panose="020F0502020204030204" pitchFamily="34" charset="0"/>
              </a:defRPr>
            </a:lvl1pPr>
          </a:lstStyle>
          <a:p>
            <a:r>
              <a:rPr lang="es-ES" dirty="0"/>
              <a:t>Dra. Mª Belén Vaquerizo García</a:t>
            </a:r>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latin typeface="Calibri" panose="020F0502020204030204" pitchFamily="34" charset="0"/>
                <a:cs typeface="Calibri" panose="020F0502020204030204" pitchFamily="34" charset="0"/>
              </a:defRPr>
            </a:lvl1pPr>
          </a:lstStyle>
          <a:p>
            <a:r>
              <a:rPr lang="es-ES" dirty="0"/>
              <a:t>Análisis y Diseño de Sistemas, 2016-17</a:t>
            </a:r>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11 Elipse"/>
          <p:cNvSpPr/>
          <p:nvPr/>
        </p:nvSpPr>
        <p:spPr>
          <a:xfrm>
            <a:off x="8156448" y="5904696"/>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72400" y="5877272"/>
            <a:ext cx="547200" cy="547200"/>
          </a:xfrm>
          <a:prstGeom prst="rect">
            <a:avLst/>
          </a:prstGeom>
        </p:spPr>
        <p:txBody>
          <a:bodyPr vert="horz" anchor="ctr"/>
          <a:lstStyle>
            <a:lvl1pPr algn="ctr" eaLnBrk="1" latinLnBrk="0" hangingPunct="1">
              <a:defRPr kumimoji="0" sz="1400" b="1">
                <a:solidFill>
                  <a:srgbClr val="FFFFFF"/>
                </a:solidFill>
              </a:defRPr>
            </a:lvl1pPr>
          </a:lstStyle>
          <a:p>
            <a:fld id="{7FC3F83C-E5B1-4C3B-AF7F-2644F466D115}" type="slidenum">
              <a:rPr lang="es-ES" smtClean="0"/>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latinLnBrk="0" hangingPunct="1">
        <a:spcBef>
          <a:spcPct val="0"/>
        </a:spcBef>
        <a:buNone/>
        <a:defRPr kumimoji="0" sz="3000" b="1"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2286000" y="2895600"/>
            <a:ext cx="6172200" cy="1253480"/>
          </a:xfrm>
        </p:spPr>
        <p:txBody>
          <a:bodyPr>
            <a:normAutofit/>
          </a:bodyPr>
          <a:lstStyle/>
          <a:p>
            <a:r>
              <a:rPr lang="es-ES" sz="2800" dirty="0"/>
              <a:t>Ingeniería del Software</a:t>
            </a:r>
            <a:br>
              <a:rPr lang="es-ES" sz="2800" dirty="0"/>
            </a:br>
            <a:endParaRPr lang="es-ES" sz="2800" dirty="0"/>
          </a:p>
        </p:txBody>
      </p:sp>
      <p:sp>
        <p:nvSpPr>
          <p:cNvPr id="8" name="7 Marcador de texto"/>
          <p:cNvSpPr>
            <a:spLocks noGrp="1"/>
          </p:cNvSpPr>
          <p:nvPr>
            <p:ph type="body" idx="1"/>
          </p:nvPr>
        </p:nvSpPr>
        <p:spPr>
          <a:xfrm>
            <a:off x="2286000" y="3645025"/>
            <a:ext cx="6318448" cy="2736726"/>
          </a:xfrm>
        </p:spPr>
        <p:txBody>
          <a:bodyPr>
            <a:normAutofit fontScale="82500" lnSpcReduction="20000"/>
          </a:bodyPr>
          <a:lstStyle/>
          <a:p>
            <a:r>
              <a:rPr lang="es-ES" dirty="0"/>
              <a:t>Asignatura obligatoria de 2º curso y 3º semestre, de 6 créditos ECTS: </a:t>
            </a:r>
          </a:p>
          <a:p>
            <a:r>
              <a:rPr lang="es-ES" dirty="0"/>
              <a:t>	3 Teóricos (2 horas por semana) + </a:t>
            </a:r>
            <a:br>
              <a:rPr lang="es-ES" dirty="0"/>
            </a:br>
            <a:r>
              <a:rPr lang="es-ES" dirty="0"/>
              <a:t>	3 Prácticos (2 horas por semana)</a:t>
            </a:r>
          </a:p>
          <a:p>
            <a:endParaRPr lang="es-ES" dirty="0"/>
          </a:p>
          <a:p>
            <a:r>
              <a:rPr lang="es-ES" dirty="0"/>
              <a:t>Profesora responsable: </a:t>
            </a:r>
          </a:p>
          <a:p>
            <a:r>
              <a:rPr lang="es-ES" dirty="0"/>
              <a:t>	Dra. Mª. Belén Vaquerizo García</a:t>
            </a:r>
          </a:p>
          <a:p>
            <a:endParaRPr lang="es-ES" dirty="0"/>
          </a:p>
        </p:txBody>
      </p:sp>
      <p:sp>
        <p:nvSpPr>
          <p:cNvPr id="2" name="CuadroTexto 1"/>
          <p:cNvSpPr txBox="1"/>
          <p:nvPr/>
        </p:nvSpPr>
        <p:spPr>
          <a:xfrm>
            <a:off x="2286000" y="620688"/>
            <a:ext cx="6174000" cy="2245360"/>
          </a:xfrm>
          <a:prstGeom prst="rect">
            <a:avLst/>
          </a:prstGeom>
          <a:noFill/>
        </p:spPr>
        <p:txBody>
          <a:bodyPr wrap="square" rtlCol="0">
            <a:spAutoFit/>
          </a:bodyPr>
          <a:lstStyle/>
          <a:p>
            <a:pPr algn="ctr"/>
            <a:r>
              <a:rPr lang="es-ES" sz="2000" dirty="0">
                <a:solidFill>
                  <a:schemeClr val="tx2"/>
                </a:solidFill>
              </a:rPr>
              <a:t>Grado en Ingeniería Informática. 2º Curso</a:t>
            </a:r>
          </a:p>
          <a:p>
            <a:pPr algn="ctr"/>
            <a:r>
              <a:rPr lang="es-ES" sz="2000" dirty="0">
                <a:solidFill>
                  <a:schemeClr val="tx2"/>
                </a:solidFill>
              </a:rPr>
              <a:t>Curso Académico 2021-22</a:t>
            </a:r>
          </a:p>
          <a:p>
            <a:pPr algn="ctr"/>
            <a:endParaRPr lang="es-ES" sz="2000" dirty="0">
              <a:solidFill>
                <a:schemeClr val="tx2"/>
              </a:solidFill>
            </a:endParaRPr>
          </a:p>
          <a:p>
            <a:pPr algn="ctr"/>
            <a:endParaRPr lang="es-ES" sz="2000" dirty="0">
              <a:solidFill>
                <a:schemeClr val="tx2"/>
              </a:solidFill>
            </a:endParaRPr>
          </a:p>
          <a:p>
            <a:pPr algn="ctr"/>
            <a:r>
              <a:rPr lang="es-ES" sz="2000" i="1" dirty="0">
                <a:solidFill>
                  <a:schemeClr val="tx2"/>
                </a:solidFill>
              </a:rPr>
              <a:t>Área de Lenguajes y Sistemas Informáticos</a:t>
            </a:r>
          </a:p>
          <a:p>
            <a:pPr algn="ctr"/>
            <a:r>
              <a:rPr lang="es-ES" sz="2000" i="1" dirty="0">
                <a:solidFill>
                  <a:schemeClr val="tx2"/>
                </a:solidFill>
              </a:rPr>
              <a:t>Departamento de Ingeniería Civil</a:t>
            </a:r>
          </a:p>
          <a:p>
            <a:pPr algn="ctr"/>
            <a:r>
              <a:rPr lang="es-ES" sz="2000" i="1" dirty="0">
                <a:solidFill>
                  <a:schemeClr val="tx2"/>
                </a:solidFill>
              </a:rPr>
              <a:t>Universidad de Burgos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
          </p:nvPr>
        </p:nvSpPr>
        <p:spPr/>
        <p:txBody>
          <a:bodyPr>
            <a:normAutofit/>
          </a:bodyPr>
          <a:lstStyle/>
          <a:p>
            <a:pPr marL="0" indent="0">
              <a:buNone/>
            </a:pPr>
            <a:r>
              <a:rPr lang="es-ES" sz="1400" dirty="0"/>
              <a:t>La evaluación de la asignatura consta de </a:t>
            </a:r>
            <a:r>
              <a:rPr lang="es-ES" sz="1400" b="1" dirty="0"/>
              <a:t>cuatro</a:t>
            </a:r>
            <a:r>
              <a:rPr lang="es-ES" sz="1400" dirty="0"/>
              <a:t> pruebas. Se han de aprobar por separado cada una de las pruebas. Cada prueba consta de diferentes partes y se pueden exigir </a:t>
            </a:r>
            <a:r>
              <a:rPr lang="es-ES" sz="1400" b="1" dirty="0"/>
              <a:t>notas mínimas</a:t>
            </a:r>
            <a:r>
              <a:rPr lang="es-ES" sz="1400" dirty="0"/>
              <a:t> en alguna de esas partes para poder superar esa prueba. SE INDICARÁ en las propias  pruebas. La segunda prueba escrita puede albergar cuestiones/ejercicios relativos a la 2ª Práctica obligatoria.</a:t>
            </a:r>
          </a:p>
          <a:p>
            <a:pPr marL="457200" indent="-457200">
              <a:buSzPct val="100000"/>
              <a:buFont typeface="+mj-lt"/>
              <a:buAutoNum type="arabicPeriod"/>
            </a:pPr>
            <a:r>
              <a:rPr lang="es-ES" sz="1400" dirty="0"/>
              <a:t>Primera prueba escrita: 	20% Fecha:</a:t>
            </a:r>
            <a:r>
              <a:rPr lang="es-ES" sz="1400" dirty="0">
                <a:solidFill>
                  <a:srgbClr val="3333FF"/>
                </a:solidFill>
              </a:rPr>
              <a:t> Pendiente </a:t>
            </a:r>
            <a:r>
              <a:rPr lang="es-ES" sz="1400" dirty="0"/>
              <a:t>(nota mínima de corte 10 sobre 20).</a:t>
            </a:r>
          </a:p>
          <a:p>
            <a:pPr marL="457200" indent="-457200">
              <a:buSzPct val="100000"/>
              <a:buFont typeface="+mj-lt"/>
              <a:buAutoNum type="arabicPeriod"/>
            </a:pPr>
            <a:r>
              <a:rPr lang="es-ES" sz="1400" dirty="0"/>
              <a:t>Práctica obligatoria 1: 	10% Fecha: </a:t>
            </a:r>
            <a:r>
              <a:rPr lang="es-ES" sz="1400" dirty="0">
                <a:solidFill>
                  <a:srgbClr val="3333FF"/>
                </a:solidFill>
                <a:sym typeface="+mn-ea"/>
              </a:rPr>
              <a:t>Pendiente</a:t>
            </a:r>
            <a:r>
              <a:rPr lang="es-ES" sz="1400" dirty="0"/>
              <a:t> (nota mínima de corte 5 sobre 10).</a:t>
            </a:r>
          </a:p>
          <a:p>
            <a:pPr marL="457200" indent="-457200">
              <a:buSzPct val="100000"/>
              <a:buFont typeface="+mj-lt"/>
              <a:buAutoNum type="arabicPeriod"/>
            </a:pPr>
            <a:r>
              <a:rPr lang="es-ES" sz="1400" dirty="0"/>
              <a:t>Práctica obligatoria 2:	30% Fecha: </a:t>
            </a:r>
            <a:r>
              <a:rPr lang="es-ES" sz="1400" dirty="0">
                <a:solidFill>
                  <a:srgbClr val="3333FF"/>
                </a:solidFill>
                <a:sym typeface="+mn-ea"/>
              </a:rPr>
              <a:t>Pendiente</a:t>
            </a:r>
            <a:r>
              <a:rPr lang="es-ES" sz="1400" dirty="0"/>
              <a:t> (nota mínima de corte 15 sobre 30).</a:t>
            </a:r>
          </a:p>
          <a:p>
            <a:pPr marL="457200" indent="-457200">
              <a:buSzPct val="100000"/>
              <a:buFont typeface="+mj-lt"/>
              <a:buAutoNum type="arabicPeriod"/>
            </a:pPr>
            <a:r>
              <a:rPr lang="es-ES" sz="1400" dirty="0"/>
              <a:t>Segunda prueba escrita:	40% Fecha: </a:t>
            </a:r>
            <a:r>
              <a:rPr lang="es-ES" sz="1400" dirty="0">
                <a:solidFill>
                  <a:srgbClr val="3333FF"/>
                </a:solidFill>
                <a:sym typeface="+mn-ea"/>
              </a:rPr>
              <a:t>Pendiente</a:t>
            </a:r>
            <a:r>
              <a:rPr lang="es-ES" sz="1400" dirty="0"/>
              <a:t> (nota mínima de corte 20 sobre 40).</a:t>
            </a:r>
          </a:p>
          <a:p>
            <a:pPr marL="457200" indent="-457200">
              <a:buSzPct val="100000"/>
              <a:buFont typeface="+mj-lt"/>
              <a:buAutoNum type="arabicPeriod"/>
            </a:pPr>
            <a:r>
              <a:rPr lang="es-ES" sz="1400" b="1" dirty="0"/>
              <a:t>Calificación final</a:t>
            </a:r>
            <a:r>
              <a:rPr lang="es-ES" sz="1400" dirty="0"/>
              <a:t>: Media aritmética ponderada de las notas que superan notas de corte. Valor media aritmética &gt;= 5 para aprobar.</a:t>
            </a:r>
          </a:p>
          <a:p>
            <a:pPr marL="457200" indent="-457200">
              <a:buSzPct val="100000"/>
              <a:buFont typeface="+mj-lt"/>
              <a:buAutoNum type="arabicPeriod"/>
            </a:pPr>
            <a:r>
              <a:rPr lang="es-ES" sz="1400" dirty="0"/>
              <a:t>En caso de no llegar a notas de corte se aplica la normativa del Reglamento de Evaluación de la UBU para la calificación.</a:t>
            </a:r>
          </a:p>
          <a:p>
            <a:pPr marL="457200" indent="-457200">
              <a:buSzPct val="100000"/>
              <a:buFont typeface="+mj-lt"/>
              <a:buAutoNum type="arabicPeriod"/>
            </a:pPr>
            <a:r>
              <a:rPr lang="es-ES" sz="1400" dirty="0"/>
              <a:t>En segunda convocatoria, se podrán recuperar ambas prácticas y ambas pruebas escritas, aplicando las mismas condiciones para su superación.</a:t>
            </a:r>
          </a:p>
        </p:txBody>
      </p:sp>
      <p:sp>
        <p:nvSpPr>
          <p:cNvPr id="3" name="Título 2"/>
          <p:cNvSpPr>
            <a:spLocks noGrp="1"/>
          </p:cNvSpPr>
          <p:nvPr>
            <p:ph type="title"/>
          </p:nvPr>
        </p:nvSpPr>
        <p:spPr/>
        <p:txBody>
          <a:bodyPr/>
          <a:lstStyle/>
          <a:p>
            <a:r>
              <a:rPr lang="es-ES" dirty="0"/>
              <a:t>Sistema de Evaluación</a:t>
            </a:r>
          </a:p>
        </p:txBody>
      </p:sp>
      <p:sp>
        <p:nvSpPr>
          <p:cNvPr id="4" name="Marcador de fecha 3"/>
          <p:cNvSpPr>
            <a:spLocks noGrp="1"/>
          </p:cNvSpPr>
          <p:nvPr>
            <p:ph type="dt" sz="half" idx="10"/>
          </p:nvPr>
        </p:nvSpPr>
        <p:spPr/>
        <p:txBody>
          <a:bodyPr/>
          <a:lstStyle/>
          <a:p>
            <a:pPr algn="ctr"/>
            <a:r>
              <a:rPr lang="es-ES" dirty="0"/>
              <a:t>Dra. Mª Belén Vaquerizo García</a:t>
            </a:r>
          </a:p>
        </p:txBody>
      </p:sp>
      <p:sp>
        <p:nvSpPr>
          <p:cNvPr id="6" name="Marcador de número de diapositiva 5"/>
          <p:cNvSpPr>
            <a:spLocks noGrp="1"/>
          </p:cNvSpPr>
          <p:nvPr>
            <p:ph type="sldNum" sz="quarter" idx="12"/>
          </p:nvPr>
        </p:nvSpPr>
        <p:spPr/>
        <p:txBody>
          <a:bodyPr/>
          <a:lstStyle/>
          <a:p>
            <a:fld id="{7FC3F83C-E5B1-4C3B-AF7F-2644F466D115}" type="slidenum">
              <a:rPr lang="es-ES" smtClean="0"/>
              <a:t>10</a:t>
            </a:fld>
            <a:endParaRPr lang="es-ES" dirty="0"/>
          </a:p>
        </p:txBody>
      </p:sp>
      <p:sp>
        <p:nvSpPr>
          <p:cNvPr id="7" name="Marcador de pie de página 4"/>
          <p:cNvSpPr>
            <a:spLocks noGrp="1"/>
          </p:cNvSpPr>
          <p:nvPr>
            <p:ph type="ftr" sz="quarter" idx="11"/>
          </p:nvPr>
        </p:nvSpPr>
        <p:spPr>
          <a:xfrm rot="5400000">
            <a:off x="7128000" y="3960000"/>
            <a:ext cx="2880000" cy="324000"/>
          </a:xfrm>
        </p:spPr>
        <p:txBody>
          <a:bodyPr/>
          <a:lstStyle/>
          <a:p>
            <a:pPr algn="ctr"/>
            <a:r>
              <a:rPr lang="es-ES" dirty="0"/>
              <a:t>Ingeniería del Software, </a:t>
            </a:r>
            <a:r>
              <a:rPr lang="es-ES" dirty="0" smtClean="0"/>
              <a:t>2021-2022</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
          </p:nvPr>
        </p:nvSpPr>
        <p:spPr/>
        <p:txBody>
          <a:bodyPr>
            <a:normAutofit/>
          </a:bodyPr>
          <a:lstStyle/>
          <a:p>
            <a:pPr marL="0" indent="0">
              <a:buSzPct val="100000"/>
              <a:buFont typeface="+mj-lt"/>
              <a:buNone/>
            </a:pPr>
            <a:r>
              <a:rPr lang="es-ES" dirty="0"/>
              <a:t>La indicada en la Guía Docente de la Asignatura</a:t>
            </a:r>
          </a:p>
        </p:txBody>
      </p:sp>
      <p:sp>
        <p:nvSpPr>
          <p:cNvPr id="3" name="Título 2"/>
          <p:cNvSpPr>
            <a:spLocks noGrp="1"/>
          </p:cNvSpPr>
          <p:nvPr>
            <p:ph type="title"/>
          </p:nvPr>
        </p:nvSpPr>
        <p:spPr/>
        <p:txBody>
          <a:bodyPr/>
          <a:lstStyle/>
          <a:p>
            <a:r>
              <a:rPr lang="es-ES" dirty="0"/>
              <a:t>Bibliografía básica</a:t>
            </a:r>
          </a:p>
        </p:txBody>
      </p:sp>
      <p:sp>
        <p:nvSpPr>
          <p:cNvPr id="4" name="Marcador de fecha 3"/>
          <p:cNvSpPr>
            <a:spLocks noGrp="1"/>
          </p:cNvSpPr>
          <p:nvPr>
            <p:ph type="dt" sz="half" idx="10"/>
          </p:nvPr>
        </p:nvSpPr>
        <p:spPr/>
        <p:txBody>
          <a:bodyPr/>
          <a:lstStyle/>
          <a:p>
            <a:pPr algn="ctr"/>
            <a:r>
              <a:rPr lang="es-ES" dirty="0"/>
              <a:t>Dra. Mª Belén Vaquerizo García</a:t>
            </a:r>
          </a:p>
        </p:txBody>
      </p:sp>
      <p:sp>
        <p:nvSpPr>
          <p:cNvPr id="6" name="Marcador de número de diapositiva 5"/>
          <p:cNvSpPr>
            <a:spLocks noGrp="1"/>
          </p:cNvSpPr>
          <p:nvPr>
            <p:ph type="sldNum" sz="quarter" idx="12"/>
          </p:nvPr>
        </p:nvSpPr>
        <p:spPr/>
        <p:txBody>
          <a:bodyPr/>
          <a:lstStyle/>
          <a:p>
            <a:fld id="{7FC3F83C-E5B1-4C3B-AF7F-2644F466D115}" type="slidenum">
              <a:rPr lang="es-ES" smtClean="0"/>
              <a:t>11</a:t>
            </a:fld>
            <a:endParaRPr lang="es-ES" dirty="0"/>
          </a:p>
        </p:txBody>
      </p:sp>
      <p:sp>
        <p:nvSpPr>
          <p:cNvPr id="7" name="Marcador de pie de página 4"/>
          <p:cNvSpPr>
            <a:spLocks noGrp="1"/>
          </p:cNvSpPr>
          <p:nvPr>
            <p:ph type="ftr" sz="quarter" idx="11"/>
          </p:nvPr>
        </p:nvSpPr>
        <p:spPr>
          <a:xfrm rot="5400000">
            <a:off x="7128000" y="3960000"/>
            <a:ext cx="2880000" cy="324000"/>
          </a:xfrm>
        </p:spPr>
        <p:txBody>
          <a:bodyPr/>
          <a:lstStyle/>
          <a:p>
            <a:pPr algn="ctr"/>
            <a:r>
              <a:rPr lang="es-ES" dirty="0"/>
              <a:t>Ingeniería del Software, </a:t>
            </a:r>
            <a:r>
              <a:rPr lang="es-ES" dirty="0" smtClean="0"/>
              <a:t>2021-2022</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
          </p:nvPr>
        </p:nvSpPr>
        <p:spPr/>
        <p:txBody>
          <a:bodyPr>
            <a:normAutofit fontScale="62500" lnSpcReduction="20000"/>
          </a:bodyPr>
          <a:lstStyle/>
          <a:p>
            <a:r>
              <a:rPr lang="es-ES" dirty="0"/>
              <a:t>Acercar al estudiante a la realidad de su profesión. Introducir al alumno en los conceptos fundamentales de la Ingeniería del Software, prestando más atención al paradigma estructurado, mostrando la necesidad de establecer un método disciplinado de desarrollo de software.</a:t>
            </a:r>
          </a:p>
          <a:p>
            <a:r>
              <a:rPr lang="es-ES" dirty="0"/>
              <a:t>Conocer la disciplina de Ingeniería del Software para el desarrollo de Sistemas de Información de Calidad. Identificando y estableciendo las fases y etapas que constituyen el desarrollo de un sistema de información y su planificación organizativa.</a:t>
            </a:r>
          </a:p>
          <a:p>
            <a:r>
              <a:rPr lang="es-ES" dirty="0"/>
              <a:t>Describir las actividades técnicas e ingenieriles que se llevan a cabo en el ciclo de vida del software. Conocer las metodologías de desarrollo del software.</a:t>
            </a:r>
          </a:p>
          <a:p>
            <a:r>
              <a:rPr lang="es-ES" dirty="0"/>
              <a:t>Conocer los conceptos y actividades fundamentales del análisis de requisitos y su importancia en el ciclo de vida del software. Estudio y modelado del análisis y diseño de un sistema software.</a:t>
            </a:r>
          </a:p>
          <a:p>
            <a:r>
              <a:rPr lang="es-ES" dirty="0"/>
              <a:t>Potenciar la calidad en el desarrollo del sistema abordado para su resolución.</a:t>
            </a:r>
          </a:p>
          <a:p>
            <a:r>
              <a:rPr lang="es-ES" dirty="0"/>
              <a:t>Valorar críticamente las diferentes alternativas de enfoque y resolución de los problemas a modelar. Saber manejar herramientas CASE como apoyo y automatización al proceso de desarrollo del software.</a:t>
            </a:r>
          </a:p>
          <a:p>
            <a:r>
              <a:rPr lang="es-ES" dirty="0"/>
              <a:t>Conocer los conceptos fundamentales de la teoría de validación del software.</a:t>
            </a:r>
          </a:p>
        </p:txBody>
      </p:sp>
      <p:sp>
        <p:nvSpPr>
          <p:cNvPr id="3" name="Título 2"/>
          <p:cNvSpPr>
            <a:spLocks noGrp="1"/>
          </p:cNvSpPr>
          <p:nvPr>
            <p:ph type="title"/>
          </p:nvPr>
        </p:nvSpPr>
        <p:spPr/>
        <p:txBody>
          <a:bodyPr/>
          <a:lstStyle/>
          <a:p>
            <a:r>
              <a:rPr lang="es-ES" dirty="0"/>
              <a:t>Resultados de Aprendizaje</a:t>
            </a:r>
            <a:br>
              <a:rPr lang="es-ES" dirty="0"/>
            </a:br>
            <a:r>
              <a:rPr lang="es-ES" dirty="0"/>
              <a:t>OBJETIVOS</a:t>
            </a:r>
          </a:p>
        </p:txBody>
      </p:sp>
      <p:sp>
        <p:nvSpPr>
          <p:cNvPr id="4" name="Marcador de fecha 3"/>
          <p:cNvSpPr>
            <a:spLocks noGrp="1"/>
          </p:cNvSpPr>
          <p:nvPr>
            <p:ph type="dt" sz="half" idx="10"/>
          </p:nvPr>
        </p:nvSpPr>
        <p:spPr/>
        <p:txBody>
          <a:bodyPr/>
          <a:lstStyle/>
          <a:p>
            <a:pPr algn="ctr"/>
            <a:r>
              <a:rPr lang="es-ES" dirty="0"/>
              <a:t>Dra. Mª Belén Vaquerizo García</a:t>
            </a:r>
          </a:p>
        </p:txBody>
      </p:sp>
      <p:sp>
        <p:nvSpPr>
          <p:cNvPr id="5" name="Marcador de pie de página 4"/>
          <p:cNvSpPr>
            <a:spLocks noGrp="1"/>
          </p:cNvSpPr>
          <p:nvPr>
            <p:ph type="ftr" sz="quarter" idx="11"/>
          </p:nvPr>
        </p:nvSpPr>
        <p:spPr/>
        <p:txBody>
          <a:bodyPr/>
          <a:lstStyle/>
          <a:p>
            <a:pPr algn="ctr"/>
            <a:r>
              <a:rPr lang="es-ES" dirty="0"/>
              <a:t>Ingeniería del Software, </a:t>
            </a:r>
            <a:r>
              <a:rPr lang="es-ES" dirty="0" smtClean="0"/>
              <a:t>2021-2022</a:t>
            </a:r>
            <a:endParaRPr lang="es-ES" dirty="0"/>
          </a:p>
        </p:txBody>
      </p:sp>
      <p:sp>
        <p:nvSpPr>
          <p:cNvPr id="6" name="Marcador de número de diapositiva 5"/>
          <p:cNvSpPr>
            <a:spLocks noGrp="1"/>
          </p:cNvSpPr>
          <p:nvPr>
            <p:ph type="sldNum" sz="quarter" idx="12"/>
          </p:nvPr>
        </p:nvSpPr>
        <p:spPr/>
        <p:txBody>
          <a:bodyPr/>
          <a:lstStyle/>
          <a:p>
            <a:fld id="{7FC3F83C-E5B1-4C3B-AF7F-2644F466D115}" type="slidenum">
              <a:rPr lang="es-ES" smtClean="0"/>
              <a:t>2</a:t>
            </a:fld>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
          </p:nvPr>
        </p:nvSpPr>
        <p:spPr/>
        <p:txBody>
          <a:bodyPr/>
          <a:lstStyle/>
          <a:p>
            <a:r>
              <a:rPr lang="es-ES" b="1" dirty="0">
                <a:solidFill>
                  <a:srgbClr val="3333FF"/>
                </a:solidFill>
              </a:rPr>
              <a:t>CR1</a:t>
            </a:r>
            <a:r>
              <a:rPr lang="es-ES" dirty="0"/>
              <a:t>: Diseñar, desarrollar, seleccionar y evaluar aplicaciones y sistemas informáticos, asegurando su fiabilidad, seguridad y calidad, conforme a los principios éticos y a la legislación y normativa vigente.</a:t>
            </a:r>
          </a:p>
          <a:p>
            <a:r>
              <a:rPr lang="es-ES" b="1" dirty="0">
                <a:solidFill>
                  <a:srgbClr val="3333FF"/>
                </a:solidFill>
              </a:rPr>
              <a:t>CR13</a:t>
            </a:r>
            <a:r>
              <a:rPr lang="es-ES" dirty="0"/>
              <a:t>: Analizar, diseñar y construir sistemas y aplicaciones que requieren técnicas de programación paralela, concurrente, distribuida y de tiempo real.</a:t>
            </a:r>
          </a:p>
          <a:p>
            <a:r>
              <a:rPr lang="es-ES" b="1" dirty="0">
                <a:solidFill>
                  <a:srgbClr val="3333FF"/>
                </a:solidFill>
              </a:rPr>
              <a:t>CR14</a:t>
            </a:r>
            <a:r>
              <a:rPr lang="es-ES" dirty="0"/>
              <a:t>: Conocer y aplicar los principios, metodologías y ciclos de vida de la Ingeniería del Software.</a:t>
            </a:r>
          </a:p>
        </p:txBody>
      </p:sp>
      <p:sp>
        <p:nvSpPr>
          <p:cNvPr id="3" name="Título 2"/>
          <p:cNvSpPr>
            <a:spLocks noGrp="1"/>
          </p:cNvSpPr>
          <p:nvPr>
            <p:ph type="title"/>
          </p:nvPr>
        </p:nvSpPr>
        <p:spPr/>
        <p:txBody>
          <a:bodyPr/>
          <a:lstStyle/>
          <a:p>
            <a:r>
              <a:rPr lang="es-ES" dirty="0"/>
              <a:t>Resultados de Aprendizaje</a:t>
            </a:r>
            <a:br>
              <a:rPr lang="es-ES" dirty="0"/>
            </a:br>
            <a:r>
              <a:rPr lang="es-ES" dirty="0"/>
              <a:t>COMPETENCIAS ESPECÍFICAS</a:t>
            </a:r>
          </a:p>
        </p:txBody>
      </p:sp>
      <p:sp>
        <p:nvSpPr>
          <p:cNvPr id="4" name="Marcador de fecha 3"/>
          <p:cNvSpPr>
            <a:spLocks noGrp="1"/>
          </p:cNvSpPr>
          <p:nvPr>
            <p:ph type="dt" sz="half" idx="10"/>
          </p:nvPr>
        </p:nvSpPr>
        <p:spPr/>
        <p:txBody>
          <a:bodyPr/>
          <a:lstStyle/>
          <a:p>
            <a:pPr algn="ctr"/>
            <a:r>
              <a:rPr lang="es-ES" dirty="0"/>
              <a:t>Dra. Mª Belén Vaquerizo García</a:t>
            </a:r>
          </a:p>
        </p:txBody>
      </p:sp>
      <p:sp>
        <p:nvSpPr>
          <p:cNvPr id="6" name="Marcador de número de diapositiva 5"/>
          <p:cNvSpPr>
            <a:spLocks noGrp="1"/>
          </p:cNvSpPr>
          <p:nvPr>
            <p:ph type="sldNum" sz="quarter" idx="12"/>
          </p:nvPr>
        </p:nvSpPr>
        <p:spPr/>
        <p:txBody>
          <a:bodyPr/>
          <a:lstStyle/>
          <a:p>
            <a:fld id="{7FC3F83C-E5B1-4C3B-AF7F-2644F466D115}" type="slidenum">
              <a:rPr lang="es-ES" smtClean="0"/>
              <a:t>3</a:t>
            </a:fld>
            <a:endParaRPr lang="es-ES" dirty="0"/>
          </a:p>
        </p:txBody>
      </p:sp>
      <p:sp>
        <p:nvSpPr>
          <p:cNvPr id="7" name="Marcador de pie de página 4"/>
          <p:cNvSpPr>
            <a:spLocks noGrp="1"/>
          </p:cNvSpPr>
          <p:nvPr>
            <p:ph type="ftr" sz="quarter" idx="11"/>
          </p:nvPr>
        </p:nvSpPr>
        <p:spPr>
          <a:xfrm rot="5400000">
            <a:off x="7128000" y="3960000"/>
            <a:ext cx="2880000" cy="324000"/>
          </a:xfrm>
        </p:spPr>
        <p:txBody>
          <a:bodyPr/>
          <a:lstStyle/>
          <a:p>
            <a:pPr algn="ctr"/>
            <a:r>
              <a:rPr lang="es-ES" dirty="0"/>
              <a:t>Ingeniería del Software, </a:t>
            </a:r>
            <a:r>
              <a:rPr lang="es-ES" dirty="0" smtClean="0"/>
              <a:t>2021-2022</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
          </p:nvPr>
        </p:nvSpPr>
        <p:spPr/>
        <p:txBody>
          <a:bodyPr/>
          <a:lstStyle/>
          <a:p>
            <a:r>
              <a:rPr lang="es-ES" dirty="0"/>
              <a:t>Se utilizará el campus virtual con todos los recursos de aprendizaje utilizados para la impartición de la teoría y de las prácticas.</a:t>
            </a:r>
          </a:p>
          <a:p>
            <a:r>
              <a:rPr lang="es-ES" dirty="0"/>
              <a:t>Los términos y recursos para la teoría y las prácticas están debidamente organizados y explicados en la plataforma:</a:t>
            </a:r>
          </a:p>
          <a:p>
            <a:pPr lvl="1"/>
            <a:r>
              <a:rPr lang="es-ES" dirty="0"/>
              <a:t>Todos los apuntes, recursos, guiones de prácticas, criterios de evaluación, planificación de las prácticas con fechas y tareas a realizar en cada una.</a:t>
            </a:r>
          </a:p>
        </p:txBody>
      </p:sp>
      <p:sp>
        <p:nvSpPr>
          <p:cNvPr id="3" name="Título 2"/>
          <p:cNvSpPr>
            <a:spLocks noGrp="1"/>
          </p:cNvSpPr>
          <p:nvPr>
            <p:ph type="title"/>
          </p:nvPr>
        </p:nvSpPr>
        <p:spPr/>
        <p:txBody>
          <a:bodyPr/>
          <a:lstStyle/>
          <a:p>
            <a:r>
              <a:rPr lang="es-ES" dirty="0"/>
              <a:t>Organización Docente</a:t>
            </a:r>
          </a:p>
        </p:txBody>
      </p:sp>
      <p:sp>
        <p:nvSpPr>
          <p:cNvPr id="4" name="Marcador de fecha 3"/>
          <p:cNvSpPr>
            <a:spLocks noGrp="1"/>
          </p:cNvSpPr>
          <p:nvPr>
            <p:ph type="dt" sz="half" idx="10"/>
          </p:nvPr>
        </p:nvSpPr>
        <p:spPr/>
        <p:txBody>
          <a:bodyPr/>
          <a:lstStyle/>
          <a:p>
            <a:pPr algn="ctr"/>
            <a:r>
              <a:rPr lang="es-ES" dirty="0"/>
              <a:t>Dra. Mª Belén Vaquerizo García</a:t>
            </a:r>
          </a:p>
        </p:txBody>
      </p:sp>
      <p:sp>
        <p:nvSpPr>
          <p:cNvPr id="6" name="Marcador de número de diapositiva 5"/>
          <p:cNvSpPr>
            <a:spLocks noGrp="1"/>
          </p:cNvSpPr>
          <p:nvPr>
            <p:ph type="sldNum" sz="quarter" idx="12"/>
          </p:nvPr>
        </p:nvSpPr>
        <p:spPr/>
        <p:txBody>
          <a:bodyPr/>
          <a:lstStyle/>
          <a:p>
            <a:fld id="{7FC3F83C-E5B1-4C3B-AF7F-2644F466D115}" type="slidenum">
              <a:rPr lang="es-ES" smtClean="0"/>
              <a:t>4</a:t>
            </a:fld>
            <a:endParaRPr lang="es-ES" dirty="0"/>
          </a:p>
        </p:txBody>
      </p:sp>
      <p:sp>
        <p:nvSpPr>
          <p:cNvPr id="7" name="Marcador de pie de página 4"/>
          <p:cNvSpPr>
            <a:spLocks noGrp="1"/>
          </p:cNvSpPr>
          <p:nvPr>
            <p:ph type="ftr" sz="quarter" idx="11"/>
          </p:nvPr>
        </p:nvSpPr>
        <p:spPr>
          <a:xfrm rot="5400000">
            <a:off x="7128000" y="3960000"/>
            <a:ext cx="2880000" cy="324000"/>
          </a:xfrm>
        </p:spPr>
        <p:txBody>
          <a:bodyPr/>
          <a:lstStyle/>
          <a:p>
            <a:pPr algn="ctr"/>
            <a:r>
              <a:rPr lang="es-ES" dirty="0"/>
              <a:t>Ingeniería del Software, </a:t>
            </a:r>
            <a:r>
              <a:rPr lang="es-ES" dirty="0" smtClean="0"/>
              <a:t>2021-2022</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
          </p:nvPr>
        </p:nvSpPr>
        <p:spPr/>
        <p:txBody>
          <a:bodyPr>
            <a:normAutofit fontScale="70000" lnSpcReduction="20000"/>
          </a:bodyPr>
          <a:lstStyle/>
          <a:p>
            <a:pPr algn="just"/>
            <a:r>
              <a:rPr lang="es-ES" dirty="0"/>
              <a:t>Es una asignatura con un fuerte enfoque práctico.</a:t>
            </a:r>
          </a:p>
          <a:p>
            <a:pPr algn="just"/>
            <a:r>
              <a:rPr lang="es-ES" dirty="0"/>
              <a:t>Para el cumplimiento de las competencias definidas en la asignatura, se exige hacer muchos ejercicios en las clases de teoría, los cuales van en concordancia directa con lo exigido como prácticas en el laboratorio de prácticas, y ello conforma el contenido exigido en las diferentes pruebas de evaluación para valorar si el alumno ha adquirido las competencias exigidas.</a:t>
            </a:r>
          </a:p>
          <a:p>
            <a:pPr algn="just"/>
            <a:r>
              <a:rPr lang="es-ES" dirty="0"/>
              <a:t>Es una asignatura de modelado basada en el entorno estructurado, donde se puede llegar a dar más de una solución válida para un problema, pero siempre respetando el cumplimiento de unos requisitos funcionales establecidos y no produciendo fallos considerados como graves, todo ello siempre recalcado tanto en las clases de teoría como  de prácticas y recogido en la plataforma virtual.</a:t>
            </a:r>
          </a:p>
          <a:p>
            <a:pPr algn="just"/>
            <a:r>
              <a:rPr lang="es-ES" dirty="0"/>
              <a:t>Se promueve y valora la participación de los alumnos en clases (teoría y práctica).</a:t>
            </a:r>
          </a:p>
          <a:p>
            <a:pPr algn="just"/>
            <a:r>
              <a:rPr lang="es-ES" dirty="0"/>
              <a:t>En la asignatura se cumple su programa marcado y se evalúa según el sistema de evaluación indicado.</a:t>
            </a:r>
          </a:p>
        </p:txBody>
      </p:sp>
      <p:sp>
        <p:nvSpPr>
          <p:cNvPr id="3" name="Título 2"/>
          <p:cNvSpPr>
            <a:spLocks noGrp="1"/>
          </p:cNvSpPr>
          <p:nvPr>
            <p:ph type="title"/>
          </p:nvPr>
        </p:nvSpPr>
        <p:spPr/>
        <p:txBody>
          <a:bodyPr/>
          <a:lstStyle/>
          <a:p>
            <a:r>
              <a:rPr lang="es-ES" dirty="0"/>
              <a:t>Organización Docente</a:t>
            </a:r>
            <a:br>
              <a:rPr lang="es-ES" dirty="0"/>
            </a:br>
            <a:r>
              <a:rPr lang="es-ES" dirty="0"/>
              <a:t>ENSEÑANZA - APRENDIZAJE</a:t>
            </a:r>
          </a:p>
        </p:txBody>
      </p:sp>
      <p:sp>
        <p:nvSpPr>
          <p:cNvPr id="4" name="Marcador de fecha 3"/>
          <p:cNvSpPr>
            <a:spLocks noGrp="1"/>
          </p:cNvSpPr>
          <p:nvPr>
            <p:ph type="dt" sz="half" idx="10"/>
          </p:nvPr>
        </p:nvSpPr>
        <p:spPr/>
        <p:txBody>
          <a:bodyPr/>
          <a:lstStyle/>
          <a:p>
            <a:pPr algn="ctr"/>
            <a:r>
              <a:rPr lang="es-ES" dirty="0"/>
              <a:t>Dra. Mª Belén Vaquerizo García</a:t>
            </a:r>
          </a:p>
        </p:txBody>
      </p:sp>
      <p:sp>
        <p:nvSpPr>
          <p:cNvPr id="6" name="Marcador de número de diapositiva 5"/>
          <p:cNvSpPr>
            <a:spLocks noGrp="1"/>
          </p:cNvSpPr>
          <p:nvPr>
            <p:ph type="sldNum" sz="quarter" idx="12"/>
          </p:nvPr>
        </p:nvSpPr>
        <p:spPr/>
        <p:txBody>
          <a:bodyPr/>
          <a:lstStyle/>
          <a:p>
            <a:fld id="{7FC3F83C-E5B1-4C3B-AF7F-2644F466D115}" type="slidenum">
              <a:rPr lang="es-ES" smtClean="0"/>
              <a:t>5</a:t>
            </a:fld>
            <a:endParaRPr lang="es-ES" dirty="0"/>
          </a:p>
        </p:txBody>
      </p:sp>
      <p:sp>
        <p:nvSpPr>
          <p:cNvPr id="7" name="Marcador de pie de página 4"/>
          <p:cNvSpPr>
            <a:spLocks noGrp="1"/>
          </p:cNvSpPr>
          <p:nvPr>
            <p:ph type="ftr" sz="quarter" idx="11"/>
          </p:nvPr>
        </p:nvSpPr>
        <p:spPr>
          <a:xfrm rot="5400000">
            <a:off x="7128000" y="3960000"/>
            <a:ext cx="2880000" cy="324000"/>
          </a:xfrm>
        </p:spPr>
        <p:txBody>
          <a:bodyPr/>
          <a:lstStyle/>
          <a:p>
            <a:pPr algn="ctr"/>
            <a:r>
              <a:rPr lang="es-ES" dirty="0"/>
              <a:t>Ingeniería del Software, </a:t>
            </a:r>
            <a:r>
              <a:rPr lang="es-ES" dirty="0" smtClean="0"/>
              <a:t>2021-2022</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
          </p:nvPr>
        </p:nvSpPr>
        <p:spPr/>
        <p:txBody>
          <a:bodyPr/>
          <a:lstStyle/>
          <a:p>
            <a:pPr marL="457200" indent="-457200">
              <a:buSzPct val="100000"/>
              <a:buFont typeface="+mj-lt"/>
              <a:buAutoNum type="arabicPeriod"/>
            </a:pPr>
            <a:r>
              <a:rPr lang="es-ES" dirty="0"/>
              <a:t>Introducción a la Ingeniería del Software y a los Sistemas de Información.</a:t>
            </a:r>
          </a:p>
          <a:p>
            <a:pPr marL="457200" indent="-457200">
              <a:buSzPct val="100000"/>
              <a:buFont typeface="+mj-lt"/>
              <a:buAutoNum type="arabicPeriod"/>
            </a:pPr>
            <a:r>
              <a:rPr lang="es-ES" dirty="0"/>
              <a:t>Ciclo de vida del Software y Metodologías de Desarrollo del Software.</a:t>
            </a:r>
          </a:p>
          <a:p>
            <a:pPr marL="457200" indent="-457200">
              <a:buSzPct val="100000"/>
              <a:buFont typeface="+mj-lt"/>
              <a:buAutoNum type="arabicPeriod"/>
            </a:pPr>
            <a:r>
              <a:rPr lang="es-ES" dirty="0"/>
              <a:t>Análisis y especificación de requisitos en Sistemas de Software.</a:t>
            </a:r>
          </a:p>
          <a:p>
            <a:pPr marL="457200" indent="-457200">
              <a:buSzPct val="100000"/>
              <a:buFont typeface="+mj-lt"/>
              <a:buAutoNum type="arabicPeriod"/>
            </a:pPr>
            <a:r>
              <a:rPr lang="es-ES" dirty="0"/>
              <a:t>Análisis y Diseño de Software.</a:t>
            </a:r>
          </a:p>
          <a:p>
            <a:pPr marL="457200" indent="-457200">
              <a:buSzPct val="100000"/>
              <a:buFont typeface="+mj-lt"/>
              <a:buAutoNum type="arabicPeriod"/>
            </a:pPr>
            <a:r>
              <a:rPr lang="es-ES" dirty="0"/>
              <a:t>Introducción a las Técnicas de Prueba del Software</a:t>
            </a:r>
          </a:p>
        </p:txBody>
      </p:sp>
      <p:sp>
        <p:nvSpPr>
          <p:cNvPr id="3" name="Título 2"/>
          <p:cNvSpPr>
            <a:spLocks noGrp="1"/>
          </p:cNvSpPr>
          <p:nvPr>
            <p:ph type="title"/>
          </p:nvPr>
        </p:nvSpPr>
        <p:spPr/>
        <p:txBody>
          <a:bodyPr>
            <a:normAutofit fontScale="90000"/>
          </a:bodyPr>
          <a:lstStyle/>
          <a:p>
            <a:r>
              <a:rPr lang="es-ES" dirty="0"/>
              <a:t>Temario</a:t>
            </a:r>
            <a:br>
              <a:rPr lang="es-ES" dirty="0"/>
            </a:br>
            <a:r>
              <a:rPr lang="es-ES" sz="2200" dirty="0"/>
              <a:t>Unidades Docentes (detalladas en la guía docente)</a:t>
            </a:r>
          </a:p>
        </p:txBody>
      </p:sp>
      <p:sp>
        <p:nvSpPr>
          <p:cNvPr id="4" name="Marcador de fecha 3"/>
          <p:cNvSpPr>
            <a:spLocks noGrp="1"/>
          </p:cNvSpPr>
          <p:nvPr>
            <p:ph type="dt" sz="half" idx="10"/>
          </p:nvPr>
        </p:nvSpPr>
        <p:spPr/>
        <p:txBody>
          <a:bodyPr/>
          <a:lstStyle/>
          <a:p>
            <a:pPr algn="ctr"/>
            <a:r>
              <a:rPr lang="es-ES" dirty="0"/>
              <a:t>Dra. Mª Belén Vaquerizo García</a:t>
            </a:r>
          </a:p>
        </p:txBody>
      </p:sp>
      <p:sp>
        <p:nvSpPr>
          <p:cNvPr id="6" name="Marcador de número de diapositiva 5"/>
          <p:cNvSpPr>
            <a:spLocks noGrp="1"/>
          </p:cNvSpPr>
          <p:nvPr>
            <p:ph type="sldNum" sz="quarter" idx="12"/>
          </p:nvPr>
        </p:nvSpPr>
        <p:spPr/>
        <p:txBody>
          <a:bodyPr/>
          <a:lstStyle/>
          <a:p>
            <a:fld id="{7FC3F83C-E5B1-4C3B-AF7F-2644F466D115}" type="slidenum">
              <a:rPr lang="es-ES" smtClean="0"/>
              <a:t>6</a:t>
            </a:fld>
            <a:endParaRPr lang="es-ES" dirty="0"/>
          </a:p>
        </p:txBody>
      </p:sp>
      <p:sp>
        <p:nvSpPr>
          <p:cNvPr id="7" name="Marcador de pie de página 4"/>
          <p:cNvSpPr>
            <a:spLocks noGrp="1"/>
          </p:cNvSpPr>
          <p:nvPr>
            <p:ph type="ftr" sz="quarter" idx="11"/>
          </p:nvPr>
        </p:nvSpPr>
        <p:spPr>
          <a:xfrm rot="5400000">
            <a:off x="7128000" y="3960000"/>
            <a:ext cx="2880000" cy="324000"/>
          </a:xfrm>
        </p:spPr>
        <p:txBody>
          <a:bodyPr/>
          <a:lstStyle/>
          <a:p>
            <a:pPr algn="ctr"/>
            <a:r>
              <a:rPr lang="es-ES" dirty="0"/>
              <a:t>Ingeniería del Software, </a:t>
            </a:r>
            <a:r>
              <a:rPr lang="es-ES" dirty="0" smtClean="0"/>
              <a:t>2021-2022</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
          </p:nvPr>
        </p:nvSpPr>
        <p:spPr/>
        <p:txBody>
          <a:bodyPr>
            <a:normAutofit fontScale="77500" lnSpcReduction="20000"/>
          </a:bodyPr>
          <a:lstStyle/>
          <a:p>
            <a:r>
              <a:rPr lang="es-ES" dirty="0"/>
              <a:t>Se fomenta el trabajo en grupo, aunque en la calificación final se podrán tener en cuenta condicionantes relacionados con la baja participación o disponibilidad de alguno de los integrantes del grupo:</a:t>
            </a:r>
          </a:p>
          <a:p>
            <a:pPr lvl="1"/>
            <a:r>
              <a:rPr lang="es-ES" dirty="0"/>
              <a:t>Se han de entregar en formato electrónico dos  prácticas de carácter obligatorio. Ambas sobre los contenidos vistos en las clases de teoría/prácticas (estrechamente relacionados). Cada práctica consta de diferentes actividades, normalmente a ser realizadas en un plazo de dos semanas. Además se pueden requerir el realizar cuestionarios en las Actividades.</a:t>
            </a:r>
          </a:p>
          <a:p>
            <a:r>
              <a:rPr lang="es-ES" dirty="0"/>
              <a:t>Se valora la participación (se toma nota de ello).</a:t>
            </a:r>
          </a:p>
          <a:p>
            <a:r>
              <a:rPr lang="es-ES" dirty="0"/>
              <a:t>Grupos de 2 personas, y se entrega por grupos en las fechas indicadas.</a:t>
            </a:r>
          </a:p>
          <a:p>
            <a:r>
              <a:rPr lang="es-ES" dirty="0"/>
              <a:t>Posible exigencia valorable de defensa presencial de las mismas.</a:t>
            </a:r>
          </a:p>
          <a:p>
            <a:r>
              <a:rPr lang="es-ES" dirty="0"/>
              <a:t>Se aportan rúbricas con criterios de evaluación y fallos no permitidos.</a:t>
            </a:r>
          </a:p>
          <a:p>
            <a:r>
              <a:rPr lang="es-ES" dirty="0"/>
              <a:t>Se exige el cumplimiento de todos los criterios marcados para su realización.</a:t>
            </a:r>
          </a:p>
        </p:txBody>
      </p:sp>
      <p:sp>
        <p:nvSpPr>
          <p:cNvPr id="3" name="Título 2"/>
          <p:cNvSpPr>
            <a:spLocks noGrp="1"/>
          </p:cNvSpPr>
          <p:nvPr>
            <p:ph type="title"/>
          </p:nvPr>
        </p:nvSpPr>
        <p:spPr/>
        <p:txBody>
          <a:bodyPr/>
          <a:lstStyle/>
          <a:p>
            <a:r>
              <a:rPr lang="es-ES" dirty="0"/>
              <a:t>Prácticas</a:t>
            </a:r>
          </a:p>
        </p:txBody>
      </p:sp>
      <p:sp>
        <p:nvSpPr>
          <p:cNvPr id="4" name="Marcador de fecha 3"/>
          <p:cNvSpPr>
            <a:spLocks noGrp="1"/>
          </p:cNvSpPr>
          <p:nvPr>
            <p:ph type="dt" sz="half" idx="10"/>
          </p:nvPr>
        </p:nvSpPr>
        <p:spPr/>
        <p:txBody>
          <a:bodyPr/>
          <a:lstStyle/>
          <a:p>
            <a:pPr algn="ctr"/>
            <a:r>
              <a:rPr lang="es-ES" dirty="0"/>
              <a:t>Dra. Mª Belén Vaquerizo García</a:t>
            </a:r>
          </a:p>
        </p:txBody>
      </p:sp>
      <p:sp>
        <p:nvSpPr>
          <p:cNvPr id="6" name="Marcador de número de diapositiva 5"/>
          <p:cNvSpPr>
            <a:spLocks noGrp="1"/>
          </p:cNvSpPr>
          <p:nvPr>
            <p:ph type="sldNum" sz="quarter" idx="12"/>
          </p:nvPr>
        </p:nvSpPr>
        <p:spPr/>
        <p:txBody>
          <a:bodyPr/>
          <a:lstStyle/>
          <a:p>
            <a:fld id="{7FC3F83C-E5B1-4C3B-AF7F-2644F466D115}" type="slidenum">
              <a:rPr lang="es-ES" smtClean="0"/>
              <a:t>7</a:t>
            </a:fld>
            <a:endParaRPr lang="es-ES" dirty="0"/>
          </a:p>
        </p:txBody>
      </p:sp>
      <p:sp>
        <p:nvSpPr>
          <p:cNvPr id="7" name="Marcador de pie de página 4"/>
          <p:cNvSpPr>
            <a:spLocks noGrp="1"/>
          </p:cNvSpPr>
          <p:nvPr>
            <p:ph type="ftr" sz="quarter" idx="11"/>
          </p:nvPr>
        </p:nvSpPr>
        <p:spPr>
          <a:xfrm rot="5400000">
            <a:off x="7128000" y="3960000"/>
            <a:ext cx="2880000" cy="324000"/>
          </a:xfrm>
        </p:spPr>
        <p:txBody>
          <a:bodyPr/>
          <a:lstStyle/>
          <a:p>
            <a:pPr algn="ctr"/>
            <a:r>
              <a:rPr lang="es-ES" dirty="0"/>
              <a:t>Ingeniería del Software, </a:t>
            </a:r>
            <a:r>
              <a:rPr lang="es-ES" dirty="0" smtClean="0"/>
              <a:t>2021-2022</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
          </p:nvPr>
        </p:nvSpPr>
        <p:spPr>
          <a:xfrm>
            <a:off x="251521" y="1297226"/>
            <a:ext cx="7877736" cy="5040000"/>
          </a:xfrm>
        </p:spPr>
        <p:txBody>
          <a:bodyPr>
            <a:noAutofit/>
          </a:bodyPr>
          <a:lstStyle/>
          <a:p>
            <a:pPr>
              <a:spcBef>
                <a:spcPts val="300"/>
              </a:spcBef>
              <a:spcAft>
                <a:spcPts val="300"/>
              </a:spcAft>
            </a:pPr>
            <a:r>
              <a:rPr lang="es-ES" sz="1600" b="1" u="sng" dirty="0">
                <a:solidFill>
                  <a:srgbClr val="3333FF"/>
                </a:solidFill>
              </a:rPr>
              <a:t>Posibles trabajos de Autoevaluación y/o Evaluación entre compañeros</a:t>
            </a:r>
            <a:r>
              <a:rPr lang="es-ES" sz="1600" dirty="0"/>
              <a:t/>
            </a:r>
            <a:br>
              <a:rPr lang="es-ES" sz="1600" dirty="0"/>
            </a:br>
            <a:r>
              <a:rPr lang="es-ES" sz="1600" dirty="0"/>
              <a:t>Ello supone un aspecto muy importante dentro de un proceso general de aprendizaje. En esta asignatura, se plantea a los alumnos un proceso de autoevaluación y/o evaluación entre compañeros basado en la realización de preguntas sobre alguno de los apartados de la asignatura. Estas preguntas serán contestadas por los alumnos. Su realización sería obligatoria y supone una aportación numérica a la calificación de la asignatura.</a:t>
            </a:r>
          </a:p>
          <a:p>
            <a:pPr>
              <a:spcBef>
                <a:spcPts val="300"/>
              </a:spcBef>
              <a:spcAft>
                <a:spcPts val="300"/>
              </a:spcAft>
            </a:pPr>
            <a:r>
              <a:rPr lang="es-ES" sz="1600" b="1" u="sng" dirty="0">
                <a:solidFill>
                  <a:srgbClr val="3333FF"/>
                </a:solidFill>
              </a:rPr>
              <a:t>Evaluación continua</a:t>
            </a:r>
            <a:r>
              <a:rPr lang="es-ES" sz="1600" dirty="0"/>
              <a:t/>
            </a:r>
            <a:br>
              <a:rPr lang="es-ES" sz="1600" dirty="0"/>
            </a:br>
            <a:r>
              <a:rPr lang="es-ES" sz="1600" dirty="0"/>
              <a:t>La evaluación continua de esta asignatura se lleva a cabo con la realización de las prácticas de la asignatura. Las diferentes actividades de las mismas aparecerá en la plataforma virtual. Se fijarán las pautas de entrega y los criterios de corrección.</a:t>
            </a:r>
          </a:p>
          <a:p>
            <a:pPr>
              <a:spcBef>
                <a:spcPts val="300"/>
              </a:spcBef>
              <a:spcAft>
                <a:spcPts val="300"/>
              </a:spcAft>
            </a:pPr>
            <a:r>
              <a:rPr lang="es-ES" sz="1600" b="1" u="sng" dirty="0">
                <a:solidFill>
                  <a:srgbClr val="3333FF"/>
                </a:solidFill>
              </a:rPr>
              <a:t>Participación en los foros/blogs de trabajo</a:t>
            </a:r>
            <a:r>
              <a:rPr lang="es-ES" sz="1600" dirty="0"/>
              <a:t/>
            </a:r>
            <a:br>
              <a:rPr lang="es-ES" sz="1600" dirty="0"/>
            </a:br>
            <a:r>
              <a:rPr lang="es-ES" sz="1600" dirty="0"/>
              <a:t>Se valora positivamente la participación activa en los foros/blogs de trabajo de la asignatura.</a:t>
            </a:r>
          </a:p>
        </p:txBody>
      </p:sp>
      <p:sp>
        <p:nvSpPr>
          <p:cNvPr id="3" name="Título 2"/>
          <p:cNvSpPr>
            <a:spLocks noGrp="1"/>
          </p:cNvSpPr>
          <p:nvPr>
            <p:ph type="title"/>
          </p:nvPr>
        </p:nvSpPr>
        <p:spPr/>
        <p:txBody>
          <a:bodyPr/>
          <a:lstStyle/>
          <a:p>
            <a:r>
              <a:rPr lang="es-ES" dirty="0"/>
              <a:t>Evaluación</a:t>
            </a:r>
          </a:p>
        </p:txBody>
      </p:sp>
      <p:sp>
        <p:nvSpPr>
          <p:cNvPr id="4" name="Marcador de fecha 3"/>
          <p:cNvSpPr>
            <a:spLocks noGrp="1"/>
          </p:cNvSpPr>
          <p:nvPr>
            <p:ph type="dt" sz="half" idx="10"/>
          </p:nvPr>
        </p:nvSpPr>
        <p:spPr/>
        <p:txBody>
          <a:bodyPr/>
          <a:lstStyle/>
          <a:p>
            <a:pPr algn="ctr"/>
            <a:r>
              <a:rPr lang="es-ES" dirty="0"/>
              <a:t>Dra. Mª Belén Vaquerizo García</a:t>
            </a:r>
          </a:p>
        </p:txBody>
      </p:sp>
      <p:sp>
        <p:nvSpPr>
          <p:cNvPr id="6" name="Marcador de número de diapositiva 5"/>
          <p:cNvSpPr>
            <a:spLocks noGrp="1"/>
          </p:cNvSpPr>
          <p:nvPr>
            <p:ph type="sldNum" sz="quarter" idx="12"/>
          </p:nvPr>
        </p:nvSpPr>
        <p:spPr/>
        <p:txBody>
          <a:bodyPr/>
          <a:lstStyle/>
          <a:p>
            <a:fld id="{7FC3F83C-E5B1-4C3B-AF7F-2644F466D115}" type="slidenum">
              <a:rPr lang="es-ES" smtClean="0"/>
              <a:t>8</a:t>
            </a:fld>
            <a:endParaRPr lang="es-ES" dirty="0"/>
          </a:p>
        </p:txBody>
      </p:sp>
      <p:sp>
        <p:nvSpPr>
          <p:cNvPr id="7" name="Marcador de pie de página 4"/>
          <p:cNvSpPr>
            <a:spLocks noGrp="1"/>
          </p:cNvSpPr>
          <p:nvPr>
            <p:ph type="ftr" sz="quarter" idx="11"/>
          </p:nvPr>
        </p:nvSpPr>
        <p:spPr>
          <a:xfrm rot="5400000">
            <a:off x="7128000" y="3960000"/>
            <a:ext cx="2880000" cy="324000"/>
          </a:xfrm>
        </p:spPr>
        <p:txBody>
          <a:bodyPr/>
          <a:lstStyle/>
          <a:p>
            <a:pPr algn="ctr"/>
            <a:r>
              <a:rPr lang="es-ES" dirty="0"/>
              <a:t>Ingeniería del Software, </a:t>
            </a:r>
            <a:r>
              <a:rPr lang="es-ES" dirty="0" smtClean="0"/>
              <a:t>2021-2022</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p:cNvSpPr>
            <a:spLocks noGrp="1"/>
          </p:cNvSpPr>
          <p:nvPr>
            <p:ph sz="quarter" idx="1"/>
          </p:nvPr>
        </p:nvSpPr>
        <p:spPr>
          <a:xfrm>
            <a:off x="251521" y="1297226"/>
            <a:ext cx="7877736" cy="5040000"/>
          </a:xfrm>
        </p:spPr>
        <p:txBody>
          <a:bodyPr>
            <a:normAutofit/>
          </a:bodyPr>
          <a:lstStyle/>
          <a:p>
            <a:pPr>
              <a:spcBef>
                <a:spcPts val="300"/>
              </a:spcBef>
              <a:spcAft>
                <a:spcPts val="300"/>
              </a:spcAft>
            </a:pPr>
            <a:r>
              <a:rPr lang="es-ES" sz="1800" b="1" u="sng" dirty="0">
                <a:solidFill>
                  <a:srgbClr val="3333FF"/>
                </a:solidFill>
              </a:rPr>
              <a:t>Si se suspenden las Prácticas.</a:t>
            </a:r>
          </a:p>
          <a:p>
            <a:pPr lvl="1">
              <a:spcBef>
                <a:spcPts val="300"/>
              </a:spcBef>
              <a:spcAft>
                <a:spcPts val="300"/>
              </a:spcAft>
            </a:pPr>
            <a:r>
              <a:rPr lang="es-ES" sz="1800" dirty="0"/>
              <a:t>Para aprobar cada Práctica se han de aprobar, por separado, cada una de sus actividades.</a:t>
            </a:r>
          </a:p>
          <a:p>
            <a:pPr lvl="1">
              <a:spcBef>
                <a:spcPts val="300"/>
              </a:spcBef>
              <a:spcAft>
                <a:spcPts val="300"/>
              </a:spcAft>
            </a:pPr>
            <a:r>
              <a:rPr lang="es-ES" sz="1800" dirty="0"/>
              <a:t>Para la Convocatoria 2ª: </a:t>
            </a:r>
          </a:p>
          <a:p>
            <a:pPr lvl="2">
              <a:spcBef>
                <a:spcPts val="300"/>
              </a:spcBef>
              <a:spcAft>
                <a:spcPts val="300"/>
              </a:spcAft>
            </a:pPr>
            <a:r>
              <a:rPr lang="es-ES" sz="1400" dirty="0"/>
              <a:t>Los alumnos que hayan presentado y suspendido una actividad en la Convocatoria 1ª pueden optar a repetir correctamente esa misma actividad o bien pueden realizar un pequeño cuestionario.</a:t>
            </a:r>
          </a:p>
          <a:p>
            <a:pPr lvl="2">
              <a:spcBef>
                <a:spcPts val="300"/>
              </a:spcBef>
              <a:spcAft>
                <a:spcPts val="300"/>
              </a:spcAft>
            </a:pPr>
            <a:r>
              <a:rPr lang="es-ES" sz="1400" dirty="0"/>
              <a:t>Los alumnos que no hayan presentado nada en alguna actividad en la Convocatoria 1ª: Deberán, obligatoriamente, hacer la actividad nueva que se le indique para la Convocatoria 2ª.</a:t>
            </a:r>
          </a:p>
          <a:p>
            <a:pPr>
              <a:spcBef>
                <a:spcPts val="300"/>
              </a:spcBef>
              <a:spcAft>
                <a:spcPts val="300"/>
              </a:spcAft>
            </a:pPr>
            <a:endParaRPr lang="es-ES" sz="1200" dirty="0"/>
          </a:p>
        </p:txBody>
      </p:sp>
      <p:sp>
        <p:nvSpPr>
          <p:cNvPr id="3" name="Título 2"/>
          <p:cNvSpPr>
            <a:spLocks noGrp="1"/>
          </p:cNvSpPr>
          <p:nvPr>
            <p:ph type="title"/>
          </p:nvPr>
        </p:nvSpPr>
        <p:spPr/>
        <p:txBody>
          <a:bodyPr/>
          <a:lstStyle/>
          <a:p>
            <a:r>
              <a:rPr lang="es-ES" dirty="0"/>
              <a:t>Evaluación (II)</a:t>
            </a:r>
          </a:p>
        </p:txBody>
      </p:sp>
      <p:sp>
        <p:nvSpPr>
          <p:cNvPr id="4" name="Marcador de fecha 3"/>
          <p:cNvSpPr>
            <a:spLocks noGrp="1"/>
          </p:cNvSpPr>
          <p:nvPr>
            <p:ph type="dt" sz="half" idx="10"/>
          </p:nvPr>
        </p:nvSpPr>
        <p:spPr/>
        <p:txBody>
          <a:bodyPr/>
          <a:lstStyle/>
          <a:p>
            <a:pPr algn="ctr"/>
            <a:r>
              <a:rPr lang="es-ES" dirty="0"/>
              <a:t>Dra. Mª Belén Vaquerizo García</a:t>
            </a:r>
          </a:p>
        </p:txBody>
      </p:sp>
      <p:sp>
        <p:nvSpPr>
          <p:cNvPr id="6" name="Marcador de número de diapositiva 5"/>
          <p:cNvSpPr>
            <a:spLocks noGrp="1"/>
          </p:cNvSpPr>
          <p:nvPr>
            <p:ph type="sldNum" sz="quarter" idx="12"/>
          </p:nvPr>
        </p:nvSpPr>
        <p:spPr/>
        <p:txBody>
          <a:bodyPr/>
          <a:lstStyle/>
          <a:p>
            <a:fld id="{7FC3F83C-E5B1-4C3B-AF7F-2644F466D115}" type="slidenum">
              <a:rPr lang="es-ES" smtClean="0"/>
              <a:t>9</a:t>
            </a:fld>
            <a:endParaRPr lang="es-ES" dirty="0"/>
          </a:p>
        </p:txBody>
      </p:sp>
      <p:sp>
        <p:nvSpPr>
          <p:cNvPr id="7" name="Marcador de pie de página 4"/>
          <p:cNvSpPr>
            <a:spLocks noGrp="1"/>
          </p:cNvSpPr>
          <p:nvPr>
            <p:ph type="ftr" sz="quarter" idx="11"/>
          </p:nvPr>
        </p:nvSpPr>
        <p:spPr>
          <a:xfrm rot="5400000">
            <a:off x="7128000" y="3960000"/>
            <a:ext cx="2880000" cy="324000"/>
          </a:xfrm>
        </p:spPr>
        <p:txBody>
          <a:bodyPr/>
          <a:lstStyle/>
          <a:p>
            <a:pPr algn="ctr"/>
            <a:r>
              <a:rPr lang="es-ES" dirty="0"/>
              <a:t>Ingeniería del Software, </a:t>
            </a:r>
            <a:r>
              <a:rPr lang="es-ES" dirty="0" smtClean="0"/>
              <a:t>2021-2022</a:t>
            </a:r>
            <a:endParaRPr lang="es-E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yDS">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Personalizado 1">
      <a:majorFont>
        <a:latin typeface="Times New Roman"/>
        <a:ea typeface=""/>
        <a:cs typeface=""/>
      </a:majorFont>
      <a:minorFont>
        <a:latin typeface="Times New Roman"/>
        <a:ea typeface=""/>
        <a:cs typeface=""/>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ISW</Template>
  <TotalTime>21</TotalTime>
  <Words>1404</Words>
  <Application>Microsoft Office PowerPoint</Application>
  <PresentationFormat>Presentación en pantalla (4:3)</PresentationFormat>
  <Paragraphs>100</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Calibri</vt:lpstr>
      <vt:lpstr>Century Schoolbook</vt:lpstr>
      <vt:lpstr>Times New Roman</vt:lpstr>
      <vt:lpstr>Wingdings</vt:lpstr>
      <vt:lpstr>Wingdings 2</vt:lpstr>
      <vt:lpstr>AyDS</vt:lpstr>
      <vt:lpstr>Ingeniería del Software </vt:lpstr>
      <vt:lpstr>Resultados de Aprendizaje OBJETIVOS</vt:lpstr>
      <vt:lpstr>Resultados de Aprendizaje COMPETENCIAS ESPECÍFICAS</vt:lpstr>
      <vt:lpstr>Organización Docente</vt:lpstr>
      <vt:lpstr>Organización Docente ENSEÑANZA - APRENDIZAJE</vt:lpstr>
      <vt:lpstr>Temario Unidades Docentes (detalladas en la guía docente)</vt:lpstr>
      <vt:lpstr>Prácticas</vt:lpstr>
      <vt:lpstr>Evaluación</vt:lpstr>
      <vt:lpstr>Evaluación (II)</vt:lpstr>
      <vt:lpstr>Sistema de Evaluación</vt:lpstr>
      <vt:lpstr>Bibliografía básica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del Software</dc:title>
  <dc:creator>JOSE ANTONIO LOPEZ LOPEZ</dc:creator>
  <cp:lastModifiedBy>MARIA BELEN VAQUERIZO GARCIA</cp:lastModifiedBy>
  <cp:revision>17</cp:revision>
  <dcterms:created xsi:type="dcterms:W3CDTF">2019-09-03T16:56:00Z</dcterms:created>
  <dcterms:modified xsi:type="dcterms:W3CDTF">2021-10-04T11:51:32Z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A1C072DCAA4A4D42BE041010DDEE6F6F</vt:lpwstr>
  </property>
  <property fmtid="{D5CDD505-2E9C-101B-9397-08002B2CF9AE}" pid="3" name="KSOProductBuildVer">
    <vt:lpwstr>1033-11.2.0.10296</vt:lpwstr>
  </property>
</Properties>
</file>