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Barlow Semi Condensed"/>
      <p:regular r:id="rId23"/>
      <p:bold r:id="rId24"/>
      <p:italic r:id="rId25"/>
      <p:boldItalic r:id="rId26"/>
    </p:embeddedFont>
    <p:embeddedFont>
      <p:font typeface="Saira Condens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117271-52E8-4970-8888-44F3E3D3C222}">
  <a:tblStyle styleId="{87117271-52E8-4970-8888-44F3E3D3C2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28" Type="http://schemas.openxmlformats.org/officeDocument/2006/relationships/font" Target="fonts/SairaCondensed-bold.fntdata"/><Relationship Id="rId27" Type="http://schemas.openxmlformats.org/officeDocument/2006/relationships/font" Target="fonts/Saira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OswaldRegular-bold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5c62c0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25c62c0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5c62c0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5c62c0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5c62c0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5c62c0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5c62c0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5c62c0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d11bbb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d11bbb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5c62c0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25c62c0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5c62c0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5c62c0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F7F8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9050"/>
            <a:ext cx="9144000" cy="5181600"/>
          </a:xfrm>
          <a:prstGeom prst="rect">
            <a:avLst/>
          </a:prstGeom>
          <a:solidFill>
            <a:srgbClr val="CAFAFE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65700" y="-19050"/>
            <a:ext cx="4478400" cy="46572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697175" y="186127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600"/>
              <a:buNone/>
              <a:defRPr sz="5600">
                <a:solidFill>
                  <a:srgbClr val="F7F8F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61325" y="3223725"/>
            <a:ext cx="2952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1">
    <p:bg>
      <p:bgPr>
        <a:solidFill>
          <a:srgbClr val="F7F8F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06" name="Google Shape;106;p11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CUSTOM_1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13" name="Google Shape;113;p12"/>
          <p:cNvSpPr/>
          <p:nvPr/>
        </p:nvSpPr>
        <p:spPr>
          <a:xfrm flipH="1">
            <a:off x="-7025" y="1367825"/>
            <a:ext cx="9150900" cy="19815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14" name="Google Shape;114;p12"/>
          <p:cNvSpPr txBox="1"/>
          <p:nvPr>
            <p:ph idx="2" type="ctrTitle"/>
          </p:nvPr>
        </p:nvSpPr>
        <p:spPr>
          <a:xfrm flipH="1">
            <a:off x="4967675" y="1183000"/>
            <a:ext cx="27228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>
                <a:solidFill>
                  <a:srgbClr val="F7F8F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" type="subTitle"/>
          </p:nvPr>
        </p:nvSpPr>
        <p:spPr>
          <a:xfrm flipH="1">
            <a:off x="4967675" y="3349326"/>
            <a:ext cx="29748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11_1_2_1">
    <p:bg>
      <p:bgPr>
        <a:solidFill>
          <a:srgbClr val="F7F8F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/>
          <p:nvPr/>
        </p:nvSpPr>
        <p:spPr>
          <a:xfrm flipH="1">
            <a:off x="125" y="-19050"/>
            <a:ext cx="9144000" cy="5181600"/>
          </a:xfrm>
          <a:prstGeom prst="rect">
            <a:avLst/>
          </a:prstGeom>
          <a:solidFill>
            <a:srgbClr val="CAFAFE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0" y="-19050"/>
            <a:ext cx="4176300" cy="4179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19" name="Google Shape;119;p13"/>
          <p:cNvSpPr txBox="1"/>
          <p:nvPr>
            <p:ph type="ctrTitle"/>
          </p:nvPr>
        </p:nvSpPr>
        <p:spPr>
          <a:xfrm flipH="1">
            <a:off x="830150" y="93922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6000"/>
              <a:buNone/>
              <a:defRPr sz="6000">
                <a:solidFill>
                  <a:srgbClr val="F7F8F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5200"/>
              <a:buNone/>
              <a:defRPr sz="52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 flipH="1">
            <a:off x="830200" y="2596800"/>
            <a:ext cx="2402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2800"/>
              <a:buNone/>
              <a:defRPr sz="2800"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1" type="blank">
  <p:cSld name="BLANK">
    <p:bg>
      <p:bgPr>
        <a:solidFill>
          <a:srgbClr val="F7F8F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F7F8F9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988863" y="1985473"/>
            <a:ext cx="2251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988874" y="2302150"/>
            <a:ext cx="1700700" cy="57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988863" y="138521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None/>
              <a:defRPr sz="48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3" type="ctrTitle"/>
          </p:nvPr>
        </p:nvSpPr>
        <p:spPr>
          <a:xfrm>
            <a:off x="3988863" y="3770873"/>
            <a:ext cx="2251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3988875" y="4085650"/>
            <a:ext cx="15552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5" type="title"/>
          </p:nvPr>
        </p:nvSpPr>
        <p:spPr>
          <a:xfrm>
            <a:off x="3988863" y="317059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None/>
              <a:defRPr sz="48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6" type="ctrTitle"/>
          </p:nvPr>
        </p:nvSpPr>
        <p:spPr>
          <a:xfrm>
            <a:off x="5834663" y="1985473"/>
            <a:ext cx="2251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subTitle"/>
          </p:nvPr>
        </p:nvSpPr>
        <p:spPr>
          <a:xfrm>
            <a:off x="5834673" y="2302150"/>
            <a:ext cx="1555200" cy="57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8" type="title"/>
          </p:nvPr>
        </p:nvSpPr>
        <p:spPr>
          <a:xfrm>
            <a:off x="5834663" y="138521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None/>
              <a:defRPr sz="48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9" type="ctrTitle"/>
          </p:nvPr>
        </p:nvSpPr>
        <p:spPr>
          <a:xfrm>
            <a:off x="5783513" y="3770873"/>
            <a:ext cx="2251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 sz="12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subTitle"/>
          </p:nvPr>
        </p:nvSpPr>
        <p:spPr>
          <a:xfrm>
            <a:off x="5783523" y="4085650"/>
            <a:ext cx="15552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14" type="title"/>
          </p:nvPr>
        </p:nvSpPr>
        <p:spPr>
          <a:xfrm>
            <a:off x="5783513" y="317059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None/>
              <a:defRPr sz="4800"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4800"/>
              <a:buFont typeface="Fira Sans Extra Condensed Medium"/>
              <a:buNone/>
              <a:defRPr sz="4800">
                <a:solidFill>
                  <a:srgbClr val="58A3B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5"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483525" y="2182100"/>
            <a:ext cx="944400" cy="29643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5">
    <p:bg>
      <p:bgPr>
        <a:solidFill>
          <a:srgbClr val="F7F8F9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-7025" y="3162000"/>
            <a:ext cx="9150900" cy="19815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38" name="Google Shape;38;p4"/>
          <p:cNvSpPr txBox="1"/>
          <p:nvPr>
            <p:ph idx="2" type="ctrTitle"/>
          </p:nvPr>
        </p:nvSpPr>
        <p:spPr>
          <a:xfrm>
            <a:off x="3976900" y="11829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None/>
              <a:defRPr>
                <a:solidFill>
                  <a:srgbClr val="58A3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600"/>
              <a:buNone/>
              <a:defRPr sz="1600">
                <a:solidFill>
                  <a:srgbClr val="58A3BC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3976900" y="3349325"/>
            <a:ext cx="42249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None/>
              <a:defRPr>
                <a:solidFill>
                  <a:srgbClr val="58A3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18">
    <p:bg>
      <p:bgPr>
        <a:solidFill>
          <a:srgbClr val="F7F8F9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843625" y="3042900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843625" y="488875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650125" y="3042900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746875" y="3042900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650125" y="488875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746875" y="488875"/>
            <a:ext cx="1636200" cy="16119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ctrTitle"/>
          </p:nvPr>
        </p:nvSpPr>
        <p:spPr>
          <a:xfrm>
            <a:off x="1782150" y="7429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782100" y="1253625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ctrTitle"/>
          </p:nvPr>
        </p:nvSpPr>
        <p:spPr>
          <a:xfrm>
            <a:off x="3878900" y="7429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3878850" y="1253625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5" type="ctrTitle"/>
          </p:nvPr>
        </p:nvSpPr>
        <p:spPr>
          <a:xfrm>
            <a:off x="5975650" y="7429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6" type="subTitle"/>
          </p:nvPr>
        </p:nvSpPr>
        <p:spPr>
          <a:xfrm>
            <a:off x="5975600" y="1253625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7" type="ctrTitle"/>
          </p:nvPr>
        </p:nvSpPr>
        <p:spPr>
          <a:xfrm>
            <a:off x="1782150" y="3179450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8" type="subTitle"/>
          </p:nvPr>
        </p:nvSpPr>
        <p:spPr>
          <a:xfrm>
            <a:off x="1782100" y="3690100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9" type="ctrTitle"/>
          </p:nvPr>
        </p:nvSpPr>
        <p:spPr>
          <a:xfrm>
            <a:off x="3878900" y="3179450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3" type="subTitle"/>
          </p:nvPr>
        </p:nvSpPr>
        <p:spPr>
          <a:xfrm>
            <a:off x="3878850" y="3690100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4" type="ctrTitle"/>
          </p:nvPr>
        </p:nvSpPr>
        <p:spPr>
          <a:xfrm>
            <a:off x="5975650" y="3179450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5" type="subTitle"/>
          </p:nvPr>
        </p:nvSpPr>
        <p:spPr>
          <a:xfrm>
            <a:off x="5975600" y="3690100"/>
            <a:ext cx="137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8_1">
    <p:bg>
      <p:bgPr>
        <a:solidFill>
          <a:srgbClr val="F7F8F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5686400" y="1271825"/>
            <a:ext cx="1964700" cy="38718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1492950" y="1271825"/>
            <a:ext cx="1964700" cy="38718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3589650" y="1271825"/>
            <a:ext cx="1964700" cy="38718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" type="ctrTitle"/>
          </p:nvPr>
        </p:nvSpPr>
        <p:spPr>
          <a:xfrm>
            <a:off x="1789175" y="24984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1679775" y="3009125"/>
            <a:ext cx="1590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3" type="ctrTitle"/>
          </p:nvPr>
        </p:nvSpPr>
        <p:spPr>
          <a:xfrm>
            <a:off x="3885925" y="24984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4" type="subTitle"/>
          </p:nvPr>
        </p:nvSpPr>
        <p:spPr>
          <a:xfrm>
            <a:off x="3776525" y="3009125"/>
            <a:ext cx="1590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5" type="ctrTitle"/>
          </p:nvPr>
        </p:nvSpPr>
        <p:spPr>
          <a:xfrm>
            <a:off x="5982675" y="2498475"/>
            <a:ext cx="137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600"/>
              <a:buNone/>
              <a:defRPr sz="1600">
                <a:solidFill>
                  <a:srgbClr val="F7F8F9"/>
                </a:solidFill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6" type="subTitle"/>
          </p:nvPr>
        </p:nvSpPr>
        <p:spPr>
          <a:xfrm>
            <a:off x="5873275" y="3009125"/>
            <a:ext cx="1590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None/>
              <a:defRPr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CUSTOM_6_1_1">
    <p:bg>
      <p:bgPr>
        <a:solidFill>
          <a:srgbClr val="F7F8F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None/>
              <a:defRPr>
                <a:solidFill>
                  <a:srgbClr val="58A3B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7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idx="2"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 2">
  <p:cSld name="CUSTOM_6_1_1_2">
    <p:bg>
      <p:bgPr>
        <a:solidFill>
          <a:srgbClr val="F7F8F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0" y="-19050"/>
            <a:ext cx="9144000" cy="5181600"/>
          </a:xfrm>
          <a:prstGeom prst="rect">
            <a:avLst/>
          </a:prstGeom>
          <a:solidFill>
            <a:srgbClr val="CAFAFE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87" name="Google Shape;87;p8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6_1_1_1_1">
    <p:bg>
      <p:bgPr>
        <a:solidFill>
          <a:srgbClr val="F7F8F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0" y="945575"/>
            <a:ext cx="5308200" cy="32526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93" name="Google Shape;93;p9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42050" y="1833775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6_1_1_1_1_1">
    <p:bg>
      <p:bgPr>
        <a:solidFill>
          <a:srgbClr val="F7F8F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3828775" y="945575"/>
            <a:ext cx="5308200" cy="32526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-7025" y="-7025"/>
            <a:ext cx="9144000" cy="4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000"/>
              <a:buNone/>
              <a:defRPr sz="1000">
                <a:solidFill>
                  <a:srgbClr val="58A3B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None/>
              <a:defRPr sz="1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8279350" y="-7025"/>
            <a:ext cx="393600" cy="750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A3BC"/>
              </a:solidFill>
            </a:endParaRPr>
          </a:p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7F8F9"/>
                </a:solidFill>
              </a:defRPr>
            </a:lvl1pPr>
            <a:lvl2pPr lvl="1" rtl="0" algn="ctr">
              <a:buNone/>
              <a:defRPr>
                <a:solidFill>
                  <a:srgbClr val="F7F8F9"/>
                </a:solidFill>
              </a:defRPr>
            </a:lvl2pPr>
            <a:lvl3pPr lvl="2" rtl="0" algn="ctr">
              <a:buNone/>
              <a:defRPr>
                <a:solidFill>
                  <a:srgbClr val="F7F8F9"/>
                </a:solidFill>
              </a:defRPr>
            </a:lvl3pPr>
            <a:lvl4pPr lvl="3" rtl="0" algn="ctr">
              <a:buNone/>
              <a:defRPr>
                <a:solidFill>
                  <a:srgbClr val="F7F8F9"/>
                </a:solidFill>
              </a:defRPr>
            </a:lvl4pPr>
            <a:lvl5pPr lvl="4" rtl="0" algn="ctr">
              <a:buNone/>
              <a:defRPr>
                <a:solidFill>
                  <a:srgbClr val="F7F8F9"/>
                </a:solidFill>
              </a:defRPr>
            </a:lvl5pPr>
            <a:lvl6pPr lvl="5" rtl="0" algn="ctr">
              <a:buNone/>
              <a:defRPr>
                <a:solidFill>
                  <a:srgbClr val="F7F8F9"/>
                </a:solidFill>
              </a:defRPr>
            </a:lvl6pPr>
            <a:lvl7pPr lvl="6" rtl="0" algn="ctr">
              <a:buNone/>
              <a:defRPr>
                <a:solidFill>
                  <a:srgbClr val="F7F8F9"/>
                </a:solidFill>
              </a:defRPr>
            </a:lvl7pPr>
            <a:lvl8pPr lvl="7" rtl="0" algn="ctr">
              <a:buNone/>
              <a:defRPr>
                <a:solidFill>
                  <a:srgbClr val="F7F8F9"/>
                </a:solidFill>
              </a:defRPr>
            </a:lvl8pPr>
            <a:lvl9pPr lvl="8" rtl="0" algn="ctr">
              <a:buNone/>
              <a:defRPr>
                <a:solidFill>
                  <a:srgbClr val="F7F8F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 flipH="1">
            <a:off x="4524550" y="1833775"/>
            <a:ext cx="39774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●"/>
              <a:defRPr>
                <a:solidFill>
                  <a:srgbClr val="F7F8F9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7F8F9"/>
              </a:buClr>
              <a:buSzPts val="1200"/>
              <a:buChar char="○"/>
              <a:defRPr>
                <a:solidFill>
                  <a:srgbClr val="F7F8F9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7F8F9"/>
              </a:buClr>
              <a:buSzPts val="1200"/>
              <a:buChar char="■"/>
              <a:defRPr>
                <a:solidFill>
                  <a:srgbClr val="F7F8F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2800"/>
              <a:buFont typeface="Oswald"/>
              <a:buNone/>
              <a:defRPr sz="28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●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○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■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●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○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■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●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A3BC"/>
              </a:buClr>
              <a:buSzPts val="1200"/>
              <a:buFont typeface="Saira Condensed"/>
              <a:buChar char="○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8A3BC"/>
              </a:buClr>
              <a:buSzPts val="1200"/>
              <a:buFont typeface="Saira Condensed"/>
              <a:buChar char="■"/>
              <a:defRPr sz="1200">
                <a:solidFill>
                  <a:srgbClr val="58A3BC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s://github.com/angeligareta/MLRank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5361375" y="3508450"/>
            <a:ext cx="29526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Rodrigo Pueblas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Burrell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 Igareta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Pérez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type="ctrTitle"/>
          </p:nvPr>
        </p:nvSpPr>
        <p:spPr>
          <a:xfrm>
            <a:off x="4697175" y="186127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LEARNED RANKING</a:t>
            </a:r>
            <a:endParaRPr>
              <a:solidFill>
                <a:srgbClr val="F7F8F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8F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38867" r="25053" t="0"/>
          <a:stretch/>
        </p:blipFill>
        <p:spPr>
          <a:xfrm>
            <a:off x="574525" y="0"/>
            <a:ext cx="2724600" cy="4247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idx="15" type="ctrTitle"/>
          </p:nvPr>
        </p:nvSpPr>
        <p:spPr>
          <a:xfrm>
            <a:off x="3488475" y="89600"/>
            <a:ext cx="42627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INTRODUCTION TO THE PROBLEM</a:t>
            </a:r>
            <a:endParaRPr sz="1800"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74514" y="0"/>
            <a:ext cx="2724600" cy="4248000"/>
          </a:xfrm>
          <a:prstGeom prst="rect">
            <a:avLst/>
          </a:prstGeom>
          <a:solidFill>
            <a:srgbClr val="CAFAFE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483525" y="2182100"/>
            <a:ext cx="944400" cy="29643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488475" y="1216500"/>
            <a:ext cx="53247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were given a dataset of medical results from the LOINC database.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were asked to build a model capable of ranking the results for any set of given queries: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“Glucose in blood”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“Bilirubin in plasma”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“White blood cells count”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975" y="885638"/>
            <a:ext cx="4593030" cy="306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4550975" y="885650"/>
            <a:ext cx="4593000" cy="3061800"/>
          </a:xfrm>
          <a:prstGeom prst="rect">
            <a:avLst/>
          </a:prstGeom>
          <a:solidFill>
            <a:srgbClr val="CAFAFE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0" y="3410200"/>
            <a:ext cx="4223100" cy="14238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0" y="658700"/>
            <a:ext cx="4223100" cy="27630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444549" y="3562825"/>
            <a:ext cx="264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7F8F9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9" name="Google Shape;149;p17"/>
          <p:cNvSpPr txBox="1"/>
          <p:nvPr>
            <p:ph idx="2" type="ctrTitle"/>
          </p:nvPr>
        </p:nvSpPr>
        <p:spPr>
          <a:xfrm>
            <a:off x="1757650" y="192600"/>
            <a:ext cx="4887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s" sz="1800"/>
              <a:t>SELECTED APPROACH: PAIRWISE RANKING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270600" y="1055725"/>
            <a:ext cx="35214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based our approach on the paper “Optimizing Search Engines using Clickthrough Data” by Thorsten Joachims.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can be represented as a triplet (query, ranking, clicks), </a:t>
            </a: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given a unique ID.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original method used query data from the web browser’s logs to train the model.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This ranking will compute pairwise comparisons, ending up with a total ranking of documents for each query.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642050" y="1055725"/>
            <a:ext cx="3978900" cy="29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compare the textual components of the results (columns) and the queries, we used the cosine similarity metric to compare documents in a pairwise way, after that, ranking.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18"/>
          <p:cNvSpPr txBox="1"/>
          <p:nvPr>
            <p:ph type="ctrTitle"/>
          </p:nvPr>
        </p:nvSpPr>
        <p:spPr>
          <a:xfrm>
            <a:off x="1757650" y="192600"/>
            <a:ext cx="4887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s" sz="1800"/>
              <a:t>PROPOSED SOLUTION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8"/>
          <p:cNvSpPr/>
          <p:nvPr/>
        </p:nvSpPr>
        <p:spPr>
          <a:xfrm flipH="1">
            <a:off x="5693925" y="811763"/>
            <a:ext cx="2724600" cy="4248000"/>
          </a:xfrm>
          <a:prstGeom prst="rect">
            <a:avLst/>
          </a:prstGeom>
          <a:solidFill>
            <a:srgbClr val="CAFAFE">
              <a:alpha val="4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28619" r="28619" t="0"/>
          <a:stretch/>
        </p:blipFill>
        <p:spPr>
          <a:xfrm>
            <a:off x="5693966" y="811825"/>
            <a:ext cx="2724595" cy="4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9406" l="35508" r="13794" t="6679"/>
          <a:stretch/>
        </p:blipFill>
        <p:spPr>
          <a:xfrm>
            <a:off x="4761325" y="827450"/>
            <a:ext cx="3912850" cy="431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RESEARCH RESOURCES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761325" y="827450"/>
            <a:ext cx="3912900" cy="4335000"/>
          </a:xfrm>
          <a:prstGeom prst="rect">
            <a:avLst/>
          </a:prstGeom>
          <a:solidFill>
            <a:srgbClr val="CAFAFE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type="ctrTitle"/>
          </p:nvPr>
        </p:nvSpPr>
        <p:spPr>
          <a:xfrm>
            <a:off x="1757650" y="89600"/>
            <a:ext cx="4887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s" sz="1800"/>
              <a:t>DATASET GENERATION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13450" y="1055725"/>
            <a:ext cx="3978900" cy="29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simulate past user “click data” a set of keywords for each query were compared to each document to creating a matching score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 for query 1: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"white", "blood", "cells", "count", "hemoglobin", "plasma", "leucocyte"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add a random element number between 2 - 6 added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Highest score first document / lowest last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type="ctrTitle"/>
          </p:nvPr>
        </p:nvSpPr>
        <p:spPr>
          <a:xfrm>
            <a:off x="1757650" y="89600"/>
            <a:ext cx="4887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s" sz="1800"/>
              <a:t>IMPLEMENTATION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658700"/>
            <a:ext cx="4538700" cy="4016700"/>
          </a:xfrm>
          <a:prstGeom prst="rect">
            <a:avLst/>
          </a:prstGeom>
          <a:solidFill>
            <a:srgbClr val="58A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279900" y="1068600"/>
            <a:ext cx="3978900" cy="3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converted our textual features using the method mentioned before, and generated our training data set.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trained a SVM model with our features with promising results, but not perfect. Good start!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full implementation of the generated dataset and our attempt to build the corresponding model can be found in the following Github repository: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u="sng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https://github.com/angeligareta/MLRanking/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8F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type="ctrTitle"/>
          </p:nvPr>
        </p:nvSpPr>
        <p:spPr>
          <a:xfrm>
            <a:off x="3939100" y="89600"/>
            <a:ext cx="42627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RESULTS</a:t>
            </a:r>
            <a:endParaRPr sz="1800"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182950" y="18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{87117271-52E8-4970-8888-44F3E3D3C222}</a:tableStyleId>
              </a:tblPr>
              <a:tblGrid>
                <a:gridCol w="801525"/>
                <a:gridCol w="667700"/>
                <a:gridCol w="651625"/>
                <a:gridCol w="645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Ranking</a:t>
                      </a:r>
                      <a:endParaRPr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A3BC">
                        <a:alpha val="42690"/>
                      </a:srgbClr>
                    </a:solidFill>
                  </a:tcPr>
                </a:tc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Glucose [Moles/volume] in Urine</a:t>
                      </a:r>
                      <a:endParaRPr sz="1000">
                        <a:solidFill>
                          <a:srgbClr val="58A3BC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Glucose [Moles/volume] in Pleural ﬂuid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Glucose [Moles/volume] in Serum or Plasma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Glucose [Mass/volume] in Serum Plasma or Blood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Cholesterol in l-iDL [Mass/volume] in Serum or Plasma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85" name="Google Shape;185;p21"/>
          <p:cNvSpPr txBox="1"/>
          <p:nvPr/>
        </p:nvSpPr>
        <p:spPr>
          <a:xfrm>
            <a:off x="984475" y="1391750"/>
            <a:ext cx="196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rPr>
              <a:t>Glucose in blood</a:t>
            </a:r>
            <a:endParaRPr sz="1600">
              <a:solidFill>
                <a:srgbClr val="58A3B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3151200" y="18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{87117271-52E8-4970-8888-44F3E3D3C222}</a:tableStyleId>
              </a:tblPr>
              <a:tblGrid>
                <a:gridCol w="801525"/>
                <a:gridCol w="667700"/>
                <a:gridCol w="651625"/>
                <a:gridCol w="645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Ranking</a:t>
                      </a:r>
                      <a:endParaRPr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A3BC">
                        <a:alpha val="42690"/>
                      </a:srgbClr>
                    </a:solidFill>
                  </a:tcPr>
                </a:tc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Bilirubin total [Mass/volume] in Synovial fluid</a:t>
                      </a:r>
                      <a:endParaRPr sz="1000">
                        <a:solidFill>
                          <a:srgbClr val="58A3BC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Bilirubin indirect [Mass/volume] in Serum or Plasma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Bilirubin direct [Mass/volume] in Serum or Plasma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Bilirubin total [Mass/volume] in Serum or Plasma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Cholesterol in l-iDL [Mass/volume] in Serum or Plasma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87" name="Google Shape;187;p21"/>
          <p:cNvSpPr txBox="1"/>
          <p:nvPr/>
        </p:nvSpPr>
        <p:spPr>
          <a:xfrm>
            <a:off x="3952725" y="1391750"/>
            <a:ext cx="196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rPr>
              <a:t>Bilirubin in plasma</a:t>
            </a:r>
            <a:endParaRPr sz="1600">
              <a:solidFill>
                <a:srgbClr val="58A3B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6119450" y="18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{87117271-52E8-4970-8888-44F3E3D3C222}</a:tableStyleId>
              </a:tblPr>
              <a:tblGrid>
                <a:gridCol w="801525"/>
                <a:gridCol w="667700"/>
                <a:gridCol w="651625"/>
                <a:gridCol w="645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Ranking</a:t>
                      </a:r>
                      <a:endParaRPr sz="15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A3BC">
                        <a:alpha val="42690"/>
                      </a:srgbClr>
                    </a:solidFill>
                  </a:tcPr>
                </a:tc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Billrubin total [Presence] in Unspecfied specimen</a:t>
                      </a:r>
                      <a:endParaRPr sz="1000">
                        <a:solidFill>
                          <a:srgbClr val="58A3BC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Nitrofurantoin [Susceptibility]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Cholesterol [Mass/volume] in Serum or Plasma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Trimethoprim+Sulfamethoxazole [Susceptibility]</a:t>
                      </a:r>
                      <a:endParaRPr sz="1000">
                        <a:solidFill>
                          <a:srgbClr val="666666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Blood group antibody screen [Presence] in Serum or Plasma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8A3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89" name="Google Shape;189;p21"/>
          <p:cNvSpPr txBox="1"/>
          <p:nvPr/>
        </p:nvSpPr>
        <p:spPr>
          <a:xfrm>
            <a:off x="6920975" y="1391750"/>
            <a:ext cx="196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8A3BC"/>
                </a:solidFill>
                <a:latin typeface="Oswald"/>
                <a:ea typeface="Oswald"/>
                <a:cs typeface="Oswald"/>
                <a:sym typeface="Oswald"/>
              </a:rPr>
              <a:t>White blood cells count</a:t>
            </a:r>
            <a:endParaRPr sz="1600">
              <a:solidFill>
                <a:srgbClr val="58A3B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642050" y="1055725"/>
            <a:ext cx="3978900" cy="31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domain of ranking search result entries is very broad and complex.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 some cases, we can rely on the criterion of the user to make more relevant the results that are most clicked on.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huge advantage of this approach in this era is the amount of easily accessible, cheap data to support these algorithms.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201802" y="5375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type="ctrTitle"/>
          </p:nvPr>
        </p:nvSpPr>
        <p:spPr>
          <a:xfrm>
            <a:off x="1731900" y="89600"/>
            <a:ext cx="4887600" cy="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s" sz="1800"/>
              <a:t>CONCLUSIONS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subTitle"/>
          </p:nvPr>
        </p:nvSpPr>
        <p:spPr>
          <a:xfrm flipH="1">
            <a:off x="810875" y="2865550"/>
            <a:ext cx="24021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Burrell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 Igareta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Rodrigo Pueblas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Pérez</a:t>
            </a:r>
            <a:endParaRPr/>
          </a:p>
        </p:txBody>
      </p:sp>
      <p:sp>
        <p:nvSpPr>
          <p:cNvPr id="202" name="Google Shape;202;p23"/>
          <p:cNvSpPr txBox="1"/>
          <p:nvPr>
            <p:ph type="ctrTitle"/>
          </p:nvPr>
        </p:nvSpPr>
        <p:spPr>
          <a:xfrm flipH="1">
            <a:off x="675700" y="814500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 FOR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WATCHING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l Medical Advanc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