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7" r:id="rId4"/>
    <p:sldId id="265" r:id="rId5"/>
    <p:sldId id="266" r:id="rId6"/>
    <p:sldId id="268" r:id="rId7"/>
    <p:sldId id="269" r:id="rId8"/>
    <p:sldId id="274" r:id="rId9"/>
    <p:sldId id="271" r:id="rId10"/>
    <p:sldId id="275" r:id="rId11"/>
    <p:sldId id="277" r:id="rId12"/>
    <p:sldId id="262" r:id="rId13"/>
    <p:sldId id="278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82032"/>
  </p:normalViewPr>
  <p:slideViewPr>
    <p:cSldViewPr snapToGrid="0">
      <p:cViewPr varScale="1">
        <p:scale>
          <a:sx n="62" d="100"/>
          <a:sy n="62" d="100"/>
        </p:scale>
        <p:origin x="232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6AED6-5711-4442-A245-F685033C215D}" type="datetimeFigureOut">
              <a:rPr lang="en-US" smtClean="0"/>
              <a:t>12/8/24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EEDD08-30C6-8A4F-AFCE-1111AA6D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15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EEDD08-30C6-8A4F-AFCE-1111AA6D4E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69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99C712-01F0-21B3-4B19-73D4210AE5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FA6285-7FC5-E224-C726-510181F16D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7FE995-2F10-0DBE-10F8-0B5915E493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242487-8008-FAD2-20F3-E62285846F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EEDD08-30C6-8A4F-AFCE-1111AA6D4E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74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940AC7-CC59-D248-DB77-DCEE00A680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AC204B-A640-71DF-6AD2-E3067165C6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793F72-F103-4410-91D1-5FF2D4A06E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093AD4-183A-809D-43F3-7D7DA692F4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EEDD08-30C6-8A4F-AFCE-1111AA6D4E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28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39EC0-4AB3-CE76-5BB8-3A3FEEDE33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02CD0C-9C62-FB4F-0A7B-56F3FF1DC6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702583-598E-8662-BDA3-3B01A03A92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7D9402-51D7-C23B-8B06-AA1E82E0DD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EEDD08-30C6-8A4F-AFCE-1111AA6D4E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97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73F69E-1E01-937E-F604-72B34E0A3F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20EEF7-2385-3043-03A9-D944F5445C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C83DE9-D079-CBBE-84D7-A3C8EF370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1- case of non-complicated inpatient acute bacterial RS, without beta-lactam allergy and no clinical improvement after first treatment;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2- case of non-complicated outpatient subacute bacterial RS with beta-lactam allergy, that worsened or failed to improve after a week of watchful-waiting, requiring further management with antibiotics and achieving clinical improvement after that;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3- case of non-complicated outpatient acute bacterial RS with clinical improvement after a week of watchful-waiting;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4- case of complicated acute bacterial RS.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22BEC0-79CD-C7EC-FB42-AE873D74DD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EEDD08-30C6-8A4F-AFCE-1111AA6D4E6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411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954E79-7F68-0F39-9820-5A2A9724B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4E31AF-514A-F975-9DA2-E3CF47CACA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0101FC-BF6E-07A6-AF0E-363CF232DA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474866-8B41-F94D-AAF1-6DCDFB8707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EEDD08-30C6-8A4F-AFCE-1111AA6D4E6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58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EF63E-9FA0-6DB3-9E4E-E3158647D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F6FA5E-6CD1-2A73-85D0-1E7AD888D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71739-7336-9DE9-E58E-4D440029A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AED33-687F-084A-9985-FCD1D046150D}" type="datetimeFigureOut">
              <a:rPr lang="en-US" smtClean="0"/>
              <a:t>12/8/24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E80CE-BE3D-B1BC-393D-E9491FAAE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5EEA9-93E4-6B0D-2EBF-76B53FD66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DA057-DF2B-514D-A7E9-58C9E44AD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39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3FAEB-CF96-D1AD-62F1-52786FDD7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A380F6-5289-4CFA-169A-BA7CE36B4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34D13-A053-45E8-6717-2206965E4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AED33-687F-084A-9985-FCD1D046150D}" type="datetimeFigureOut">
              <a:rPr lang="en-US" smtClean="0"/>
              <a:t>12/8/24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0FCD1-911D-7BB9-33F6-C61FF0F58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374F9-5732-C3D2-D92C-F0D567D01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DA057-DF2B-514D-A7E9-58C9E44AD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43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55101C-1281-1376-794F-FB9EF87622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10A03B-2B39-8111-28E1-9291C9BA3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DE82D-02D2-CB45-54F5-6B04BD2BD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AED33-687F-084A-9985-FCD1D046150D}" type="datetimeFigureOut">
              <a:rPr lang="en-US" smtClean="0"/>
              <a:t>12/8/24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CA664-E174-B61B-7BAD-18FE62946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21BBA-0FDA-5CD6-F416-6EE0A0C06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DA057-DF2B-514D-A7E9-58C9E44AD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51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8D08C-6B45-B0C6-AEB3-6568348B3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68504-B47F-CDAE-5A1B-DEDE10EDE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5A7FE-CF68-468E-0D17-94BF6BE5F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AED33-687F-084A-9985-FCD1D046150D}" type="datetimeFigureOut">
              <a:rPr lang="en-US" smtClean="0"/>
              <a:t>12/8/24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2C217-350A-61A5-6243-4ABC38A68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8E556-FFDA-D0EA-9274-204C20D6C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DA057-DF2B-514D-A7E9-58C9E44AD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07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83427-9DC3-B2EA-388F-B774EFEBE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7E946-84E3-3F33-2E7B-8343B950A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1DB7A-AF20-643E-20C0-BA1318791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AED33-687F-084A-9985-FCD1D046150D}" type="datetimeFigureOut">
              <a:rPr lang="en-US" smtClean="0"/>
              <a:t>12/8/24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34A4E-D660-1ADE-F24E-6F196C99F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6B0B9-1B7A-1399-B643-CC06DD7BA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DA057-DF2B-514D-A7E9-58C9E44AD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691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B40D7-361B-27CA-A495-5896FC1F6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73689-C88C-71BD-7603-5DEB03ED3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8F55B-752E-B36C-5A4E-4352CB76D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1270F-4AC1-AB41-C307-DB7CB2B2A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AED33-687F-084A-9985-FCD1D046150D}" type="datetimeFigureOut">
              <a:rPr lang="en-US" smtClean="0"/>
              <a:t>12/8/24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CCC72-23D3-3F62-C407-AD9001169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4AE0DA-127F-2DC7-B8AD-A6E43DA68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DA057-DF2B-514D-A7E9-58C9E44AD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58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0F6B8-A926-85CD-62F3-FA3EDD2B8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CA493-25D3-385B-1485-42E152EB1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AB3EBE-56AE-6C24-9A23-1136A3DBD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F7B0A3-1DF9-1E7E-1D5D-B37ED469D8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79BF6D-6151-2941-7BDA-7D69045D2A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656071-590A-C851-74EA-FFDC3E189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AED33-687F-084A-9985-FCD1D046150D}" type="datetimeFigureOut">
              <a:rPr lang="en-US" smtClean="0"/>
              <a:t>12/8/24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07E8F1-D7D3-00C4-8609-FB382F264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05C26A-F9B5-4B44-0612-66FB3D013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DA057-DF2B-514D-A7E9-58C9E44AD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89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93B0A-BDF4-CA01-E132-3DEAD0AB6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D494B2-D864-A3EB-6472-57CE82EBC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AED33-687F-084A-9985-FCD1D046150D}" type="datetimeFigureOut">
              <a:rPr lang="en-US" smtClean="0"/>
              <a:t>12/8/24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3AF3D4-6B79-BABC-D388-CFA257E0B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1A2E2A-F25C-DB09-E408-0144AFD04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DA057-DF2B-514D-A7E9-58C9E44AD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4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526F3C-39CA-DC9E-5E24-DEBEE45B3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AED33-687F-084A-9985-FCD1D046150D}" type="datetimeFigureOut">
              <a:rPr lang="en-US" smtClean="0"/>
              <a:t>12/8/24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F7FA5B-9476-6900-AE63-9CD87E7F5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AFA09-DC42-C9CC-3FCE-B807F7831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DA057-DF2B-514D-A7E9-58C9E44AD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597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01DEB-AF61-329F-2FDD-B4B9CAFA6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6099E-5ACD-8C17-6C72-6DAFEB5F0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0266AD-4664-4A1C-6AFC-A1B5ED7F34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26064-B664-27EF-F622-162BE94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AED33-687F-084A-9985-FCD1D046150D}" type="datetimeFigureOut">
              <a:rPr lang="en-US" smtClean="0"/>
              <a:t>12/8/24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9028F-E76C-1EC9-3AEC-817E1172E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34C2B-B6F0-C2C8-1A43-B09F6DA0C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DA057-DF2B-514D-A7E9-58C9E44AD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893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2D49C-473A-E7B0-C103-967AEFD62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4C5B31-AA56-EF44-7428-50454DF100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BDD67-DABF-DDDB-8F4B-67BC3971E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C64A2E-D229-44F3-50AF-2F72628DD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AED33-687F-084A-9985-FCD1D046150D}" type="datetimeFigureOut">
              <a:rPr lang="en-US" smtClean="0"/>
              <a:t>12/8/24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60943-DF21-4BBD-5924-C610DA192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B66F7-D1B3-4D0E-1B10-96F4599A3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DA057-DF2B-514D-A7E9-58C9E44AD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91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08C5F4-121E-E684-EFAA-47F1BE08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117EE-719D-E204-8D59-2F787A177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3E64E-389E-B2E3-B6FC-AD410201BD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7AED33-687F-084A-9985-FCD1D046150D}" type="datetimeFigureOut">
              <a:rPr lang="en-US" smtClean="0"/>
              <a:t>12/8/24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820DD-D0F5-65EE-6A98-2AE098661F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61406-244D-733F-404B-DBBD5DA12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8DA057-DF2B-514D-A7E9-58C9E44AD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2FD74-A56F-6B62-A97D-E4C9A4970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18209"/>
            <a:ext cx="9144000" cy="23876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Building an Expert System to Guide Diagnosis and Management of Rhinosinusitis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F00853-9CB4-C61A-D690-C47D19592F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Final project - MBMI Student Antonia Angeli Gazola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058FC8C-8738-483E-8157-41DA9E5472A8}"/>
              </a:ext>
            </a:extLst>
          </p:cNvPr>
          <p:cNvSpPr txBox="1">
            <a:spLocks/>
          </p:cNvSpPr>
          <p:nvPr/>
        </p:nvSpPr>
        <p:spPr>
          <a:xfrm>
            <a:off x="-360558" y="233209"/>
            <a:ext cx="13117553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BMIN 5200-001 202430 Foundations Of Artificial Intelligence In Health – Prof. Romano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097306-87B6-0F08-079A-B56E9BC2EAF8}"/>
              </a:ext>
            </a:extLst>
          </p:cNvPr>
          <p:cNvSpPr txBox="1"/>
          <p:nvPr/>
        </p:nvSpPr>
        <p:spPr>
          <a:xfrm>
            <a:off x="5063933" y="6440125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December 12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2024</a:t>
            </a:r>
          </a:p>
        </p:txBody>
      </p:sp>
    </p:spTree>
    <p:extLst>
      <p:ext uri="{BB962C8B-B14F-4D97-AF65-F5344CB8AC3E}">
        <p14:creationId xmlns:p14="http://schemas.microsoft.com/office/powerpoint/2010/main" val="1636167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ED3282-E8DC-E9F2-803D-23C9C64979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C57525B-1337-2443-4674-D0AB0E72BF0E}"/>
              </a:ext>
            </a:extLst>
          </p:cNvPr>
          <p:cNvSpPr txBox="1"/>
          <p:nvPr/>
        </p:nvSpPr>
        <p:spPr>
          <a:xfrm>
            <a:off x="182235" y="0"/>
            <a:ext cx="609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45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emonstration</a:t>
            </a:r>
            <a:endParaRPr lang="en-US" b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6011AA5-85E9-FF4E-B099-96673F87FA1A}"/>
              </a:ext>
            </a:extLst>
          </p:cNvPr>
          <p:cNvCxnSpPr>
            <a:cxnSpLocks/>
          </p:cNvCxnSpPr>
          <p:nvPr/>
        </p:nvCxnSpPr>
        <p:spPr>
          <a:xfrm>
            <a:off x="0" y="297140"/>
            <a:ext cx="258470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DA8C8B5-F5D4-F80A-D8A2-79C70A4F35AE}"/>
              </a:ext>
            </a:extLst>
          </p:cNvPr>
          <p:cNvCxnSpPr>
            <a:cxnSpLocks/>
          </p:cNvCxnSpPr>
          <p:nvPr/>
        </p:nvCxnSpPr>
        <p:spPr>
          <a:xfrm>
            <a:off x="1762" y="345268"/>
            <a:ext cx="20238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344DC68-0EA1-9077-A0B9-C80227850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87" y="417459"/>
            <a:ext cx="11947033" cy="648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279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B483D5-6686-4E80-0135-CC7FC6EBD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29B8A5A-22D0-C42E-1C09-892D4DE8E906}"/>
              </a:ext>
            </a:extLst>
          </p:cNvPr>
          <p:cNvSpPr txBox="1"/>
          <p:nvPr/>
        </p:nvSpPr>
        <p:spPr>
          <a:xfrm>
            <a:off x="206298" y="289261"/>
            <a:ext cx="609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45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Discussion and conclusion</a:t>
            </a:r>
            <a:endParaRPr lang="en-US" b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E75653D-91B9-69A3-69A5-0578D5CF310E}"/>
              </a:ext>
            </a:extLst>
          </p:cNvPr>
          <p:cNvCxnSpPr>
            <a:cxnSpLocks/>
          </p:cNvCxnSpPr>
          <p:nvPr/>
        </p:nvCxnSpPr>
        <p:spPr>
          <a:xfrm>
            <a:off x="0" y="712345"/>
            <a:ext cx="258470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DADBF52-6885-DCC3-904F-302745AD6633}"/>
              </a:ext>
            </a:extLst>
          </p:cNvPr>
          <p:cNvCxnSpPr>
            <a:cxnSpLocks/>
          </p:cNvCxnSpPr>
          <p:nvPr/>
        </p:nvCxnSpPr>
        <p:spPr>
          <a:xfrm>
            <a:off x="0" y="831291"/>
            <a:ext cx="20238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B57253E-E995-FD51-A663-187E5C607FD5}"/>
              </a:ext>
            </a:extLst>
          </p:cNvPr>
          <p:cNvSpPr txBox="1"/>
          <p:nvPr/>
        </p:nvSpPr>
        <p:spPr>
          <a:xfrm>
            <a:off x="421661" y="965340"/>
            <a:ext cx="1177033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This expert system: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Supports adherence to guidelines, ensuring accurate initial assessments;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Helps to reduce unnecessary antibiotic prescriptions, combating resistance;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Leads to reduced healthcare costs;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good for time-limited settings;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an assisting tool not a replacement for clinical providers;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Trust-building through refinement and usability improvements.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Future plans: 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Include comorbidities and pregnancy status for personalized recommendations;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Incorporate other diagnoses;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Improve user experience, integrate with existing platforms, add session-saving features;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Important to regularly update the knowledge base to align with the latest guidelines.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A9F43-868F-C3D7-FBC0-C9FD43A5ACB1}"/>
              </a:ext>
            </a:extLst>
          </p:cNvPr>
          <p:cNvSpPr txBox="1"/>
          <p:nvPr/>
        </p:nvSpPr>
        <p:spPr>
          <a:xfrm>
            <a:off x="908039" y="5584597"/>
            <a:ext cx="106626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This expert system is a prototype that with refinement has potential to be integrated into clinical practice to guide clinical reasoning</a:t>
            </a:r>
          </a:p>
        </p:txBody>
      </p:sp>
    </p:spTree>
    <p:extLst>
      <p:ext uri="{BB962C8B-B14F-4D97-AF65-F5344CB8AC3E}">
        <p14:creationId xmlns:p14="http://schemas.microsoft.com/office/powerpoint/2010/main" val="1777818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D7EEBB-728B-6F04-E005-542C0DAA37EF}"/>
              </a:ext>
            </a:extLst>
          </p:cNvPr>
          <p:cNvSpPr txBox="1"/>
          <p:nvPr/>
        </p:nvSpPr>
        <p:spPr>
          <a:xfrm>
            <a:off x="206298" y="98875"/>
            <a:ext cx="609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45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en-US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7E4D37-325A-D193-19F2-5820EB96C531}"/>
              </a:ext>
            </a:extLst>
          </p:cNvPr>
          <p:cNvCxnSpPr>
            <a:cxnSpLocks/>
          </p:cNvCxnSpPr>
          <p:nvPr/>
        </p:nvCxnSpPr>
        <p:spPr>
          <a:xfrm>
            <a:off x="0" y="468207"/>
            <a:ext cx="258470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506784-96F7-3503-C29D-81182FF4E6BF}"/>
              </a:ext>
            </a:extLst>
          </p:cNvPr>
          <p:cNvCxnSpPr>
            <a:cxnSpLocks/>
          </p:cNvCxnSpPr>
          <p:nvPr/>
        </p:nvCxnSpPr>
        <p:spPr>
          <a:xfrm>
            <a:off x="0" y="556572"/>
            <a:ext cx="20238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DD416B67-1B86-0846-3FF0-58DC5BB33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22" y="837539"/>
            <a:ext cx="5823692" cy="52712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F96310-6983-8CC5-9A69-B71C01E6E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966" y="981635"/>
            <a:ext cx="5006512" cy="512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605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1CA443-BF4E-07B6-4457-7C8493A76E64}"/>
              </a:ext>
            </a:extLst>
          </p:cNvPr>
          <p:cNvSpPr txBox="1"/>
          <p:nvPr/>
        </p:nvSpPr>
        <p:spPr>
          <a:xfrm>
            <a:off x="4836681" y="2782669"/>
            <a:ext cx="2518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69645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E9D8D2-B17F-DA22-96F8-430C930467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B4868-9B24-6AFD-36C7-3DD6E0A94A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18209"/>
            <a:ext cx="9144000" cy="23876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Building an Expert System to Guide Diagnosis and Management of Rhinosinusitis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D838A-81F4-EBD2-6AE9-FA20C36092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Final project - MBMI Student Antonia Angeli Gazola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2646730-97AC-CE57-C04F-65E4D17655AB}"/>
              </a:ext>
            </a:extLst>
          </p:cNvPr>
          <p:cNvSpPr txBox="1">
            <a:spLocks/>
          </p:cNvSpPr>
          <p:nvPr/>
        </p:nvSpPr>
        <p:spPr>
          <a:xfrm>
            <a:off x="-360558" y="233209"/>
            <a:ext cx="13117553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BMIN 5200-001 202430 Foundations Of Artificial Intelligence In Health – Prof. Romano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9E0C82-DC3B-E9B8-E09C-D9D6F56D4AB0}"/>
              </a:ext>
            </a:extLst>
          </p:cNvPr>
          <p:cNvSpPr txBox="1"/>
          <p:nvPr/>
        </p:nvSpPr>
        <p:spPr>
          <a:xfrm>
            <a:off x="5063933" y="6440125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December 13</a:t>
            </a:r>
            <a:r>
              <a:rPr lang="en-US" baseline="30000" dirty="0"/>
              <a:t>th</a:t>
            </a:r>
            <a:r>
              <a:rPr lang="en-US" dirty="0"/>
              <a:t>, 2024</a:t>
            </a:r>
          </a:p>
        </p:txBody>
      </p:sp>
    </p:spTree>
    <p:extLst>
      <p:ext uri="{BB962C8B-B14F-4D97-AF65-F5344CB8AC3E}">
        <p14:creationId xmlns:p14="http://schemas.microsoft.com/office/powerpoint/2010/main" val="2778846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7CE51AA-7DBF-24A8-2384-9E100FCEC386}"/>
              </a:ext>
            </a:extLst>
          </p:cNvPr>
          <p:cNvSpPr txBox="1"/>
          <p:nvPr/>
        </p:nvSpPr>
        <p:spPr>
          <a:xfrm>
            <a:off x="405162" y="1025628"/>
            <a:ext cx="11552664" cy="3791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Rhinosinusitis is an inflammation of the mucus membranes, classified based on symptoms (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guidelines differ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Management will be defined based on: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matching symptoms criteria,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duration of presentation (acute, subacute, chronic),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bacterial infection vs viral,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presence of complications,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need for hospitalization.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9E2D4D-B3F4-F4CF-AB52-65F2B8DF3E26}"/>
              </a:ext>
            </a:extLst>
          </p:cNvPr>
          <p:cNvSpPr txBox="1"/>
          <p:nvPr/>
        </p:nvSpPr>
        <p:spPr>
          <a:xfrm>
            <a:off x="167267" y="312235"/>
            <a:ext cx="4940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Background – rhinosinusitis definition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DF6F32-16F5-FFF2-235E-838A3697F9C5}"/>
              </a:ext>
            </a:extLst>
          </p:cNvPr>
          <p:cNvCxnSpPr>
            <a:cxnSpLocks/>
          </p:cNvCxnSpPr>
          <p:nvPr/>
        </p:nvCxnSpPr>
        <p:spPr>
          <a:xfrm>
            <a:off x="0" y="712345"/>
            <a:ext cx="660152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187EAC-D67C-B408-8BEA-C2C7D57D18BB}"/>
              </a:ext>
            </a:extLst>
          </p:cNvPr>
          <p:cNvCxnSpPr>
            <a:cxnSpLocks/>
          </p:cNvCxnSpPr>
          <p:nvPr/>
        </p:nvCxnSpPr>
        <p:spPr>
          <a:xfrm>
            <a:off x="0" y="831291"/>
            <a:ext cx="505522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Sinus Infection (Sinusitis): Causes, Symptoms &amp; Treatment">
            <a:extLst>
              <a:ext uri="{FF2B5EF4-FFF2-40B4-BE49-F238E27FC236}">
                <a16:creationId xmlns:a16="http://schemas.microsoft.com/office/drawing/2014/main" id="{655BBEF0-70F7-C747-53C7-F12B765BB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0545" y="1677757"/>
            <a:ext cx="2932771" cy="375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7426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AB5609-A81D-0711-D1AA-EA727A785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450EE5-C111-DDA4-16FE-BA4A7C7FEE44}"/>
              </a:ext>
            </a:extLst>
          </p:cNvPr>
          <p:cNvSpPr txBox="1"/>
          <p:nvPr/>
        </p:nvSpPr>
        <p:spPr>
          <a:xfrm>
            <a:off x="405162" y="969872"/>
            <a:ext cx="1155266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Usually favorable,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Affects ~1 in 7 U.S. adults annually (~3 million visits/year),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~90% of viral upper respiratory infections are accompanied by viral sinusitis,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~85% of cases resolve without antibiotics in 7-15 days,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Only 0.5-2% progress to bacterial acute rhinosinusitis,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Most common pathogens: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S. pneumoniae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H. influenzae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M. catarrhalis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S. aureus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D6D36E-06CC-A40C-4651-8853AF3D5D08}"/>
              </a:ext>
            </a:extLst>
          </p:cNvPr>
          <p:cNvSpPr txBox="1"/>
          <p:nvPr/>
        </p:nvSpPr>
        <p:spPr>
          <a:xfrm>
            <a:off x="167267" y="312235"/>
            <a:ext cx="5370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Background – rhinosinusitis epidemiology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196A138-2B64-E4FA-8186-54C4EE7B280F}"/>
              </a:ext>
            </a:extLst>
          </p:cNvPr>
          <p:cNvCxnSpPr>
            <a:cxnSpLocks/>
          </p:cNvCxnSpPr>
          <p:nvPr/>
        </p:nvCxnSpPr>
        <p:spPr>
          <a:xfrm>
            <a:off x="0" y="712345"/>
            <a:ext cx="660152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D13FFC4-BE74-5E19-C2B6-D6F2F57E54D4}"/>
              </a:ext>
            </a:extLst>
          </p:cNvPr>
          <p:cNvCxnSpPr>
            <a:cxnSpLocks/>
          </p:cNvCxnSpPr>
          <p:nvPr/>
        </p:nvCxnSpPr>
        <p:spPr>
          <a:xfrm>
            <a:off x="0" y="831291"/>
            <a:ext cx="505522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71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4AE6B-60E1-1301-863B-A5B442F34C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64CAC3-F08C-48D6-A19A-2050D65B7E18}"/>
              </a:ext>
            </a:extLst>
          </p:cNvPr>
          <p:cNvSpPr txBox="1"/>
          <p:nvPr/>
        </p:nvSpPr>
        <p:spPr>
          <a:xfrm>
            <a:off x="170984" y="300735"/>
            <a:ext cx="11671611" cy="710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450"/>
              </a:spcAft>
            </a:pPr>
            <a:r>
              <a:rPr lang="en-US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Background – challenges of antibiotics for rhinosinusitis</a:t>
            </a:r>
            <a:endParaRPr lang="en-US" b="1" dirty="0"/>
          </a:p>
          <a:p>
            <a:pPr algn="l">
              <a:spcAft>
                <a:spcPts val="450"/>
              </a:spcAft>
            </a:pPr>
            <a:endParaRPr lang="en-US" b="0" i="0" u="none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AF8ECD4-7956-89B1-16A5-16A396489BD5}"/>
              </a:ext>
            </a:extLst>
          </p:cNvPr>
          <p:cNvCxnSpPr>
            <a:cxnSpLocks/>
          </p:cNvCxnSpPr>
          <p:nvPr/>
        </p:nvCxnSpPr>
        <p:spPr>
          <a:xfrm>
            <a:off x="0" y="712345"/>
            <a:ext cx="660152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D32ECA5-1629-DABE-E235-C4DAFCCC4979}"/>
              </a:ext>
            </a:extLst>
          </p:cNvPr>
          <p:cNvCxnSpPr>
            <a:cxnSpLocks/>
          </p:cNvCxnSpPr>
          <p:nvPr/>
        </p:nvCxnSpPr>
        <p:spPr>
          <a:xfrm>
            <a:off x="0" y="831291"/>
            <a:ext cx="505522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1488F5A-5611-5F49-6ABA-21F16CFA09D2}"/>
              </a:ext>
            </a:extLst>
          </p:cNvPr>
          <p:cNvSpPr txBox="1"/>
          <p:nvPr/>
        </p:nvSpPr>
        <p:spPr>
          <a:xfrm>
            <a:off x="349405" y="950255"/>
            <a:ext cx="12140468" cy="5857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Most cases are viral and resolve without antibiotics,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Antibiotics are prescribed in 84-91% of acute rhinosinusitis cases (overprescription),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Increased antibiotic resistance.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Discrepancy related to: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patient expectations for antibiotic therapy,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differences in guidelines,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inconsistent adherence to guidelines,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limited time for diagnosis in primary care/urgent care.</a:t>
            </a:r>
          </a:p>
          <a:p>
            <a:pPr lvl="1"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007EB91C-DF76-ADB2-08D9-5EF4E2566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864807"/>
              </p:ext>
            </p:extLst>
          </p:nvPr>
        </p:nvGraphicFramePr>
        <p:xfrm>
          <a:off x="1673779" y="2136631"/>
          <a:ext cx="8666019" cy="135531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60687">
                  <a:extLst>
                    <a:ext uri="{9D8B030D-6E8A-4147-A177-3AD203B41FA5}">
                      <a16:colId xmlns:a16="http://schemas.microsoft.com/office/drawing/2014/main" val="2189961093"/>
                    </a:ext>
                  </a:extLst>
                </a:gridCol>
                <a:gridCol w="3194628">
                  <a:extLst>
                    <a:ext uri="{9D8B030D-6E8A-4147-A177-3AD203B41FA5}">
                      <a16:colId xmlns:a16="http://schemas.microsoft.com/office/drawing/2014/main" val="1882982594"/>
                    </a:ext>
                  </a:extLst>
                </a:gridCol>
                <a:gridCol w="2610704">
                  <a:extLst>
                    <a:ext uri="{9D8B030D-6E8A-4147-A177-3AD203B41FA5}">
                      <a16:colId xmlns:a16="http://schemas.microsoft.com/office/drawing/2014/main" val="2859831575"/>
                    </a:ext>
                  </a:extLst>
                </a:gridCol>
              </a:tblGrid>
              <a:tr h="3518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Number-needed-to-treat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Number-needed-to-harm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Adverse effects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147388"/>
                  </a:ext>
                </a:extLst>
              </a:tr>
              <a:tr h="10034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Every 7-18, one benefits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u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Every 8-12, one has side effects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Antibiotics: </a:t>
                      </a:r>
                      <a:r>
                        <a:rPr lang="en-US" sz="1600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27% </a:t>
                      </a:r>
                    </a:p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vs. </a:t>
                      </a:r>
                    </a:p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Placebo: </a:t>
                      </a:r>
                      <a:r>
                        <a:rPr lang="en-US" sz="1600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9207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0607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25C4D49-5D79-D298-6699-459AD6639AF3}"/>
              </a:ext>
            </a:extLst>
          </p:cNvPr>
          <p:cNvSpPr txBox="1"/>
          <p:nvPr/>
        </p:nvSpPr>
        <p:spPr>
          <a:xfrm>
            <a:off x="206298" y="289261"/>
            <a:ext cx="609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450"/>
              </a:spcAft>
            </a:pPr>
            <a:r>
              <a:rPr lang="en-US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Background – Using AI to help with the challenges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AB35DB-8496-D621-6690-EAC5662B8806}"/>
              </a:ext>
            </a:extLst>
          </p:cNvPr>
          <p:cNvSpPr txBox="1"/>
          <p:nvPr/>
        </p:nvSpPr>
        <p:spPr>
          <a:xfrm>
            <a:off x="278409" y="1118816"/>
            <a:ext cx="11635182" cy="37804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guide clinical reasoning,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Provide standardized option to use in clinical practice, based on evidence-based guidelines,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Aid in reducing uncertainty in time-limited or doubtful cases,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Aid in reducing antibiotic overuse and resistance,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Existing AI Tools: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RHINA CDSS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direct diagnosis/treatment suggestions (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Charles University in Prague),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U-Net Segmentation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focused on chronic odontogenic rhinosinusitis with computed vision methods (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Kharkiv National Medical University in Ukraine).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85F05D3-A663-DB47-33E7-C763BD5ADED8}"/>
              </a:ext>
            </a:extLst>
          </p:cNvPr>
          <p:cNvCxnSpPr>
            <a:cxnSpLocks/>
          </p:cNvCxnSpPr>
          <p:nvPr/>
        </p:nvCxnSpPr>
        <p:spPr>
          <a:xfrm>
            <a:off x="0" y="712345"/>
            <a:ext cx="660152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F9A8873-0138-3524-6D77-B912451FEB16}"/>
              </a:ext>
            </a:extLst>
          </p:cNvPr>
          <p:cNvCxnSpPr>
            <a:cxnSpLocks/>
          </p:cNvCxnSpPr>
          <p:nvPr/>
        </p:nvCxnSpPr>
        <p:spPr>
          <a:xfrm>
            <a:off x="0" y="831291"/>
            <a:ext cx="505522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E4E907A-57B6-C631-E323-83C9C06C1E47}"/>
              </a:ext>
            </a:extLst>
          </p:cNvPr>
          <p:cNvSpPr txBox="1"/>
          <p:nvPr/>
        </p:nvSpPr>
        <p:spPr>
          <a:xfrm>
            <a:off x="390711" y="5282712"/>
            <a:ext cx="11410578" cy="4564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This project aims to provide a detailed expert system to guide diagnosis/management of rhinosinusitis.</a:t>
            </a:r>
          </a:p>
        </p:txBody>
      </p:sp>
    </p:spTree>
    <p:extLst>
      <p:ext uri="{BB962C8B-B14F-4D97-AF65-F5344CB8AC3E}">
        <p14:creationId xmlns:p14="http://schemas.microsoft.com/office/powerpoint/2010/main" val="2396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B0073A-3F5C-D42F-BE22-A78993BF7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72627B8-2EC6-1A9C-5FB3-D7F8E829EEB1}"/>
              </a:ext>
            </a:extLst>
          </p:cNvPr>
          <p:cNvSpPr txBox="1"/>
          <p:nvPr/>
        </p:nvSpPr>
        <p:spPr>
          <a:xfrm>
            <a:off x="206298" y="289261"/>
            <a:ext cx="609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450"/>
              </a:spcAft>
            </a:pPr>
            <a:r>
              <a:rPr lang="en-US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Methods and materials 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29601C-3C0C-E2FD-0F6E-51EA06FD13E2}"/>
              </a:ext>
            </a:extLst>
          </p:cNvPr>
          <p:cNvSpPr txBox="1"/>
          <p:nvPr/>
        </p:nvSpPr>
        <p:spPr>
          <a:xfrm>
            <a:off x="497845" y="1172236"/>
            <a:ext cx="10031784" cy="2533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Expert system: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developed with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CLIPS.py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Notebook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Guidelines used: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mainly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IDSA and AAO-HNS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Flow diagrams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the expert system steps were created with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draw.io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repository with the work: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github.com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angeligazola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/5200_Final_Project_Antonia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Report: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written with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LaTeX via Overleaf, using Mendeley for references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B4A7B3C-F285-F7C7-D370-0B778F66A3FB}"/>
              </a:ext>
            </a:extLst>
          </p:cNvPr>
          <p:cNvCxnSpPr>
            <a:cxnSpLocks/>
          </p:cNvCxnSpPr>
          <p:nvPr/>
        </p:nvCxnSpPr>
        <p:spPr>
          <a:xfrm>
            <a:off x="0" y="712345"/>
            <a:ext cx="660152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48C51C-0966-7A12-F578-3F8A98971AE1}"/>
              </a:ext>
            </a:extLst>
          </p:cNvPr>
          <p:cNvCxnSpPr>
            <a:cxnSpLocks/>
          </p:cNvCxnSpPr>
          <p:nvPr/>
        </p:nvCxnSpPr>
        <p:spPr>
          <a:xfrm>
            <a:off x="0" y="831291"/>
            <a:ext cx="505522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0729E9F-45E4-5515-B9F2-CFB56F0BA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312" y="3999559"/>
            <a:ext cx="3890895" cy="8236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C70B89-E51B-6651-53F4-5D93C50592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6014" y="3858098"/>
            <a:ext cx="3299969" cy="1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306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66C01E-B9C7-BC60-2A7D-FAFE2D553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CD44A04-A831-800F-3520-9B6596852516}"/>
              </a:ext>
            </a:extLst>
          </p:cNvPr>
          <p:cNvSpPr txBox="1"/>
          <p:nvPr/>
        </p:nvSpPr>
        <p:spPr>
          <a:xfrm>
            <a:off x="206298" y="289261"/>
            <a:ext cx="609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45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esign</a:t>
            </a:r>
            <a:endParaRPr lang="en-US" b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11ECDE7-C2A7-6BCD-9458-307709D4DA8A}"/>
              </a:ext>
            </a:extLst>
          </p:cNvPr>
          <p:cNvCxnSpPr>
            <a:cxnSpLocks/>
          </p:cNvCxnSpPr>
          <p:nvPr/>
        </p:nvCxnSpPr>
        <p:spPr>
          <a:xfrm>
            <a:off x="0" y="712345"/>
            <a:ext cx="258470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AB4F49-77A2-53FE-A432-C4C1856FDC32}"/>
              </a:ext>
            </a:extLst>
          </p:cNvPr>
          <p:cNvCxnSpPr>
            <a:cxnSpLocks/>
          </p:cNvCxnSpPr>
          <p:nvPr/>
        </p:nvCxnSpPr>
        <p:spPr>
          <a:xfrm>
            <a:off x="0" y="831291"/>
            <a:ext cx="20238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4DBC3CD-953A-FA41-B65C-AEB06F55609F}"/>
              </a:ext>
            </a:extLst>
          </p:cNvPr>
          <p:cNvSpPr txBox="1"/>
          <p:nvPr/>
        </p:nvSpPr>
        <p:spPr>
          <a:xfrm>
            <a:off x="542474" y="1107228"/>
            <a:ext cx="112505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Added expert system overview and flow diagrams exemplifying tool functionality;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Imported clips and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clips_util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Created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clips.py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environment to execute system;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Used logging to ensure that strings are captured in the output;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Created templates and inference rules, using propositional logic with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operators (and, or, not) and conditional statements (if then);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System inputs facts from clinical provider and makes inferences with forward chaining rule-based reasoning methods;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System gathers more input data as needed or reaches conclusions.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165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93240F-9F04-594C-A60E-9395663A8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B41E0AD-B803-AA05-84D1-E80A6F1EB660}"/>
              </a:ext>
            </a:extLst>
          </p:cNvPr>
          <p:cNvSpPr txBox="1"/>
          <p:nvPr/>
        </p:nvSpPr>
        <p:spPr>
          <a:xfrm>
            <a:off x="206298" y="289261"/>
            <a:ext cx="609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45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esign</a:t>
            </a:r>
            <a:endParaRPr lang="en-US" b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B11C0AC-DBC5-1860-4F73-E192D783BAC5}"/>
              </a:ext>
            </a:extLst>
          </p:cNvPr>
          <p:cNvCxnSpPr>
            <a:cxnSpLocks/>
          </p:cNvCxnSpPr>
          <p:nvPr/>
        </p:nvCxnSpPr>
        <p:spPr>
          <a:xfrm>
            <a:off x="0" y="712345"/>
            <a:ext cx="258470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28B2CD-0EE5-7827-04BD-845583B7E79F}"/>
              </a:ext>
            </a:extLst>
          </p:cNvPr>
          <p:cNvCxnSpPr>
            <a:cxnSpLocks/>
          </p:cNvCxnSpPr>
          <p:nvPr/>
        </p:nvCxnSpPr>
        <p:spPr>
          <a:xfrm>
            <a:off x="0" y="831291"/>
            <a:ext cx="20238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" name="Picture 3" descr="A black and white poster with many white squares&#10;&#10;Description automatically generated with medium confidence">
            <a:extLst>
              <a:ext uri="{FF2B5EF4-FFF2-40B4-BE49-F238E27FC236}">
                <a16:creationId xmlns:a16="http://schemas.microsoft.com/office/drawing/2014/main" id="{1DBCCADE-FA7F-E635-9ECE-8968C42D6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4402" y="144918"/>
            <a:ext cx="5043196" cy="656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937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8390B5-ED1C-68EA-F647-14CC2D84BA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6C1FC39-9AD2-F602-5273-DD1E93D212F8}"/>
              </a:ext>
            </a:extLst>
          </p:cNvPr>
          <p:cNvSpPr txBox="1"/>
          <p:nvPr/>
        </p:nvSpPr>
        <p:spPr>
          <a:xfrm>
            <a:off x="206298" y="289261"/>
            <a:ext cx="609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45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esign</a:t>
            </a:r>
            <a:endParaRPr lang="en-US" b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F1111A-5DAB-FA8F-47D8-3BC8A5D18562}"/>
              </a:ext>
            </a:extLst>
          </p:cNvPr>
          <p:cNvCxnSpPr>
            <a:cxnSpLocks/>
          </p:cNvCxnSpPr>
          <p:nvPr/>
        </p:nvCxnSpPr>
        <p:spPr>
          <a:xfrm>
            <a:off x="0" y="712345"/>
            <a:ext cx="258470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0B72BD3-7D55-8C0D-C331-AE995D22304A}"/>
              </a:ext>
            </a:extLst>
          </p:cNvPr>
          <p:cNvCxnSpPr>
            <a:cxnSpLocks/>
          </p:cNvCxnSpPr>
          <p:nvPr/>
        </p:nvCxnSpPr>
        <p:spPr>
          <a:xfrm>
            <a:off x="0" y="831291"/>
            <a:ext cx="20238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" name="Picture 3" descr="A screenshot of a diagram&#10;&#10;Description automatically generated">
            <a:extLst>
              <a:ext uri="{FF2B5EF4-FFF2-40B4-BE49-F238E27FC236}">
                <a16:creationId xmlns:a16="http://schemas.microsoft.com/office/drawing/2014/main" id="{CE3C5CED-A4DC-03E5-AF3C-786DD490A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517" y="145103"/>
            <a:ext cx="5071135" cy="671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447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1832</TotalTime>
  <Words>772</Words>
  <Application>Microsoft Macintosh PowerPoint</Application>
  <PresentationFormat>Widescreen</PresentationFormat>
  <Paragraphs>104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Wingdings</vt:lpstr>
      <vt:lpstr>Office Theme</vt:lpstr>
      <vt:lpstr>Building an Expert System to Guide Diagnosis and Management of Rhinosinusitis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Building an Expert System to Guide Diagnosis and Management of Rhinosinusitis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Angeligazola, Antonia</dc:creator>
  <cp:lastModifiedBy>Angeligazola, Antonia</cp:lastModifiedBy>
  <cp:revision>39</cp:revision>
  <dcterms:created xsi:type="dcterms:W3CDTF">2024-11-25T12:54:47Z</dcterms:created>
  <dcterms:modified xsi:type="dcterms:W3CDTF">2024-12-08T20:56:22Z</dcterms:modified>
</cp:coreProperties>
</file>