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2" r:id="rId4"/>
    <p:sldId id="263" r:id="rId5"/>
    <p:sldId id="265" r:id="rId6"/>
    <p:sldId id="266" r:id="rId7"/>
    <p:sldId id="268" r:id="rId8"/>
    <p:sldId id="267" r:id="rId9"/>
    <p:sldId id="274" r:id="rId10"/>
    <p:sldId id="271" r:id="rId11"/>
    <p:sldId id="270" r:id="rId12"/>
    <p:sldId id="273" r:id="rId13"/>
    <p:sldId id="277" r:id="rId14"/>
    <p:sldId id="275" r:id="rId15"/>
    <p:sldId id="279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2"/>
    <p:restoredTop sz="94549"/>
  </p:normalViewPr>
  <p:slideViewPr>
    <p:cSldViewPr snapToGrid="0">
      <p:cViewPr varScale="1">
        <p:scale>
          <a:sx n="112" d="100"/>
          <a:sy n="112" d="100"/>
        </p:scale>
        <p:origin x="9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20740-F226-F647-B42C-12F924AB0871}" type="datetimeFigureOut">
              <a:rPr lang="en-US" smtClean="0"/>
              <a:t>12/8/24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55B42-9584-6A4A-9624-B0B14FE52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3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54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01404-E491-36B5-46D8-90535A5DB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7F2753-0CAA-C0FD-807E-2E6A4DE50E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DF8811-5728-285A-7543-C55C976C4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3B6B4-151F-F6BE-061C-FF2C5705AE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62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7AFDB-0CB0-2649-9F81-F3D87CF52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FC7355-E0E3-EAF3-4ECE-7D829785C3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19EE64-03D7-EE54-5BD4-413331EC0A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CAB0D-60E7-FE91-801C-B22B7C342F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60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89944-E4B0-7836-F8A5-CA2897AA1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184296-CC3D-E121-2926-52E7403567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BF599E-A67E-0F29-EA6D-79278C464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5267A-BCBA-870F-2C8A-FAB318B1D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61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CB61E-A44E-1CB7-3253-58EAB01ED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B15FEA-194A-860B-B06C-234833023D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1D67CC-0FBA-F514-CA69-4564C151F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9CA4B-A32C-88C8-BC6D-27E3EFBD4A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77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F744D-8884-5716-EE7D-D1DD1B8DD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BE578A-63EB-2C84-A26B-C3A93CF12E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E2691F-718E-DB87-1D57-EF44837BC1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C3466-708E-650E-B9F0-EA0981BD6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94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AC8BA-29E6-2BC4-A9F0-1ACA23380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EA13BF-CDE4-04CE-D935-68E8177497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ECA800-479C-00DE-B743-82A8B6095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A8645-9309-1692-0B51-9C6F6EABA6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25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C31C7-6CE2-0236-C709-FE18D1191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ADDFDE-2352-3119-1EA9-651F36864C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17154E-F4DE-FAD4-A0FE-0788EED273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26A7E-6CC5-0AAB-2DD3-656FD0F3CD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15244-1732-6A21-8AC2-46D344669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769530-E46E-F0DA-B382-13ED34B362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63D6FC-E5D7-A59A-F570-4B976636CD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7AD8E-022E-5891-ACC7-F0F4230BD9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2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6172D-9D06-0EDA-AFD0-1DF00C7FA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90CD66-8C3D-13BE-4D44-E6E91A35DF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F612BD-CEA4-8C08-400C-7ADADBFE3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14B52-F4E9-D661-760C-9D94EA0D2F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73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E05E0-1121-1767-862A-98930E1F9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3C763B-995E-4AFD-821D-1EA21692B1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2F553A-D614-16C7-86C9-290B7B9FC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97AD5-3CB7-37D7-AEB4-8F56A12949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08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FBE95-B770-AF95-49B8-D6255FA56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08DDB5-5CB9-F94B-73C4-3D00B1E3EA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4C23A5-1118-3755-1D66-842DF3CD64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6D7DF-EA2B-3613-A88A-3E37CD3C2A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95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05E77-2F83-6809-05A5-82D67F272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30C298-DB5A-D3B8-5E9B-C24E29D1CA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A09637-63D9-F4DC-A208-0FAA4D21C3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821E1-F08C-CFA8-1F5E-499E9D5A27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99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F7C56-8A1D-7A38-3A55-1D934D3DE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44ADAF-084D-1772-F3D8-2253D24294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1D6C9C-249C-973D-9847-11197F74B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E06BF-17B7-8912-2EBA-4061DCE2E1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69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B760D-47EE-316D-390D-B4C90EC86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8F4AE2-2FC9-4E30-DBB1-3C414A9C85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9E2B6E-1D5E-730A-463B-CDB5B45128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EBAF6-E18B-B708-190B-26FD2DB340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55B42-9584-6A4A-9624-B0B14FE529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9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1593-9663-F0DE-67F6-E72196FC5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17CEE-930D-B97F-84B6-C206DBC1C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11EF9-CA6A-777C-36BD-481546D1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89C-6EE8-9C4B-A51E-5FAF3DBE6770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74F3C-6926-5618-00D2-3CFDD600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A04FD-F2CB-26AA-BE3D-86F1811F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A22-5B42-0941-9623-4A2F41FF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3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0EDF0-D5C2-8409-3E72-74C52804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03CD2-3B26-0258-6D39-81849444C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D27F8-6EE9-C8CD-5617-92471AD15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89C-6EE8-9C4B-A51E-5FAF3DBE6770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D284A-5300-E9F3-212B-4183078B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7C5FC-8559-11FB-EAA9-07A53499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A22-5B42-0941-9623-4A2F41FF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4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26A5A-DEA1-63C3-1C7F-5E00D8942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30A50-252B-4BC3-91CB-B24EC16DD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44D66-E3BD-8A6E-FDF2-39696260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89C-6EE8-9C4B-A51E-5FAF3DBE6770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70156-8FA6-7E09-A6E1-8E04599B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9834-4AC4-9137-40D7-24F01625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A22-5B42-0941-9623-4A2F41FF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1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DF89-3707-251C-BF8C-394FCF3F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017B9-022B-3256-3E0C-064EA5B2C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E674D-5493-22E4-D9F2-167DC3321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89C-6EE8-9C4B-A51E-5FAF3DBE6770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31F5E-1E3A-7B06-059D-01F189F5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387BE-5779-57FC-E66C-60318FE0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A22-5B42-0941-9623-4A2F41FF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5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A57EC-B7DD-E746-06CE-6AFDBDFF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02A95-4967-8814-1BC8-3FF0632EB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BCE18-3B57-5DA9-0E60-FC2D6929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89C-6EE8-9C4B-A51E-5FAF3DBE6770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0C08B-65D4-3349-F21E-CEC29A4C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7101E-36D7-F4C6-5AA8-8E7C493E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A22-5B42-0941-9623-4A2F41FF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2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72C0-B0B6-9C41-8F03-34D8F33E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4F718-7537-3C4E-5551-D2A70F7E9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99938-AC10-8962-B2A2-1F48CFACB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55DF9-4C1D-A402-0C4E-CCD74EAF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89C-6EE8-9C4B-A51E-5FAF3DBE6770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A5953-A955-64A0-3346-9726585DA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EF570-C20A-2C74-C6D7-F31621F96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A22-5B42-0941-9623-4A2F41FF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9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9052-2EDD-4FD6-674F-36647C9C6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FBFF0-4CD9-EE95-8176-2C229BD54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039F1-A4DC-6855-DF33-D80908610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75BB2-E4EB-9963-11CB-58AE0CC0F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C3076-2E34-6615-CC7D-13EE52334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CEBD6B-DC90-DE1C-7928-CE22E0CA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89C-6EE8-9C4B-A51E-5FAF3DBE6770}" type="datetimeFigureOut">
              <a:rPr lang="en-US" smtClean="0"/>
              <a:t>12/8/24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7F746-6E23-9B35-D33E-2310001F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AB380-326C-4121-E592-608CF49B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A22-5B42-0941-9623-4A2F41FF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6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02283-9A16-E582-DE2D-D7C9AB1E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6FC6F-A321-F50A-EC86-F6D688B5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89C-6EE8-9C4B-A51E-5FAF3DBE6770}" type="datetimeFigureOut">
              <a:rPr lang="en-US" smtClean="0"/>
              <a:t>12/8/24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66F16-AD1E-26FD-7172-B65267FB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2CD62-C52D-4C80-BD70-80D794C1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A22-5B42-0941-9623-4A2F41FF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1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54298-4145-F1F5-F507-A05329F3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89C-6EE8-9C4B-A51E-5FAF3DBE6770}" type="datetimeFigureOut">
              <a:rPr lang="en-US" smtClean="0"/>
              <a:t>12/8/24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2DCF3-EE79-6422-97ED-D336246AB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0F366-DC27-8FD5-6734-C71CABE3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A22-5B42-0941-9623-4A2F41FF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4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32DC-6194-4444-B497-894C2478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20048-B4D9-C08D-48C5-43EB8784B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4244F-973A-B156-1F1D-BBCE99C76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AEE0C-65EA-98E8-6C8F-CE000BF2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89C-6EE8-9C4B-A51E-5FAF3DBE6770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F0B77-A836-ECFA-7025-A9451528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794B6-5C27-4916-8FAE-4AEC16EB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A22-5B42-0941-9623-4A2F41FF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8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DD2F-B671-B3B9-9947-475B4EF5E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F4ACF0-D73D-4DE0-E07E-14CA9C68D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BE377-E743-5F15-5DB2-D47A30471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EFA2B-D3D6-20FA-B308-8B93E4EA8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89C-6EE8-9C4B-A51E-5FAF3DBE6770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AB575-A989-E990-84EF-C91C8169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0C263-7C6A-CB7C-2A2F-04A9A2D9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A22-5B42-0941-9623-4A2F41FF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8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D764DF-359F-8256-B41F-3E3C5D0B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2355-E920-3D7D-0FF5-41CDB3D0A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D4042-B310-320A-D16A-2CF572D4D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D2D89C-6EE8-9C4B-A51E-5FAF3DBE6770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19C88-41B1-C34D-BEF6-9FFA40563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7115E-1669-67B3-2614-04350F737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60EA22-5B42-0941-9623-4A2F41FF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6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eligazola/BMIN503_Final_Projec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53/j.gastro.2021.12.239" TargetMode="External"/><Relationship Id="rId3" Type="http://schemas.openxmlformats.org/officeDocument/2006/relationships/hyperlink" Target="https://doi.org/10.1093/jnci/djab124" TargetMode="External"/><Relationship Id="rId7" Type="http://schemas.openxmlformats.org/officeDocument/2006/relationships/hyperlink" Target="https://doi.org/10.14309/ajg.0000000000001393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i.org/10.7150/jca.63676" TargetMode="External"/><Relationship Id="rId5" Type="http://schemas.openxmlformats.org/officeDocument/2006/relationships/hyperlink" Target="https://doi.org/10.1053/j.gastro.2022.01.041" TargetMode="External"/><Relationship Id="rId10" Type="http://schemas.openxmlformats.org/officeDocument/2006/relationships/hyperlink" Target="https://doi.org/10.3322/caac.21772" TargetMode="External"/><Relationship Id="rId4" Type="http://schemas.openxmlformats.org/officeDocument/2006/relationships/hyperlink" Target="https://doi.org/10.3390/cancers14143502" TargetMode="External"/><Relationship Id="rId9" Type="http://schemas.openxmlformats.org/officeDocument/2006/relationships/hyperlink" Target="https://doi.org/10.1053/j.gastro.2020.01.00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9F9A-AB49-9BD1-B017-1F3A99A6F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Exploring the Association Between BMI and Early-Onset Colorectal Cancer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6DAF7-97CD-0062-F763-705564299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MBMI Student: Antonia Angeli Gazola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9B94F-7DE3-5923-B177-37190FEF0E7D}"/>
              </a:ext>
            </a:extLst>
          </p:cNvPr>
          <p:cNvSpPr txBox="1"/>
          <p:nvPr/>
        </p:nvSpPr>
        <p:spPr>
          <a:xfrm>
            <a:off x="122384" y="106829"/>
            <a:ext cx="112961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Master </a:t>
            </a:r>
            <a:r>
              <a:rPr lang="en-US" b="1" dirty="0">
                <a:solidFill>
                  <a:srgbClr val="1F23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b="1" i="0" u="none" strike="noStrike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Biomedical Informatics - Perelman School of Medicine - University of Pennsylvania</a:t>
            </a:r>
          </a:p>
          <a:p>
            <a:r>
              <a:rPr lang="en-US" b="0" i="0" u="none" strike="noStrike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5030-401 202430 Data Science For Biomedical Informatics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06D425-5AD4-CB46-360D-DBC9203950DF}"/>
              </a:ext>
            </a:extLst>
          </p:cNvPr>
          <p:cNvSpPr txBox="1"/>
          <p:nvPr/>
        </p:nvSpPr>
        <p:spPr>
          <a:xfrm>
            <a:off x="5022629" y="6492891"/>
            <a:ext cx="221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December 3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357145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400CC-362F-030C-B3DD-E0884729E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CFFC0D-FC4E-E5E6-4B24-AC981591282A}"/>
              </a:ext>
            </a:extLst>
          </p:cNvPr>
          <p:cNvSpPr txBox="1"/>
          <p:nvPr/>
        </p:nvSpPr>
        <p:spPr>
          <a:xfrm>
            <a:off x="146863" y="197744"/>
            <a:ext cx="76504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Results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simple linear regression model of age at diagnosis and BMI 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9E6720-EA01-1EE5-BCD7-0948C84EB837}"/>
              </a:ext>
            </a:extLst>
          </p:cNvPr>
          <p:cNvCxnSpPr/>
          <p:nvPr/>
        </p:nvCxnSpPr>
        <p:spPr>
          <a:xfrm>
            <a:off x="0" y="614659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C8D7CA6-D76F-77E3-5891-EF298F586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23" y="2404256"/>
            <a:ext cx="6107809" cy="3992916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6C5A7C4-44AD-7423-8C33-69698C53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867" y="2795941"/>
            <a:ext cx="3754247" cy="268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05105D-497D-9913-7A20-2D8FD7EACE72}"/>
              </a:ext>
            </a:extLst>
          </p:cNvPr>
          <p:cNvSpPr txBox="1"/>
          <p:nvPr/>
        </p:nvSpPr>
        <p:spPr>
          <a:xfrm>
            <a:off x="292991" y="861524"/>
            <a:ext cx="11698781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Summary of the linear regression model with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b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oefficients,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b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onfidence intervals, Pearson and Spearman correlations;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fit, selection, performance metrics, d</a:t>
            </a:r>
            <a:r>
              <a:rPr lang="en-US" b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iagnostic plots for model assessment;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b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nteractive scatter plot with fitted regression line of linear relationship between age at diagnosis and BMI.</a:t>
            </a:r>
            <a:endParaRPr lang="en-US" sz="1600" b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14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F7DC4-2C90-EABE-CE26-4C0BA8CEF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45D7E4-4531-1725-F4F7-E2DCFD32F066}"/>
              </a:ext>
            </a:extLst>
          </p:cNvPr>
          <p:cNvSpPr txBox="1"/>
          <p:nvPr/>
        </p:nvSpPr>
        <p:spPr>
          <a:xfrm>
            <a:off x="137148" y="245327"/>
            <a:ext cx="10089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000" b="1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multivariate linear regression models checking for predictors and interaction terms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D2F747-D6AA-0512-DA67-24A5552C56B2}"/>
              </a:ext>
            </a:extLst>
          </p:cNvPr>
          <p:cNvCxnSpPr/>
          <p:nvPr/>
        </p:nvCxnSpPr>
        <p:spPr>
          <a:xfrm>
            <a:off x="0" y="614659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F548F8C-7FB3-55F8-F77A-F31CAD133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12" y="3570858"/>
            <a:ext cx="2787260" cy="19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F7A18B-2022-5C43-5683-2DDC8157E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1548" y="3788541"/>
            <a:ext cx="2177745" cy="1555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50ED42-73AB-3353-645D-EC98FF743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131" y="3728392"/>
            <a:ext cx="3156174" cy="1833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0AE481-40A9-FEC3-803F-4C56A1125ED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552"/>
          <a:stretch/>
        </p:blipFill>
        <p:spPr>
          <a:xfrm>
            <a:off x="3372972" y="3669095"/>
            <a:ext cx="3245417" cy="22358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5717EA-2532-B469-9E38-51FFEF19D3BA}"/>
              </a:ext>
            </a:extLst>
          </p:cNvPr>
          <p:cNvSpPr txBox="1"/>
          <p:nvPr/>
        </p:nvSpPr>
        <p:spPr>
          <a:xfrm>
            <a:off x="359693" y="1002744"/>
            <a:ext cx="12129730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Summary of the multivariate models with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b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oefficients,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b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onfidence intervals and </a:t>
            </a:r>
            <a:r>
              <a:rPr lang="en-US" sz="1800" b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multicollinearity check using VIF;</a:t>
            </a:r>
            <a:endParaRPr lang="en-US" b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fit, selection, performance metrics, d</a:t>
            </a:r>
            <a:r>
              <a:rPr lang="en-US" b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iagnostic plots for model assessment;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Comparing models with ANOVA;</a:t>
            </a:r>
            <a:endParaRPr lang="en-US" b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Box plots of age at diagnosis according to variables;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b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nteractive scatter plot of age at diagnosis vs. BMI by hypertension history.</a:t>
            </a:r>
            <a:endParaRPr lang="en-US" sz="1600" b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29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82ABB-10EF-ACF6-7501-790A0030C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374F2B-8D7A-0F1B-32D1-4543AA017A36}"/>
              </a:ext>
            </a:extLst>
          </p:cNvPr>
          <p:cNvSpPr txBox="1"/>
          <p:nvPr/>
        </p:nvSpPr>
        <p:spPr>
          <a:xfrm>
            <a:off x="137148" y="245327"/>
            <a:ext cx="5306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Results – 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linear regression analysis take-away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243671-1F7A-6E86-03BB-3C315862A361}"/>
              </a:ext>
            </a:extLst>
          </p:cNvPr>
          <p:cNvCxnSpPr/>
          <p:nvPr/>
        </p:nvCxnSpPr>
        <p:spPr>
          <a:xfrm>
            <a:off x="0" y="614659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BB2BB0-9442-FF0B-6A03-31A9FFD38CCD}"/>
              </a:ext>
            </a:extLst>
          </p:cNvPr>
          <p:cNvSpPr txBox="1"/>
          <p:nvPr/>
        </p:nvSpPr>
        <p:spPr>
          <a:xfrm>
            <a:off x="437322" y="1117966"/>
            <a:ext cx="11357282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findings show a weak statistically significant association between BMI and age at diagnosis.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Hypertension history had strongest association; Diabetes and tumor grade and location had smaller influence.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Expanded multivariate model explains 27.92% of variation in diagnosis age (R² = 27.92%), an increase from simple model, which highlights influence of comorbidities and tumor characteristics and suggests additional factors contribute to variation.</a:t>
            </a:r>
          </a:p>
        </p:txBody>
      </p:sp>
    </p:spTree>
    <p:extLst>
      <p:ext uri="{BB962C8B-B14F-4D97-AF65-F5344CB8AC3E}">
        <p14:creationId xmlns:p14="http://schemas.microsoft.com/office/powerpoint/2010/main" val="126412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FFD63-7381-60A1-E0E4-B558361F5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E4B9D4-A93C-A7D0-4E49-8E3D4C1A902A}"/>
              </a:ext>
            </a:extLst>
          </p:cNvPr>
          <p:cNvSpPr txBox="1"/>
          <p:nvPr/>
        </p:nvSpPr>
        <p:spPr>
          <a:xfrm>
            <a:off x="137148" y="245327"/>
            <a:ext cx="491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–  Logistic Regression Analyses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74C968-4924-8746-13DB-2065201376A6}"/>
              </a:ext>
            </a:extLst>
          </p:cNvPr>
          <p:cNvCxnSpPr/>
          <p:nvPr/>
        </p:nvCxnSpPr>
        <p:spPr>
          <a:xfrm>
            <a:off x="0" y="614659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458" name="Picture 2">
            <a:extLst>
              <a:ext uri="{FF2B5EF4-FFF2-40B4-BE49-F238E27FC236}">
                <a16:creationId xmlns:a16="http://schemas.microsoft.com/office/drawing/2014/main" id="{93A978E3-598B-DD7A-CB8A-E7069D891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43" y="3009674"/>
            <a:ext cx="2474572" cy="176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5FF68BC0-B19B-A03A-32DD-A715677AA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43" y="4845122"/>
            <a:ext cx="2474572" cy="176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>
            <a:extLst>
              <a:ext uri="{FF2B5EF4-FFF2-40B4-BE49-F238E27FC236}">
                <a16:creationId xmlns:a16="http://schemas.microsoft.com/office/drawing/2014/main" id="{EDC702A0-62EA-589E-3E74-63EF9F771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572" y="3147513"/>
            <a:ext cx="4753304" cy="339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C5979C-10E1-EFB2-22D6-98FF2BDA853C}"/>
              </a:ext>
            </a:extLst>
          </p:cNvPr>
          <p:cNvSpPr txBox="1"/>
          <p:nvPr/>
        </p:nvSpPr>
        <p:spPr>
          <a:xfrm>
            <a:off x="262471" y="910452"/>
            <a:ext cx="117550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Models on age groups and BMI (categorical and continuous) and adding interaction terms;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Compared interaction models (AIC, BIC) and checked best one for collinearity (VIF);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on age subgroups and BMI categories (multinominal);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Presented odds ratios and confidence intervals, AUC/ROC curves and p</a:t>
            </a:r>
            <a:r>
              <a:rPr lang="en-US" b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recision, recall, and F1 for cross-validated models.</a:t>
            </a:r>
          </a:p>
          <a:p>
            <a:endParaRPr lang="en-US" b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0F61B7-1862-019E-D652-0A2F47B06C0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4652" r="-298"/>
          <a:stretch/>
        </p:blipFill>
        <p:spPr>
          <a:xfrm>
            <a:off x="7634876" y="2992910"/>
            <a:ext cx="4382608" cy="365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71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5DC7F-819E-0A37-DC08-D088598B8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F6073C-0311-705C-4870-1F05C1047CB7}"/>
              </a:ext>
            </a:extLst>
          </p:cNvPr>
          <p:cNvSpPr txBox="1"/>
          <p:nvPr/>
        </p:nvSpPr>
        <p:spPr>
          <a:xfrm>
            <a:off x="137148" y="245327"/>
            <a:ext cx="6378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Results –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logistic regression analysis take-away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37C10C-6A5A-50A4-5363-8D4369D14B51}"/>
              </a:ext>
            </a:extLst>
          </p:cNvPr>
          <p:cNvCxnSpPr/>
          <p:nvPr/>
        </p:nvCxnSpPr>
        <p:spPr>
          <a:xfrm>
            <a:off x="0" y="614659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3A6E38E-8461-6E84-58DB-49712E4BE3FA}"/>
              </a:ext>
            </a:extLst>
          </p:cNvPr>
          <p:cNvSpPr txBox="1"/>
          <p:nvPr/>
        </p:nvSpPr>
        <p:spPr>
          <a:xfrm>
            <a:off x="457200" y="1179199"/>
            <a:ext cx="11277599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BMI and age at diagnosis continued to have a significant but modest association in the logistic analysis.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Higher BMI linked to later onset;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BMI had limited predictive power: low AUC (&lt; 0.56 in simple model) with multicollinearity issues in complex models;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Smoking history, hypertension, and tumor characteristics had greater predictive value;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First interaction model tested (glm1) had better fit than simple model, showing the effect of other variables.</a:t>
            </a:r>
          </a:p>
        </p:txBody>
      </p:sp>
    </p:spTree>
    <p:extLst>
      <p:ext uri="{BB962C8B-B14F-4D97-AF65-F5344CB8AC3E}">
        <p14:creationId xmlns:p14="http://schemas.microsoft.com/office/powerpoint/2010/main" val="693194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F0ADC-4D61-F369-4C5A-3437794DE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271B45-FB80-3F8A-861F-5A00848C59CA}"/>
              </a:ext>
            </a:extLst>
          </p:cNvPr>
          <p:cNvSpPr txBox="1"/>
          <p:nvPr/>
        </p:nvSpPr>
        <p:spPr>
          <a:xfrm>
            <a:off x="137148" y="245327"/>
            <a:ext cx="587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Discussion, limitations and conclusion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6AB809-9269-05D3-156B-3A98A5CFDB80}"/>
              </a:ext>
            </a:extLst>
          </p:cNvPr>
          <p:cNvCxnSpPr/>
          <p:nvPr/>
        </p:nvCxnSpPr>
        <p:spPr>
          <a:xfrm>
            <a:off x="0" y="614659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063417-19F0-DC3B-C27C-8FF1A349CAD5}"/>
              </a:ext>
            </a:extLst>
          </p:cNvPr>
          <p:cNvSpPr txBox="1"/>
          <p:nvPr/>
        </p:nvSpPr>
        <p:spPr>
          <a:xfrm>
            <a:off x="594348" y="1052897"/>
            <a:ext cx="11329922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Findings contrast with initial hypothesis that higher BMI correlates with earlier onset;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Linear Regression showed weak positive relationship between BMI and later age of diagnosis;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Logistic regression agrees with findings, showing lower likelihood of early-age diagnosis when higher BMI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highlights complexity of this relationship and multifactorial interplay, challenging simplistic view of high BMI accelerating colorectal cancer onset;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Limitations: small sample size, missing variables, demographic representation limitation, observational study (no causality assessment);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Future ideas: larger study, more detailed studies, with more variables, needed to fully understand BMI’s role in colorectal cancer onset.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7EBBC6-9D56-A068-75FD-C0AC7AF3B71B}"/>
              </a:ext>
            </a:extLst>
          </p:cNvPr>
          <p:cNvSpPr txBox="1"/>
          <p:nvPr/>
        </p:nvSpPr>
        <p:spPr>
          <a:xfrm>
            <a:off x="594348" y="5799715"/>
            <a:ext cx="7276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Final project repo: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github.com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angeligazola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/BMIN503_Final_Project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378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68D70-17F9-5AB0-06F0-F93F62360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B4607D-60DB-5C6F-B4D2-23C4AF85130B}"/>
              </a:ext>
            </a:extLst>
          </p:cNvPr>
          <p:cNvSpPr txBox="1"/>
          <p:nvPr/>
        </p:nvSpPr>
        <p:spPr>
          <a:xfrm>
            <a:off x="137148" y="245327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879BC5-88AE-80C2-3C5B-5CA2CD52473E}"/>
              </a:ext>
            </a:extLst>
          </p:cNvPr>
          <p:cNvCxnSpPr/>
          <p:nvPr/>
        </p:nvCxnSpPr>
        <p:spPr>
          <a:xfrm>
            <a:off x="0" y="614659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75009A3-E468-10CE-4655-3B6B278384D5}"/>
              </a:ext>
            </a:extLst>
          </p:cNvPr>
          <p:cNvSpPr txBox="1"/>
          <p:nvPr/>
        </p:nvSpPr>
        <p:spPr>
          <a:xfrm>
            <a:off x="563216" y="1060301"/>
            <a:ext cx="11376992" cy="4218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Cercek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Andrea, Walid K </a:t>
            </a: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Chatila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Rona Yaeger, Henry Walch, Gustavo Dos Santos Fernandes, Asha Krishnan, </a:t>
            </a: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Lerie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Palmaira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et al. 2021. “A Comprehensive Comparison of Early-Onset and Average-Onset Colorectal Cancers.” </a:t>
            </a:r>
            <a:r>
              <a:rPr lang="en-US" sz="1200" b="0" i="1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JNCI: Journal of the National Cancer Institute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113 (November): 1683–92. </a:t>
            </a:r>
            <a:r>
              <a:rPr lang="en-US" sz="1200" b="0" i="0" u="sng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https://doi.org/10.1093/jnci/djab124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Gu, Wan-Jie, Jun-Peng Pei, Jun Lyu, </a:t>
            </a: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Naohiko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Akimoto, Koichiro Haruki, Shuji Ogino, and Chun-Dong Zhang. 2022. “The Burden of Early-Onset Colorectal Cancer and Its Risk Factors from 1990 to 2019: A Systematic Analysis for the Global Burden of Disease Study 2019.” </a:t>
            </a:r>
            <a:r>
              <a:rPr lang="en-US" sz="1200" b="0" i="1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Cancers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14 (July): 3502. </a:t>
            </a:r>
            <a:r>
              <a:rPr lang="en-US" sz="1200" b="0" i="0" u="sng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https://doi.org/10.3390/cancers14143502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Laiyemo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Adeyinka O., and Paul F. Pinsky. 2022. “Understanding Early-Onset Colorectal Cancer: The Role of Obesity.” </a:t>
            </a:r>
            <a:r>
              <a:rPr lang="en-US" sz="1200" b="0" i="1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Gastroenterology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162 (April): 1026–27. </a:t>
            </a:r>
            <a:r>
              <a:rPr lang="en-US" sz="1200" b="0" i="0" u="sng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https://doi.org/10.1053/j.gastro.2022.01.041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Lazarova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Darina, and Michael </a:t>
            </a: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Bordonaro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2021. “Multifactorial Causation of Early Onset Colorectal Cancer.” </a:t>
            </a:r>
            <a:r>
              <a:rPr lang="en-US" sz="1200" b="0" i="1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Journal of Cancer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12: 6825–34. </a:t>
            </a:r>
            <a:r>
              <a:rPr lang="en-US" sz="1200" b="0" i="0" u="sng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https://doi.org/10.7150/jca.63676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Li, </a:t>
            </a: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Hengjing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Daniel Boakye, </a:t>
            </a: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Xuechen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Chen, Michael Hoffmeister, and Hermann Brenner. 2021. “Association of Body Mass Index with Risk of Early-Onset Colorectal Cancer: Systematic Review and Meta-Analysis.” </a:t>
            </a:r>
            <a:r>
              <a:rPr lang="en-US" sz="1200" b="0" i="1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American Journal of Gastroenterology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116 (November): 2173–83. </a:t>
            </a:r>
            <a:r>
              <a:rPr lang="en-US" sz="1200" b="0" i="0" u="sng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https://doi.org/10.14309/ajg.0000000000001393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Li, </a:t>
            </a: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Hengjing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Daniel Boakye, </a:t>
            </a: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Xuechen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Chen, Lina Jansen, Jenny Chang-Claude, Michael Hoffmeister, and Hermann Brenner. 2022. “Associations of Body Mass Index at Different Ages with Early-Onset Colorectal Cancer.” </a:t>
            </a:r>
            <a:r>
              <a:rPr lang="en-US" sz="1200" b="0" i="1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Gastroenterology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162 (April): 1088–1097.e3. </a:t>
            </a:r>
            <a:r>
              <a:rPr lang="en-US" sz="1200" b="0" i="0" u="sng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https://doi.org/10.1053/j.gastro.2021.12.239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Low, Eric E., Joshua Demb, Lin Liu, Ashley Earles, Ranier Bustamante, Christina D. Williams, Dawn </a:t>
            </a: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Provenzale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et al. 2020. “Risk Factors for Early-Onset Colorectal Cancer.” </a:t>
            </a:r>
            <a:r>
              <a:rPr lang="en-US" sz="1200" b="0" i="1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Gastroenterology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159 (August): 492–501.e7. </a:t>
            </a:r>
            <a:r>
              <a:rPr lang="en-US" sz="1200" b="0" i="0" u="sng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https://doi.org/10.1053/j.gastro.2020.01.004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Siegel, Rebecca L., Nikita Sandeep Wagle, Andrea </a:t>
            </a: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Cercek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Robert A. Smith, and </a:t>
            </a:r>
            <a:r>
              <a:rPr lang="en-US" sz="1200" b="0" i="0" u="none" strike="noStrike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Ahmedin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Jemal. 2023. “Colorectal Cancer Statistics, 2023.” </a:t>
            </a:r>
            <a:r>
              <a:rPr lang="en-US" sz="1200" b="0" i="1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CA: A Cancer Journal for Clinicians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73 (May): 233–54</a:t>
            </a:r>
            <a:r>
              <a:rPr lang="en-US" sz="1200" b="0" i="0" u="none" strike="noStrike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 </a:t>
            </a:r>
            <a:r>
              <a:rPr lang="en-US" sz="1200" b="0" i="0" u="sng" strike="noStrike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10"/>
              </a:rPr>
              <a:t>https</a:t>
            </a:r>
            <a:r>
              <a:rPr lang="en-US" sz="1200" b="0" i="0" u="sng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10"/>
              </a:rPr>
              <a:t>://doi.org/10.3322/caac.21772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7372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F59A35-E9EE-B912-D105-BA61E4C892EF}"/>
              </a:ext>
            </a:extLst>
          </p:cNvPr>
          <p:cNvSpPr txBox="1"/>
          <p:nvPr/>
        </p:nvSpPr>
        <p:spPr>
          <a:xfrm>
            <a:off x="196520" y="152994"/>
            <a:ext cx="197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2D7BD2-C5D5-BE2B-DDED-C926C25BDC19}"/>
              </a:ext>
            </a:extLst>
          </p:cNvPr>
          <p:cNvSpPr txBox="1"/>
          <p:nvPr/>
        </p:nvSpPr>
        <p:spPr>
          <a:xfrm>
            <a:off x="196520" y="505123"/>
            <a:ext cx="1170303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Declining/stable average-onset vs. increasing early-onset colorectal cancer rates (unclear reasons);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Obesity is a recognized risk factor for colorectal cancer, with limited understanding of its impact on early-onset cases;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Emerging studies suggest a potential link between higher BMI and earlier colorectal cancer onset.</a:t>
            </a:r>
          </a:p>
          <a:p>
            <a:pPr marL="742950" lvl="1" indent="-285750">
              <a:buFont typeface="+mj-lt"/>
              <a:buAutoNum type="arabicPeriod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158AC6-C6BF-FD95-06B0-FA19B7BD096C}"/>
              </a:ext>
            </a:extLst>
          </p:cNvPr>
          <p:cNvCxnSpPr/>
          <p:nvPr/>
        </p:nvCxnSpPr>
        <p:spPr>
          <a:xfrm>
            <a:off x="0" y="614659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5FB3A5-5858-87CF-DCB2-F502AD5DBF40}"/>
              </a:ext>
            </a:extLst>
          </p:cNvPr>
          <p:cNvSpPr txBox="1"/>
          <p:nvPr/>
        </p:nvSpPr>
        <p:spPr>
          <a:xfrm>
            <a:off x="196520" y="3076872"/>
            <a:ext cx="11995480" cy="327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Could a higher BMI be associated with early-onset colorectal cancer?</a:t>
            </a:r>
          </a:p>
          <a:p>
            <a:pPr>
              <a:lnSpc>
                <a:spcPct val="150000"/>
              </a:lnSpc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project’s aim is to explore the association between BMI and early-onset colorectal cancer from the chosen dataset, by investigating the relationship between BMI and age at diagnosis and potential associations with other demographic and clinical factors.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Advisors: Dr. Weissman and Nicholas Bishop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Integrating epidemiology, data science, biostatistics, and oncology.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31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E592C-5F4F-BBC9-DF0E-F47FEA89E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BCFB29-68D2-D2A1-EF82-4D132468D2FD}"/>
              </a:ext>
            </a:extLst>
          </p:cNvPr>
          <p:cNvSpPr txBox="1"/>
          <p:nvPr/>
        </p:nvSpPr>
        <p:spPr>
          <a:xfrm>
            <a:off x="196520" y="152994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C5384B-0BE4-044C-1740-30D6428480EE}"/>
              </a:ext>
            </a:extLst>
          </p:cNvPr>
          <p:cNvCxnSpPr/>
          <p:nvPr/>
        </p:nvCxnSpPr>
        <p:spPr>
          <a:xfrm>
            <a:off x="0" y="614659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FDB3AF3-7607-0F70-CC5C-8267343C1AC2}"/>
              </a:ext>
            </a:extLst>
          </p:cNvPr>
          <p:cNvSpPr txBox="1"/>
          <p:nvPr/>
        </p:nvSpPr>
        <p:spPr>
          <a:xfrm>
            <a:off x="302537" y="932981"/>
            <a:ext cx="11573087" cy="503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Analyzing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MSK Colorectal Cancer Dataset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(JNCI 2021) via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cBioPortal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with 1,516 colorectal cancer cases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Kept most of the code in methods with explanations; printed and explained the findings in the results.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analysis is structured in three main sections: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Descriptive statistics: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added packages, data loading, cleaning and summarization to understand data distribution and variables relationships;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Linear regression analysis: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the relationship between age at diagnosis and BMI, including interactions with other predictors to try to find associations and test the hypothesis;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Logistic regression analysis: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examine the likelihood of early-onset cases based on BMI and age groups to complement the descriptive statistics and linear regression models with a more complex approach that might provide additional insights or significance.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47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42A88-72FC-6B91-1D30-64E6B794D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7117D8-D97F-C457-92B2-6643F350945D}"/>
              </a:ext>
            </a:extLst>
          </p:cNvPr>
          <p:cNvSpPr txBox="1"/>
          <p:nvPr/>
        </p:nvSpPr>
        <p:spPr>
          <a:xfrm>
            <a:off x="196520" y="152994"/>
            <a:ext cx="3542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Results –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descriptive statistics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17AC32-DC74-5DAE-9000-F4349EB7142A}"/>
              </a:ext>
            </a:extLst>
          </p:cNvPr>
          <p:cNvCxnSpPr/>
          <p:nvPr/>
        </p:nvCxnSpPr>
        <p:spPr>
          <a:xfrm>
            <a:off x="0" y="614659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5749069-6C10-9532-E810-66AC73866A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52" r="3054"/>
          <a:stretch/>
        </p:blipFill>
        <p:spPr>
          <a:xfrm>
            <a:off x="887575" y="963265"/>
            <a:ext cx="4040405" cy="52800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34C316-C5C3-2BDD-B787-E11AEF2E5C1E}"/>
              </a:ext>
            </a:extLst>
          </p:cNvPr>
          <p:cNvSpPr txBox="1"/>
          <p:nvPr/>
        </p:nvSpPr>
        <p:spPr>
          <a:xfrm>
            <a:off x="6933150" y="245327"/>
            <a:ext cx="6149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general summary of the entire dataset + histogram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75BCB0-0211-E898-4039-22FC5273E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774" y="6243341"/>
            <a:ext cx="3926006" cy="18559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A115876-2FDD-39F6-9A66-40C5A3916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138" y="1789047"/>
            <a:ext cx="6255087" cy="385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3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33071-E548-D165-BF3F-F1F13EAB2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E59897-18C0-71D6-A9F6-A4C575329BD5}"/>
              </a:ext>
            </a:extLst>
          </p:cNvPr>
          <p:cNvSpPr txBox="1"/>
          <p:nvPr/>
        </p:nvSpPr>
        <p:spPr>
          <a:xfrm>
            <a:off x="196520" y="152994"/>
            <a:ext cx="3599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Results –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descriptive statistics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DD16F6-5277-BD91-7F01-4F564DDACB04}"/>
              </a:ext>
            </a:extLst>
          </p:cNvPr>
          <p:cNvCxnSpPr/>
          <p:nvPr/>
        </p:nvCxnSpPr>
        <p:spPr>
          <a:xfrm>
            <a:off x="0" y="614659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E85ABF-62CE-8FF0-E8F4-A6312966B3B0}"/>
              </a:ext>
            </a:extLst>
          </p:cNvPr>
          <p:cNvSpPr txBox="1"/>
          <p:nvPr/>
        </p:nvSpPr>
        <p:spPr>
          <a:xfrm>
            <a:off x="8705503" y="245327"/>
            <a:ext cx="6149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exploring missing data with plots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8E08FB0-BC09-5DA7-6519-4566F1383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66" y="1483926"/>
            <a:ext cx="5083535" cy="363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303C08-1FC5-999D-D6A4-02620C81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600" y="1461070"/>
            <a:ext cx="5632814" cy="34727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FEE9C2-2596-FDA1-AA40-290F10DE5941}"/>
              </a:ext>
            </a:extLst>
          </p:cNvPr>
          <p:cNvSpPr txBox="1"/>
          <p:nvPr/>
        </p:nvSpPr>
        <p:spPr>
          <a:xfrm>
            <a:off x="1325730" y="5115022"/>
            <a:ext cx="41198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Visualization of missing data in dataset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448C17-A9D7-527A-DBF0-35ABDEF37062}"/>
              </a:ext>
            </a:extLst>
          </p:cNvPr>
          <p:cNvSpPr txBox="1"/>
          <p:nvPr/>
        </p:nvSpPr>
        <p:spPr>
          <a:xfrm>
            <a:off x="6096000" y="5118474"/>
            <a:ext cx="8156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Heat map for visualization of missing data in dataset</a:t>
            </a:r>
          </a:p>
        </p:txBody>
      </p:sp>
    </p:spTree>
    <p:extLst>
      <p:ext uri="{BB962C8B-B14F-4D97-AF65-F5344CB8AC3E}">
        <p14:creationId xmlns:p14="http://schemas.microsoft.com/office/powerpoint/2010/main" val="343548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88F4B-3AA4-C7A6-5A2F-FCC49E385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BF9398-5350-2C40-92AF-74360A6B8353}"/>
              </a:ext>
            </a:extLst>
          </p:cNvPr>
          <p:cNvSpPr txBox="1"/>
          <p:nvPr/>
        </p:nvSpPr>
        <p:spPr>
          <a:xfrm>
            <a:off x="196520" y="152994"/>
            <a:ext cx="3542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Results –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descriptive statistics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B397FF-5E01-CE10-6FC8-4580ABA97B16}"/>
              </a:ext>
            </a:extLst>
          </p:cNvPr>
          <p:cNvCxnSpPr/>
          <p:nvPr/>
        </p:nvCxnSpPr>
        <p:spPr>
          <a:xfrm>
            <a:off x="0" y="614659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5AAB30F-F742-2068-3FB0-E943B93C5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" y="1670566"/>
            <a:ext cx="4754285" cy="35168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D60D63-52EA-16A2-2EB8-917A5C55B9EB}"/>
              </a:ext>
            </a:extLst>
          </p:cNvPr>
          <p:cNvSpPr txBox="1"/>
          <p:nvPr/>
        </p:nvSpPr>
        <p:spPr>
          <a:xfrm>
            <a:off x="7552565" y="245327"/>
            <a:ext cx="6149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summarizing data by age groups + violin plot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B772EA4-527C-EF04-4427-3820C9D4A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33" y="5187433"/>
            <a:ext cx="4736089" cy="3175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A4C632-DF5D-E608-84FE-D8A867B59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676" y="1670566"/>
            <a:ext cx="5167332" cy="369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04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3DFCE-8AF1-14C1-7182-6F318D136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0986ED-99B5-AA1A-989B-A4771E561484}"/>
              </a:ext>
            </a:extLst>
          </p:cNvPr>
          <p:cNvSpPr txBox="1"/>
          <p:nvPr/>
        </p:nvSpPr>
        <p:spPr>
          <a:xfrm>
            <a:off x="148323" y="106827"/>
            <a:ext cx="3599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Results –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descriptive statistics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1EDCE0-5EC6-1328-59DA-FC2B074693A6}"/>
              </a:ext>
            </a:extLst>
          </p:cNvPr>
          <p:cNvCxnSpPr/>
          <p:nvPr/>
        </p:nvCxnSpPr>
        <p:spPr>
          <a:xfrm>
            <a:off x="0" y="488061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02EB5B4-4844-61CF-D6B7-0AF380F3B8D7}"/>
              </a:ext>
            </a:extLst>
          </p:cNvPr>
          <p:cNvSpPr txBox="1"/>
          <p:nvPr/>
        </p:nvSpPr>
        <p:spPr>
          <a:xfrm>
            <a:off x="6416603" y="152993"/>
            <a:ext cx="6149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bar plots: variables distributions based on age subgroup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CF2202A-B71F-D72D-CE32-6F92E5D0E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4" y="789447"/>
            <a:ext cx="4875836" cy="348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F850BA-7EBF-A515-3983-3D4952A1E15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3209" b="2361"/>
          <a:stretch/>
        </p:blipFill>
        <p:spPr>
          <a:xfrm>
            <a:off x="619194" y="4327182"/>
            <a:ext cx="5096020" cy="2345243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A74751C-F8E7-FB8B-F7F8-AD2B8CAAE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382" y="1631461"/>
            <a:ext cx="5314122" cy="379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86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74019-5630-53F0-5C49-724F2D088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B91E74-64C8-F053-AEC2-A4633BF8EEE0}"/>
              </a:ext>
            </a:extLst>
          </p:cNvPr>
          <p:cNvSpPr txBox="1"/>
          <p:nvPr/>
        </p:nvSpPr>
        <p:spPr>
          <a:xfrm>
            <a:off x="196520" y="152994"/>
            <a:ext cx="3551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– descriptive statistics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4847F6-793D-4D5F-C5B7-62816238540A}"/>
              </a:ext>
            </a:extLst>
          </p:cNvPr>
          <p:cNvCxnSpPr/>
          <p:nvPr/>
        </p:nvCxnSpPr>
        <p:spPr>
          <a:xfrm>
            <a:off x="0" y="614659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F86734F-36FC-C64B-CF51-ACBA37CD0CC7}"/>
              </a:ext>
            </a:extLst>
          </p:cNvPr>
          <p:cNvSpPr txBox="1"/>
          <p:nvPr/>
        </p:nvSpPr>
        <p:spPr>
          <a:xfrm>
            <a:off x="6962256" y="246191"/>
            <a:ext cx="6149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summary table per BMI categories + box/bar plots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CD8D13-7A57-CABA-DCB8-4538A8EA1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834" y="1334741"/>
            <a:ext cx="3997685" cy="41885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F62638-8071-5764-C561-D2C219816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834" y="5919634"/>
            <a:ext cx="3997685" cy="326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D118-03FF-0D46-D207-EF06BE625F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2806" y="916997"/>
            <a:ext cx="4137901" cy="29556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3BF075-D9AA-F23C-26EF-E826DFD0E8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2256" y="4277651"/>
            <a:ext cx="3486496" cy="214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67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556C4-E68D-8000-DBCF-4AF9213D8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286E22-A2C7-0AD8-CC11-7C8635E75F83}"/>
              </a:ext>
            </a:extLst>
          </p:cNvPr>
          <p:cNvSpPr txBox="1"/>
          <p:nvPr/>
        </p:nvSpPr>
        <p:spPr>
          <a:xfrm>
            <a:off x="196520" y="152994"/>
            <a:ext cx="4936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Results –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descriptive statistics </a:t>
            </a:r>
            <a:r>
              <a:rPr lang="en-US" sz="2000" b="1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take-away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54F17F-C31B-93A1-2992-220C036658BB}"/>
              </a:ext>
            </a:extLst>
          </p:cNvPr>
          <p:cNvCxnSpPr/>
          <p:nvPr/>
        </p:nvCxnSpPr>
        <p:spPr>
          <a:xfrm>
            <a:off x="0" y="614659"/>
            <a:ext cx="12284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B9F82A9-E4AD-1F7D-5564-DD00B67112B4}"/>
              </a:ext>
            </a:extLst>
          </p:cNvPr>
          <p:cNvSpPr txBox="1"/>
          <p:nvPr/>
        </p:nvSpPr>
        <p:spPr>
          <a:xfrm>
            <a:off x="366616" y="781932"/>
            <a:ext cx="11551532" cy="5497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Early-onset cases: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lower BMI, fewer comorbidities,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more aggressive and poorly differentiated tumors,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more rectal cases,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shorter overall survival post-metastasis (EO 23 months vs. AO 40 months);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Normal/underweight cases had higher likelihood of younger diagnosis (EO);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Overweight/obese individuals were predominantly diagnosed later (AO);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BMI significantly associated with clinical characteristics and age of onset.</a:t>
            </a:r>
          </a:p>
          <a:p>
            <a:pPr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919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2193</TotalTime>
  <Words>1408</Words>
  <Application>Microsoft Macintosh PowerPoint</Application>
  <PresentationFormat>Widescreen</PresentationFormat>
  <Paragraphs>106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Wingdings</vt:lpstr>
      <vt:lpstr>Office Theme</vt:lpstr>
      <vt:lpstr>Exploring the Association Between BMI and Early-Onset Colorectal Cancer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Angeligazola, Antonia</dc:creator>
  <cp:lastModifiedBy>Angeligazola, Antonia</cp:lastModifiedBy>
  <cp:revision>50</cp:revision>
  <dcterms:created xsi:type="dcterms:W3CDTF">2024-11-29T23:03:35Z</dcterms:created>
  <dcterms:modified xsi:type="dcterms:W3CDTF">2024-12-09T00:58:12Z</dcterms:modified>
</cp:coreProperties>
</file>