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852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85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46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09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066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4525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2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69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809750"/>
            <a:ext cx="7696834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solidFill>
                  <a:srgbClr val="FF5900"/>
                </a:solidFill>
              </a:rPr>
              <a:t>Natural</a:t>
            </a:r>
            <a:r>
              <a:rPr sz="3200" spc="-150" dirty="0">
                <a:solidFill>
                  <a:srgbClr val="FF5900"/>
                </a:solidFill>
              </a:rPr>
              <a:t> </a:t>
            </a:r>
            <a:r>
              <a:rPr sz="3200" spc="50" dirty="0">
                <a:solidFill>
                  <a:srgbClr val="FF5900"/>
                </a:solidFill>
              </a:rPr>
              <a:t>Language</a:t>
            </a:r>
            <a:r>
              <a:rPr sz="3200" spc="-145" dirty="0">
                <a:solidFill>
                  <a:srgbClr val="FF5900"/>
                </a:solidFill>
              </a:rPr>
              <a:t> </a:t>
            </a:r>
            <a:r>
              <a:rPr sz="3200" spc="65" dirty="0">
                <a:solidFill>
                  <a:srgbClr val="FF5900"/>
                </a:solidFill>
              </a:rPr>
              <a:t>Processing</a:t>
            </a:r>
            <a:r>
              <a:rPr sz="3200" spc="-145" dirty="0">
                <a:solidFill>
                  <a:srgbClr val="FF5900"/>
                </a:solidFill>
              </a:rPr>
              <a:t> </a:t>
            </a:r>
            <a:r>
              <a:rPr sz="3200" spc="70" dirty="0">
                <a:solidFill>
                  <a:srgbClr val="FF5900"/>
                </a:solidFill>
              </a:rPr>
              <a:t>using</a:t>
            </a:r>
            <a:r>
              <a:rPr sz="3200" spc="-145" dirty="0">
                <a:solidFill>
                  <a:srgbClr val="FF5900"/>
                </a:solidFill>
              </a:rPr>
              <a:t> </a:t>
            </a:r>
            <a:r>
              <a:rPr sz="3200" dirty="0">
                <a:solidFill>
                  <a:srgbClr val="FF5900"/>
                </a:solidFill>
              </a:rPr>
              <a:t>Deep</a:t>
            </a:r>
            <a:r>
              <a:rPr sz="3200" spc="-145" dirty="0">
                <a:solidFill>
                  <a:srgbClr val="FF5900"/>
                </a:solidFill>
              </a:rPr>
              <a:t> </a:t>
            </a:r>
            <a:r>
              <a:rPr sz="3200" spc="-10" dirty="0">
                <a:solidFill>
                  <a:srgbClr val="FF5900"/>
                </a:solidFill>
              </a:rPr>
              <a:t>Learning</a:t>
            </a:r>
            <a:endParaRPr sz="3200" dirty="0">
              <a:solidFill>
                <a:srgbClr val="FF5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880" y="2377189"/>
            <a:ext cx="19891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Thank</a:t>
            </a:r>
            <a:r>
              <a:rPr spc="-100" dirty="0">
                <a:solidFill>
                  <a:srgbClr val="FF5900"/>
                </a:solidFill>
              </a:rPr>
              <a:t> </a:t>
            </a:r>
            <a:r>
              <a:rPr spc="-25" dirty="0">
                <a:solidFill>
                  <a:srgbClr val="FF5900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5900"/>
                </a:solidFill>
              </a:rPr>
              <a:t>What</a:t>
            </a:r>
            <a:r>
              <a:rPr spc="-120" dirty="0">
                <a:solidFill>
                  <a:srgbClr val="FF5900"/>
                </a:solidFill>
              </a:rPr>
              <a:t> </a:t>
            </a:r>
            <a:r>
              <a:rPr dirty="0">
                <a:solidFill>
                  <a:srgbClr val="FF5900"/>
                </a:solidFill>
              </a:rPr>
              <a:t>Have</a:t>
            </a:r>
            <a:r>
              <a:rPr spc="-120" dirty="0">
                <a:solidFill>
                  <a:srgbClr val="FF5900"/>
                </a:solidFill>
              </a:rPr>
              <a:t> </a:t>
            </a:r>
            <a:r>
              <a:rPr dirty="0">
                <a:solidFill>
                  <a:srgbClr val="FF5900"/>
                </a:solidFill>
              </a:rPr>
              <a:t>You</a:t>
            </a:r>
            <a:r>
              <a:rPr spc="-114" dirty="0">
                <a:solidFill>
                  <a:srgbClr val="FF5900"/>
                </a:solidFill>
              </a:rPr>
              <a:t> </a:t>
            </a:r>
            <a:r>
              <a:rPr spc="-10" dirty="0">
                <a:solidFill>
                  <a:srgbClr val="FF5900"/>
                </a:solidFill>
              </a:rPr>
              <a:t>Learned?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174" y="1349955"/>
            <a:ext cx="2656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Working with text data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1299" y="1435925"/>
            <a:ext cx="3520398" cy="2437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5900"/>
                </a:solidFill>
              </a:rPr>
              <a:t>What</a:t>
            </a:r>
            <a:r>
              <a:rPr spc="-120" dirty="0">
                <a:solidFill>
                  <a:srgbClr val="FF5900"/>
                </a:solidFill>
              </a:rPr>
              <a:t> </a:t>
            </a:r>
            <a:r>
              <a:rPr dirty="0">
                <a:solidFill>
                  <a:srgbClr val="FF5900"/>
                </a:solidFill>
              </a:rPr>
              <a:t>Have</a:t>
            </a:r>
            <a:r>
              <a:rPr spc="-120" dirty="0">
                <a:solidFill>
                  <a:srgbClr val="FF5900"/>
                </a:solidFill>
              </a:rPr>
              <a:t> </a:t>
            </a:r>
            <a:r>
              <a:rPr dirty="0">
                <a:solidFill>
                  <a:srgbClr val="FF5900"/>
                </a:solidFill>
              </a:rPr>
              <a:t>You</a:t>
            </a:r>
            <a:r>
              <a:rPr spc="-114" dirty="0">
                <a:solidFill>
                  <a:srgbClr val="FF5900"/>
                </a:solidFill>
              </a:rPr>
              <a:t> </a:t>
            </a:r>
            <a:r>
              <a:rPr spc="-10" dirty="0">
                <a:solidFill>
                  <a:srgbClr val="FF5900"/>
                </a:solidFill>
              </a:rPr>
              <a:t>Learned?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174" y="1349955"/>
            <a:ext cx="3903345" cy="116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Working with text data</a:t>
            </a:r>
          </a:p>
          <a:p>
            <a:pPr marL="379095" marR="5080" indent="-367030">
              <a:lnSpc>
                <a:spcPct val="114599"/>
              </a:lnSpc>
              <a:spcBef>
                <a:spcPts val="187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Deep learning concepts and model architectures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3525" y="1402966"/>
            <a:ext cx="3526474" cy="21731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5900"/>
                </a:solidFill>
              </a:rPr>
              <a:t>What</a:t>
            </a:r>
            <a:r>
              <a:rPr spc="-120" dirty="0">
                <a:solidFill>
                  <a:srgbClr val="FF5900"/>
                </a:solidFill>
              </a:rPr>
              <a:t> </a:t>
            </a:r>
            <a:r>
              <a:rPr dirty="0">
                <a:solidFill>
                  <a:srgbClr val="FF5900"/>
                </a:solidFill>
              </a:rPr>
              <a:t>Have</a:t>
            </a:r>
            <a:r>
              <a:rPr spc="-120" dirty="0">
                <a:solidFill>
                  <a:srgbClr val="FF5900"/>
                </a:solidFill>
              </a:rPr>
              <a:t> </a:t>
            </a:r>
            <a:r>
              <a:rPr dirty="0">
                <a:solidFill>
                  <a:srgbClr val="FF5900"/>
                </a:solidFill>
              </a:rPr>
              <a:t>You</a:t>
            </a:r>
            <a:r>
              <a:rPr spc="-114" dirty="0">
                <a:solidFill>
                  <a:srgbClr val="FF5900"/>
                </a:solidFill>
              </a:rPr>
              <a:t> </a:t>
            </a:r>
            <a:r>
              <a:rPr spc="-10" dirty="0">
                <a:solidFill>
                  <a:srgbClr val="FF5900"/>
                </a:solidFill>
              </a:rPr>
              <a:t>Learned?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174" y="1349955"/>
            <a:ext cx="4057015" cy="2071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Working with text data</a:t>
            </a:r>
          </a:p>
          <a:p>
            <a:pPr marL="379095" marR="158115" indent="-367030">
              <a:lnSpc>
                <a:spcPct val="114599"/>
              </a:lnSpc>
              <a:spcBef>
                <a:spcPts val="187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Deep learning concepts and model architectures</a:t>
            </a:r>
          </a:p>
          <a:p>
            <a:pPr>
              <a:lnSpc>
                <a:spcPct val="100000"/>
              </a:lnSpc>
              <a:spcBef>
                <a:spcPts val="8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marR="5080" indent="-367030">
              <a:lnSpc>
                <a:spcPct val="114599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Building deep learning models using PyTorch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775" y="1576225"/>
            <a:ext cx="3526474" cy="23602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Why</a:t>
            </a:r>
            <a:r>
              <a:rPr spc="-160" dirty="0">
                <a:solidFill>
                  <a:srgbClr val="FF5900"/>
                </a:solidFill>
              </a:rPr>
              <a:t> </a:t>
            </a:r>
            <a:r>
              <a:rPr dirty="0">
                <a:solidFill>
                  <a:srgbClr val="FF5900"/>
                </a:solidFill>
              </a:rPr>
              <a:t>Deep</a:t>
            </a:r>
            <a:r>
              <a:rPr spc="-155" dirty="0">
                <a:solidFill>
                  <a:srgbClr val="FF5900"/>
                </a:solidFill>
              </a:rPr>
              <a:t> </a:t>
            </a:r>
            <a:r>
              <a:rPr dirty="0">
                <a:solidFill>
                  <a:srgbClr val="FF5900"/>
                </a:solidFill>
              </a:rPr>
              <a:t>Learning</a:t>
            </a:r>
            <a:r>
              <a:rPr spc="-155" dirty="0">
                <a:solidFill>
                  <a:srgbClr val="FF5900"/>
                </a:solidFill>
              </a:rPr>
              <a:t> </a:t>
            </a:r>
            <a:r>
              <a:rPr spc="-40" dirty="0">
                <a:solidFill>
                  <a:srgbClr val="FF5900"/>
                </a:solidFill>
              </a:rPr>
              <a:t>for</a:t>
            </a:r>
            <a:r>
              <a:rPr spc="-160" dirty="0">
                <a:solidFill>
                  <a:srgbClr val="FF5900"/>
                </a:solidFill>
              </a:rPr>
              <a:t> </a:t>
            </a:r>
            <a:r>
              <a:rPr spc="160" dirty="0">
                <a:solidFill>
                  <a:srgbClr val="FF5900"/>
                </a:solidFill>
              </a:rPr>
              <a:t>NLP?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999" y="1392684"/>
            <a:ext cx="4542155" cy="5840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6600"/>
              </a:lnSpc>
              <a:spcBef>
                <a:spcPts val="100"/>
              </a:spcBef>
              <a:buSzPct val="128571"/>
              <a:buFont typeface="Arial"/>
              <a:buChar char="●"/>
              <a:tabLst>
                <a:tab pos="37909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 traditional NLP, text can be represented as a single vector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98775" y="2965949"/>
          <a:ext cx="1562734" cy="18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7184237" y="2303437"/>
            <a:ext cx="209550" cy="493395"/>
            <a:chOff x="7184237" y="2303437"/>
            <a:chExt cx="209550" cy="493395"/>
          </a:xfrm>
        </p:grpSpPr>
        <p:sp>
          <p:nvSpPr>
            <p:cNvPr id="6" name="object 6"/>
            <p:cNvSpPr/>
            <p:nvPr/>
          </p:nvSpPr>
          <p:spPr>
            <a:xfrm>
              <a:off x="7188999" y="2308200"/>
              <a:ext cx="200025" cy="483870"/>
            </a:xfrm>
            <a:custGeom>
              <a:avLst/>
              <a:gdLst/>
              <a:ahLst/>
              <a:cxnLst/>
              <a:rect l="l" t="t" r="r" b="b"/>
              <a:pathLst>
                <a:path w="200025" h="483869">
                  <a:moveTo>
                    <a:pt x="99899" y="483299"/>
                  </a:moveTo>
                  <a:lnTo>
                    <a:pt x="0" y="383399"/>
                  </a:lnTo>
                  <a:lnTo>
                    <a:pt x="49949" y="383399"/>
                  </a:lnTo>
                  <a:lnTo>
                    <a:pt x="49949" y="0"/>
                  </a:lnTo>
                  <a:lnTo>
                    <a:pt x="149849" y="0"/>
                  </a:lnTo>
                  <a:lnTo>
                    <a:pt x="149849" y="383399"/>
                  </a:lnTo>
                  <a:lnTo>
                    <a:pt x="199799" y="383399"/>
                  </a:lnTo>
                  <a:lnTo>
                    <a:pt x="99899" y="483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88999" y="2308200"/>
              <a:ext cx="200025" cy="483870"/>
            </a:xfrm>
            <a:custGeom>
              <a:avLst/>
              <a:gdLst/>
              <a:ahLst/>
              <a:cxnLst/>
              <a:rect l="l" t="t" r="r" b="b"/>
              <a:pathLst>
                <a:path w="200025" h="483869">
                  <a:moveTo>
                    <a:pt x="0" y="383399"/>
                  </a:moveTo>
                  <a:lnTo>
                    <a:pt x="49949" y="383399"/>
                  </a:lnTo>
                  <a:lnTo>
                    <a:pt x="49949" y="0"/>
                  </a:lnTo>
                  <a:lnTo>
                    <a:pt x="149849" y="0"/>
                  </a:lnTo>
                  <a:lnTo>
                    <a:pt x="149849" y="383399"/>
                  </a:lnTo>
                  <a:lnTo>
                    <a:pt x="199799" y="383399"/>
                  </a:lnTo>
                  <a:lnTo>
                    <a:pt x="99899" y="483299"/>
                  </a:lnTo>
                  <a:lnTo>
                    <a:pt x="0" y="383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318282" y="1883237"/>
            <a:ext cx="2200910" cy="870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9900FF"/>
                </a:solidFill>
                <a:latin typeface="Arial"/>
                <a:cs typeface="Arial"/>
              </a:rPr>
              <a:t>that</a:t>
            </a:r>
            <a:r>
              <a:rPr sz="1400" b="1" spc="-1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00FF"/>
                </a:solidFill>
                <a:latin typeface="Arial"/>
                <a:cs typeface="Arial"/>
              </a:rPr>
              <a:t>place</a:t>
            </a:r>
            <a:r>
              <a:rPr sz="1400" b="1" spc="-1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00FF"/>
                </a:solidFill>
                <a:latin typeface="Arial"/>
                <a:cs typeface="Arial"/>
              </a:rPr>
              <a:t>is</a:t>
            </a:r>
            <a:r>
              <a:rPr sz="1400" b="1" spc="-10" dirty="0">
                <a:solidFill>
                  <a:srgbClr val="9900FF"/>
                </a:solidFill>
                <a:latin typeface="Arial"/>
                <a:cs typeface="Arial"/>
              </a:rPr>
              <a:t> incredible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400">
              <a:latin typeface="Arial"/>
              <a:cs typeface="Arial"/>
            </a:endParaRPr>
          </a:p>
          <a:p>
            <a:pPr marL="1213485" marR="5080" indent="279400">
              <a:lnSpc>
                <a:spcPts val="1430"/>
              </a:lnSpc>
            </a:pPr>
            <a:r>
              <a:rPr sz="1200" spc="-10" dirty="0">
                <a:latin typeface="Arial"/>
                <a:cs typeface="Arial"/>
              </a:rPr>
              <a:t>vector representation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Why</a:t>
            </a:r>
            <a:r>
              <a:rPr spc="-160" dirty="0">
                <a:solidFill>
                  <a:srgbClr val="FF5900"/>
                </a:solidFill>
              </a:rPr>
              <a:t> </a:t>
            </a:r>
            <a:r>
              <a:rPr dirty="0">
                <a:solidFill>
                  <a:srgbClr val="FF5900"/>
                </a:solidFill>
              </a:rPr>
              <a:t>Deep</a:t>
            </a:r>
            <a:r>
              <a:rPr spc="-155" dirty="0">
                <a:solidFill>
                  <a:srgbClr val="FF5900"/>
                </a:solidFill>
              </a:rPr>
              <a:t> </a:t>
            </a:r>
            <a:r>
              <a:rPr dirty="0">
                <a:solidFill>
                  <a:srgbClr val="FF5900"/>
                </a:solidFill>
              </a:rPr>
              <a:t>Learning</a:t>
            </a:r>
            <a:r>
              <a:rPr spc="-155" dirty="0">
                <a:solidFill>
                  <a:srgbClr val="FF5900"/>
                </a:solidFill>
              </a:rPr>
              <a:t> </a:t>
            </a:r>
            <a:r>
              <a:rPr spc="-40" dirty="0">
                <a:solidFill>
                  <a:srgbClr val="FF5900"/>
                </a:solidFill>
              </a:rPr>
              <a:t>for</a:t>
            </a:r>
            <a:r>
              <a:rPr spc="-160" dirty="0">
                <a:solidFill>
                  <a:srgbClr val="FF5900"/>
                </a:solidFill>
              </a:rPr>
              <a:t> </a:t>
            </a:r>
            <a:r>
              <a:rPr spc="160" dirty="0">
                <a:solidFill>
                  <a:srgbClr val="FF5900"/>
                </a:solidFill>
              </a:rPr>
              <a:t>NLP?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18282" y="1883237"/>
            <a:ext cx="1941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9900FF"/>
                </a:solidFill>
                <a:latin typeface="Arial"/>
                <a:cs typeface="Arial"/>
              </a:rPr>
              <a:t>that</a:t>
            </a:r>
            <a:r>
              <a:rPr sz="1400" b="1" spc="-1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00FF"/>
                </a:solidFill>
                <a:latin typeface="Arial"/>
                <a:cs typeface="Arial"/>
              </a:rPr>
              <a:t>place</a:t>
            </a:r>
            <a:r>
              <a:rPr sz="1400" b="1" spc="-1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00FF"/>
                </a:solidFill>
                <a:latin typeface="Arial"/>
                <a:cs typeface="Arial"/>
              </a:rPr>
              <a:t>is</a:t>
            </a:r>
            <a:r>
              <a:rPr sz="1400" b="1" spc="-10" dirty="0">
                <a:solidFill>
                  <a:srgbClr val="9900FF"/>
                </a:solidFill>
                <a:latin typeface="Arial"/>
                <a:cs typeface="Arial"/>
              </a:rPr>
              <a:t> incredible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98775" y="2965949"/>
          <a:ext cx="1562734" cy="18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7184237" y="2303437"/>
            <a:ext cx="209550" cy="493395"/>
            <a:chOff x="7184237" y="2303437"/>
            <a:chExt cx="209550" cy="493395"/>
          </a:xfrm>
        </p:grpSpPr>
        <p:sp>
          <p:nvSpPr>
            <p:cNvPr id="6" name="object 6"/>
            <p:cNvSpPr/>
            <p:nvPr/>
          </p:nvSpPr>
          <p:spPr>
            <a:xfrm>
              <a:off x="7188999" y="2308200"/>
              <a:ext cx="200025" cy="483870"/>
            </a:xfrm>
            <a:custGeom>
              <a:avLst/>
              <a:gdLst/>
              <a:ahLst/>
              <a:cxnLst/>
              <a:rect l="l" t="t" r="r" b="b"/>
              <a:pathLst>
                <a:path w="200025" h="483869">
                  <a:moveTo>
                    <a:pt x="99899" y="483299"/>
                  </a:moveTo>
                  <a:lnTo>
                    <a:pt x="0" y="383399"/>
                  </a:lnTo>
                  <a:lnTo>
                    <a:pt x="49949" y="383399"/>
                  </a:lnTo>
                  <a:lnTo>
                    <a:pt x="49949" y="0"/>
                  </a:lnTo>
                  <a:lnTo>
                    <a:pt x="149849" y="0"/>
                  </a:lnTo>
                  <a:lnTo>
                    <a:pt x="149849" y="383399"/>
                  </a:lnTo>
                  <a:lnTo>
                    <a:pt x="199799" y="383399"/>
                  </a:lnTo>
                  <a:lnTo>
                    <a:pt x="99899" y="483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88999" y="2308200"/>
              <a:ext cx="200025" cy="483870"/>
            </a:xfrm>
            <a:custGeom>
              <a:avLst/>
              <a:gdLst/>
              <a:ahLst/>
              <a:cxnLst/>
              <a:rect l="l" t="t" r="r" b="b"/>
              <a:pathLst>
                <a:path w="200025" h="483869">
                  <a:moveTo>
                    <a:pt x="0" y="383399"/>
                  </a:moveTo>
                  <a:lnTo>
                    <a:pt x="49949" y="383399"/>
                  </a:lnTo>
                  <a:lnTo>
                    <a:pt x="49949" y="0"/>
                  </a:lnTo>
                  <a:lnTo>
                    <a:pt x="149849" y="0"/>
                  </a:lnTo>
                  <a:lnTo>
                    <a:pt x="149849" y="383399"/>
                  </a:lnTo>
                  <a:lnTo>
                    <a:pt x="199799" y="383399"/>
                  </a:lnTo>
                  <a:lnTo>
                    <a:pt x="99899" y="483299"/>
                  </a:lnTo>
                  <a:lnTo>
                    <a:pt x="0" y="383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19548" y="2364029"/>
            <a:ext cx="999490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279400">
              <a:lnSpc>
                <a:spcPts val="1430"/>
              </a:lnSpc>
              <a:spcBef>
                <a:spcPts val="155"/>
              </a:spcBef>
            </a:pPr>
            <a:r>
              <a:rPr sz="1200" spc="-10" dirty="0">
                <a:latin typeface="Arial"/>
                <a:cs typeface="Arial"/>
              </a:rPr>
              <a:t>vector representation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999" y="1354584"/>
            <a:ext cx="4542155" cy="524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24500"/>
              </a:lnSpc>
              <a:spcBef>
                <a:spcPts val="100"/>
              </a:spcBef>
              <a:buSzPct val="128571"/>
              <a:buFont typeface="Arial"/>
              <a:buChar char="●"/>
              <a:tabLst>
                <a:tab pos="379095" algn="l"/>
              </a:tabLst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 traditional NLP, text can be represented as a single vector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7199" y="1954659"/>
            <a:ext cx="4184650" cy="4571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6600"/>
              </a:lnSpc>
              <a:spcBef>
                <a:spcPts val="100"/>
              </a:spcBef>
              <a:buSzPct val="128571"/>
              <a:buFont typeface="Arial"/>
              <a:buChar char="○"/>
              <a:tabLst>
                <a:tab pos="379095" algn="l"/>
              </a:tabLst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Frequency based techniques: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Bag-of-Words and TF-IDF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Why</a:t>
            </a:r>
            <a:r>
              <a:rPr spc="-160" dirty="0">
                <a:solidFill>
                  <a:srgbClr val="FF5900"/>
                </a:solidFill>
              </a:rPr>
              <a:t> </a:t>
            </a:r>
            <a:r>
              <a:rPr dirty="0">
                <a:solidFill>
                  <a:srgbClr val="FF5900"/>
                </a:solidFill>
              </a:rPr>
              <a:t>Deep</a:t>
            </a:r>
            <a:r>
              <a:rPr spc="-155" dirty="0">
                <a:solidFill>
                  <a:srgbClr val="FF5900"/>
                </a:solidFill>
              </a:rPr>
              <a:t> </a:t>
            </a:r>
            <a:r>
              <a:rPr dirty="0">
                <a:solidFill>
                  <a:srgbClr val="FF5900"/>
                </a:solidFill>
              </a:rPr>
              <a:t>Learning</a:t>
            </a:r>
            <a:r>
              <a:rPr spc="-155" dirty="0">
                <a:solidFill>
                  <a:srgbClr val="FF5900"/>
                </a:solidFill>
              </a:rPr>
              <a:t> </a:t>
            </a:r>
            <a:r>
              <a:rPr spc="-40" dirty="0">
                <a:solidFill>
                  <a:srgbClr val="FF5900"/>
                </a:solidFill>
              </a:rPr>
              <a:t>for</a:t>
            </a:r>
            <a:r>
              <a:rPr spc="-160" dirty="0">
                <a:solidFill>
                  <a:srgbClr val="FF5900"/>
                </a:solidFill>
              </a:rPr>
              <a:t> </a:t>
            </a:r>
            <a:r>
              <a:rPr spc="160" dirty="0">
                <a:solidFill>
                  <a:srgbClr val="FF5900"/>
                </a:solidFill>
              </a:rPr>
              <a:t>NLP?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18282" y="1883237"/>
            <a:ext cx="19418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9900FF"/>
                </a:solidFill>
                <a:latin typeface="Arial"/>
                <a:cs typeface="Arial"/>
              </a:rPr>
              <a:t>that</a:t>
            </a:r>
            <a:r>
              <a:rPr sz="1400" b="1" spc="-1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00FF"/>
                </a:solidFill>
                <a:latin typeface="Arial"/>
                <a:cs typeface="Arial"/>
              </a:rPr>
              <a:t>place</a:t>
            </a:r>
            <a:r>
              <a:rPr sz="1400" b="1" spc="-1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900FF"/>
                </a:solidFill>
                <a:latin typeface="Arial"/>
                <a:cs typeface="Arial"/>
              </a:rPr>
              <a:t>is</a:t>
            </a:r>
            <a:r>
              <a:rPr sz="1400" b="1" spc="-10" dirty="0">
                <a:solidFill>
                  <a:srgbClr val="9900FF"/>
                </a:solidFill>
                <a:latin typeface="Arial"/>
                <a:cs typeface="Arial"/>
              </a:rPr>
              <a:t> incredible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98775" y="2965949"/>
          <a:ext cx="1562734" cy="18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7184237" y="2303437"/>
            <a:ext cx="209550" cy="493395"/>
            <a:chOff x="7184237" y="2303437"/>
            <a:chExt cx="209550" cy="493395"/>
          </a:xfrm>
        </p:grpSpPr>
        <p:sp>
          <p:nvSpPr>
            <p:cNvPr id="6" name="object 6"/>
            <p:cNvSpPr/>
            <p:nvPr/>
          </p:nvSpPr>
          <p:spPr>
            <a:xfrm>
              <a:off x="7188999" y="2308200"/>
              <a:ext cx="200025" cy="483870"/>
            </a:xfrm>
            <a:custGeom>
              <a:avLst/>
              <a:gdLst/>
              <a:ahLst/>
              <a:cxnLst/>
              <a:rect l="l" t="t" r="r" b="b"/>
              <a:pathLst>
                <a:path w="200025" h="483869">
                  <a:moveTo>
                    <a:pt x="99899" y="483299"/>
                  </a:moveTo>
                  <a:lnTo>
                    <a:pt x="0" y="383399"/>
                  </a:lnTo>
                  <a:lnTo>
                    <a:pt x="49949" y="383399"/>
                  </a:lnTo>
                  <a:lnTo>
                    <a:pt x="49949" y="0"/>
                  </a:lnTo>
                  <a:lnTo>
                    <a:pt x="149849" y="0"/>
                  </a:lnTo>
                  <a:lnTo>
                    <a:pt x="149849" y="383399"/>
                  </a:lnTo>
                  <a:lnTo>
                    <a:pt x="199799" y="383399"/>
                  </a:lnTo>
                  <a:lnTo>
                    <a:pt x="99899" y="483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88999" y="2308200"/>
              <a:ext cx="200025" cy="483870"/>
            </a:xfrm>
            <a:custGeom>
              <a:avLst/>
              <a:gdLst/>
              <a:ahLst/>
              <a:cxnLst/>
              <a:rect l="l" t="t" r="r" b="b"/>
              <a:pathLst>
                <a:path w="200025" h="483869">
                  <a:moveTo>
                    <a:pt x="0" y="383399"/>
                  </a:moveTo>
                  <a:lnTo>
                    <a:pt x="49949" y="383399"/>
                  </a:lnTo>
                  <a:lnTo>
                    <a:pt x="49949" y="0"/>
                  </a:lnTo>
                  <a:lnTo>
                    <a:pt x="149849" y="0"/>
                  </a:lnTo>
                  <a:lnTo>
                    <a:pt x="149849" y="383399"/>
                  </a:lnTo>
                  <a:lnTo>
                    <a:pt x="199799" y="383399"/>
                  </a:lnTo>
                  <a:lnTo>
                    <a:pt x="99899" y="483299"/>
                  </a:lnTo>
                  <a:lnTo>
                    <a:pt x="0" y="383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19548" y="2364029"/>
            <a:ext cx="999490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279400">
              <a:lnSpc>
                <a:spcPts val="1430"/>
              </a:lnSpc>
              <a:spcBef>
                <a:spcPts val="155"/>
              </a:spcBef>
            </a:pPr>
            <a:r>
              <a:rPr sz="1200" spc="-10" dirty="0">
                <a:latin typeface="Arial"/>
                <a:cs typeface="Arial"/>
              </a:rPr>
              <a:t>vector representation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999" y="1354584"/>
            <a:ext cx="4542155" cy="524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24500"/>
              </a:lnSpc>
              <a:spcBef>
                <a:spcPts val="100"/>
              </a:spcBef>
              <a:buSzPct val="128571"/>
              <a:buFont typeface="Arial"/>
              <a:buChar char="●"/>
              <a:tabLst>
                <a:tab pos="379095" algn="l"/>
              </a:tabLst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 traditional NLP, text can be represented as a single vector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07199" y="1954659"/>
            <a:ext cx="418465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6600"/>
              </a:lnSpc>
              <a:spcBef>
                <a:spcPts val="100"/>
              </a:spcBef>
              <a:buSzPct val="128571"/>
              <a:buFont typeface="Arial"/>
              <a:buChar char="○"/>
              <a:tabLst>
                <a:tab pos="379095" algn="l"/>
              </a:tabLst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Frequency based techniques: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Bag-of-Words and TF-IDF</a:t>
            </a:r>
          </a:p>
          <a:p>
            <a:pPr marL="379095" indent="-366395">
              <a:lnSpc>
                <a:spcPct val="100000"/>
              </a:lnSpc>
              <a:spcBef>
                <a:spcPts val="355"/>
              </a:spcBef>
              <a:buSzPct val="128571"/>
              <a:buFont typeface="Arial"/>
              <a:buChar char="○"/>
              <a:tabLst>
                <a:tab pos="379095" algn="l"/>
              </a:tabLst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Contextual Embeddings: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Why</a:t>
            </a:r>
            <a:r>
              <a:rPr spc="-160" dirty="0">
                <a:solidFill>
                  <a:srgbClr val="FF5900"/>
                </a:solidFill>
              </a:rPr>
              <a:t> </a:t>
            </a:r>
            <a:r>
              <a:rPr dirty="0">
                <a:solidFill>
                  <a:srgbClr val="FF5900"/>
                </a:solidFill>
              </a:rPr>
              <a:t>Deep</a:t>
            </a:r>
            <a:r>
              <a:rPr spc="-155" dirty="0">
                <a:solidFill>
                  <a:srgbClr val="FF5900"/>
                </a:solidFill>
              </a:rPr>
              <a:t> </a:t>
            </a:r>
            <a:r>
              <a:rPr dirty="0">
                <a:solidFill>
                  <a:srgbClr val="FF5900"/>
                </a:solidFill>
              </a:rPr>
              <a:t>Learning</a:t>
            </a:r>
            <a:r>
              <a:rPr spc="-155" dirty="0">
                <a:solidFill>
                  <a:srgbClr val="FF5900"/>
                </a:solidFill>
              </a:rPr>
              <a:t> </a:t>
            </a:r>
            <a:r>
              <a:rPr spc="-40" dirty="0">
                <a:solidFill>
                  <a:srgbClr val="FF5900"/>
                </a:solidFill>
              </a:rPr>
              <a:t>for</a:t>
            </a:r>
            <a:r>
              <a:rPr spc="-160" dirty="0">
                <a:solidFill>
                  <a:srgbClr val="FF5900"/>
                </a:solidFill>
              </a:rPr>
              <a:t> </a:t>
            </a:r>
            <a:r>
              <a:rPr spc="160" dirty="0">
                <a:solidFill>
                  <a:srgbClr val="FF5900"/>
                </a:solidFill>
              </a:rPr>
              <a:t>NLP?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999" y="1352550"/>
            <a:ext cx="4641850" cy="216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04139" indent="-367030">
              <a:lnSpc>
                <a:spcPct val="124500"/>
              </a:lnSpc>
              <a:spcBef>
                <a:spcPts val="100"/>
              </a:spcBef>
              <a:buSzPct val="128571"/>
              <a:buFont typeface="Arial"/>
              <a:buChar char="●"/>
              <a:tabLst>
                <a:tab pos="379095" algn="l"/>
              </a:tabLst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 traditional NLP, text can be represented as a single vector</a:t>
            </a:r>
          </a:p>
          <a:p>
            <a:pPr marL="836294" marR="5080" lvl="1" indent="-367030">
              <a:lnSpc>
                <a:spcPct val="106600"/>
              </a:lnSpc>
              <a:spcBef>
                <a:spcPts val="540"/>
              </a:spcBef>
              <a:buSzPct val="128571"/>
              <a:buFont typeface="Arial"/>
              <a:buChar char="○"/>
              <a:tabLst>
                <a:tab pos="836294" algn="l"/>
              </a:tabLst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Frequency based techniques: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Bag-of-Words and TF-IDF</a:t>
            </a:r>
          </a:p>
          <a:p>
            <a:pPr marL="836294" lvl="1" indent="-366395">
              <a:lnSpc>
                <a:spcPct val="100000"/>
              </a:lnSpc>
              <a:spcBef>
                <a:spcPts val="355"/>
              </a:spcBef>
              <a:buSzPct val="128571"/>
              <a:buFont typeface="Arial"/>
              <a:buChar char="○"/>
              <a:tabLst>
                <a:tab pos="836294" algn="l"/>
              </a:tabLst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Contextual Embeddings: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</a:p>
          <a:p>
            <a:pPr lvl="1">
              <a:lnSpc>
                <a:spcPct val="100000"/>
              </a:lnSpc>
              <a:spcBef>
                <a:spcPts val="705"/>
              </a:spcBef>
              <a:buFont typeface="Arial"/>
              <a:buChar char="○"/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marR="390525" indent="-367030">
              <a:lnSpc>
                <a:spcPct val="124500"/>
              </a:lnSpc>
              <a:spcBef>
                <a:spcPts val="5"/>
              </a:spcBef>
              <a:buSzPct val="128571"/>
              <a:buFont typeface="Arial"/>
              <a:buChar char="●"/>
              <a:tabLst>
                <a:tab pos="379095" algn="l"/>
              </a:tabLst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Traditional methods do not eﬃciently capture the sequential information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519625" y="2083274"/>
            <a:ext cx="3399790" cy="979169"/>
            <a:chOff x="5519625" y="2083274"/>
            <a:chExt cx="3399790" cy="97916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9150" y="2092800"/>
              <a:ext cx="3380600" cy="9598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524387" y="2088037"/>
              <a:ext cx="3390265" cy="969644"/>
            </a:xfrm>
            <a:custGeom>
              <a:avLst/>
              <a:gdLst/>
              <a:ahLst/>
              <a:cxnLst/>
              <a:rect l="l" t="t" r="r" b="b"/>
              <a:pathLst>
                <a:path w="3390265" h="969644">
                  <a:moveTo>
                    <a:pt x="0" y="0"/>
                  </a:moveTo>
                  <a:lnTo>
                    <a:pt x="3390125" y="0"/>
                  </a:lnTo>
                  <a:lnTo>
                    <a:pt x="3390125" y="969350"/>
                  </a:lnTo>
                  <a:lnTo>
                    <a:pt x="0" y="96935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Why</a:t>
            </a:r>
            <a:r>
              <a:rPr spc="-160" dirty="0">
                <a:solidFill>
                  <a:srgbClr val="FF5900"/>
                </a:solidFill>
              </a:rPr>
              <a:t> </a:t>
            </a:r>
            <a:r>
              <a:rPr dirty="0">
                <a:solidFill>
                  <a:srgbClr val="FF5900"/>
                </a:solidFill>
              </a:rPr>
              <a:t>Deep</a:t>
            </a:r>
            <a:r>
              <a:rPr spc="-155" dirty="0">
                <a:solidFill>
                  <a:srgbClr val="FF5900"/>
                </a:solidFill>
              </a:rPr>
              <a:t> </a:t>
            </a:r>
            <a:r>
              <a:rPr dirty="0">
                <a:solidFill>
                  <a:srgbClr val="FF5900"/>
                </a:solidFill>
              </a:rPr>
              <a:t>Learning</a:t>
            </a:r>
            <a:r>
              <a:rPr spc="-155" dirty="0">
                <a:solidFill>
                  <a:srgbClr val="FF5900"/>
                </a:solidFill>
              </a:rPr>
              <a:t> </a:t>
            </a:r>
            <a:r>
              <a:rPr spc="-40" dirty="0">
                <a:solidFill>
                  <a:srgbClr val="FF5900"/>
                </a:solidFill>
              </a:rPr>
              <a:t>for</a:t>
            </a:r>
            <a:r>
              <a:rPr spc="-160" dirty="0">
                <a:solidFill>
                  <a:srgbClr val="FF5900"/>
                </a:solidFill>
              </a:rPr>
              <a:t> </a:t>
            </a:r>
            <a:r>
              <a:rPr spc="160" dirty="0">
                <a:solidFill>
                  <a:srgbClr val="FF5900"/>
                </a:solidFill>
              </a:rPr>
              <a:t>NLP?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71475" y="1076087"/>
            <a:ext cx="4664075" cy="3279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434975" indent="-367030">
              <a:lnSpc>
                <a:spcPct val="124500"/>
              </a:lnSpc>
              <a:spcBef>
                <a:spcPts val="100"/>
              </a:spcBef>
              <a:buSzPct val="128571"/>
              <a:buFont typeface="Arial"/>
              <a:buChar char="●"/>
              <a:tabLst>
                <a:tab pos="37909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 traditional NLP, text can be represented as a single vector</a:t>
            </a:r>
          </a:p>
          <a:p>
            <a:pPr marL="836294" marR="335280" lvl="1" indent="-367030">
              <a:lnSpc>
                <a:spcPct val="106600"/>
              </a:lnSpc>
              <a:spcBef>
                <a:spcPts val="540"/>
              </a:spcBef>
              <a:buSzPct val="128571"/>
              <a:buFont typeface="Arial"/>
              <a:buChar char="○"/>
              <a:tabLst>
                <a:tab pos="836294" algn="l"/>
              </a:tabLst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Frequency based techniques: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Bag-of-Words and TF-IDF</a:t>
            </a:r>
          </a:p>
          <a:p>
            <a:pPr marL="836294" lvl="1" indent="-366395">
              <a:lnSpc>
                <a:spcPct val="100000"/>
              </a:lnSpc>
              <a:spcBef>
                <a:spcPts val="355"/>
              </a:spcBef>
              <a:buSzPct val="128571"/>
              <a:buFont typeface="Arial"/>
              <a:buChar char="○"/>
              <a:tabLst>
                <a:tab pos="836294" algn="l"/>
              </a:tabLst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Contextual Embeddings: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</a:p>
          <a:p>
            <a:pPr lvl="1">
              <a:lnSpc>
                <a:spcPct val="100000"/>
              </a:lnSpc>
              <a:spcBef>
                <a:spcPts val="705"/>
              </a:spcBef>
              <a:buFont typeface="Arial"/>
              <a:buChar char="○"/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marR="720725" indent="-367030">
              <a:lnSpc>
                <a:spcPct val="124500"/>
              </a:lnSpc>
              <a:spcBef>
                <a:spcPts val="5"/>
              </a:spcBef>
              <a:buSzPct val="128571"/>
              <a:buFont typeface="Arial"/>
              <a:buChar char="●"/>
              <a:tabLst>
                <a:tab pos="37909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Traditional methods do not eﬃciently capture the sequential information</a:t>
            </a:r>
          </a:p>
          <a:p>
            <a:pPr>
              <a:lnSpc>
                <a:spcPct val="100000"/>
              </a:lnSpc>
              <a:spcBef>
                <a:spcPts val="975"/>
              </a:spcBef>
              <a:buFont typeface="Arial"/>
              <a:buChar char="●"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SzPct val="128571"/>
              <a:buFont typeface="Arial"/>
              <a:buChar char="●"/>
              <a:tabLst>
                <a:tab pos="37909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 deep learning, we can leverage transfer learning for NLP</a:t>
            </a:r>
          </a:p>
          <a:p>
            <a:pPr marL="836294" lvl="1" indent="-366395">
              <a:lnSpc>
                <a:spcPct val="100000"/>
              </a:lnSpc>
              <a:spcBef>
                <a:spcPts val="795"/>
              </a:spcBef>
              <a:buSzPct val="128571"/>
              <a:buFont typeface="Arial"/>
              <a:buChar char="○"/>
              <a:tabLst>
                <a:tab pos="836294" algn="l"/>
              </a:tabLst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Pre-trained transformer models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3000" y="1892726"/>
            <a:ext cx="2345324" cy="18383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4</TotalTime>
  <Words>233</Words>
  <Application>Microsoft Office PowerPoint</Application>
  <PresentationFormat>On-screen Show (16:9)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GenAITheme3-whiteBG</vt:lpstr>
      <vt:lpstr>Natural Language Processing using Deep Learning</vt:lpstr>
      <vt:lpstr>What Have You Learned?</vt:lpstr>
      <vt:lpstr>What Have You Learned?</vt:lpstr>
      <vt:lpstr>What Have You Learned?</vt:lpstr>
      <vt:lpstr>Why Deep Learning for NLP?</vt:lpstr>
      <vt:lpstr>Why Deep Learning for NLP?</vt:lpstr>
      <vt:lpstr>Why Deep Learning for NLP?</vt:lpstr>
      <vt:lpstr>Why Deep Learning for NLP?</vt:lpstr>
      <vt:lpstr>Why Deep Learning for NLP?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dell</cp:lastModifiedBy>
  <cp:revision>2</cp:revision>
  <dcterms:created xsi:type="dcterms:W3CDTF">2025-03-04T06:11:47Z</dcterms:created>
  <dcterms:modified xsi:type="dcterms:W3CDTF">2025-03-04T06:43:19Z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