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144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20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413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0899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80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07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6132" y="2174539"/>
            <a:ext cx="354457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5900"/>
                </a:solidFill>
              </a:rPr>
              <a:t>Overview of the Course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75" y="271663"/>
            <a:ext cx="7614284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5900"/>
                </a:solidFill>
              </a:rPr>
              <a:t>Overview of the Course</a:t>
            </a:r>
          </a:p>
        </p:txBody>
      </p:sp>
      <p:grpSp>
        <p:nvGrpSpPr>
          <p:cNvPr id="35" name="object 35"/>
          <p:cNvGrpSpPr/>
          <p:nvPr/>
        </p:nvGrpSpPr>
        <p:grpSpPr>
          <a:xfrm>
            <a:off x="5452074" y="2863344"/>
            <a:ext cx="1376045" cy="1442085"/>
            <a:chOff x="5452074" y="2863344"/>
            <a:chExt cx="1376045" cy="1442085"/>
          </a:xfrm>
        </p:grpSpPr>
        <p:sp>
          <p:nvSpPr>
            <p:cNvPr id="36" name="object 36"/>
            <p:cNvSpPr/>
            <p:nvPr/>
          </p:nvSpPr>
          <p:spPr>
            <a:xfrm>
              <a:off x="5456836" y="286810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2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2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close/>
                </a:path>
              </a:pathLst>
            </a:custGeom>
            <a:solidFill>
              <a:srgbClr val="B4A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56836" y="286810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2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2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648796" y="3264865"/>
            <a:ext cx="981710" cy="6235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35" algn="ctr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Keyword Identiﬁcation in speech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object 31">
            <a:extLst>
              <a:ext uri="{FF2B5EF4-FFF2-40B4-BE49-F238E27FC236}">
                <a16:creationId xmlns:a16="http://schemas.microsoft.com/office/drawing/2014/main" id="{AA94D562-2E07-C5E9-9156-A343CA07EEC8}"/>
              </a:ext>
            </a:extLst>
          </p:cNvPr>
          <p:cNvGrpSpPr/>
          <p:nvPr/>
        </p:nvGrpSpPr>
        <p:grpSpPr>
          <a:xfrm>
            <a:off x="3884107" y="2841443"/>
            <a:ext cx="1376045" cy="1442085"/>
            <a:chOff x="3884107" y="2841443"/>
            <a:chExt cx="1376045" cy="1442085"/>
          </a:xfrm>
          <a:noFill/>
        </p:grpSpPr>
        <p:sp>
          <p:nvSpPr>
            <p:cNvPr id="40" name="object 32">
              <a:extLst>
                <a:ext uri="{FF2B5EF4-FFF2-40B4-BE49-F238E27FC236}">
                  <a16:creationId xmlns:a16="http://schemas.microsoft.com/office/drawing/2014/main" id="{25C2C942-75E6-960E-2BA8-F2A52B9EECD9}"/>
                </a:ext>
              </a:extLst>
            </p:cNvPr>
            <p:cNvSpPr/>
            <p:nvPr/>
          </p:nvSpPr>
          <p:spPr>
            <a:xfrm>
              <a:off x="3888870" y="2846205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2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2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3">
              <a:extLst>
                <a:ext uri="{FF2B5EF4-FFF2-40B4-BE49-F238E27FC236}">
                  <a16:creationId xmlns:a16="http://schemas.microsoft.com/office/drawing/2014/main" id="{D8C6F4F8-DAE4-97D2-AC0B-8C75F87560D8}"/>
                </a:ext>
              </a:extLst>
            </p:cNvPr>
            <p:cNvSpPr/>
            <p:nvPr/>
          </p:nvSpPr>
          <p:spPr>
            <a:xfrm>
              <a:off x="3888870" y="2846205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2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2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34">
            <a:extLst>
              <a:ext uri="{FF2B5EF4-FFF2-40B4-BE49-F238E27FC236}">
                <a16:creationId xmlns:a16="http://schemas.microsoft.com/office/drawing/2014/main" id="{525EB939-2B3C-9DDD-75C7-6EDFC782E5CC}"/>
              </a:ext>
            </a:extLst>
          </p:cNvPr>
          <p:cNvSpPr txBox="1"/>
          <p:nvPr/>
        </p:nvSpPr>
        <p:spPr>
          <a:xfrm>
            <a:off x="4133457" y="3342976"/>
            <a:ext cx="877569" cy="60452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3204" marR="5080" indent="-231140">
              <a:lnSpc>
                <a:spcPct val="101000"/>
              </a:lnSpc>
              <a:spcBef>
                <a:spcPts val="85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Fine-Tuning BERT</a:t>
            </a:r>
          </a:p>
        </p:txBody>
      </p:sp>
      <p:grpSp>
        <p:nvGrpSpPr>
          <p:cNvPr id="43" name="object 27">
            <a:extLst>
              <a:ext uri="{FF2B5EF4-FFF2-40B4-BE49-F238E27FC236}">
                <a16:creationId xmlns:a16="http://schemas.microsoft.com/office/drawing/2014/main" id="{67C107A3-2994-5B84-A6BD-5AC5B92B630B}"/>
              </a:ext>
            </a:extLst>
          </p:cNvPr>
          <p:cNvGrpSpPr/>
          <p:nvPr/>
        </p:nvGrpSpPr>
        <p:grpSpPr>
          <a:xfrm>
            <a:off x="2315983" y="2863344"/>
            <a:ext cx="1376045" cy="1442085"/>
            <a:chOff x="2315983" y="2863344"/>
            <a:chExt cx="1376045" cy="1442085"/>
          </a:xfrm>
          <a:noFill/>
        </p:grpSpPr>
        <p:sp>
          <p:nvSpPr>
            <p:cNvPr id="44" name="object 28">
              <a:extLst>
                <a:ext uri="{FF2B5EF4-FFF2-40B4-BE49-F238E27FC236}">
                  <a16:creationId xmlns:a16="http://schemas.microsoft.com/office/drawing/2014/main" id="{49ACAA6D-6E0D-5F09-93CC-83F7236A7FBF}"/>
                </a:ext>
              </a:extLst>
            </p:cNvPr>
            <p:cNvSpPr/>
            <p:nvPr/>
          </p:nvSpPr>
          <p:spPr>
            <a:xfrm>
              <a:off x="2320745" y="286810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2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500" y="227754"/>
                  </a:lnTo>
                  <a:lnTo>
                    <a:pt x="1366500" y="1204445"/>
                  </a:lnTo>
                  <a:lnTo>
                    <a:pt x="1361873" y="1250345"/>
                  </a:lnTo>
                  <a:lnTo>
                    <a:pt x="1348602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2"/>
                  </a:lnTo>
                  <a:lnTo>
                    <a:pt x="1227397" y="1414301"/>
                  </a:lnTo>
                  <a:lnTo>
                    <a:pt x="1184646" y="1427572"/>
                  </a:lnTo>
                  <a:lnTo>
                    <a:pt x="1138745" y="14321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29">
              <a:extLst>
                <a:ext uri="{FF2B5EF4-FFF2-40B4-BE49-F238E27FC236}">
                  <a16:creationId xmlns:a16="http://schemas.microsoft.com/office/drawing/2014/main" id="{DE857CA1-6BF8-A246-FF4B-5D8A09473207}"/>
                </a:ext>
              </a:extLst>
            </p:cNvPr>
            <p:cNvSpPr/>
            <p:nvPr/>
          </p:nvSpPr>
          <p:spPr>
            <a:xfrm>
              <a:off x="2320745" y="286810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500" y="227754"/>
                  </a:lnTo>
                  <a:lnTo>
                    <a:pt x="1366500" y="1204445"/>
                  </a:lnTo>
                  <a:lnTo>
                    <a:pt x="1361873" y="1250345"/>
                  </a:lnTo>
                  <a:lnTo>
                    <a:pt x="1348602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2"/>
                  </a:lnTo>
                  <a:lnTo>
                    <a:pt x="1227397" y="1414301"/>
                  </a:lnTo>
                  <a:lnTo>
                    <a:pt x="1184646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2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30">
            <a:extLst>
              <a:ext uri="{FF2B5EF4-FFF2-40B4-BE49-F238E27FC236}">
                <a16:creationId xmlns:a16="http://schemas.microsoft.com/office/drawing/2014/main" id="{DB1EA30D-58D6-6BE2-7758-1900A446D63A}"/>
              </a:ext>
            </a:extLst>
          </p:cNvPr>
          <p:cNvSpPr txBox="1"/>
          <p:nvPr/>
        </p:nvSpPr>
        <p:spPr>
          <a:xfrm>
            <a:off x="2538173" y="3364878"/>
            <a:ext cx="931544" cy="40427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36220" marR="5080" indent="-224154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Transformer Model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object 23">
            <a:extLst>
              <a:ext uri="{FF2B5EF4-FFF2-40B4-BE49-F238E27FC236}">
                <a16:creationId xmlns:a16="http://schemas.microsoft.com/office/drawing/2014/main" id="{E82054E1-8485-807E-ABB4-2CF7110CCE9C}"/>
              </a:ext>
            </a:extLst>
          </p:cNvPr>
          <p:cNvGrpSpPr/>
          <p:nvPr/>
        </p:nvGrpSpPr>
        <p:grpSpPr>
          <a:xfrm>
            <a:off x="748016" y="2841443"/>
            <a:ext cx="1376045" cy="1442085"/>
            <a:chOff x="748016" y="2841443"/>
            <a:chExt cx="1376045" cy="1442085"/>
          </a:xfrm>
          <a:noFill/>
        </p:grpSpPr>
        <p:sp>
          <p:nvSpPr>
            <p:cNvPr id="48" name="object 24">
              <a:extLst>
                <a:ext uri="{FF2B5EF4-FFF2-40B4-BE49-F238E27FC236}">
                  <a16:creationId xmlns:a16="http://schemas.microsoft.com/office/drawing/2014/main" id="{472A5065-0A3A-10E0-05AD-FC2FC6F6C5A7}"/>
                </a:ext>
              </a:extLst>
            </p:cNvPr>
            <p:cNvSpPr/>
            <p:nvPr/>
          </p:nvSpPr>
          <p:spPr>
            <a:xfrm>
              <a:off x="752779" y="2846205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2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2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25">
              <a:extLst>
                <a:ext uri="{FF2B5EF4-FFF2-40B4-BE49-F238E27FC236}">
                  <a16:creationId xmlns:a16="http://schemas.microsoft.com/office/drawing/2014/main" id="{8EDEBB9A-5DBD-86C8-0272-3D867AB18CC6}"/>
                </a:ext>
              </a:extLst>
            </p:cNvPr>
            <p:cNvSpPr/>
            <p:nvPr/>
          </p:nvSpPr>
          <p:spPr>
            <a:xfrm>
              <a:off x="752779" y="2846205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2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2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26">
            <a:extLst>
              <a:ext uri="{FF2B5EF4-FFF2-40B4-BE49-F238E27FC236}">
                <a16:creationId xmlns:a16="http://schemas.microsoft.com/office/drawing/2014/main" id="{A58311A5-FB2E-BFCC-8ED6-CB024F2D1CF7}"/>
              </a:ext>
            </a:extLst>
          </p:cNvPr>
          <p:cNvSpPr txBox="1"/>
          <p:nvPr/>
        </p:nvSpPr>
        <p:spPr>
          <a:xfrm>
            <a:off x="1013323" y="3242964"/>
            <a:ext cx="844550" cy="6235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Neural Machine Translation</a:t>
            </a:r>
          </a:p>
        </p:txBody>
      </p:sp>
      <p:grpSp>
        <p:nvGrpSpPr>
          <p:cNvPr id="51" name="object 19">
            <a:extLst>
              <a:ext uri="{FF2B5EF4-FFF2-40B4-BE49-F238E27FC236}">
                <a16:creationId xmlns:a16="http://schemas.microsoft.com/office/drawing/2014/main" id="{58E81AC3-1FC9-B6A3-D21D-5EB166C4255C}"/>
              </a:ext>
            </a:extLst>
          </p:cNvPr>
          <p:cNvGrpSpPr/>
          <p:nvPr/>
        </p:nvGrpSpPr>
        <p:grpSpPr>
          <a:xfrm>
            <a:off x="7019961" y="1143224"/>
            <a:ext cx="1376045" cy="1442085"/>
            <a:chOff x="7019961" y="1143224"/>
            <a:chExt cx="1376045" cy="1442085"/>
          </a:xfrm>
          <a:noFill/>
        </p:grpSpPr>
        <p:sp>
          <p:nvSpPr>
            <p:cNvPr id="52" name="object 20">
              <a:extLst>
                <a:ext uri="{FF2B5EF4-FFF2-40B4-BE49-F238E27FC236}">
                  <a16:creationId xmlns:a16="http://schemas.microsoft.com/office/drawing/2014/main" id="{23F4C14A-CCE8-4C93-4904-A4F67CF13B6F}"/>
                </a:ext>
              </a:extLst>
            </p:cNvPr>
            <p:cNvSpPr/>
            <p:nvPr/>
          </p:nvSpPr>
          <p:spPr>
            <a:xfrm>
              <a:off x="7024723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21">
              <a:extLst>
                <a:ext uri="{FF2B5EF4-FFF2-40B4-BE49-F238E27FC236}">
                  <a16:creationId xmlns:a16="http://schemas.microsoft.com/office/drawing/2014/main" id="{7031CB24-EA7F-926B-BB6E-71AF5020C261}"/>
                </a:ext>
              </a:extLst>
            </p:cNvPr>
            <p:cNvSpPr/>
            <p:nvPr/>
          </p:nvSpPr>
          <p:spPr>
            <a:xfrm>
              <a:off x="7024723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22">
            <a:extLst>
              <a:ext uri="{FF2B5EF4-FFF2-40B4-BE49-F238E27FC236}">
                <a16:creationId xmlns:a16="http://schemas.microsoft.com/office/drawing/2014/main" id="{92ADF91C-A9B9-6FFC-483E-1E678F2BB821}"/>
              </a:ext>
            </a:extLst>
          </p:cNvPr>
          <p:cNvSpPr txBox="1"/>
          <p:nvPr/>
        </p:nvSpPr>
        <p:spPr>
          <a:xfrm>
            <a:off x="7262985" y="1544746"/>
            <a:ext cx="971775" cy="60452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Sequence to Sequence Modeling</a:t>
            </a:r>
          </a:p>
        </p:txBody>
      </p:sp>
      <p:grpSp>
        <p:nvGrpSpPr>
          <p:cNvPr id="55" name="object 15">
            <a:extLst>
              <a:ext uri="{FF2B5EF4-FFF2-40B4-BE49-F238E27FC236}">
                <a16:creationId xmlns:a16="http://schemas.microsoft.com/office/drawing/2014/main" id="{EAF7BAD1-EDF1-0C86-2AD5-D0D4C7F22400}"/>
              </a:ext>
            </a:extLst>
          </p:cNvPr>
          <p:cNvGrpSpPr/>
          <p:nvPr/>
        </p:nvGrpSpPr>
        <p:grpSpPr>
          <a:xfrm>
            <a:off x="5451995" y="1165126"/>
            <a:ext cx="1376045" cy="1442085"/>
            <a:chOff x="5451995" y="1165126"/>
            <a:chExt cx="1376045" cy="1442085"/>
          </a:xfrm>
          <a:noFill/>
        </p:grpSpPr>
        <p:sp>
          <p:nvSpPr>
            <p:cNvPr id="56" name="object 16">
              <a:extLst>
                <a:ext uri="{FF2B5EF4-FFF2-40B4-BE49-F238E27FC236}">
                  <a16:creationId xmlns:a16="http://schemas.microsoft.com/office/drawing/2014/main" id="{45D21964-5E80-6536-E6CF-2AF42978072E}"/>
                </a:ext>
              </a:extLst>
            </p:cNvPr>
            <p:cNvSpPr/>
            <p:nvPr/>
          </p:nvSpPr>
          <p:spPr>
            <a:xfrm>
              <a:off x="5456757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200"/>
                  </a:move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2" y="1331785"/>
                  </a:lnTo>
                  <a:lnTo>
                    <a:pt x="1299791" y="1365492"/>
                  </a:lnTo>
                  <a:lnTo>
                    <a:pt x="1266084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7">
              <a:extLst>
                <a:ext uri="{FF2B5EF4-FFF2-40B4-BE49-F238E27FC236}">
                  <a16:creationId xmlns:a16="http://schemas.microsoft.com/office/drawing/2014/main" id="{3C33A3D9-A008-7936-1D4A-DF97F23C5F6C}"/>
                </a:ext>
              </a:extLst>
            </p:cNvPr>
            <p:cNvSpPr/>
            <p:nvPr/>
          </p:nvSpPr>
          <p:spPr>
            <a:xfrm>
              <a:off x="5456757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2" y="1331785"/>
                  </a:lnTo>
                  <a:lnTo>
                    <a:pt x="1299791" y="1365492"/>
                  </a:lnTo>
                  <a:lnTo>
                    <a:pt x="1266084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18">
            <a:extLst>
              <a:ext uri="{FF2B5EF4-FFF2-40B4-BE49-F238E27FC236}">
                <a16:creationId xmlns:a16="http://schemas.microsoft.com/office/drawing/2014/main" id="{0453D6D7-1623-8754-4522-7B111FDC4878}"/>
              </a:ext>
            </a:extLst>
          </p:cNvPr>
          <p:cNvSpPr txBox="1"/>
          <p:nvPr/>
        </p:nvSpPr>
        <p:spPr>
          <a:xfrm>
            <a:off x="5611888" y="1566647"/>
            <a:ext cx="1055370" cy="6235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indent="635" algn="ctr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Text Autocomplete System</a:t>
            </a:r>
          </a:p>
        </p:txBody>
      </p:sp>
      <p:grpSp>
        <p:nvGrpSpPr>
          <p:cNvPr id="63" name="object 7">
            <a:extLst>
              <a:ext uri="{FF2B5EF4-FFF2-40B4-BE49-F238E27FC236}">
                <a16:creationId xmlns:a16="http://schemas.microsoft.com/office/drawing/2014/main" id="{10578933-BB6E-5771-09C6-1651683F5799}"/>
              </a:ext>
            </a:extLst>
          </p:cNvPr>
          <p:cNvGrpSpPr/>
          <p:nvPr/>
        </p:nvGrpSpPr>
        <p:grpSpPr>
          <a:xfrm>
            <a:off x="2315903" y="1165126"/>
            <a:ext cx="1376045" cy="1442085"/>
            <a:chOff x="2315903" y="1165126"/>
            <a:chExt cx="1376045" cy="1442085"/>
          </a:xfrm>
        </p:grpSpPr>
        <p:sp>
          <p:nvSpPr>
            <p:cNvPr id="64" name="object 8">
              <a:extLst>
                <a:ext uri="{FF2B5EF4-FFF2-40B4-BE49-F238E27FC236}">
                  <a16:creationId xmlns:a16="http://schemas.microsoft.com/office/drawing/2014/main" id="{BFCDFAE7-3B7F-207A-8E1E-3FABD569946A}"/>
                </a:ext>
              </a:extLst>
            </p:cNvPr>
            <p:cNvSpPr/>
            <p:nvPr/>
          </p:nvSpPr>
          <p:spPr>
            <a:xfrm>
              <a:off x="2320666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200"/>
                  </a:move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1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9">
              <a:extLst>
                <a:ext uri="{FF2B5EF4-FFF2-40B4-BE49-F238E27FC236}">
                  <a16:creationId xmlns:a16="http://schemas.microsoft.com/office/drawing/2014/main" id="{2D7102B4-1DB6-4402-7133-CE64B731A0A4}"/>
                </a:ext>
              </a:extLst>
            </p:cNvPr>
            <p:cNvSpPr/>
            <p:nvPr/>
          </p:nvSpPr>
          <p:spPr>
            <a:xfrm>
              <a:off x="2320666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1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10">
            <a:extLst>
              <a:ext uri="{FF2B5EF4-FFF2-40B4-BE49-F238E27FC236}">
                <a16:creationId xmlns:a16="http://schemas.microsoft.com/office/drawing/2014/main" id="{B9A55F4E-113A-C9E4-6D70-391AAC47D73B}"/>
              </a:ext>
            </a:extLst>
          </p:cNvPr>
          <p:cNvSpPr txBox="1"/>
          <p:nvPr/>
        </p:nvSpPr>
        <p:spPr>
          <a:xfrm>
            <a:off x="2490423" y="1666659"/>
            <a:ext cx="1026794" cy="60452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8605" marR="5080" indent="-256540">
              <a:lnSpc>
                <a:spcPct val="101000"/>
              </a:lnSpc>
              <a:spcBef>
                <a:spcPts val="85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Recap of NLP Basics</a:t>
            </a:r>
          </a:p>
        </p:txBody>
      </p:sp>
      <p:grpSp>
        <p:nvGrpSpPr>
          <p:cNvPr id="67" name="object 11">
            <a:extLst>
              <a:ext uri="{FF2B5EF4-FFF2-40B4-BE49-F238E27FC236}">
                <a16:creationId xmlns:a16="http://schemas.microsoft.com/office/drawing/2014/main" id="{2A032DE3-BEBF-F726-B84F-4BA0BB9D32F1}"/>
              </a:ext>
            </a:extLst>
          </p:cNvPr>
          <p:cNvGrpSpPr/>
          <p:nvPr/>
        </p:nvGrpSpPr>
        <p:grpSpPr>
          <a:xfrm>
            <a:off x="3884028" y="1143224"/>
            <a:ext cx="1376045" cy="1442085"/>
            <a:chOff x="3884028" y="1143224"/>
            <a:chExt cx="1376045" cy="1442085"/>
          </a:xfrm>
          <a:noFill/>
        </p:grpSpPr>
        <p:sp>
          <p:nvSpPr>
            <p:cNvPr id="68" name="object 12">
              <a:extLst>
                <a:ext uri="{FF2B5EF4-FFF2-40B4-BE49-F238E27FC236}">
                  <a16:creationId xmlns:a16="http://schemas.microsoft.com/office/drawing/2014/main" id="{04257868-D928-CF08-D5EC-9056C75734DC}"/>
                </a:ext>
              </a:extLst>
            </p:cNvPr>
            <p:cNvSpPr/>
            <p:nvPr/>
          </p:nvSpPr>
          <p:spPr>
            <a:xfrm>
              <a:off x="3888790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5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5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6" y="1427572"/>
                  </a:lnTo>
                  <a:lnTo>
                    <a:pt x="1138745" y="14321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3">
              <a:extLst>
                <a:ext uri="{FF2B5EF4-FFF2-40B4-BE49-F238E27FC236}">
                  <a16:creationId xmlns:a16="http://schemas.microsoft.com/office/drawing/2014/main" id="{7C0F0AE0-678C-EC62-BC45-41EC08F98E98}"/>
                </a:ext>
              </a:extLst>
            </p:cNvPr>
            <p:cNvSpPr/>
            <p:nvPr/>
          </p:nvSpPr>
          <p:spPr>
            <a:xfrm>
              <a:off x="3888790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5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6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5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14">
            <a:extLst>
              <a:ext uri="{FF2B5EF4-FFF2-40B4-BE49-F238E27FC236}">
                <a16:creationId xmlns:a16="http://schemas.microsoft.com/office/drawing/2014/main" id="{02A7BD79-3700-C808-D19C-623E022613C7}"/>
              </a:ext>
            </a:extLst>
          </p:cNvPr>
          <p:cNvSpPr txBox="1"/>
          <p:nvPr/>
        </p:nvSpPr>
        <p:spPr>
          <a:xfrm>
            <a:off x="4197810" y="1544746"/>
            <a:ext cx="831390" cy="60452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Neural Language Modeling</a:t>
            </a:r>
          </a:p>
        </p:txBody>
      </p:sp>
      <p:grpSp>
        <p:nvGrpSpPr>
          <p:cNvPr id="71" name="object 3">
            <a:extLst>
              <a:ext uri="{FF2B5EF4-FFF2-40B4-BE49-F238E27FC236}">
                <a16:creationId xmlns:a16="http://schemas.microsoft.com/office/drawing/2014/main" id="{9B9644F3-D870-D6DE-9296-EC9C1099A3D4}"/>
              </a:ext>
            </a:extLst>
          </p:cNvPr>
          <p:cNvGrpSpPr/>
          <p:nvPr/>
        </p:nvGrpSpPr>
        <p:grpSpPr>
          <a:xfrm>
            <a:off x="747937" y="1143224"/>
            <a:ext cx="1376045" cy="1442085"/>
            <a:chOff x="747937" y="1143224"/>
            <a:chExt cx="1376045" cy="1442085"/>
          </a:xfrm>
        </p:grpSpPr>
        <p:sp>
          <p:nvSpPr>
            <p:cNvPr id="72" name="object 4">
              <a:extLst>
                <a:ext uri="{FF2B5EF4-FFF2-40B4-BE49-F238E27FC236}">
                  <a16:creationId xmlns:a16="http://schemas.microsoft.com/office/drawing/2014/main" id="{3F5E933F-32C5-75AA-9A04-E348A865A2FB}"/>
                </a:ext>
              </a:extLst>
            </p:cNvPr>
            <p:cNvSpPr/>
            <p:nvPr/>
          </p:nvSpPr>
          <p:spPr>
            <a:xfrm>
              <a:off x="752699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5">
              <a:extLst>
                <a:ext uri="{FF2B5EF4-FFF2-40B4-BE49-F238E27FC236}">
                  <a16:creationId xmlns:a16="http://schemas.microsoft.com/office/drawing/2014/main" id="{DF544761-AE6C-6429-EDAB-C76EEA5DFDD2}"/>
                </a:ext>
              </a:extLst>
            </p:cNvPr>
            <p:cNvSpPr/>
            <p:nvPr/>
          </p:nvSpPr>
          <p:spPr>
            <a:xfrm>
              <a:off x="752699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6">
            <a:extLst>
              <a:ext uri="{FF2B5EF4-FFF2-40B4-BE49-F238E27FC236}">
                <a16:creationId xmlns:a16="http://schemas.microsoft.com/office/drawing/2014/main" id="{6E38CBDD-54C1-23B6-8435-CC7A48969CE8}"/>
              </a:ext>
            </a:extLst>
          </p:cNvPr>
          <p:cNvSpPr txBox="1"/>
          <p:nvPr/>
        </p:nvSpPr>
        <p:spPr>
          <a:xfrm>
            <a:off x="909240" y="1444733"/>
            <a:ext cx="1053465" cy="100860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9255" marR="5080" indent="-377190">
              <a:lnSpc>
                <a:spcPct val="101000"/>
              </a:lnSpc>
              <a:spcBef>
                <a:spcPts val="85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Recap of MLP and</a:t>
            </a:r>
          </a:p>
          <a:p>
            <a:pPr marL="365760" marR="6350" indent="-352425">
              <a:lnSpc>
                <a:spcPct val="101000"/>
              </a:lnSpc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RNN / LSTM / GRU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75" y="271663"/>
            <a:ext cx="7614284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5900"/>
                </a:solidFill>
              </a:rPr>
              <a:t>Overview of the Course</a:t>
            </a:r>
          </a:p>
        </p:txBody>
      </p:sp>
      <p:grpSp>
        <p:nvGrpSpPr>
          <p:cNvPr id="39" name="object 39"/>
          <p:cNvGrpSpPr/>
          <p:nvPr/>
        </p:nvGrpSpPr>
        <p:grpSpPr>
          <a:xfrm>
            <a:off x="7020040" y="2841443"/>
            <a:ext cx="1376045" cy="1442085"/>
            <a:chOff x="7020040" y="2841443"/>
            <a:chExt cx="1376045" cy="1442085"/>
          </a:xfrm>
        </p:grpSpPr>
        <p:sp>
          <p:nvSpPr>
            <p:cNvPr id="40" name="object 40"/>
            <p:cNvSpPr/>
            <p:nvPr/>
          </p:nvSpPr>
          <p:spPr>
            <a:xfrm>
              <a:off x="7024802" y="2846205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2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1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2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2"/>
                  </a:lnTo>
                  <a:lnTo>
                    <a:pt x="1227398" y="1414301"/>
                  </a:lnTo>
                  <a:lnTo>
                    <a:pt x="1184646" y="1427572"/>
                  </a:lnTo>
                  <a:lnTo>
                    <a:pt x="1138745" y="1432199"/>
                  </a:lnTo>
                  <a:close/>
                </a:path>
              </a:pathLst>
            </a:custGeom>
            <a:solidFill>
              <a:srgbClr val="B4A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024802" y="2846205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1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2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2"/>
                  </a:lnTo>
                  <a:lnTo>
                    <a:pt x="1227398" y="1414301"/>
                  </a:lnTo>
                  <a:lnTo>
                    <a:pt x="1184646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2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183680" y="3342976"/>
            <a:ext cx="1048385" cy="60452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16865" marR="5080" indent="-304800">
              <a:lnSpc>
                <a:spcPct val="101000"/>
              </a:lnSpc>
              <a:spcBef>
                <a:spcPts val="85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Chatbot using RASA</a:t>
            </a:r>
          </a:p>
        </p:txBody>
      </p:sp>
      <p:grpSp>
        <p:nvGrpSpPr>
          <p:cNvPr id="43" name="object 35">
            <a:extLst>
              <a:ext uri="{FF2B5EF4-FFF2-40B4-BE49-F238E27FC236}">
                <a16:creationId xmlns:a16="http://schemas.microsoft.com/office/drawing/2014/main" id="{0D9659A9-B3A4-3899-E392-A0FD21340F51}"/>
              </a:ext>
            </a:extLst>
          </p:cNvPr>
          <p:cNvGrpSpPr/>
          <p:nvPr/>
        </p:nvGrpSpPr>
        <p:grpSpPr>
          <a:xfrm>
            <a:off x="5452074" y="2863344"/>
            <a:ext cx="1376045" cy="1442085"/>
            <a:chOff x="5452074" y="2863344"/>
            <a:chExt cx="1376045" cy="1442085"/>
          </a:xfrm>
          <a:noFill/>
        </p:grpSpPr>
        <p:sp>
          <p:nvSpPr>
            <p:cNvPr id="44" name="object 36">
              <a:extLst>
                <a:ext uri="{FF2B5EF4-FFF2-40B4-BE49-F238E27FC236}">
                  <a16:creationId xmlns:a16="http://schemas.microsoft.com/office/drawing/2014/main" id="{278B55DB-CE37-8FFB-4539-8EAFEA30174E}"/>
                </a:ext>
              </a:extLst>
            </p:cNvPr>
            <p:cNvSpPr/>
            <p:nvPr/>
          </p:nvSpPr>
          <p:spPr>
            <a:xfrm>
              <a:off x="5456836" y="286810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2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2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37">
              <a:extLst>
                <a:ext uri="{FF2B5EF4-FFF2-40B4-BE49-F238E27FC236}">
                  <a16:creationId xmlns:a16="http://schemas.microsoft.com/office/drawing/2014/main" id="{8BB65BFE-650E-2D6E-6758-29EE3AD17DC9}"/>
                </a:ext>
              </a:extLst>
            </p:cNvPr>
            <p:cNvSpPr/>
            <p:nvPr/>
          </p:nvSpPr>
          <p:spPr>
            <a:xfrm>
              <a:off x="5456836" y="286810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2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2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38">
            <a:extLst>
              <a:ext uri="{FF2B5EF4-FFF2-40B4-BE49-F238E27FC236}">
                <a16:creationId xmlns:a16="http://schemas.microsoft.com/office/drawing/2014/main" id="{F4107B4A-E25C-D44A-C2BC-CFF15AFFD89B}"/>
              </a:ext>
            </a:extLst>
          </p:cNvPr>
          <p:cNvSpPr txBox="1"/>
          <p:nvPr/>
        </p:nvSpPr>
        <p:spPr>
          <a:xfrm>
            <a:off x="5648796" y="3264865"/>
            <a:ext cx="981710" cy="6235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35" algn="ctr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Keyword Identiﬁcation in speech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object 31">
            <a:extLst>
              <a:ext uri="{FF2B5EF4-FFF2-40B4-BE49-F238E27FC236}">
                <a16:creationId xmlns:a16="http://schemas.microsoft.com/office/drawing/2014/main" id="{A4A5105D-70E3-1C65-DA20-2C004AB7B1D0}"/>
              </a:ext>
            </a:extLst>
          </p:cNvPr>
          <p:cNvGrpSpPr/>
          <p:nvPr/>
        </p:nvGrpSpPr>
        <p:grpSpPr>
          <a:xfrm>
            <a:off x="3884107" y="2841443"/>
            <a:ext cx="1376045" cy="1442085"/>
            <a:chOff x="3884107" y="2841443"/>
            <a:chExt cx="1376045" cy="1442085"/>
          </a:xfrm>
          <a:noFill/>
        </p:grpSpPr>
        <p:sp>
          <p:nvSpPr>
            <p:cNvPr id="48" name="object 32">
              <a:extLst>
                <a:ext uri="{FF2B5EF4-FFF2-40B4-BE49-F238E27FC236}">
                  <a16:creationId xmlns:a16="http://schemas.microsoft.com/office/drawing/2014/main" id="{3364715D-965E-FBA0-2BD1-C077236F5D36}"/>
                </a:ext>
              </a:extLst>
            </p:cNvPr>
            <p:cNvSpPr/>
            <p:nvPr/>
          </p:nvSpPr>
          <p:spPr>
            <a:xfrm>
              <a:off x="3888870" y="2846205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2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2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33">
              <a:extLst>
                <a:ext uri="{FF2B5EF4-FFF2-40B4-BE49-F238E27FC236}">
                  <a16:creationId xmlns:a16="http://schemas.microsoft.com/office/drawing/2014/main" id="{398C7601-89CB-626B-C8E2-29625E6A0E32}"/>
                </a:ext>
              </a:extLst>
            </p:cNvPr>
            <p:cNvSpPr/>
            <p:nvPr/>
          </p:nvSpPr>
          <p:spPr>
            <a:xfrm>
              <a:off x="3888870" y="2846205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2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2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34">
            <a:extLst>
              <a:ext uri="{FF2B5EF4-FFF2-40B4-BE49-F238E27FC236}">
                <a16:creationId xmlns:a16="http://schemas.microsoft.com/office/drawing/2014/main" id="{714AEA79-9C72-F7BA-E6D4-5E4003730CBD}"/>
              </a:ext>
            </a:extLst>
          </p:cNvPr>
          <p:cNvSpPr txBox="1"/>
          <p:nvPr/>
        </p:nvSpPr>
        <p:spPr>
          <a:xfrm>
            <a:off x="4133457" y="3342976"/>
            <a:ext cx="877569" cy="60452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3204" marR="5080" indent="-231140">
              <a:lnSpc>
                <a:spcPct val="101000"/>
              </a:lnSpc>
              <a:spcBef>
                <a:spcPts val="85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Fine-Tuning BERT</a:t>
            </a:r>
          </a:p>
        </p:txBody>
      </p:sp>
      <p:grpSp>
        <p:nvGrpSpPr>
          <p:cNvPr id="51" name="object 27">
            <a:extLst>
              <a:ext uri="{FF2B5EF4-FFF2-40B4-BE49-F238E27FC236}">
                <a16:creationId xmlns:a16="http://schemas.microsoft.com/office/drawing/2014/main" id="{BC7B835E-4A10-17BD-0A38-66D239B6055B}"/>
              </a:ext>
            </a:extLst>
          </p:cNvPr>
          <p:cNvGrpSpPr/>
          <p:nvPr/>
        </p:nvGrpSpPr>
        <p:grpSpPr>
          <a:xfrm>
            <a:off x="2315983" y="2863344"/>
            <a:ext cx="1376045" cy="1442085"/>
            <a:chOff x="2315983" y="2863344"/>
            <a:chExt cx="1376045" cy="1442085"/>
          </a:xfrm>
          <a:noFill/>
        </p:grpSpPr>
        <p:sp>
          <p:nvSpPr>
            <p:cNvPr id="52" name="object 28">
              <a:extLst>
                <a:ext uri="{FF2B5EF4-FFF2-40B4-BE49-F238E27FC236}">
                  <a16:creationId xmlns:a16="http://schemas.microsoft.com/office/drawing/2014/main" id="{ED9B6595-09AB-9807-3F31-049783F6B7E6}"/>
                </a:ext>
              </a:extLst>
            </p:cNvPr>
            <p:cNvSpPr/>
            <p:nvPr/>
          </p:nvSpPr>
          <p:spPr>
            <a:xfrm>
              <a:off x="2320745" y="286810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2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500" y="227754"/>
                  </a:lnTo>
                  <a:lnTo>
                    <a:pt x="1366500" y="1204445"/>
                  </a:lnTo>
                  <a:lnTo>
                    <a:pt x="1361873" y="1250345"/>
                  </a:lnTo>
                  <a:lnTo>
                    <a:pt x="1348602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2"/>
                  </a:lnTo>
                  <a:lnTo>
                    <a:pt x="1227397" y="1414301"/>
                  </a:lnTo>
                  <a:lnTo>
                    <a:pt x="1184646" y="1427572"/>
                  </a:lnTo>
                  <a:lnTo>
                    <a:pt x="1138745" y="14321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29">
              <a:extLst>
                <a:ext uri="{FF2B5EF4-FFF2-40B4-BE49-F238E27FC236}">
                  <a16:creationId xmlns:a16="http://schemas.microsoft.com/office/drawing/2014/main" id="{8E7D4EBB-06E3-4284-C697-9B4739AC087D}"/>
                </a:ext>
              </a:extLst>
            </p:cNvPr>
            <p:cNvSpPr/>
            <p:nvPr/>
          </p:nvSpPr>
          <p:spPr>
            <a:xfrm>
              <a:off x="2320745" y="286810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500" y="227754"/>
                  </a:lnTo>
                  <a:lnTo>
                    <a:pt x="1366500" y="1204445"/>
                  </a:lnTo>
                  <a:lnTo>
                    <a:pt x="1361873" y="1250345"/>
                  </a:lnTo>
                  <a:lnTo>
                    <a:pt x="1348602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2"/>
                  </a:lnTo>
                  <a:lnTo>
                    <a:pt x="1227397" y="1414301"/>
                  </a:lnTo>
                  <a:lnTo>
                    <a:pt x="1184646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2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30">
            <a:extLst>
              <a:ext uri="{FF2B5EF4-FFF2-40B4-BE49-F238E27FC236}">
                <a16:creationId xmlns:a16="http://schemas.microsoft.com/office/drawing/2014/main" id="{1759A782-F5FB-2471-A060-FA4446563486}"/>
              </a:ext>
            </a:extLst>
          </p:cNvPr>
          <p:cNvSpPr txBox="1"/>
          <p:nvPr/>
        </p:nvSpPr>
        <p:spPr>
          <a:xfrm>
            <a:off x="2538173" y="3364878"/>
            <a:ext cx="931544" cy="40427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36220" marR="5080" indent="-224154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Transformer Model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5" name="object 23">
            <a:extLst>
              <a:ext uri="{FF2B5EF4-FFF2-40B4-BE49-F238E27FC236}">
                <a16:creationId xmlns:a16="http://schemas.microsoft.com/office/drawing/2014/main" id="{9BE02321-7735-9137-D5CE-A08AAB6CB714}"/>
              </a:ext>
            </a:extLst>
          </p:cNvPr>
          <p:cNvGrpSpPr/>
          <p:nvPr/>
        </p:nvGrpSpPr>
        <p:grpSpPr>
          <a:xfrm>
            <a:off x="748016" y="2841443"/>
            <a:ext cx="1376045" cy="1442085"/>
            <a:chOff x="748016" y="2841443"/>
            <a:chExt cx="1376045" cy="1442085"/>
          </a:xfrm>
          <a:noFill/>
        </p:grpSpPr>
        <p:sp>
          <p:nvSpPr>
            <p:cNvPr id="56" name="object 24">
              <a:extLst>
                <a:ext uri="{FF2B5EF4-FFF2-40B4-BE49-F238E27FC236}">
                  <a16:creationId xmlns:a16="http://schemas.microsoft.com/office/drawing/2014/main" id="{BAE8F405-495C-F036-77E7-C8F96CBB7B91}"/>
                </a:ext>
              </a:extLst>
            </p:cNvPr>
            <p:cNvSpPr/>
            <p:nvPr/>
          </p:nvSpPr>
          <p:spPr>
            <a:xfrm>
              <a:off x="752779" y="2846205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2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2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25">
              <a:extLst>
                <a:ext uri="{FF2B5EF4-FFF2-40B4-BE49-F238E27FC236}">
                  <a16:creationId xmlns:a16="http://schemas.microsoft.com/office/drawing/2014/main" id="{BD74C319-7150-5837-C1A4-A94B8FAC6358}"/>
                </a:ext>
              </a:extLst>
            </p:cNvPr>
            <p:cNvSpPr/>
            <p:nvPr/>
          </p:nvSpPr>
          <p:spPr>
            <a:xfrm>
              <a:off x="752779" y="2846205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2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2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26">
            <a:extLst>
              <a:ext uri="{FF2B5EF4-FFF2-40B4-BE49-F238E27FC236}">
                <a16:creationId xmlns:a16="http://schemas.microsoft.com/office/drawing/2014/main" id="{2EEDDAFE-9C4F-9FD5-BE56-1AA55C29FD86}"/>
              </a:ext>
            </a:extLst>
          </p:cNvPr>
          <p:cNvSpPr txBox="1"/>
          <p:nvPr/>
        </p:nvSpPr>
        <p:spPr>
          <a:xfrm>
            <a:off x="1013323" y="3242964"/>
            <a:ext cx="844550" cy="6235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Neural Machine Translation</a:t>
            </a:r>
          </a:p>
        </p:txBody>
      </p:sp>
      <p:grpSp>
        <p:nvGrpSpPr>
          <p:cNvPr id="59" name="object 19">
            <a:extLst>
              <a:ext uri="{FF2B5EF4-FFF2-40B4-BE49-F238E27FC236}">
                <a16:creationId xmlns:a16="http://schemas.microsoft.com/office/drawing/2014/main" id="{C0FFB0A5-70B8-0A01-493E-6A3CDFCFAE73}"/>
              </a:ext>
            </a:extLst>
          </p:cNvPr>
          <p:cNvGrpSpPr/>
          <p:nvPr/>
        </p:nvGrpSpPr>
        <p:grpSpPr>
          <a:xfrm>
            <a:off x="7019961" y="1143224"/>
            <a:ext cx="1376045" cy="1442085"/>
            <a:chOff x="7019961" y="1143224"/>
            <a:chExt cx="1376045" cy="1442085"/>
          </a:xfrm>
          <a:noFill/>
        </p:grpSpPr>
        <p:sp>
          <p:nvSpPr>
            <p:cNvPr id="60" name="object 20">
              <a:extLst>
                <a:ext uri="{FF2B5EF4-FFF2-40B4-BE49-F238E27FC236}">
                  <a16:creationId xmlns:a16="http://schemas.microsoft.com/office/drawing/2014/main" id="{A10AEB5F-10B2-4131-A124-37843794AF80}"/>
                </a:ext>
              </a:extLst>
            </p:cNvPr>
            <p:cNvSpPr/>
            <p:nvPr/>
          </p:nvSpPr>
          <p:spPr>
            <a:xfrm>
              <a:off x="7024723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21">
              <a:extLst>
                <a:ext uri="{FF2B5EF4-FFF2-40B4-BE49-F238E27FC236}">
                  <a16:creationId xmlns:a16="http://schemas.microsoft.com/office/drawing/2014/main" id="{E571B91B-75AB-9FD3-E3DE-8F9A59DC0F1F}"/>
                </a:ext>
              </a:extLst>
            </p:cNvPr>
            <p:cNvSpPr/>
            <p:nvPr/>
          </p:nvSpPr>
          <p:spPr>
            <a:xfrm>
              <a:off x="7024723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22">
            <a:extLst>
              <a:ext uri="{FF2B5EF4-FFF2-40B4-BE49-F238E27FC236}">
                <a16:creationId xmlns:a16="http://schemas.microsoft.com/office/drawing/2014/main" id="{60D2E5BB-733E-C9AC-5394-188A6FB3449F}"/>
              </a:ext>
            </a:extLst>
          </p:cNvPr>
          <p:cNvSpPr txBox="1"/>
          <p:nvPr/>
        </p:nvSpPr>
        <p:spPr>
          <a:xfrm>
            <a:off x="7262985" y="1544746"/>
            <a:ext cx="971775" cy="60452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Sequence to Sequence Modeling</a:t>
            </a:r>
          </a:p>
        </p:txBody>
      </p:sp>
      <p:grpSp>
        <p:nvGrpSpPr>
          <p:cNvPr id="63" name="object 15">
            <a:extLst>
              <a:ext uri="{FF2B5EF4-FFF2-40B4-BE49-F238E27FC236}">
                <a16:creationId xmlns:a16="http://schemas.microsoft.com/office/drawing/2014/main" id="{BD936FB9-C21A-2BBA-7CE1-658030E31109}"/>
              </a:ext>
            </a:extLst>
          </p:cNvPr>
          <p:cNvGrpSpPr/>
          <p:nvPr/>
        </p:nvGrpSpPr>
        <p:grpSpPr>
          <a:xfrm>
            <a:off x="5451995" y="1165126"/>
            <a:ext cx="1376045" cy="1442085"/>
            <a:chOff x="5451995" y="1165126"/>
            <a:chExt cx="1376045" cy="1442085"/>
          </a:xfrm>
          <a:noFill/>
        </p:grpSpPr>
        <p:sp>
          <p:nvSpPr>
            <p:cNvPr id="64" name="object 16">
              <a:extLst>
                <a:ext uri="{FF2B5EF4-FFF2-40B4-BE49-F238E27FC236}">
                  <a16:creationId xmlns:a16="http://schemas.microsoft.com/office/drawing/2014/main" id="{D21AB657-62CF-C1EB-681F-B922272BE3A3}"/>
                </a:ext>
              </a:extLst>
            </p:cNvPr>
            <p:cNvSpPr/>
            <p:nvPr/>
          </p:nvSpPr>
          <p:spPr>
            <a:xfrm>
              <a:off x="5456757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200"/>
                  </a:move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2" y="1331785"/>
                  </a:lnTo>
                  <a:lnTo>
                    <a:pt x="1299791" y="1365492"/>
                  </a:lnTo>
                  <a:lnTo>
                    <a:pt x="1266084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17">
              <a:extLst>
                <a:ext uri="{FF2B5EF4-FFF2-40B4-BE49-F238E27FC236}">
                  <a16:creationId xmlns:a16="http://schemas.microsoft.com/office/drawing/2014/main" id="{D280ADAB-A77E-4DBB-0A76-3306DA37CB5E}"/>
                </a:ext>
              </a:extLst>
            </p:cNvPr>
            <p:cNvSpPr/>
            <p:nvPr/>
          </p:nvSpPr>
          <p:spPr>
            <a:xfrm>
              <a:off x="5456757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2" y="1331785"/>
                  </a:lnTo>
                  <a:lnTo>
                    <a:pt x="1299791" y="1365492"/>
                  </a:lnTo>
                  <a:lnTo>
                    <a:pt x="1266084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18">
            <a:extLst>
              <a:ext uri="{FF2B5EF4-FFF2-40B4-BE49-F238E27FC236}">
                <a16:creationId xmlns:a16="http://schemas.microsoft.com/office/drawing/2014/main" id="{8C694D9C-277B-11C4-4E4E-D34D8C08ECDA}"/>
              </a:ext>
            </a:extLst>
          </p:cNvPr>
          <p:cNvSpPr txBox="1"/>
          <p:nvPr/>
        </p:nvSpPr>
        <p:spPr>
          <a:xfrm>
            <a:off x="5611888" y="1566647"/>
            <a:ext cx="1055370" cy="6235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indent="635" algn="ctr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Text Autocomplete System</a:t>
            </a:r>
          </a:p>
        </p:txBody>
      </p:sp>
      <p:grpSp>
        <p:nvGrpSpPr>
          <p:cNvPr id="71" name="object 7">
            <a:extLst>
              <a:ext uri="{FF2B5EF4-FFF2-40B4-BE49-F238E27FC236}">
                <a16:creationId xmlns:a16="http://schemas.microsoft.com/office/drawing/2014/main" id="{7EC8CBCC-5B23-2225-2F15-B96E7E15FBAE}"/>
              </a:ext>
            </a:extLst>
          </p:cNvPr>
          <p:cNvGrpSpPr/>
          <p:nvPr/>
        </p:nvGrpSpPr>
        <p:grpSpPr>
          <a:xfrm>
            <a:off x="2315903" y="1165126"/>
            <a:ext cx="1376045" cy="1442085"/>
            <a:chOff x="2315903" y="1165126"/>
            <a:chExt cx="1376045" cy="1442085"/>
          </a:xfrm>
        </p:grpSpPr>
        <p:sp>
          <p:nvSpPr>
            <p:cNvPr id="72" name="object 8">
              <a:extLst>
                <a:ext uri="{FF2B5EF4-FFF2-40B4-BE49-F238E27FC236}">
                  <a16:creationId xmlns:a16="http://schemas.microsoft.com/office/drawing/2014/main" id="{6E1B540C-F0F5-D194-8086-C0AD1549B750}"/>
                </a:ext>
              </a:extLst>
            </p:cNvPr>
            <p:cNvSpPr/>
            <p:nvPr/>
          </p:nvSpPr>
          <p:spPr>
            <a:xfrm>
              <a:off x="2320666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200"/>
                  </a:move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1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9">
              <a:extLst>
                <a:ext uri="{FF2B5EF4-FFF2-40B4-BE49-F238E27FC236}">
                  <a16:creationId xmlns:a16="http://schemas.microsoft.com/office/drawing/2014/main" id="{A754DB72-EC8B-4CB5-F421-4D7718FEF0DA}"/>
                </a:ext>
              </a:extLst>
            </p:cNvPr>
            <p:cNvSpPr/>
            <p:nvPr/>
          </p:nvSpPr>
          <p:spPr>
            <a:xfrm>
              <a:off x="2320666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1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10">
            <a:extLst>
              <a:ext uri="{FF2B5EF4-FFF2-40B4-BE49-F238E27FC236}">
                <a16:creationId xmlns:a16="http://schemas.microsoft.com/office/drawing/2014/main" id="{A700FECE-B52A-1BB1-7535-B17B7ECF1A96}"/>
              </a:ext>
            </a:extLst>
          </p:cNvPr>
          <p:cNvSpPr txBox="1"/>
          <p:nvPr/>
        </p:nvSpPr>
        <p:spPr>
          <a:xfrm>
            <a:off x="2490423" y="1666659"/>
            <a:ext cx="1026794" cy="60452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8605" marR="5080" indent="-256540">
              <a:lnSpc>
                <a:spcPct val="101000"/>
              </a:lnSpc>
              <a:spcBef>
                <a:spcPts val="85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Recap of NLP Basics</a:t>
            </a:r>
          </a:p>
        </p:txBody>
      </p:sp>
      <p:grpSp>
        <p:nvGrpSpPr>
          <p:cNvPr id="75" name="object 11">
            <a:extLst>
              <a:ext uri="{FF2B5EF4-FFF2-40B4-BE49-F238E27FC236}">
                <a16:creationId xmlns:a16="http://schemas.microsoft.com/office/drawing/2014/main" id="{A50E840B-8E44-DC6C-66E8-34646339E7F2}"/>
              </a:ext>
            </a:extLst>
          </p:cNvPr>
          <p:cNvGrpSpPr/>
          <p:nvPr/>
        </p:nvGrpSpPr>
        <p:grpSpPr>
          <a:xfrm>
            <a:off x="3884028" y="1143224"/>
            <a:ext cx="1376045" cy="1442085"/>
            <a:chOff x="3884028" y="1143224"/>
            <a:chExt cx="1376045" cy="1442085"/>
          </a:xfrm>
          <a:noFill/>
        </p:grpSpPr>
        <p:sp>
          <p:nvSpPr>
            <p:cNvPr id="76" name="object 12">
              <a:extLst>
                <a:ext uri="{FF2B5EF4-FFF2-40B4-BE49-F238E27FC236}">
                  <a16:creationId xmlns:a16="http://schemas.microsoft.com/office/drawing/2014/main" id="{C7ADE403-B4C5-1446-4B70-01BD0E592028}"/>
                </a:ext>
              </a:extLst>
            </p:cNvPr>
            <p:cNvSpPr/>
            <p:nvPr/>
          </p:nvSpPr>
          <p:spPr>
            <a:xfrm>
              <a:off x="3888790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5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5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6" y="1427572"/>
                  </a:lnTo>
                  <a:lnTo>
                    <a:pt x="1138745" y="14321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13">
              <a:extLst>
                <a:ext uri="{FF2B5EF4-FFF2-40B4-BE49-F238E27FC236}">
                  <a16:creationId xmlns:a16="http://schemas.microsoft.com/office/drawing/2014/main" id="{5555A2CB-5618-5A39-932F-A786EB64727D}"/>
                </a:ext>
              </a:extLst>
            </p:cNvPr>
            <p:cNvSpPr/>
            <p:nvPr/>
          </p:nvSpPr>
          <p:spPr>
            <a:xfrm>
              <a:off x="3888790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5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6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5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14">
            <a:extLst>
              <a:ext uri="{FF2B5EF4-FFF2-40B4-BE49-F238E27FC236}">
                <a16:creationId xmlns:a16="http://schemas.microsoft.com/office/drawing/2014/main" id="{C06EB91E-A3CC-5C9C-7C5C-DDD99F5DA628}"/>
              </a:ext>
            </a:extLst>
          </p:cNvPr>
          <p:cNvSpPr txBox="1"/>
          <p:nvPr/>
        </p:nvSpPr>
        <p:spPr>
          <a:xfrm>
            <a:off x="4197810" y="1544746"/>
            <a:ext cx="831390" cy="60452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Neural Language Modeling</a:t>
            </a:r>
          </a:p>
        </p:txBody>
      </p:sp>
      <p:grpSp>
        <p:nvGrpSpPr>
          <p:cNvPr id="79" name="object 3">
            <a:extLst>
              <a:ext uri="{FF2B5EF4-FFF2-40B4-BE49-F238E27FC236}">
                <a16:creationId xmlns:a16="http://schemas.microsoft.com/office/drawing/2014/main" id="{7730E703-3A6F-004A-0613-2990F4B96DAF}"/>
              </a:ext>
            </a:extLst>
          </p:cNvPr>
          <p:cNvGrpSpPr/>
          <p:nvPr/>
        </p:nvGrpSpPr>
        <p:grpSpPr>
          <a:xfrm>
            <a:off x="747937" y="1143224"/>
            <a:ext cx="1376045" cy="1442085"/>
            <a:chOff x="747937" y="1143224"/>
            <a:chExt cx="1376045" cy="1442085"/>
          </a:xfrm>
        </p:grpSpPr>
        <p:sp>
          <p:nvSpPr>
            <p:cNvPr id="80" name="object 4">
              <a:extLst>
                <a:ext uri="{FF2B5EF4-FFF2-40B4-BE49-F238E27FC236}">
                  <a16:creationId xmlns:a16="http://schemas.microsoft.com/office/drawing/2014/main" id="{47608EB3-C378-8E17-61F9-7B4C83CC51DE}"/>
                </a:ext>
              </a:extLst>
            </p:cNvPr>
            <p:cNvSpPr/>
            <p:nvPr/>
          </p:nvSpPr>
          <p:spPr>
            <a:xfrm>
              <a:off x="752699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5">
              <a:extLst>
                <a:ext uri="{FF2B5EF4-FFF2-40B4-BE49-F238E27FC236}">
                  <a16:creationId xmlns:a16="http://schemas.microsoft.com/office/drawing/2014/main" id="{7BD33484-0B70-0D35-86BE-C5C3A2BCFC3F}"/>
                </a:ext>
              </a:extLst>
            </p:cNvPr>
            <p:cNvSpPr/>
            <p:nvPr/>
          </p:nvSpPr>
          <p:spPr>
            <a:xfrm>
              <a:off x="752699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6">
            <a:extLst>
              <a:ext uri="{FF2B5EF4-FFF2-40B4-BE49-F238E27FC236}">
                <a16:creationId xmlns:a16="http://schemas.microsoft.com/office/drawing/2014/main" id="{79610633-8F27-0603-98A6-BEE0E4112293}"/>
              </a:ext>
            </a:extLst>
          </p:cNvPr>
          <p:cNvSpPr txBox="1"/>
          <p:nvPr/>
        </p:nvSpPr>
        <p:spPr>
          <a:xfrm>
            <a:off x="909240" y="1444733"/>
            <a:ext cx="1053465" cy="100860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9255" marR="5080" indent="-377190">
              <a:lnSpc>
                <a:spcPct val="101000"/>
              </a:lnSpc>
              <a:spcBef>
                <a:spcPts val="85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Recap of MLP and</a:t>
            </a:r>
          </a:p>
          <a:p>
            <a:pPr marL="365760" marR="6350" indent="-352425">
              <a:lnSpc>
                <a:spcPct val="101000"/>
              </a:lnSpc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RNN / LSTM / GRU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Projects in the Course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025" y="1222579"/>
            <a:ext cx="3305174" cy="23526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84456" y="3913713"/>
            <a:ext cx="28835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Building an Auto-completion System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Projects in the Course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025" y="1222579"/>
            <a:ext cx="3305174" cy="23526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84456" y="3913713"/>
            <a:ext cx="28835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Building an Auto-completion System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0215" y="971554"/>
            <a:ext cx="3400424" cy="28955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094526" y="3913713"/>
            <a:ext cx="319786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Translating Text from Russian to English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Projects in the Course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165" y="3711187"/>
            <a:ext cx="1915408" cy="4454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8105" marR="5080" indent="-6604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Fine-Tuning BERT for Sentiment Analysis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199" y="1845274"/>
            <a:ext cx="2160374" cy="15658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Projects in the Course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164" y="3711187"/>
            <a:ext cx="1864435" cy="4454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8105" marR="5080" indent="-6604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Fine-Tuning BERT for Sentiment 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82160" y="3711187"/>
            <a:ext cx="1985659" cy="4454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04825" marR="5080" indent="-492759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Keyword Identiﬁcation in Speech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199" y="1845274"/>
            <a:ext cx="2160374" cy="15658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0874" y="1457999"/>
            <a:ext cx="2309274" cy="19531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Projects in the Course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164" y="3711187"/>
            <a:ext cx="2016835" cy="4454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8105" marR="5080" indent="-6604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Fine-Tuning BERT for Sentiment 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82160" y="3711187"/>
            <a:ext cx="2147968" cy="4454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04825" marR="5080" indent="-492759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Keyword Identiﬁcation in Speech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199" y="1845274"/>
            <a:ext cx="2160374" cy="15658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0874" y="1457999"/>
            <a:ext cx="2309274" cy="19531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5450" y="1768770"/>
            <a:ext cx="2160374" cy="16423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869425" y="3661062"/>
            <a:ext cx="1486937" cy="4454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55575" marR="5080" indent="-14351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Build a Chatbot using RASA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5880" y="2377189"/>
            <a:ext cx="20653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7937" y="1143224"/>
            <a:ext cx="1376045" cy="1442085"/>
            <a:chOff x="747937" y="1143224"/>
            <a:chExt cx="1376045" cy="1442085"/>
          </a:xfrm>
        </p:grpSpPr>
        <p:sp>
          <p:nvSpPr>
            <p:cNvPr id="4" name="object 4"/>
            <p:cNvSpPr/>
            <p:nvPr/>
          </p:nvSpPr>
          <p:spPr>
            <a:xfrm>
              <a:off x="752699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close/>
                </a:path>
              </a:pathLst>
            </a:custGeom>
            <a:solidFill>
              <a:srgbClr val="B4A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2699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9240" y="1444733"/>
            <a:ext cx="1053465" cy="100860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9255" marR="5080" indent="-377190" algn="l">
              <a:lnSpc>
                <a:spcPct val="101000"/>
              </a:lnSpc>
              <a:spcBef>
                <a:spcPts val="85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Recap of MLP and</a:t>
            </a:r>
          </a:p>
          <a:p>
            <a:pPr marL="365760" marR="6350" indent="-352425" algn="l">
              <a:lnSpc>
                <a:spcPct val="101000"/>
              </a:lnSpc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RNN / LSTM / GRU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59178AA-AAE3-8750-3F5E-2CED3A59EC88}"/>
              </a:ext>
            </a:extLst>
          </p:cNvPr>
          <p:cNvSpPr txBox="1">
            <a:spLocks/>
          </p:cNvSpPr>
          <p:nvPr/>
        </p:nvSpPr>
        <p:spPr>
          <a:xfrm>
            <a:off x="571475" y="271663"/>
            <a:ext cx="7614284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eaLnBrk="1" hangingPunct="1">
              <a:defRPr sz="2800" b="0" i="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2700" dirty="0">
                <a:solidFill>
                  <a:srgbClr val="FF5900"/>
                </a:solidFill>
              </a:rPr>
              <a:t>Overview of the Course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75" y="271663"/>
            <a:ext cx="7614284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5900"/>
                </a:solidFill>
              </a:rPr>
              <a:t>Overview of the Course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7937" y="1143224"/>
            <a:ext cx="1376045" cy="1442085"/>
            <a:chOff x="747937" y="1143224"/>
            <a:chExt cx="1376045" cy="1442085"/>
          </a:xfrm>
        </p:grpSpPr>
        <p:sp>
          <p:nvSpPr>
            <p:cNvPr id="4" name="object 4"/>
            <p:cNvSpPr/>
            <p:nvPr/>
          </p:nvSpPr>
          <p:spPr>
            <a:xfrm>
              <a:off x="752699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2699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09240" y="1444733"/>
            <a:ext cx="1053465" cy="100860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9255" marR="5080" indent="-377190">
              <a:lnSpc>
                <a:spcPct val="101000"/>
              </a:lnSpc>
              <a:spcBef>
                <a:spcPts val="85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Recap of MLP and</a:t>
            </a:r>
          </a:p>
          <a:p>
            <a:pPr marL="365760" marR="6350" indent="-352425">
              <a:lnSpc>
                <a:spcPct val="101000"/>
              </a:lnSpc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RNN / LSTM / GRU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315903" y="1165126"/>
            <a:ext cx="1376045" cy="1442085"/>
            <a:chOff x="2315903" y="1165126"/>
            <a:chExt cx="1376045" cy="1442085"/>
          </a:xfrm>
        </p:grpSpPr>
        <p:sp>
          <p:nvSpPr>
            <p:cNvPr id="8" name="object 8"/>
            <p:cNvSpPr/>
            <p:nvPr/>
          </p:nvSpPr>
          <p:spPr>
            <a:xfrm>
              <a:off x="2320666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200"/>
                  </a:move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1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close/>
                </a:path>
              </a:pathLst>
            </a:custGeom>
            <a:solidFill>
              <a:srgbClr val="B4A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20666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1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90423" y="1666659"/>
            <a:ext cx="1026794" cy="60452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8605" marR="5080" indent="-256540">
              <a:lnSpc>
                <a:spcPct val="101000"/>
              </a:lnSpc>
              <a:spcBef>
                <a:spcPts val="85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Recap of NLP Basics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75" y="271663"/>
            <a:ext cx="7614284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5900"/>
                </a:solidFill>
              </a:rPr>
              <a:t>Overview of the Course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315903" y="1165126"/>
            <a:ext cx="1376045" cy="1442085"/>
            <a:chOff x="2315903" y="1165126"/>
            <a:chExt cx="1376045" cy="1442085"/>
          </a:xfrm>
        </p:grpSpPr>
        <p:sp>
          <p:nvSpPr>
            <p:cNvPr id="8" name="object 8"/>
            <p:cNvSpPr/>
            <p:nvPr/>
          </p:nvSpPr>
          <p:spPr>
            <a:xfrm>
              <a:off x="2320666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200"/>
                  </a:move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1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20666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1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90423" y="1666659"/>
            <a:ext cx="1026794" cy="60452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8605" marR="5080" indent="-256540">
              <a:lnSpc>
                <a:spcPct val="101000"/>
              </a:lnSpc>
              <a:spcBef>
                <a:spcPts val="85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Recap of NLP Basics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3884028" y="1143224"/>
            <a:ext cx="1376045" cy="1442085"/>
            <a:chOff x="3884028" y="1143224"/>
            <a:chExt cx="1376045" cy="1442085"/>
          </a:xfrm>
        </p:grpSpPr>
        <p:sp>
          <p:nvSpPr>
            <p:cNvPr id="12" name="object 12"/>
            <p:cNvSpPr/>
            <p:nvPr/>
          </p:nvSpPr>
          <p:spPr>
            <a:xfrm>
              <a:off x="3888790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5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5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6" y="1427572"/>
                  </a:lnTo>
                  <a:lnTo>
                    <a:pt x="1138745" y="1432199"/>
                  </a:lnTo>
                  <a:close/>
                </a:path>
              </a:pathLst>
            </a:custGeom>
            <a:solidFill>
              <a:srgbClr val="B4A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8790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5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6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5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97810" y="1544746"/>
            <a:ext cx="831390" cy="60452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Neural Language Modeling</a:t>
            </a:r>
          </a:p>
        </p:txBody>
      </p:sp>
      <p:grpSp>
        <p:nvGrpSpPr>
          <p:cNvPr id="15" name="object 3">
            <a:extLst>
              <a:ext uri="{FF2B5EF4-FFF2-40B4-BE49-F238E27FC236}">
                <a16:creationId xmlns:a16="http://schemas.microsoft.com/office/drawing/2014/main" id="{363A81F0-1917-F911-C26F-933C46F89D38}"/>
              </a:ext>
            </a:extLst>
          </p:cNvPr>
          <p:cNvGrpSpPr/>
          <p:nvPr/>
        </p:nvGrpSpPr>
        <p:grpSpPr>
          <a:xfrm>
            <a:off x="747937" y="1143224"/>
            <a:ext cx="1376045" cy="1442085"/>
            <a:chOff x="747937" y="1143224"/>
            <a:chExt cx="1376045" cy="1442085"/>
          </a:xfrm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C91602C1-AD33-E7F6-4DFB-829734E86527}"/>
                </a:ext>
              </a:extLst>
            </p:cNvPr>
            <p:cNvSpPr/>
            <p:nvPr/>
          </p:nvSpPr>
          <p:spPr>
            <a:xfrm>
              <a:off x="752699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EB6301EB-CDB3-A3E6-4EDC-CB0E55161DC7}"/>
                </a:ext>
              </a:extLst>
            </p:cNvPr>
            <p:cNvSpPr/>
            <p:nvPr/>
          </p:nvSpPr>
          <p:spPr>
            <a:xfrm>
              <a:off x="752699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6">
            <a:extLst>
              <a:ext uri="{FF2B5EF4-FFF2-40B4-BE49-F238E27FC236}">
                <a16:creationId xmlns:a16="http://schemas.microsoft.com/office/drawing/2014/main" id="{7F3DCC46-9B9C-2E6E-97B4-89BBEAFB17C4}"/>
              </a:ext>
            </a:extLst>
          </p:cNvPr>
          <p:cNvSpPr txBox="1"/>
          <p:nvPr/>
        </p:nvSpPr>
        <p:spPr>
          <a:xfrm>
            <a:off x="909240" y="1444733"/>
            <a:ext cx="1053465" cy="100860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9255" marR="5080" indent="-377190">
              <a:lnSpc>
                <a:spcPct val="101000"/>
              </a:lnSpc>
              <a:spcBef>
                <a:spcPts val="85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Recap of MLP and</a:t>
            </a:r>
          </a:p>
          <a:p>
            <a:pPr marL="365760" marR="6350" indent="-352425">
              <a:lnSpc>
                <a:spcPct val="101000"/>
              </a:lnSpc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RNN / LSTM / GRU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75" y="271663"/>
            <a:ext cx="7614284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the Course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5451995" y="1165126"/>
            <a:ext cx="1376045" cy="1442085"/>
            <a:chOff x="5451995" y="1165126"/>
            <a:chExt cx="1376045" cy="1442085"/>
          </a:xfrm>
        </p:grpSpPr>
        <p:sp>
          <p:nvSpPr>
            <p:cNvPr id="16" name="object 16"/>
            <p:cNvSpPr/>
            <p:nvPr/>
          </p:nvSpPr>
          <p:spPr>
            <a:xfrm>
              <a:off x="5456757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200"/>
                  </a:move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2" y="1331785"/>
                  </a:lnTo>
                  <a:lnTo>
                    <a:pt x="1299791" y="1365492"/>
                  </a:lnTo>
                  <a:lnTo>
                    <a:pt x="1266084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close/>
                </a:path>
              </a:pathLst>
            </a:custGeom>
            <a:solidFill>
              <a:srgbClr val="B4A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56757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2" y="1331785"/>
                  </a:lnTo>
                  <a:lnTo>
                    <a:pt x="1299791" y="1365492"/>
                  </a:lnTo>
                  <a:lnTo>
                    <a:pt x="1266084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611888" y="1566647"/>
            <a:ext cx="1055370" cy="6235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indent="635" algn="ctr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Text Autocomplete System</a:t>
            </a:r>
          </a:p>
        </p:txBody>
      </p:sp>
      <p:grpSp>
        <p:nvGrpSpPr>
          <p:cNvPr id="23" name="object 7">
            <a:extLst>
              <a:ext uri="{FF2B5EF4-FFF2-40B4-BE49-F238E27FC236}">
                <a16:creationId xmlns:a16="http://schemas.microsoft.com/office/drawing/2014/main" id="{874F5380-7825-55D3-C819-C3856C79EBEB}"/>
              </a:ext>
            </a:extLst>
          </p:cNvPr>
          <p:cNvGrpSpPr/>
          <p:nvPr/>
        </p:nvGrpSpPr>
        <p:grpSpPr>
          <a:xfrm>
            <a:off x="2315903" y="1165126"/>
            <a:ext cx="1376045" cy="1442085"/>
            <a:chOff x="2315903" y="1165126"/>
            <a:chExt cx="1376045" cy="1442085"/>
          </a:xfrm>
        </p:grpSpPr>
        <p:sp>
          <p:nvSpPr>
            <p:cNvPr id="24" name="object 8">
              <a:extLst>
                <a:ext uri="{FF2B5EF4-FFF2-40B4-BE49-F238E27FC236}">
                  <a16:creationId xmlns:a16="http://schemas.microsoft.com/office/drawing/2014/main" id="{F99F38F9-2D69-D853-3861-614C4F74E79E}"/>
                </a:ext>
              </a:extLst>
            </p:cNvPr>
            <p:cNvSpPr/>
            <p:nvPr/>
          </p:nvSpPr>
          <p:spPr>
            <a:xfrm>
              <a:off x="2320666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200"/>
                  </a:move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1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9">
              <a:extLst>
                <a:ext uri="{FF2B5EF4-FFF2-40B4-BE49-F238E27FC236}">
                  <a16:creationId xmlns:a16="http://schemas.microsoft.com/office/drawing/2014/main" id="{CA527837-74C9-48CE-8465-AD516153E43D}"/>
                </a:ext>
              </a:extLst>
            </p:cNvPr>
            <p:cNvSpPr/>
            <p:nvPr/>
          </p:nvSpPr>
          <p:spPr>
            <a:xfrm>
              <a:off x="2320666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1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0">
            <a:extLst>
              <a:ext uri="{FF2B5EF4-FFF2-40B4-BE49-F238E27FC236}">
                <a16:creationId xmlns:a16="http://schemas.microsoft.com/office/drawing/2014/main" id="{FA6252F4-A93A-A2C9-A2BB-46032424238A}"/>
              </a:ext>
            </a:extLst>
          </p:cNvPr>
          <p:cNvSpPr txBox="1"/>
          <p:nvPr/>
        </p:nvSpPr>
        <p:spPr>
          <a:xfrm>
            <a:off x="2490423" y="1666659"/>
            <a:ext cx="1026794" cy="60452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8605" marR="5080" indent="-256540">
              <a:lnSpc>
                <a:spcPct val="101000"/>
              </a:lnSpc>
              <a:spcBef>
                <a:spcPts val="85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Recap of NLP Basics</a:t>
            </a:r>
          </a:p>
        </p:txBody>
      </p:sp>
      <p:grpSp>
        <p:nvGrpSpPr>
          <p:cNvPr id="27" name="object 11">
            <a:extLst>
              <a:ext uri="{FF2B5EF4-FFF2-40B4-BE49-F238E27FC236}">
                <a16:creationId xmlns:a16="http://schemas.microsoft.com/office/drawing/2014/main" id="{CA9D98F8-9930-243D-420C-345437E36112}"/>
              </a:ext>
            </a:extLst>
          </p:cNvPr>
          <p:cNvGrpSpPr/>
          <p:nvPr/>
        </p:nvGrpSpPr>
        <p:grpSpPr>
          <a:xfrm>
            <a:off x="3884028" y="1143224"/>
            <a:ext cx="1376045" cy="1442085"/>
            <a:chOff x="3884028" y="1143224"/>
            <a:chExt cx="1376045" cy="1442085"/>
          </a:xfrm>
          <a:noFill/>
        </p:grpSpPr>
        <p:sp>
          <p:nvSpPr>
            <p:cNvPr id="28" name="object 12">
              <a:extLst>
                <a:ext uri="{FF2B5EF4-FFF2-40B4-BE49-F238E27FC236}">
                  <a16:creationId xmlns:a16="http://schemas.microsoft.com/office/drawing/2014/main" id="{95949098-8997-48DA-FB11-0F8D76841182}"/>
                </a:ext>
              </a:extLst>
            </p:cNvPr>
            <p:cNvSpPr/>
            <p:nvPr/>
          </p:nvSpPr>
          <p:spPr>
            <a:xfrm>
              <a:off x="3888790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5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5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6" y="1427572"/>
                  </a:lnTo>
                  <a:lnTo>
                    <a:pt x="1138745" y="14321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3">
              <a:extLst>
                <a:ext uri="{FF2B5EF4-FFF2-40B4-BE49-F238E27FC236}">
                  <a16:creationId xmlns:a16="http://schemas.microsoft.com/office/drawing/2014/main" id="{A5E0A25C-EB2E-E0D7-6735-36D38A33F6E0}"/>
                </a:ext>
              </a:extLst>
            </p:cNvPr>
            <p:cNvSpPr/>
            <p:nvPr/>
          </p:nvSpPr>
          <p:spPr>
            <a:xfrm>
              <a:off x="3888790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5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6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5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14">
            <a:extLst>
              <a:ext uri="{FF2B5EF4-FFF2-40B4-BE49-F238E27FC236}">
                <a16:creationId xmlns:a16="http://schemas.microsoft.com/office/drawing/2014/main" id="{6653C292-5E06-5A33-1846-21652BFED26F}"/>
              </a:ext>
            </a:extLst>
          </p:cNvPr>
          <p:cNvSpPr txBox="1"/>
          <p:nvPr/>
        </p:nvSpPr>
        <p:spPr>
          <a:xfrm>
            <a:off x="4197810" y="1544746"/>
            <a:ext cx="831390" cy="60452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Neural Language Modeling</a:t>
            </a:r>
          </a:p>
        </p:txBody>
      </p:sp>
      <p:grpSp>
        <p:nvGrpSpPr>
          <p:cNvPr id="31" name="object 3">
            <a:extLst>
              <a:ext uri="{FF2B5EF4-FFF2-40B4-BE49-F238E27FC236}">
                <a16:creationId xmlns:a16="http://schemas.microsoft.com/office/drawing/2014/main" id="{576840A1-0648-5EF7-284D-20EA37A04544}"/>
              </a:ext>
            </a:extLst>
          </p:cNvPr>
          <p:cNvGrpSpPr/>
          <p:nvPr/>
        </p:nvGrpSpPr>
        <p:grpSpPr>
          <a:xfrm>
            <a:off x="747937" y="1143224"/>
            <a:ext cx="1376045" cy="1442085"/>
            <a:chOff x="747937" y="1143224"/>
            <a:chExt cx="1376045" cy="1442085"/>
          </a:xfrm>
        </p:grpSpPr>
        <p:sp>
          <p:nvSpPr>
            <p:cNvPr id="32" name="object 4">
              <a:extLst>
                <a:ext uri="{FF2B5EF4-FFF2-40B4-BE49-F238E27FC236}">
                  <a16:creationId xmlns:a16="http://schemas.microsoft.com/office/drawing/2014/main" id="{FADD4B50-F939-415B-5BAE-B0E3A5F7EB39}"/>
                </a:ext>
              </a:extLst>
            </p:cNvPr>
            <p:cNvSpPr/>
            <p:nvPr/>
          </p:nvSpPr>
          <p:spPr>
            <a:xfrm>
              <a:off x="752699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C80002AE-437C-64C5-15B2-848CC3730674}"/>
                </a:ext>
              </a:extLst>
            </p:cNvPr>
            <p:cNvSpPr/>
            <p:nvPr/>
          </p:nvSpPr>
          <p:spPr>
            <a:xfrm>
              <a:off x="752699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6">
            <a:extLst>
              <a:ext uri="{FF2B5EF4-FFF2-40B4-BE49-F238E27FC236}">
                <a16:creationId xmlns:a16="http://schemas.microsoft.com/office/drawing/2014/main" id="{F5156B93-99A0-C651-327F-A73550146187}"/>
              </a:ext>
            </a:extLst>
          </p:cNvPr>
          <p:cNvSpPr txBox="1"/>
          <p:nvPr/>
        </p:nvSpPr>
        <p:spPr>
          <a:xfrm>
            <a:off x="909240" y="1444733"/>
            <a:ext cx="1053465" cy="100860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9255" marR="5080" indent="-377190">
              <a:lnSpc>
                <a:spcPct val="101000"/>
              </a:lnSpc>
              <a:spcBef>
                <a:spcPts val="85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Recap of MLP and</a:t>
            </a:r>
          </a:p>
          <a:p>
            <a:pPr marL="365760" marR="6350" indent="-352425">
              <a:lnSpc>
                <a:spcPct val="101000"/>
              </a:lnSpc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RNN / LSTM / GRU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75" y="271663"/>
            <a:ext cx="7614284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5900"/>
                </a:solidFill>
              </a:rPr>
              <a:t>Overview of the Course</a:t>
            </a:r>
          </a:p>
        </p:txBody>
      </p:sp>
      <p:grpSp>
        <p:nvGrpSpPr>
          <p:cNvPr id="19" name="object 19"/>
          <p:cNvGrpSpPr/>
          <p:nvPr/>
        </p:nvGrpSpPr>
        <p:grpSpPr>
          <a:xfrm>
            <a:off x="7019961" y="1143224"/>
            <a:ext cx="1376045" cy="1442085"/>
            <a:chOff x="7019961" y="1143224"/>
            <a:chExt cx="1376045" cy="1442085"/>
          </a:xfrm>
        </p:grpSpPr>
        <p:sp>
          <p:nvSpPr>
            <p:cNvPr id="20" name="object 20"/>
            <p:cNvSpPr/>
            <p:nvPr/>
          </p:nvSpPr>
          <p:spPr>
            <a:xfrm>
              <a:off x="7024723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close/>
                </a:path>
              </a:pathLst>
            </a:custGeom>
            <a:solidFill>
              <a:srgbClr val="B4A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24723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262985" y="1544746"/>
            <a:ext cx="971775" cy="60452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Sequence to Sequence Modeling</a:t>
            </a:r>
          </a:p>
        </p:txBody>
      </p:sp>
      <p:grpSp>
        <p:nvGrpSpPr>
          <p:cNvPr id="23" name="object 15">
            <a:extLst>
              <a:ext uri="{FF2B5EF4-FFF2-40B4-BE49-F238E27FC236}">
                <a16:creationId xmlns:a16="http://schemas.microsoft.com/office/drawing/2014/main" id="{2FF48761-4A9D-C413-835F-9759E879FA4B}"/>
              </a:ext>
            </a:extLst>
          </p:cNvPr>
          <p:cNvGrpSpPr/>
          <p:nvPr/>
        </p:nvGrpSpPr>
        <p:grpSpPr>
          <a:xfrm>
            <a:off x="5451995" y="1165126"/>
            <a:ext cx="1376045" cy="1442085"/>
            <a:chOff x="5451995" y="1165126"/>
            <a:chExt cx="1376045" cy="1442085"/>
          </a:xfrm>
          <a:noFill/>
        </p:grpSpPr>
        <p:sp>
          <p:nvSpPr>
            <p:cNvPr id="24" name="object 16">
              <a:extLst>
                <a:ext uri="{FF2B5EF4-FFF2-40B4-BE49-F238E27FC236}">
                  <a16:creationId xmlns:a16="http://schemas.microsoft.com/office/drawing/2014/main" id="{982BBF08-3F4D-820F-C3D4-2A3280D92056}"/>
                </a:ext>
              </a:extLst>
            </p:cNvPr>
            <p:cNvSpPr/>
            <p:nvPr/>
          </p:nvSpPr>
          <p:spPr>
            <a:xfrm>
              <a:off x="5456757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200"/>
                  </a:move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2" y="1331785"/>
                  </a:lnTo>
                  <a:lnTo>
                    <a:pt x="1299791" y="1365492"/>
                  </a:lnTo>
                  <a:lnTo>
                    <a:pt x="1266084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7">
              <a:extLst>
                <a:ext uri="{FF2B5EF4-FFF2-40B4-BE49-F238E27FC236}">
                  <a16:creationId xmlns:a16="http://schemas.microsoft.com/office/drawing/2014/main" id="{2C3E2033-18F0-758E-F4E6-9DA58288982C}"/>
                </a:ext>
              </a:extLst>
            </p:cNvPr>
            <p:cNvSpPr/>
            <p:nvPr/>
          </p:nvSpPr>
          <p:spPr>
            <a:xfrm>
              <a:off x="5456757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2" y="1331785"/>
                  </a:lnTo>
                  <a:lnTo>
                    <a:pt x="1299791" y="1365492"/>
                  </a:lnTo>
                  <a:lnTo>
                    <a:pt x="1266084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8">
            <a:extLst>
              <a:ext uri="{FF2B5EF4-FFF2-40B4-BE49-F238E27FC236}">
                <a16:creationId xmlns:a16="http://schemas.microsoft.com/office/drawing/2014/main" id="{B7329CB1-5780-88EB-971F-03EE20393F98}"/>
              </a:ext>
            </a:extLst>
          </p:cNvPr>
          <p:cNvSpPr txBox="1"/>
          <p:nvPr/>
        </p:nvSpPr>
        <p:spPr>
          <a:xfrm>
            <a:off x="5611888" y="1566647"/>
            <a:ext cx="1055370" cy="6235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indent="635" algn="ctr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Text Autocomplete System</a:t>
            </a:r>
          </a:p>
        </p:txBody>
      </p:sp>
      <p:grpSp>
        <p:nvGrpSpPr>
          <p:cNvPr id="31" name="object 7">
            <a:extLst>
              <a:ext uri="{FF2B5EF4-FFF2-40B4-BE49-F238E27FC236}">
                <a16:creationId xmlns:a16="http://schemas.microsoft.com/office/drawing/2014/main" id="{2A9D1C73-32FC-7041-C5E4-9B9FDD5F7A09}"/>
              </a:ext>
            </a:extLst>
          </p:cNvPr>
          <p:cNvGrpSpPr/>
          <p:nvPr/>
        </p:nvGrpSpPr>
        <p:grpSpPr>
          <a:xfrm>
            <a:off x="2315903" y="1165126"/>
            <a:ext cx="1376045" cy="1442085"/>
            <a:chOff x="2315903" y="1165126"/>
            <a:chExt cx="1376045" cy="1442085"/>
          </a:xfrm>
        </p:grpSpPr>
        <p:sp>
          <p:nvSpPr>
            <p:cNvPr id="32" name="object 8">
              <a:extLst>
                <a:ext uri="{FF2B5EF4-FFF2-40B4-BE49-F238E27FC236}">
                  <a16:creationId xmlns:a16="http://schemas.microsoft.com/office/drawing/2014/main" id="{55E2C32E-E13F-048A-B56F-68D2D6142879}"/>
                </a:ext>
              </a:extLst>
            </p:cNvPr>
            <p:cNvSpPr/>
            <p:nvPr/>
          </p:nvSpPr>
          <p:spPr>
            <a:xfrm>
              <a:off x="2320666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200"/>
                  </a:move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1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9">
              <a:extLst>
                <a:ext uri="{FF2B5EF4-FFF2-40B4-BE49-F238E27FC236}">
                  <a16:creationId xmlns:a16="http://schemas.microsoft.com/office/drawing/2014/main" id="{1C96F803-363B-2F19-417D-072E970D33B1}"/>
                </a:ext>
              </a:extLst>
            </p:cNvPr>
            <p:cNvSpPr/>
            <p:nvPr/>
          </p:nvSpPr>
          <p:spPr>
            <a:xfrm>
              <a:off x="2320666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1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10">
            <a:extLst>
              <a:ext uri="{FF2B5EF4-FFF2-40B4-BE49-F238E27FC236}">
                <a16:creationId xmlns:a16="http://schemas.microsoft.com/office/drawing/2014/main" id="{AC40E356-65CF-DD63-B7FF-53E8A41F982F}"/>
              </a:ext>
            </a:extLst>
          </p:cNvPr>
          <p:cNvSpPr txBox="1"/>
          <p:nvPr/>
        </p:nvSpPr>
        <p:spPr>
          <a:xfrm>
            <a:off x="2490423" y="1666659"/>
            <a:ext cx="1026794" cy="60452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8605" marR="5080" indent="-256540">
              <a:lnSpc>
                <a:spcPct val="101000"/>
              </a:lnSpc>
              <a:spcBef>
                <a:spcPts val="85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Recap of NLP Basics</a:t>
            </a:r>
          </a:p>
        </p:txBody>
      </p:sp>
      <p:grpSp>
        <p:nvGrpSpPr>
          <p:cNvPr id="35" name="object 11">
            <a:extLst>
              <a:ext uri="{FF2B5EF4-FFF2-40B4-BE49-F238E27FC236}">
                <a16:creationId xmlns:a16="http://schemas.microsoft.com/office/drawing/2014/main" id="{9E7BE5C2-CB93-C244-7B97-0B285B9D1607}"/>
              </a:ext>
            </a:extLst>
          </p:cNvPr>
          <p:cNvGrpSpPr/>
          <p:nvPr/>
        </p:nvGrpSpPr>
        <p:grpSpPr>
          <a:xfrm>
            <a:off x="3884028" y="1143224"/>
            <a:ext cx="1376045" cy="1442085"/>
            <a:chOff x="3884028" y="1143224"/>
            <a:chExt cx="1376045" cy="1442085"/>
          </a:xfrm>
          <a:noFill/>
        </p:grpSpPr>
        <p:sp>
          <p:nvSpPr>
            <p:cNvPr id="36" name="object 12">
              <a:extLst>
                <a:ext uri="{FF2B5EF4-FFF2-40B4-BE49-F238E27FC236}">
                  <a16:creationId xmlns:a16="http://schemas.microsoft.com/office/drawing/2014/main" id="{3E7BE0CF-1739-FE0F-3815-2C561630AEA3}"/>
                </a:ext>
              </a:extLst>
            </p:cNvPr>
            <p:cNvSpPr/>
            <p:nvPr/>
          </p:nvSpPr>
          <p:spPr>
            <a:xfrm>
              <a:off x="3888790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5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5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6" y="1427572"/>
                  </a:lnTo>
                  <a:lnTo>
                    <a:pt x="1138745" y="14321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3">
              <a:extLst>
                <a:ext uri="{FF2B5EF4-FFF2-40B4-BE49-F238E27FC236}">
                  <a16:creationId xmlns:a16="http://schemas.microsoft.com/office/drawing/2014/main" id="{952E118F-9C0A-93BC-1DA8-31BA0DD35AB0}"/>
                </a:ext>
              </a:extLst>
            </p:cNvPr>
            <p:cNvSpPr/>
            <p:nvPr/>
          </p:nvSpPr>
          <p:spPr>
            <a:xfrm>
              <a:off x="3888790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5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6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5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14">
            <a:extLst>
              <a:ext uri="{FF2B5EF4-FFF2-40B4-BE49-F238E27FC236}">
                <a16:creationId xmlns:a16="http://schemas.microsoft.com/office/drawing/2014/main" id="{D290C5C4-DA6B-8E91-8EC1-EF8425960AF7}"/>
              </a:ext>
            </a:extLst>
          </p:cNvPr>
          <p:cNvSpPr txBox="1"/>
          <p:nvPr/>
        </p:nvSpPr>
        <p:spPr>
          <a:xfrm>
            <a:off x="4197810" y="1544746"/>
            <a:ext cx="831390" cy="60452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Neural Language Modeling</a:t>
            </a:r>
          </a:p>
        </p:txBody>
      </p:sp>
      <p:grpSp>
        <p:nvGrpSpPr>
          <p:cNvPr id="39" name="object 3">
            <a:extLst>
              <a:ext uri="{FF2B5EF4-FFF2-40B4-BE49-F238E27FC236}">
                <a16:creationId xmlns:a16="http://schemas.microsoft.com/office/drawing/2014/main" id="{89804855-46E4-56B3-925F-6812FEFC6E6D}"/>
              </a:ext>
            </a:extLst>
          </p:cNvPr>
          <p:cNvGrpSpPr/>
          <p:nvPr/>
        </p:nvGrpSpPr>
        <p:grpSpPr>
          <a:xfrm>
            <a:off x="747937" y="1143224"/>
            <a:ext cx="1376045" cy="1442085"/>
            <a:chOff x="747937" y="1143224"/>
            <a:chExt cx="1376045" cy="1442085"/>
          </a:xfrm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4C0D735F-39A6-FCE0-7AB1-FE38999809D8}"/>
                </a:ext>
              </a:extLst>
            </p:cNvPr>
            <p:cNvSpPr/>
            <p:nvPr/>
          </p:nvSpPr>
          <p:spPr>
            <a:xfrm>
              <a:off x="752699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329CC108-080A-B837-F2AC-5DF73164C728}"/>
                </a:ext>
              </a:extLst>
            </p:cNvPr>
            <p:cNvSpPr/>
            <p:nvPr/>
          </p:nvSpPr>
          <p:spPr>
            <a:xfrm>
              <a:off x="752699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6">
            <a:extLst>
              <a:ext uri="{FF2B5EF4-FFF2-40B4-BE49-F238E27FC236}">
                <a16:creationId xmlns:a16="http://schemas.microsoft.com/office/drawing/2014/main" id="{DBD00DE9-48FD-C80F-1DDE-43E96D2F6BD3}"/>
              </a:ext>
            </a:extLst>
          </p:cNvPr>
          <p:cNvSpPr txBox="1"/>
          <p:nvPr/>
        </p:nvSpPr>
        <p:spPr>
          <a:xfrm>
            <a:off x="909240" y="1444733"/>
            <a:ext cx="1053465" cy="100860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9255" marR="5080" indent="-377190">
              <a:lnSpc>
                <a:spcPct val="101000"/>
              </a:lnSpc>
              <a:spcBef>
                <a:spcPts val="85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Recap of MLP and</a:t>
            </a:r>
          </a:p>
          <a:p>
            <a:pPr marL="365760" marR="6350" indent="-352425">
              <a:lnSpc>
                <a:spcPct val="101000"/>
              </a:lnSpc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RNN / LSTM / GRU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75" y="271663"/>
            <a:ext cx="7614284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5900"/>
                </a:solidFill>
              </a:rPr>
              <a:t>Overview of the Course</a:t>
            </a:r>
          </a:p>
        </p:txBody>
      </p:sp>
      <p:grpSp>
        <p:nvGrpSpPr>
          <p:cNvPr id="23" name="object 23"/>
          <p:cNvGrpSpPr/>
          <p:nvPr/>
        </p:nvGrpSpPr>
        <p:grpSpPr>
          <a:xfrm>
            <a:off x="748016" y="2841443"/>
            <a:ext cx="1376045" cy="1442085"/>
            <a:chOff x="748016" y="2841443"/>
            <a:chExt cx="1376045" cy="1442085"/>
          </a:xfrm>
        </p:grpSpPr>
        <p:sp>
          <p:nvSpPr>
            <p:cNvPr id="24" name="object 24"/>
            <p:cNvSpPr/>
            <p:nvPr/>
          </p:nvSpPr>
          <p:spPr>
            <a:xfrm>
              <a:off x="752779" y="2846205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2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2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close/>
                </a:path>
              </a:pathLst>
            </a:custGeom>
            <a:solidFill>
              <a:srgbClr val="B4A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2779" y="2846205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2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2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13323" y="3242964"/>
            <a:ext cx="844550" cy="6235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Neural Machine Translation</a:t>
            </a:r>
          </a:p>
        </p:txBody>
      </p:sp>
      <p:grpSp>
        <p:nvGrpSpPr>
          <p:cNvPr id="27" name="object 19">
            <a:extLst>
              <a:ext uri="{FF2B5EF4-FFF2-40B4-BE49-F238E27FC236}">
                <a16:creationId xmlns:a16="http://schemas.microsoft.com/office/drawing/2014/main" id="{79811F09-5544-7EC2-75F2-8BF72B892755}"/>
              </a:ext>
            </a:extLst>
          </p:cNvPr>
          <p:cNvGrpSpPr/>
          <p:nvPr/>
        </p:nvGrpSpPr>
        <p:grpSpPr>
          <a:xfrm>
            <a:off x="7019961" y="1143224"/>
            <a:ext cx="1376045" cy="1442085"/>
            <a:chOff x="7019961" y="1143224"/>
            <a:chExt cx="1376045" cy="1442085"/>
          </a:xfrm>
          <a:noFill/>
        </p:grpSpPr>
        <p:sp>
          <p:nvSpPr>
            <p:cNvPr id="28" name="object 20">
              <a:extLst>
                <a:ext uri="{FF2B5EF4-FFF2-40B4-BE49-F238E27FC236}">
                  <a16:creationId xmlns:a16="http://schemas.microsoft.com/office/drawing/2014/main" id="{7A48C55D-2D5D-5C51-02FB-5C3F2DC7BC30}"/>
                </a:ext>
              </a:extLst>
            </p:cNvPr>
            <p:cNvSpPr/>
            <p:nvPr/>
          </p:nvSpPr>
          <p:spPr>
            <a:xfrm>
              <a:off x="7024723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1">
              <a:extLst>
                <a:ext uri="{FF2B5EF4-FFF2-40B4-BE49-F238E27FC236}">
                  <a16:creationId xmlns:a16="http://schemas.microsoft.com/office/drawing/2014/main" id="{9A6CEDC4-FCBA-D9E4-F9F5-32EC5B287C9F}"/>
                </a:ext>
              </a:extLst>
            </p:cNvPr>
            <p:cNvSpPr/>
            <p:nvPr/>
          </p:nvSpPr>
          <p:spPr>
            <a:xfrm>
              <a:off x="7024723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22">
            <a:extLst>
              <a:ext uri="{FF2B5EF4-FFF2-40B4-BE49-F238E27FC236}">
                <a16:creationId xmlns:a16="http://schemas.microsoft.com/office/drawing/2014/main" id="{DAD40CA3-331D-62C1-F8F0-4279C79298A3}"/>
              </a:ext>
            </a:extLst>
          </p:cNvPr>
          <p:cNvSpPr txBox="1"/>
          <p:nvPr/>
        </p:nvSpPr>
        <p:spPr>
          <a:xfrm>
            <a:off x="7262985" y="1544746"/>
            <a:ext cx="971775" cy="60452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Sequence to Sequence Modeling</a:t>
            </a:r>
          </a:p>
        </p:txBody>
      </p:sp>
      <p:grpSp>
        <p:nvGrpSpPr>
          <p:cNvPr id="31" name="object 15">
            <a:extLst>
              <a:ext uri="{FF2B5EF4-FFF2-40B4-BE49-F238E27FC236}">
                <a16:creationId xmlns:a16="http://schemas.microsoft.com/office/drawing/2014/main" id="{E9CE97D3-F93E-DABF-9FFD-EF2A681309E5}"/>
              </a:ext>
            </a:extLst>
          </p:cNvPr>
          <p:cNvGrpSpPr/>
          <p:nvPr/>
        </p:nvGrpSpPr>
        <p:grpSpPr>
          <a:xfrm>
            <a:off x="5451995" y="1165126"/>
            <a:ext cx="1376045" cy="1442085"/>
            <a:chOff x="5451995" y="1165126"/>
            <a:chExt cx="1376045" cy="1442085"/>
          </a:xfrm>
          <a:noFill/>
        </p:grpSpPr>
        <p:sp>
          <p:nvSpPr>
            <p:cNvPr id="32" name="object 16">
              <a:extLst>
                <a:ext uri="{FF2B5EF4-FFF2-40B4-BE49-F238E27FC236}">
                  <a16:creationId xmlns:a16="http://schemas.microsoft.com/office/drawing/2014/main" id="{524A90C3-6FB7-5FE8-C5AC-77BCD6AD641E}"/>
                </a:ext>
              </a:extLst>
            </p:cNvPr>
            <p:cNvSpPr/>
            <p:nvPr/>
          </p:nvSpPr>
          <p:spPr>
            <a:xfrm>
              <a:off x="5456757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200"/>
                  </a:move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2" y="1331785"/>
                  </a:lnTo>
                  <a:lnTo>
                    <a:pt x="1299791" y="1365492"/>
                  </a:lnTo>
                  <a:lnTo>
                    <a:pt x="1266084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7">
              <a:extLst>
                <a:ext uri="{FF2B5EF4-FFF2-40B4-BE49-F238E27FC236}">
                  <a16:creationId xmlns:a16="http://schemas.microsoft.com/office/drawing/2014/main" id="{F4E23B43-3F82-5922-F8BF-225E880DF763}"/>
                </a:ext>
              </a:extLst>
            </p:cNvPr>
            <p:cNvSpPr/>
            <p:nvPr/>
          </p:nvSpPr>
          <p:spPr>
            <a:xfrm>
              <a:off x="5456757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2" y="1331785"/>
                  </a:lnTo>
                  <a:lnTo>
                    <a:pt x="1299791" y="1365492"/>
                  </a:lnTo>
                  <a:lnTo>
                    <a:pt x="1266084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18">
            <a:extLst>
              <a:ext uri="{FF2B5EF4-FFF2-40B4-BE49-F238E27FC236}">
                <a16:creationId xmlns:a16="http://schemas.microsoft.com/office/drawing/2014/main" id="{8B7976B9-B944-602E-CACF-65BD92DFC334}"/>
              </a:ext>
            </a:extLst>
          </p:cNvPr>
          <p:cNvSpPr txBox="1"/>
          <p:nvPr/>
        </p:nvSpPr>
        <p:spPr>
          <a:xfrm>
            <a:off x="5611888" y="1566647"/>
            <a:ext cx="1055370" cy="6235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indent="635" algn="ctr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Text Autocomplete System</a:t>
            </a:r>
          </a:p>
        </p:txBody>
      </p:sp>
      <p:grpSp>
        <p:nvGrpSpPr>
          <p:cNvPr id="39" name="object 7">
            <a:extLst>
              <a:ext uri="{FF2B5EF4-FFF2-40B4-BE49-F238E27FC236}">
                <a16:creationId xmlns:a16="http://schemas.microsoft.com/office/drawing/2014/main" id="{BF61DB17-5FF1-D388-B4F1-68AA39743F95}"/>
              </a:ext>
            </a:extLst>
          </p:cNvPr>
          <p:cNvGrpSpPr/>
          <p:nvPr/>
        </p:nvGrpSpPr>
        <p:grpSpPr>
          <a:xfrm>
            <a:off x="2315903" y="1165126"/>
            <a:ext cx="1376045" cy="1442085"/>
            <a:chOff x="2315903" y="1165126"/>
            <a:chExt cx="1376045" cy="1442085"/>
          </a:xfrm>
        </p:grpSpPr>
        <p:sp>
          <p:nvSpPr>
            <p:cNvPr id="40" name="object 8">
              <a:extLst>
                <a:ext uri="{FF2B5EF4-FFF2-40B4-BE49-F238E27FC236}">
                  <a16:creationId xmlns:a16="http://schemas.microsoft.com/office/drawing/2014/main" id="{AEF9D689-8512-AE05-C306-E993CBA49147}"/>
                </a:ext>
              </a:extLst>
            </p:cNvPr>
            <p:cNvSpPr/>
            <p:nvPr/>
          </p:nvSpPr>
          <p:spPr>
            <a:xfrm>
              <a:off x="2320666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200"/>
                  </a:move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1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9">
              <a:extLst>
                <a:ext uri="{FF2B5EF4-FFF2-40B4-BE49-F238E27FC236}">
                  <a16:creationId xmlns:a16="http://schemas.microsoft.com/office/drawing/2014/main" id="{835ECD19-A372-5E5F-37CE-7F0433F916CD}"/>
                </a:ext>
              </a:extLst>
            </p:cNvPr>
            <p:cNvSpPr/>
            <p:nvPr/>
          </p:nvSpPr>
          <p:spPr>
            <a:xfrm>
              <a:off x="2320666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1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10">
            <a:extLst>
              <a:ext uri="{FF2B5EF4-FFF2-40B4-BE49-F238E27FC236}">
                <a16:creationId xmlns:a16="http://schemas.microsoft.com/office/drawing/2014/main" id="{5375E4C0-C7B6-02A6-34B4-C338A5E75F8B}"/>
              </a:ext>
            </a:extLst>
          </p:cNvPr>
          <p:cNvSpPr txBox="1"/>
          <p:nvPr/>
        </p:nvSpPr>
        <p:spPr>
          <a:xfrm>
            <a:off x="2490423" y="1666659"/>
            <a:ext cx="1026794" cy="60452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8605" marR="5080" indent="-256540">
              <a:lnSpc>
                <a:spcPct val="101000"/>
              </a:lnSpc>
              <a:spcBef>
                <a:spcPts val="85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Recap of NLP Basics</a:t>
            </a:r>
          </a:p>
        </p:txBody>
      </p:sp>
      <p:grpSp>
        <p:nvGrpSpPr>
          <p:cNvPr id="43" name="object 11">
            <a:extLst>
              <a:ext uri="{FF2B5EF4-FFF2-40B4-BE49-F238E27FC236}">
                <a16:creationId xmlns:a16="http://schemas.microsoft.com/office/drawing/2014/main" id="{D2B6288A-6020-58A9-617F-3F6D271A09FC}"/>
              </a:ext>
            </a:extLst>
          </p:cNvPr>
          <p:cNvGrpSpPr/>
          <p:nvPr/>
        </p:nvGrpSpPr>
        <p:grpSpPr>
          <a:xfrm>
            <a:off x="3884028" y="1143224"/>
            <a:ext cx="1376045" cy="1442085"/>
            <a:chOff x="3884028" y="1143224"/>
            <a:chExt cx="1376045" cy="1442085"/>
          </a:xfrm>
          <a:noFill/>
        </p:grpSpPr>
        <p:sp>
          <p:nvSpPr>
            <p:cNvPr id="44" name="object 12">
              <a:extLst>
                <a:ext uri="{FF2B5EF4-FFF2-40B4-BE49-F238E27FC236}">
                  <a16:creationId xmlns:a16="http://schemas.microsoft.com/office/drawing/2014/main" id="{41CB104C-8F60-1DA2-DE9E-37E2A2BD91D6}"/>
                </a:ext>
              </a:extLst>
            </p:cNvPr>
            <p:cNvSpPr/>
            <p:nvPr/>
          </p:nvSpPr>
          <p:spPr>
            <a:xfrm>
              <a:off x="3888790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5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5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6" y="1427572"/>
                  </a:lnTo>
                  <a:lnTo>
                    <a:pt x="1138745" y="14321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3">
              <a:extLst>
                <a:ext uri="{FF2B5EF4-FFF2-40B4-BE49-F238E27FC236}">
                  <a16:creationId xmlns:a16="http://schemas.microsoft.com/office/drawing/2014/main" id="{B6B6E54C-C114-DB26-D8B5-DBD34C57E6C4}"/>
                </a:ext>
              </a:extLst>
            </p:cNvPr>
            <p:cNvSpPr/>
            <p:nvPr/>
          </p:nvSpPr>
          <p:spPr>
            <a:xfrm>
              <a:off x="3888790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5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6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5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14">
            <a:extLst>
              <a:ext uri="{FF2B5EF4-FFF2-40B4-BE49-F238E27FC236}">
                <a16:creationId xmlns:a16="http://schemas.microsoft.com/office/drawing/2014/main" id="{2BA894E5-5C52-4546-E56D-D2D29244B6E9}"/>
              </a:ext>
            </a:extLst>
          </p:cNvPr>
          <p:cNvSpPr txBox="1"/>
          <p:nvPr/>
        </p:nvSpPr>
        <p:spPr>
          <a:xfrm>
            <a:off x="4197810" y="1544746"/>
            <a:ext cx="831390" cy="60452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Neural Language Modeling</a:t>
            </a:r>
          </a:p>
        </p:txBody>
      </p:sp>
      <p:grpSp>
        <p:nvGrpSpPr>
          <p:cNvPr id="47" name="object 3">
            <a:extLst>
              <a:ext uri="{FF2B5EF4-FFF2-40B4-BE49-F238E27FC236}">
                <a16:creationId xmlns:a16="http://schemas.microsoft.com/office/drawing/2014/main" id="{C7A915AA-9748-DD6E-265E-94FE51C3253D}"/>
              </a:ext>
            </a:extLst>
          </p:cNvPr>
          <p:cNvGrpSpPr/>
          <p:nvPr/>
        </p:nvGrpSpPr>
        <p:grpSpPr>
          <a:xfrm>
            <a:off x="747937" y="1143224"/>
            <a:ext cx="1376045" cy="1442085"/>
            <a:chOff x="747937" y="1143224"/>
            <a:chExt cx="1376045" cy="1442085"/>
          </a:xfrm>
        </p:grpSpPr>
        <p:sp>
          <p:nvSpPr>
            <p:cNvPr id="48" name="object 4">
              <a:extLst>
                <a:ext uri="{FF2B5EF4-FFF2-40B4-BE49-F238E27FC236}">
                  <a16:creationId xmlns:a16="http://schemas.microsoft.com/office/drawing/2014/main" id="{88622CCB-0D8B-4DF9-01FC-9A4990AA38E5}"/>
                </a:ext>
              </a:extLst>
            </p:cNvPr>
            <p:cNvSpPr/>
            <p:nvPr/>
          </p:nvSpPr>
          <p:spPr>
            <a:xfrm>
              <a:off x="752699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5">
              <a:extLst>
                <a:ext uri="{FF2B5EF4-FFF2-40B4-BE49-F238E27FC236}">
                  <a16:creationId xmlns:a16="http://schemas.microsoft.com/office/drawing/2014/main" id="{E21D940D-D923-A164-6C38-8DCEBAA27BF9}"/>
                </a:ext>
              </a:extLst>
            </p:cNvPr>
            <p:cNvSpPr/>
            <p:nvPr/>
          </p:nvSpPr>
          <p:spPr>
            <a:xfrm>
              <a:off x="752699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6">
            <a:extLst>
              <a:ext uri="{FF2B5EF4-FFF2-40B4-BE49-F238E27FC236}">
                <a16:creationId xmlns:a16="http://schemas.microsoft.com/office/drawing/2014/main" id="{A218CBFE-34D8-918D-511F-5DDAE690503C}"/>
              </a:ext>
            </a:extLst>
          </p:cNvPr>
          <p:cNvSpPr txBox="1"/>
          <p:nvPr/>
        </p:nvSpPr>
        <p:spPr>
          <a:xfrm>
            <a:off x="909240" y="1444733"/>
            <a:ext cx="1053465" cy="100860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9255" marR="5080" indent="-377190">
              <a:lnSpc>
                <a:spcPct val="101000"/>
              </a:lnSpc>
              <a:spcBef>
                <a:spcPts val="85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Recap of MLP and</a:t>
            </a:r>
          </a:p>
          <a:p>
            <a:pPr marL="365760" marR="6350" indent="-352425">
              <a:lnSpc>
                <a:spcPct val="101000"/>
              </a:lnSpc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RNN / LSTM / GRU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75" y="271663"/>
            <a:ext cx="7614284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5900"/>
                </a:solidFill>
              </a:rPr>
              <a:t>Overview of the Course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2315983" y="2863344"/>
            <a:ext cx="1376045" cy="1442085"/>
            <a:chOff x="2315983" y="2863344"/>
            <a:chExt cx="1376045" cy="1442085"/>
          </a:xfrm>
        </p:grpSpPr>
        <p:sp>
          <p:nvSpPr>
            <p:cNvPr id="28" name="object 28"/>
            <p:cNvSpPr/>
            <p:nvPr/>
          </p:nvSpPr>
          <p:spPr>
            <a:xfrm>
              <a:off x="2320745" y="286810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2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500" y="227754"/>
                  </a:lnTo>
                  <a:lnTo>
                    <a:pt x="1366500" y="1204445"/>
                  </a:lnTo>
                  <a:lnTo>
                    <a:pt x="1361873" y="1250345"/>
                  </a:lnTo>
                  <a:lnTo>
                    <a:pt x="1348602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2"/>
                  </a:lnTo>
                  <a:lnTo>
                    <a:pt x="1227397" y="1414301"/>
                  </a:lnTo>
                  <a:lnTo>
                    <a:pt x="1184646" y="1427572"/>
                  </a:lnTo>
                  <a:lnTo>
                    <a:pt x="1138745" y="1432199"/>
                  </a:lnTo>
                  <a:close/>
                </a:path>
              </a:pathLst>
            </a:custGeom>
            <a:solidFill>
              <a:srgbClr val="B4A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20745" y="286810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500" y="227754"/>
                  </a:lnTo>
                  <a:lnTo>
                    <a:pt x="1366500" y="1204445"/>
                  </a:lnTo>
                  <a:lnTo>
                    <a:pt x="1361873" y="1250345"/>
                  </a:lnTo>
                  <a:lnTo>
                    <a:pt x="1348602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2"/>
                  </a:lnTo>
                  <a:lnTo>
                    <a:pt x="1227397" y="1414301"/>
                  </a:lnTo>
                  <a:lnTo>
                    <a:pt x="1184646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2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538173" y="3364878"/>
            <a:ext cx="931544" cy="40427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36220" marR="5080" indent="-224154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Transformer Model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object 23">
            <a:extLst>
              <a:ext uri="{FF2B5EF4-FFF2-40B4-BE49-F238E27FC236}">
                <a16:creationId xmlns:a16="http://schemas.microsoft.com/office/drawing/2014/main" id="{0AA36563-03EA-540C-10C7-E936A89EAAA2}"/>
              </a:ext>
            </a:extLst>
          </p:cNvPr>
          <p:cNvGrpSpPr/>
          <p:nvPr/>
        </p:nvGrpSpPr>
        <p:grpSpPr>
          <a:xfrm>
            <a:off x="748016" y="2841443"/>
            <a:ext cx="1376045" cy="1442085"/>
            <a:chOff x="748016" y="2841443"/>
            <a:chExt cx="1376045" cy="1442085"/>
          </a:xfrm>
          <a:noFill/>
        </p:grpSpPr>
        <p:sp>
          <p:nvSpPr>
            <p:cNvPr id="32" name="object 24">
              <a:extLst>
                <a:ext uri="{FF2B5EF4-FFF2-40B4-BE49-F238E27FC236}">
                  <a16:creationId xmlns:a16="http://schemas.microsoft.com/office/drawing/2014/main" id="{A49D1E68-7D1D-5643-A515-C2D6AC8A125B}"/>
                </a:ext>
              </a:extLst>
            </p:cNvPr>
            <p:cNvSpPr/>
            <p:nvPr/>
          </p:nvSpPr>
          <p:spPr>
            <a:xfrm>
              <a:off x="752779" y="2846205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2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2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5">
              <a:extLst>
                <a:ext uri="{FF2B5EF4-FFF2-40B4-BE49-F238E27FC236}">
                  <a16:creationId xmlns:a16="http://schemas.microsoft.com/office/drawing/2014/main" id="{A57FCDC1-720A-2FBC-E576-FFEDBCE1FF08}"/>
                </a:ext>
              </a:extLst>
            </p:cNvPr>
            <p:cNvSpPr/>
            <p:nvPr/>
          </p:nvSpPr>
          <p:spPr>
            <a:xfrm>
              <a:off x="752779" y="2846205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2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2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26">
            <a:extLst>
              <a:ext uri="{FF2B5EF4-FFF2-40B4-BE49-F238E27FC236}">
                <a16:creationId xmlns:a16="http://schemas.microsoft.com/office/drawing/2014/main" id="{0386B936-C811-16FA-FE8C-CC5297FEC6CE}"/>
              </a:ext>
            </a:extLst>
          </p:cNvPr>
          <p:cNvSpPr txBox="1"/>
          <p:nvPr/>
        </p:nvSpPr>
        <p:spPr>
          <a:xfrm>
            <a:off x="1013323" y="3242964"/>
            <a:ext cx="844550" cy="6235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Neural Machine Translation</a:t>
            </a:r>
          </a:p>
        </p:txBody>
      </p:sp>
      <p:grpSp>
        <p:nvGrpSpPr>
          <p:cNvPr id="35" name="object 19">
            <a:extLst>
              <a:ext uri="{FF2B5EF4-FFF2-40B4-BE49-F238E27FC236}">
                <a16:creationId xmlns:a16="http://schemas.microsoft.com/office/drawing/2014/main" id="{2E0B1F66-84D0-3D8D-8885-94B598930515}"/>
              </a:ext>
            </a:extLst>
          </p:cNvPr>
          <p:cNvGrpSpPr/>
          <p:nvPr/>
        </p:nvGrpSpPr>
        <p:grpSpPr>
          <a:xfrm>
            <a:off x="7019961" y="1143224"/>
            <a:ext cx="1376045" cy="1442085"/>
            <a:chOff x="7019961" y="1143224"/>
            <a:chExt cx="1376045" cy="1442085"/>
          </a:xfrm>
          <a:noFill/>
        </p:grpSpPr>
        <p:sp>
          <p:nvSpPr>
            <p:cNvPr id="36" name="object 20">
              <a:extLst>
                <a:ext uri="{FF2B5EF4-FFF2-40B4-BE49-F238E27FC236}">
                  <a16:creationId xmlns:a16="http://schemas.microsoft.com/office/drawing/2014/main" id="{2E7563BD-5200-1443-6DCA-23BEB016ECE7}"/>
                </a:ext>
              </a:extLst>
            </p:cNvPr>
            <p:cNvSpPr/>
            <p:nvPr/>
          </p:nvSpPr>
          <p:spPr>
            <a:xfrm>
              <a:off x="7024723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21">
              <a:extLst>
                <a:ext uri="{FF2B5EF4-FFF2-40B4-BE49-F238E27FC236}">
                  <a16:creationId xmlns:a16="http://schemas.microsoft.com/office/drawing/2014/main" id="{A22FE61F-AAE8-8AE8-3042-7F777019DCEE}"/>
                </a:ext>
              </a:extLst>
            </p:cNvPr>
            <p:cNvSpPr/>
            <p:nvPr/>
          </p:nvSpPr>
          <p:spPr>
            <a:xfrm>
              <a:off x="7024723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22">
            <a:extLst>
              <a:ext uri="{FF2B5EF4-FFF2-40B4-BE49-F238E27FC236}">
                <a16:creationId xmlns:a16="http://schemas.microsoft.com/office/drawing/2014/main" id="{CBB1072B-1604-FD25-77E4-6AA37A8E2CDD}"/>
              </a:ext>
            </a:extLst>
          </p:cNvPr>
          <p:cNvSpPr txBox="1"/>
          <p:nvPr/>
        </p:nvSpPr>
        <p:spPr>
          <a:xfrm>
            <a:off x="7262985" y="1544746"/>
            <a:ext cx="971775" cy="60452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Sequence to Sequence Modeling</a:t>
            </a:r>
          </a:p>
        </p:txBody>
      </p:sp>
      <p:grpSp>
        <p:nvGrpSpPr>
          <p:cNvPr id="39" name="object 15">
            <a:extLst>
              <a:ext uri="{FF2B5EF4-FFF2-40B4-BE49-F238E27FC236}">
                <a16:creationId xmlns:a16="http://schemas.microsoft.com/office/drawing/2014/main" id="{CCA8EC6A-0529-BEAF-F9A6-F5B00C991989}"/>
              </a:ext>
            </a:extLst>
          </p:cNvPr>
          <p:cNvGrpSpPr/>
          <p:nvPr/>
        </p:nvGrpSpPr>
        <p:grpSpPr>
          <a:xfrm>
            <a:off x="5451995" y="1165126"/>
            <a:ext cx="1376045" cy="1442085"/>
            <a:chOff x="5451995" y="1165126"/>
            <a:chExt cx="1376045" cy="1442085"/>
          </a:xfrm>
          <a:noFill/>
        </p:grpSpPr>
        <p:sp>
          <p:nvSpPr>
            <p:cNvPr id="40" name="object 16">
              <a:extLst>
                <a:ext uri="{FF2B5EF4-FFF2-40B4-BE49-F238E27FC236}">
                  <a16:creationId xmlns:a16="http://schemas.microsoft.com/office/drawing/2014/main" id="{4F575E6B-CF3F-68DA-E3F0-82D7AAC9D779}"/>
                </a:ext>
              </a:extLst>
            </p:cNvPr>
            <p:cNvSpPr/>
            <p:nvPr/>
          </p:nvSpPr>
          <p:spPr>
            <a:xfrm>
              <a:off x="5456757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200"/>
                  </a:move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2" y="1331785"/>
                  </a:lnTo>
                  <a:lnTo>
                    <a:pt x="1299791" y="1365492"/>
                  </a:lnTo>
                  <a:lnTo>
                    <a:pt x="1266084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7">
              <a:extLst>
                <a:ext uri="{FF2B5EF4-FFF2-40B4-BE49-F238E27FC236}">
                  <a16:creationId xmlns:a16="http://schemas.microsoft.com/office/drawing/2014/main" id="{419B4743-4110-0E30-DA8D-50CA7D183822}"/>
                </a:ext>
              </a:extLst>
            </p:cNvPr>
            <p:cNvSpPr/>
            <p:nvPr/>
          </p:nvSpPr>
          <p:spPr>
            <a:xfrm>
              <a:off x="5456757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2" y="1331785"/>
                  </a:lnTo>
                  <a:lnTo>
                    <a:pt x="1299791" y="1365492"/>
                  </a:lnTo>
                  <a:lnTo>
                    <a:pt x="1266084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18">
            <a:extLst>
              <a:ext uri="{FF2B5EF4-FFF2-40B4-BE49-F238E27FC236}">
                <a16:creationId xmlns:a16="http://schemas.microsoft.com/office/drawing/2014/main" id="{4F304949-C750-5215-56AA-7A290604EC51}"/>
              </a:ext>
            </a:extLst>
          </p:cNvPr>
          <p:cNvSpPr txBox="1"/>
          <p:nvPr/>
        </p:nvSpPr>
        <p:spPr>
          <a:xfrm>
            <a:off x="5611888" y="1566647"/>
            <a:ext cx="1055370" cy="6235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indent="635" algn="ctr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Text Autocomplete System</a:t>
            </a:r>
          </a:p>
        </p:txBody>
      </p:sp>
      <p:grpSp>
        <p:nvGrpSpPr>
          <p:cNvPr id="47" name="object 7">
            <a:extLst>
              <a:ext uri="{FF2B5EF4-FFF2-40B4-BE49-F238E27FC236}">
                <a16:creationId xmlns:a16="http://schemas.microsoft.com/office/drawing/2014/main" id="{86274535-A19A-9E6B-B34D-624124C62DBB}"/>
              </a:ext>
            </a:extLst>
          </p:cNvPr>
          <p:cNvGrpSpPr/>
          <p:nvPr/>
        </p:nvGrpSpPr>
        <p:grpSpPr>
          <a:xfrm>
            <a:off x="2315903" y="1165126"/>
            <a:ext cx="1376045" cy="1442085"/>
            <a:chOff x="2315903" y="1165126"/>
            <a:chExt cx="1376045" cy="1442085"/>
          </a:xfrm>
        </p:grpSpPr>
        <p:sp>
          <p:nvSpPr>
            <p:cNvPr id="48" name="object 8">
              <a:extLst>
                <a:ext uri="{FF2B5EF4-FFF2-40B4-BE49-F238E27FC236}">
                  <a16:creationId xmlns:a16="http://schemas.microsoft.com/office/drawing/2014/main" id="{FEFC8D85-F5B1-B8FC-2479-5F54BA240FC4}"/>
                </a:ext>
              </a:extLst>
            </p:cNvPr>
            <p:cNvSpPr/>
            <p:nvPr/>
          </p:nvSpPr>
          <p:spPr>
            <a:xfrm>
              <a:off x="2320666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200"/>
                  </a:move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1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9">
              <a:extLst>
                <a:ext uri="{FF2B5EF4-FFF2-40B4-BE49-F238E27FC236}">
                  <a16:creationId xmlns:a16="http://schemas.microsoft.com/office/drawing/2014/main" id="{7F4D9896-51DC-9F1A-11D6-EF3AC79D6BBF}"/>
                </a:ext>
              </a:extLst>
            </p:cNvPr>
            <p:cNvSpPr/>
            <p:nvPr/>
          </p:nvSpPr>
          <p:spPr>
            <a:xfrm>
              <a:off x="2320666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1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10">
            <a:extLst>
              <a:ext uri="{FF2B5EF4-FFF2-40B4-BE49-F238E27FC236}">
                <a16:creationId xmlns:a16="http://schemas.microsoft.com/office/drawing/2014/main" id="{DF5E8BC3-7BCA-5BF6-0636-C2FB1B901A6B}"/>
              </a:ext>
            </a:extLst>
          </p:cNvPr>
          <p:cNvSpPr txBox="1"/>
          <p:nvPr/>
        </p:nvSpPr>
        <p:spPr>
          <a:xfrm>
            <a:off x="2490423" y="1666659"/>
            <a:ext cx="1026794" cy="60452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8605" marR="5080" indent="-256540">
              <a:lnSpc>
                <a:spcPct val="101000"/>
              </a:lnSpc>
              <a:spcBef>
                <a:spcPts val="85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Recap of NLP Basics</a:t>
            </a:r>
          </a:p>
        </p:txBody>
      </p:sp>
      <p:grpSp>
        <p:nvGrpSpPr>
          <p:cNvPr id="51" name="object 11">
            <a:extLst>
              <a:ext uri="{FF2B5EF4-FFF2-40B4-BE49-F238E27FC236}">
                <a16:creationId xmlns:a16="http://schemas.microsoft.com/office/drawing/2014/main" id="{2A5F9999-C543-A316-469A-5A5595D96F59}"/>
              </a:ext>
            </a:extLst>
          </p:cNvPr>
          <p:cNvGrpSpPr/>
          <p:nvPr/>
        </p:nvGrpSpPr>
        <p:grpSpPr>
          <a:xfrm>
            <a:off x="3884028" y="1143224"/>
            <a:ext cx="1376045" cy="1442085"/>
            <a:chOff x="3884028" y="1143224"/>
            <a:chExt cx="1376045" cy="1442085"/>
          </a:xfrm>
          <a:noFill/>
        </p:grpSpPr>
        <p:sp>
          <p:nvSpPr>
            <p:cNvPr id="52" name="object 12">
              <a:extLst>
                <a:ext uri="{FF2B5EF4-FFF2-40B4-BE49-F238E27FC236}">
                  <a16:creationId xmlns:a16="http://schemas.microsoft.com/office/drawing/2014/main" id="{F2904893-B008-D20E-F232-49E35CC4B74D}"/>
                </a:ext>
              </a:extLst>
            </p:cNvPr>
            <p:cNvSpPr/>
            <p:nvPr/>
          </p:nvSpPr>
          <p:spPr>
            <a:xfrm>
              <a:off x="3888790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5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5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6" y="1427572"/>
                  </a:lnTo>
                  <a:lnTo>
                    <a:pt x="1138745" y="14321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3">
              <a:extLst>
                <a:ext uri="{FF2B5EF4-FFF2-40B4-BE49-F238E27FC236}">
                  <a16:creationId xmlns:a16="http://schemas.microsoft.com/office/drawing/2014/main" id="{A2530F6B-5F38-E6B5-98D5-A6DDAEC0F692}"/>
                </a:ext>
              </a:extLst>
            </p:cNvPr>
            <p:cNvSpPr/>
            <p:nvPr/>
          </p:nvSpPr>
          <p:spPr>
            <a:xfrm>
              <a:off x="3888790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5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6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5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14">
            <a:extLst>
              <a:ext uri="{FF2B5EF4-FFF2-40B4-BE49-F238E27FC236}">
                <a16:creationId xmlns:a16="http://schemas.microsoft.com/office/drawing/2014/main" id="{D7C82A38-C642-5C6E-0EBE-FC99D76F3050}"/>
              </a:ext>
            </a:extLst>
          </p:cNvPr>
          <p:cNvSpPr txBox="1"/>
          <p:nvPr/>
        </p:nvSpPr>
        <p:spPr>
          <a:xfrm>
            <a:off x="4197810" y="1544746"/>
            <a:ext cx="831390" cy="60452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Neural Language Modeling</a:t>
            </a:r>
          </a:p>
        </p:txBody>
      </p:sp>
      <p:grpSp>
        <p:nvGrpSpPr>
          <p:cNvPr id="55" name="object 3">
            <a:extLst>
              <a:ext uri="{FF2B5EF4-FFF2-40B4-BE49-F238E27FC236}">
                <a16:creationId xmlns:a16="http://schemas.microsoft.com/office/drawing/2014/main" id="{EF591550-ADAA-6B20-E43C-DEDF41FD443C}"/>
              </a:ext>
            </a:extLst>
          </p:cNvPr>
          <p:cNvGrpSpPr/>
          <p:nvPr/>
        </p:nvGrpSpPr>
        <p:grpSpPr>
          <a:xfrm>
            <a:off x="747937" y="1143224"/>
            <a:ext cx="1376045" cy="1442085"/>
            <a:chOff x="747937" y="1143224"/>
            <a:chExt cx="1376045" cy="1442085"/>
          </a:xfrm>
        </p:grpSpPr>
        <p:sp>
          <p:nvSpPr>
            <p:cNvPr id="56" name="object 4">
              <a:extLst>
                <a:ext uri="{FF2B5EF4-FFF2-40B4-BE49-F238E27FC236}">
                  <a16:creationId xmlns:a16="http://schemas.microsoft.com/office/drawing/2014/main" id="{3551576B-03BA-0D42-8DF0-C8C24F603657}"/>
                </a:ext>
              </a:extLst>
            </p:cNvPr>
            <p:cNvSpPr/>
            <p:nvPr/>
          </p:nvSpPr>
          <p:spPr>
            <a:xfrm>
              <a:off x="752699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">
              <a:extLst>
                <a:ext uri="{FF2B5EF4-FFF2-40B4-BE49-F238E27FC236}">
                  <a16:creationId xmlns:a16="http://schemas.microsoft.com/office/drawing/2014/main" id="{3DBE4461-3366-0E0B-1B90-A96D5721A93D}"/>
                </a:ext>
              </a:extLst>
            </p:cNvPr>
            <p:cNvSpPr/>
            <p:nvPr/>
          </p:nvSpPr>
          <p:spPr>
            <a:xfrm>
              <a:off x="752699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6">
            <a:extLst>
              <a:ext uri="{FF2B5EF4-FFF2-40B4-BE49-F238E27FC236}">
                <a16:creationId xmlns:a16="http://schemas.microsoft.com/office/drawing/2014/main" id="{242FB028-5D8D-2219-DC3A-69415F1080F3}"/>
              </a:ext>
            </a:extLst>
          </p:cNvPr>
          <p:cNvSpPr txBox="1"/>
          <p:nvPr/>
        </p:nvSpPr>
        <p:spPr>
          <a:xfrm>
            <a:off x="909240" y="1444733"/>
            <a:ext cx="1053465" cy="100860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9255" marR="5080" indent="-377190">
              <a:lnSpc>
                <a:spcPct val="101000"/>
              </a:lnSpc>
              <a:spcBef>
                <a:spcPts val="85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Recap of MLP and</a:t>
            </a:r>
          </a:p>
          <a:p>
            <a:pPr marL="365760" marR="6350" indent="-352425">
              <a:lnSpc>
                <a:spcPct val="101000"/>
              </a:lnSpc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RNN / LSTM / GRU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475" y="271663"/>
            <a:ext cx="7614284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5900"/>
                </a:solidFill>
              </a:rPr>
              <a:t>Overview of the Course</a:t>
            </a:r>
          </a:p>
        </p:txBody>
      </p:sp>
      <p:grpSp>
        <p:nvGrpSpPr>
          <p:cNvPr id="31" name="object 31"/>
          <p:cNvGrpSpPr/>
          <p:nvPr/>
        </p:nvGrpSpPr>
        <p:grpSpPr>
          <a:xfrm>
            <a:off x="3884107" y="2841443"/>
            <a:ext cx="1376045" cy="1442085"/>
            <a:chOff x="3884107" y="2841443"/>
            <a:chExt cx="1376045" cy="1442085"/>
          </a:xfrm>
        </p:grpSpPr>
        <p:sp>
          <p:nvSpPr>
            <p:cNvPr id="32" name="object 32"/>
            <p:cNvSpPr/>
            <p:nvPr/>
          </p:nvSpPr>
          <p:spPr>
            <a:xfrm>
              <a:off x="3888870" y="2846205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2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2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close/>
                </a:path>
              </a:pathLst>
            </a:custGeom>
            <a:solidFill>
              <a:srgbClr val="B4A7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88870" y="2846205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2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2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133457" y="3342976"/>
            <a:ext cx="877569" cy="60452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3204" marR="5080" indent="-231140">
              <a:lnSpc>
                <a:spcPct val="101000"/>
              </a:lnSpc>
              <a:spcBef>
                <a:spcPts val="85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Fine-Tuning BERT</a:t>
            </a:r>
          </a:p>
        </p:txBody>
      </p:sp>
      <p:grpSp>
        <p:nvGrpSpPr>
          <p:cNvPr id="35" name="object 27">
            <a:extLst>
              <a:ext uri="{FF2B5EF4-FFF2-40B4-BE49-F238E27FC236}">
                <a16:creationId xmlns:a16="http://schemas.microsoft.com/office/drawing/2014/main" id="{6A695028-B799-1F9D-BFF4-9C3B1FE7C849}"/>
              </a:ext>
            </a:extLst>
          </p:cNvPr>
          <p:cNvGrpSpPr/>
          <p:nvPr/>
        </p:nvGrpSpPr>
        <p:grpSpPr>
          <a:xfrm>
            <a:off x="2315983" y="2863344"/>
            <a:ext cx="1376045" cy="1442085"/>
            <a:chOff x="2315983" y="2863344"/>
            <a:chExt cx="1376045" cy="1442085"/>
          </a:xfrm>
          <a:noFill/>
        </p:grpSpPr>
        <p:sp>
          <p:nvSpPr>
            <p:cNvPr id="36" name="object 28">
              <a:extLst>
                <a:ext uri="{FF2B5EF4-FFF2-40B4-BE49-F238E27FC236}">
                  <a16:creationId xmlns:a16="http://schemas.microsoft.com/office/drawing/2014/main" id="{D3F2A234-75DC-0864-3F45-2C5E447E93E5}"/>
                </a:ext>
              </a:extLst>
            </p:cNvPr>
            <p:cNvSpPr/>
            <p:nvPr/>
          </p:nvSpPr>
          <p:spPr>
            <a:xfrm>
              <a:off x="2320745" y="286810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2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500" y="227754"/>
                  </a:lnTo>
                  <a:lnTo>
                    <a:pt x="1366500" y="1204445"/>
                  </a:lnTo>
                  <a:lnTo>
                    <a:pt x="1361873" y="1250345"/>
                  </a:lnTo>
                  <a:lnTo>
                    <a:pt x="1348602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2"/>
                  </a:lnTo>
                  <a:lnTo>
                    <a:pt x="1227397" y="1414301"/>
                  </a:lnTo>
                  <a:lnTo>
                    <a:pt x="1184646" y="1427572"/>
                  </a:lnTo>
                  <a:lnTo>
                    <a:pt x="1138745" y="14321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29">
              <a:extLst>
                <a:ext uri="{FF2B5EF4-FFF2-40B4-BE49-F238E27FC236}">
                  <a16:creationId xmlns:a16="http://schemas.microsoft.com/office/drawing/2014/main" id="{8AB0E572-2F27-60D6-54F6-B7BEA2BBF0B8}"/>
                </a:ext>
              </a:extLst>
            </p:cNvPr>
            <p:cNvSpPr/>
            <p:nvPr/>
          </p:nvSpPr>
          <p:spPr>
            <a:xfrm>
              <a:off x="2320745" y="286810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500" y="227754"/>
                  </a:lnTo>
                  <a:lnTo>
                    <a:pt x="1366500" y="1204445"/>
                  </a:lnTo>
                  <a:lnTo>
                    <a:pt x="1361873" y="1250345"/>
                  </a:lnTo>
                  <a:lnTo>
                    <a:pt x="1348602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2"/>
                  </a:lnTo>
                  <a:lnTo>
                    <a:pt x="1227397" y="1414301"/>
                  </a:lnTo>
                  <a:lnTo>
                    <a:pt x="1184646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2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0">
            <a:extLst>
              <a:ext uri="{FF2B5EF4-FFF2-40B4-BE49-F238E27FC236}">
                <a16:creationId xmlns:a16="http://schemas.microsoft.com/office/drawing/2014/main" id="{C716F52B-D27E-D53B-009A-5D3611ACEBAF}"/>
              </a:ext>
            </a:extLst>
          </p:cNvPr>
          <p:cNvSpPr txBox="1"/>
          <p:nvPr/>
        </p:nvSpPr>
        <p:spPr>
          <a:xfrm>
            <a:off x="2538173" y="3364878"/>
            <a:ext cx="931544" cy="404278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36220" marR="5080" indent="-224154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Transformer Model</a:t>
            </a:r>
            <a:endParaRPr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object 23">
            <a:extLst>
              <a:ext uri="{FF2B5EF4-FFF2-40B4-BE49-F238E27FC236}">
                <a16:creationId xmlns:a16="http://schemas.microsoft.com/office/drawing/2014/main" id="{CF756124-8BD7-BD02-1341-3E70F61C1D28}"/>
              </a:ext>
            </a:extLst>
          </p:cNvPr>
          <p:cNvGrpSpPr/>
          <p:nvPr/>
        </p:nvGrpSpPr>
        <p:grpSpPr>
          <a:xfrm>
            <a:off x="748016" y="2841443"/>
            <a:ext cx="1376045" cy="1442085"/>
            <a:chOff x="748016" y="2841443"/>
            <a:chExt cx="1376045" cy="1442085"/>
          </a:xfrm>
          <a:noFill/>
        </p:grpSpPr>
        <p:sp>
          <p:nvSpPr>
            <p:cNvPr id="40" name="object 24">
              <a:extLst>
                <a:ext uri="{FF2B5EF4-FFF2-40B4-BE49-F238E27FC236}">
                  <a16:creationId xmlns:a16="http://schemas.microsoft.com/office/drawing/2014/main" id="{B2E6ABC7-0CDF-A288-4656-8B1BE6E79BEA}"/>
                </a:ext>
              </a:extLst>
            </p:cNvPr>
            <p:cNvSpPr/>
            <p:nvPr/>
          </p:nvSpPr>
          <p:spPr>
            <a:xfrm>
              <a:off x="752779" y="2846205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2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2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25">
              <a:extLst>
                <a:ext uri="{FF2B5EF4-FFF2-40B4-BE49-F238E27FC236}">
                  <a16:creationId xmlns:a16="http://schemas.microsoft.com/office/drawing/2014/main" id="{6B5D0A1E-8C62-C591-AD23-218E91021BBE}"/>
                </a:ext>
              </a:extLst>
            </p:cNvPr>
            <p:cNvSpPr/>
            <p:nvPr/>
          </p:nvSpPr>
          <p:spPr>
            <a:xfrm>
              <a:off x="752779" y="2846205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2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2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26">
            <a:extLst>
              <a:ext uri="{FF2B5EF4-FFF2-40B4-BE49-F238E27FC236}">
                <a16:creationId xmlns:a16="http://schemas.microsoft.com/office/drawing/2014/main" id="{5C84D8F0-E1E8-6E0B-B3C8-CC4E964116C6}"/>
              </a:ext>
            </a:extLst>
          </p:cNvPr>
          <p:cNvSpPr txBox="1"/>
          <p:nvPr/>
        </p:nvSpPr>
        <p:spPr>
          <a:xfrm>
            <a:off x="1013323" y="3242964"/>
            <a:ext cx="844550" cy="6235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Neural Machine Translation</a:t>
            </a:r>
          </a:p>
        </p:txBody>
      </p:sp>
      <p:grpSp>
        <p:nvGrpSpPr>
          <p:cNvPr id="43" name="object 19">
            <a:extLst>
              <a:ext uri="{FF2B5EF4-FFF2-40B4-BE49-F238E27FC236}">
                <a16:creationId xmlns:a16="http://schemas.microsoft.com/office/drawing/2014/main" id="{5EBFF874-29B4-5459-43B4-AA2C6BA80A25}"/>
              </a:ext>
            </a:extLst>
          </p:cNvPr>
          <p:cNvGrpSpPr/>
          <p:nvPr/>
        </p:nvGrpSpPr>
        <p:grpSpPr>
          <a:xfrm>
            <a:off x="7019961" y="1143224"/>
            <a:ext cx="1376045" cy="1442085"/>
            <a:chOff x="7019961" y="1143224"/>
            <a:chExt cx="1376045" cy="1442085"/>
          </a:xfrm>
          <a:noFill/>
        </p:grpSpPr>
        <p:sp>
          <p:nvSpPr>
            <p:cNvPr id="44" name="object 20">
              <a:extLst>
                <a:ext uri="{FF2B5EF4-FFF2-40B4-BE49-F238E27FC236}">
                  <a16:creationId xmlns:a16="http://schemas.microsoft.com/office/drawing/2014/main" id="{691102FE-8A32-D715-58FA-E492A365499C}"/>
                </a:ext>
              </a:extLst>
            </p:cNvPr>
            <p:cNvSpPr/>
            <p:nvPr/>
          </p:nvSpPr>
          <p:spPr>
            <a:xfrm>
              <a:off x="7024723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21">
              <a:extLst>
                <a:ext uri="{FF2B5EF4-FFF2-40B4-BE49-F238E27FC236}">
                  <a16:creationId xmlns:a16="http://schemas.microsoft.com/office/drawing/2014/main" id="{3B57377D-0AC5-6B20-D064-AE9805D6FCE0}"/>
                </a:ext>
              </a:extLst>
            </p:cNvPr>
            <p:cNvSpPr/>
            <p:nvPr/>
          </p:nvSpPr>
          <p:spPr>
            <a:xfrm>
              <a:off x="7024723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22">
            <a:extLst>
              <a:ext uri="{FF2B5EF4-FFF2-40B4-BE49-F238E27FC236}">
                <a16:creationId xmlns:a16="http://schemas.microsoft.com/office/drawing/2014/main" id="{F77C2924-49B1-568B-525F-22B97F539CC6}"/>
              </a:ext>
            </a:extLst>
          </p:cNvPr>
          <p:cNvSpPr txBox="1"/>
          <p:nvPr/>
        </p:nvSpPr>
        <p:spPr>
          <a:xfrm>
            <a:off x="7262985" y="1544746"/>
            <a:ext cx="971775" cy="60452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Sequence to Sequence Modeling</a:t>
            </a:r>
          </a:p>
        </p:txBody>
      </p:sp>
      <p:grpSp>
        <p:nvGrpSpPr>
          <p:cNvPr id="47" name="object 15">
            <a:extLst>
              <a:ext uri="{FF2B5EF4-FFF2-40B4-BE49-F238E27FC236}">
                <a16:creationId xmlns:a16="http://schemas.microsoft.com/office/drawing/2014/main" id="{E28573C2-69FE-F3BF-A2C8-E3DD3D4F46CB}"/>
              </a:ext>
            </a:extLst>
          </p:cNvPr>
          <p:cNvGrpSpPr/>
          <p:nvPr/>
        </p:nvGrpSpPr>
        <p:grpSpPr>
          <a:xfrm>
            <a:off x="5451995" y="1165126"/>
            <a:ext cx="1376045" cy="1442085"/>
            <a:chOff x="5451995" y="1165126"/>
            <a:chExt cx="1376045" cy="1442085"/>
          </a:xfrm>
          <a:noFill/>
        </p:grpSpPr>
        <p:sp>
          <p:nvSpPr>
            <p:cNvPr id="48" name="object 16">
              <a:extLst>
                <a:ext uri="{FF2B5EF4-FFF2-40B4-BE49-F238E27FC236}">
                  <a16:creationId xmlns:a16="http://schemas.microsoft.com/office/drawing/2014/main" id="{03EC9356-6419-46EE-5EF6-3FA8D9E257DA}"/>
                </a:ext>
              </a:extLst>
            </p:cNvPr>
            <p:cNvSpPr/>
            <p:nvPr/>
          </p:nvSpPr>
          <p:spPr>
            <a:xfrm>
              <a:off x="5456757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200"/>
                  </a:move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2" y="1331785"/>
                  </a:lnTo>
                  <a:lnTo>
                    <a:pt x="1299791" y="1365492"/>
                  </a:lnTo>
                  <a:lnTo>
                    <a:pt x="1266084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17">
              <a:extLst>
                <a:ext uri="{FF2B5EF4-FFF2-40B4-BE49-F238E27FC236}">
                  <a16:creationId xmlns:a16="http://schemas.microsoft.com/office/drawing/2014/main" id="{2A5FCD9B-D0E2-B8C3-ECD3-B852774FD2E9}"/>
                </a:ext>
              </a:extLst>
            </p:cNvPr>
            <p:cNvSpPr/>
            <p:nvPr/>
          </p:nvSpPr>
          <p:spPr>
            <a:xfrm>
              <a:off x="5456757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2" y="1331785"/>
                  </a:lnTo>
                  <a:lnTo>
                    <a:pt x="1299791" y="1365492"/>
                  </a:lnTo>
                  <a:lnTo>
                    <a:pt x="1266084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18">
            <a:extLst>
              <a:ext uri="{FF2B5EF4-FFF2-40B4-BE49-F238E27FC236}">
                <a16:creationId xmlns:a16="http://schemas.microsoft.com/office/drawing/2014/main" id="{A742AAE5-DC63-AA39-63D2-4C44F60C8D6C}"/>
              </a:ext>
            </a:extLst>
          </p:cNvPr>
          <p:cNvSpPr txBox="1"/>
          <p:nvPr/>
        </p:nvSpPr>
        <p:spPr>
          <a:xfrm>
            <a:off x="5611888" y="1566647"/>
            <a:ext cx="1055370" cy="6235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indent="635" algn="ctr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Text Autocomplete System</a:t>
            </a:r>
          </a:p>
        </p:txBody>
      </p:sp>
      <p:grpSp>
        <p:nvGrpSpPr>
          <p:cNvPr id="55" name="object 7">
            <a:extLst>
              <a:ext uri="{FF2B5EF4-FFF2-40B4-BE49-F238E27FC236}">
                <a16:creationId xmlns:a16="http://schemas.microsoft.com/office/drawing/2014/main" id="{24F0AF00-77D8-4E58-69BE-4A229DE9B2EB}"/>
              </a:ext>
            </a:extLst>
          </p:cNvPr>
          <p:cNvGrpSpPr/>
          <p:nvPr/>
        </p:nvGrpSpPr>
        <p:grpSpPr>
          <a:xfrm>
            <a:off x="2315903" y="1165126"/>
            <a:ext cx="1376045" cy="1442085"/>
            <a:chOff x="2315903" y="1165126"/>
            <a:chExt cx="1376045" cy="1442085"/>
          </a:xfrm>
        </p:grpSpPr>
        <p:sp>
          <p:nvSpPr>
            <p:cNvPr id="56" name="object 8">
              <a:extLst>
                <a:ext uri="{FF2B5EF4-FFF2-40B4-BE49-F238E27FC236}">
                  <a16:creationId xmlns:a16="http://schemas.microsoft.com/office/drawing/2014/main" id="{9155F9DD-EF45-F949-F69C-E76593BD72AC}"/>
                </a:ext>
              </a:extLst>
            </p:cNvPr>
            <p:cNvSpPr/>
            <p:nvPr/>
          </p:nvSpPr>
          <p:spPr>
            <a:xfrm>
              <a:off x="2320666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200"/>
                  </a:move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1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9">
              <a:extLst>
                <a:ext uri="{FF2B5EF4-FFF2-40B4-BE49-F238E27FC236}">
                  <a16:creationId xmlns:a16="http://schemas.microsoft.com/office/drawing/2014/main" id="{CDF30623-0AC2-C799-F008-7B71CF719169}"/>
                </a:ext>
              </a:extLst>
            </p:cNvPr>
            <p:cNvSpPr/>
            <p:nvPr/>
          </p:nvSpPr>
          <p:spPr>
            <a:xfrm>
              <a:off x="2320666" y="1169888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3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1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6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200"/>
                  </a:lnTo>
                  <a:lnTo>
                    <a:pt x="227754" y="1432200"/>
                  </a:lnTo>
                  <a:lnTo>
                    <a:pt x="181853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6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10">
            <a:extLst>
              <a:ext uri="{FF2B5EF4-FFF2-40B4-BE49-F238E27FC236}">
                <a16:creationId xmlns:a16="http://schemas.microsoft.com/office/drawing/2014/main" id="{4133E9D9-5A08-EFC2-2051-DE591BF95B23}"/>
              </a:ext>
            </a:extLst>
          </p:cNvPr>
          <p:cNvSpPr txBox="1"/>
          <p:nvPr/>
        </p:nvSpPr>
        <p:spPr>
          <a:xfrm>
            <a:off x="2490423" y="1666659"/>
            <a:ext cx="1026794" cy="60452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8605" marR="5080" indent="-256540">
              <a:lnSpc>
                <a:spcPct val="101000"/>
              </a:lnSpc>
              <a:spcBef>
                <a:spcPts val="85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Recap of NLP Basics</a:t>
            </a:r>
          </a:p>
        </p:txBody>
      </p:sp>
      <p:grpSp>
        <p:nvGrpSpPr>
          <p:cNvPr id="59" name="object 11">
            <a:extLst>
              <a:ext uri="{FF2B5EF4-FFF2-40B4-BE49-F238E27FC236}">
                <a16:creationId xmlns:a16="http://schemas.microsoft.com/office/drawing/2014/main" id="{32E230E4-D8BC-5E74-ED63-3D0BD72C04EA}"/>
              </a:ext>
            </a:extLst>
          </p:cNvPr>
          <p:cNvGrpSpPr/>
          <p:nvPr/>
        </p:nvGrpSpPr>
        <p:grpSpPr>
          <a:xfrm>
            <a:off x="3884028" y="1143224"/>
            <a:ext cx="1376045" cy="1442085"/>
            <a:chOff x="3884028" y="1143224"/>
            <a:chExt cx="1376045" cy="1442085"/>
          </a:xfrm>
          <a:noFill/>
        </p:grpSpPr>
        <p:sp>
          <p:nvSpPr>
            <p:cNvPr id="60" name="object 12">
              <a:extLst>
                <a:ext uri="{FF2B5EF4-FFF2-40B4-BE49-F238E27FC236}">
                  <a16:creationId xmlns:a16="http://schemas.microsoft.com/office/drawing/2014/main" id="{A01F6DC3-8608-7659-51D7-19388F48DD9A}"/>
                </a:ext>
              </a:extLst>
            </p:cNvPr>
            <p:cNvSpPr/>
            <p:nvPr/>
          </p:nvSpPr>
          <p:spPr>
            <a:xfrm>
              <a:off x="3888790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5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5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6" y="1427572"/>
                  </a:lnTo>
                  <a:lnTo>
                    <a:pt x="1138745" y="14321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13">
              <a:extLst>
                <a:ext uri="{FF2B5EF4-FFF2-40B4-BE49-F238E27FC236}">
                  <a16:creationId xmlns:a16="http://schemas.microsoft.com/office/drawing/2014/main" id="{9ECAD926-A197-4981-8E01-EC359A7620E8}"/>
                </a:ext>
              </a:extLst>
            </p:cNvPr>
            <p:cNvSpPr/>
            <p:nvPr/>
          </p:nvSpPr>
          <p:spPr>
            <a:xfrm>
              <a:off x="3888790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5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6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5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grpFill/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14">
            <a:extLst>
              <a:ext uri="{FF2B5EF4-FFF2-40B4-BE49-F238E27FC236}">
                <a16:creationId xmlns:a16="http://schemas.microsoft.com/office/drawing/2014/main" id="{C42B3DD2-B705-1752-D95C-C7938BBE1B9C}"/>
              </a:ext>
            </a:extLst>
          </p:cNvPr>
          <p:cNvSpPr txBox="1"/>
          <p:nvPr/>
        </p:nvSpPr>
        <p:spPr>
          <a:xfrm>
            <a:off x="4197810" y="1544746"/>
            <a:ext cx="831390" cy="60452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Neural Language Modeling</a:t>
            </a:r>
          </a:p>
        </p:txBody>
      </p:sp>
      <p:grpSp>
        <p:nvGrpSpPr>
          <p:cNvPr id="63" name="object 3">
            <a:extLst>
              <a:ext uri="{FF2B5EF4-FFF2-40B4-BE49-F238E27FC236}">
                <a16:creationId xmlns:a16="http://schemas.microsoft.com/office/drawing/2014/main" id="{838ABD29-3A6C-F8EB-E519-25ECA16F31D9}"/>
              </a:ext>
            </a:extLst>
          </p:cNvPr>
          <p:cNvGrpSpPr/>
          <p:nvPr/>
        </p:nvGrpSpPr>
        <p:grpSpPr>
          <a:xfrm>
            <a:off x="747937" y="1143224"/>
            <a:ext cx="1376045" cy="1442085"/>
            <a:chOff x="747937" y="1143224"/>
            <a:chExt cx="1376045" cy="1442085"/>
          </a:xfrm>
        </p:grpSpPr>
        <p:sp>
          <p:nvSpPr>
            <p:cNvPr id="64" name="object 4">
              <a:extLst>
                <a:ext uri="{FF2B5EF4-FFF2-40B4-BE49-F238E27FC236}">
                  <a16:creationId xmlns:a16="http://schemas.microsoft.com/office/drawing/2014/main" id="{B58D2940-E10B-6815-1730-B7705DCE1880}"/>
                </a:ext>
              </a:extLst>
            </p:cNvPr>
            <p:cNvSpPr/>
            <p:nvPr/>
          </p:nvSpPr>
          <p:spPr>
            <a:xfrm>
              <a:off x="752699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1138745" y="1432199"/>
                  </a:move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5">
              <a:extLst>
                <a:ext uri="{FF2B5EF4-FFF2-40B4-BE49-F238E27FC236}">
                  <a16:creationId xmlns:a16="http://schemas.microsoft.com/office/drawing/2014/main" id="{A90BBEFF-EF32-AD1A-8873-A12003A717DA}"/>
                </a:ext>
              </a:extLst>
            </p:cNvPr>
            <p:cNvSpPr/>
            <p:nvPr/>
          </p:nvSpPr>
          <p:spPr>
            <a:xfrm>
              <a:off x="752699" y="1147987"/>
              <a:ext cx="1366520" cy="1432560"/>
            </a:xfrm>
            <a:custGeom>
              <a:avLst/>
              <a:gdLst/>
              <a:ahLst/>
              <a:cxnLst/>
              <a:rect l="l" t="t" r="r" b="b"/>
              <a:pathLst>
                <a:path w="1366520" h="1432560">
                  <a:moveTo>
                    <a:pt x="0" y="227754"/>
                  </a:moveTo>
                  <a:lnTo>
                    <a:pt x="4627" y="181854"/>
                  </a:lnTo>
                  <a:lnTo>
                    <a:pt x="17898" y="139102"/>
                  </a:lnTo>
                  <a:lnTo>
                    <a:pt x="38896" y="100414"/>
                  </a:lnTo>
                  <a:lnTo>
                    <a:pt x="66707" y="66707"/>
                  </a:lnTo>
                  <a:lnTo>
                    <a:pt x="100414" y="38896"/>
                  </a:lnTo>
                  <a:lnTo>
                    <a:pt x="139102" y="17898"/>
                  </a:lnTo>
                  <a:lnTo>
                    <a:pt x="181854" y="4627"/>
                  </a:lnTo>
                  <a:lnTo>
                    <a:pt x="227754" y="0"/>
                  </a:lnTo>
                  <a:lnTo>
                    <a:pt x="1138745" y="0"/>
                  </a:lnTo>
                  <a:lnTo>
                    <a:pt x="1183385" y="4416"/>
                  </a:lnTo>
                  <a:lnTo>
                    <a:pt x="1225903" y="17336"/>
                  </a:lnTo>
                  <a:lnTo>
                    <a:pt x="1265103" y="38265"/>
                  </a:lnTo>
                  <a:lnTo>
                    <a:pt x="1299792" y="66707"/>
                  </a:lnTo>
                  <a:lnTo>
                    <a:pt x="1328234" y="101396"/>
                  </a:lnTo>
                  <a:lnTo>
                    <a:pt x="1349163" y="140596"/>
                  </a:lnTo>
                  <a:lnTo>
                    <a:pt x="1362083" y="183114"/>
                  </a:lnTo>
                  <a:lnTo>
                    <a:pt x="1366499" y="227754"/>
                  </a:lnTo>
                  <a:lnTo>
                    <a:pt x="1366499" y="1204445"/>
                  </a:lnTo>
                  <a:lnTo>
                    <a:pt x="1361872" y="1250345"/>
                  </a:lnTo>
                  <a:lnTo>
                    <a:pt x="1348601" y="1293097"/>
                  </a:lnTo>
                  <a:lnTo>
                    <a:pt x="1327603" y="1331785"/>
                  </a:lnTo>
                  <a:lnTo>
                    <a:pt x="1299792" y="1365492"/>
                  </a:lnTo>
                  <a:lnTo>
                    <a:pt x="1266085" y="1393303"/>
                  </a:lnTo>
                  <a:lnTo>
                    <a:pt x="1227397" y="1414301"/>
                  </a:lnTo>
                  <a:lnTo>
                    <a:pt x="1184645" y="1427572"/>
                  </a:lnTo>
                  <a:lnTo>
                    <a:pt x="1138745" y="1432199"/>
                  </a:lnTo>
                  <a:lnTo>
                    <a:pt x="227754" y="1432199"/>
                  </a:lnTo>
                  <a:lnTo>
                    <a:pt x="181854" y="1427572"/>
                  </a:lnTo>
                  <a:lnTo>
                    <a:pt x="139102" y="1414301"/>
                  </a:lnTo>
                  <a:lnTo>
                    <a:pt x="100414" y="1393303"/>
                  </a:lnTo>
                  <a:lnTo>
                    <a:pt x="66707" y="1365492"/>
                  </a:lnTo>
                  <a:lnTo>
                    <a:pt x="38896" y="1331785"/>
                  </a:lnTo>
                  <a:lnTo>
                    <a:pt x="17898" y="1293097"/>
                  </a:lnTo>
                  <a:lnTo>
                    <a:pt x="4627" y="1250345"/>
                  </a:lnTo>
                  <a:lnTo>
                    <a:pt x="0" y="1204445"/>
                  </a:lnTo>
                  <a:lnTo>
                    <a:pt x="0" y="22775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">
            <a:extLst>
              <a:ext uri="{FF2B5EF4-FFF2-40B4-BE49-F238E27FC236}">
                <a16:creationId xmlns:a16="http://schemas.microsoft.com/office/drawing/2014/main" id="{468269B8-EC22-8A15-F975-5CFD3E5637D5}"/>
              </a:ext>
            </a:extLst>
          </p:cNvPr>
          <p:cNvSpPr txBox="1"/>
          <p:nvPr/>
        </p:nvSpPr>
        <p:spPr>
          <a:xfrm>
            <a:off x="909240" y="1444733"/>
            <a:ext cx="1053465" cy="100860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9255" marR="5080" indent="-377190">
              <a:lnSpc>
                <a:spcPct val="101000"/>
              </a:lnSpc>
              <a:spcBef>
                <a:spcPts val="85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Recap of MLP and</a:t>
            </a:r>
          </a:p>
          <a:p>
            <a:pPr marL="365760" marR="6350" indent="-352425">
              <a:lnSpc>
                <a:spcPct val="101000"/>
              </a:lnSpc>
            </a:pPr>
            <a:r>
              <a:rPr sz="1300" dirty="0">
                <a:latin typeface="Arial" panose="020B0604020202020204" pitchFamily="34" charset="0"/>
                <a:cs typeface="Arial" panose="020B0604020202020204" pitchFamily="34" charset="0"/>
              </a:rPr>
              <a:t>RNN / LSTM / GRU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13</TotalTime>
  <Words>366</Words>
  <Application>Microsoft Office PowerPoint</Application>
  <PresentationFormat>On-screen Show (16:9)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GenAITheme3-whiteBG</vt:lpstr>
      <vt:lpstr>Overview of the Course</vt:lpstr>
      <vt:lpstr>PowerPoint Presentation</vt:lpstr>
      <vt:lpstr>Overview of the Course</vt:lpstr>
      <vt:lpstr>Overview of the Course</vt:lpstr>
      <vt:lpstr>Overview of the Course</vt:lpstr>
      <vt:lpstr>Overview of the Course</vt:lpstr>
      <vt:lpstr>Overview of the Course</vt:lpstr>
      <vt:lpstr>Overview of the Course</vt:lpstr>
      <vt:lpstr>Overview of the Course</vt:lpstr>
      <vt:lpstr>Overview of the Course</vt:lpstr>
      <vt:lpstr>Overview of the Course</vt:lpstr>
      <vt:lpstr>Projects in the Course</vt:lpstr>
      <vt:lpstr>Projects in the Course</vt:lpstr>
      <vt:lpstr>Projects in the Course</vt:lpstr>
      <vt:lpstr>Projects in the Course</vt:lpstr>
      <vt:lpstr>Projects in the Course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dell</cp:lastModifiedBy>
  <cp:revision>3</cp:revision>
  <dcterms:created xsi:type="dcterms:W3CDTF">2025-03-04T06:12:37Z</dcterms:created>
  <dcterms:modified xsi:type="dcterms:W3CDTF">2025-03-04T06:57:00Z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2025-03-04T00:00:00Z</vt:filetime>
  </property>
</Properties>
</file>