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74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442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36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83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3562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42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23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9944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5900"/>
                </a:solidFill>
              </a:rPr>
              <a:t>Introduction </a:t>
            </a:r>
            <a:r>
              <a:rPr sz="3600" dirty="0" err="1">
                <a:solidFill>
                  <a:srgbClr val="FF5900"/>
                </a:solidFill>
              </a:rPr>
              <a:t>toTransformers</a:t>
            </a:r>
            <a:endParaRPr sz="3600" dirty="0">
              <a:solidFill>
                <a:srgbClr val="FF5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220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Key Highlights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98" y="1355981"/>
            <a:ext cx="8213001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Since 2018, Transformer based models have taken the NLP world by storm.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BERT and GPT-2 are two of most important transformer based models.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220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Key Highlights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98" y="1355981"/>
            <a:ext cx="8213001" cy="1688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Since 2018, Transformer based models have taken the NLP world by storm.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BERT and GPT-2 are two of most important transformer based models.</a:t>
            </a: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marR="462915" indent="-367030">
              <a:lnSpc>
                <a:spcPct val="100699"/>
              </a:lnSpc>
              <a:spcBef>
                <a:spcPts val="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These models are able to understand the semantics of text to a degree never seen before.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Transformer - 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476" y="1056149"/>
            <a:ext cx="4691149" cy="3769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Transformer - 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887" y="891054"/>
            <a:ext cx="3162226" cy="40873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Transformer - Self Attention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4274" y="1259354"/>
            <a:ext cx="2495549" cy="30289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0" y="2114550"/>
            <a:ext cx="2903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5900"/>
                </a:solidFill>
              </a:rPr>
              <a:t>Thank</a:t>
            </a:r>
            <a:r>
              <a:rPr sz="3600" spc="-100" dirty="0">
                <a:solidFill>
                  <a:srgbClr val="FF5900"/>
                </a:solidFill>
              </a:rPr>
              <a:t> </a:t>
            </a:r>
            <a:r>
              <a:rPr sz="3600" spc="-25" dirty="0">
                <a:solidFill>
                  <a:srgbClr val="FF5900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Recurrent Neural 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7045" y="1384231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ŷ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61812" y="2443587"/>
            <a:ext cx="442595" cy="421005"/>
            <a:chOff x="5861812" y="2443587"/>
            <a:chExt cx="442595" cy="421005"/>
          </a:xfrm>
        </p:grpSpPr>
        <p:sp>
          <p:nvSpPr>
            <p:cNvPr id="5" name="object 5"/>
            <p:cNvSpPr/>
            <p:nvPr/>
          </p:nvSpPr>
          <p:spPr>
            <a:xfrm>
              <a:off x="58665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65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34278" y="2529413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H</a:t>
            </a:r>
            <a:r>
              <a:rPr sz="1350" spc="52" baseline="-33950" dirty="0">
                <a:latin typeface="Trebuchet MS"/>
                <a:cs typeface="Trebuchet MS"/>
              </a:rPr>
              <a:t>1</a:t>
            </a:r>
            <a:endParaRPr sz="1350" baseline="-3395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62529" y="2443587"/>
            <a:ext cx="1537335" cy="1091565"/>
            <a:chOff x="6062529" y="2443587"/>
            <a:chExt cx="1537335" cy="1091565"/>
          </a:xfrm>
        </p:grpSpPr>
        <p:sp>
          <p:nvSpPr>
            <p:cNvPr id="9" name="object 9"/>
            <p:cNvSpPr/>
            <p:nvPr/>
          </p:nvSpPr>
          <p:spPr>
            <a:xfrm>
              <a:off x="6083024" y="29167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72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672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619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619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29678" y="2529413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H</a:t>
            </a:r>
            <a:r>
              <a:rPr sz="1350" spc="52" baseline="-33950" dirty="0">
                <a:latin typeface="Trebuchet MS"/>
                <a:cs typeface="Trebuchet MS"/>
              </a:rPr>
              <a:t>2</a:t>
            </a:r>
            <a:endParaRPr sz="1350" baseline="-3395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357929" y="2443587"/>
            <a:ext cx="1537335" cy="1091565"/>
            <a:chOff x="7357929" y="2443587"/>
            <a:chExt cx="1537335" cy="1091565"/>
          </a:xfrm>
        </p:grpSpPr>
        <p:sp>
          <p:nvSpPr>
            <p:cNvPr id="16" name="object 16"/>
            <p:cNvSpPr/>
            <p:nvPr/>
          </p:nvSpPr>
          <p:spPr>
            <a:xfrm>
              <a:off x="7378424" y="29167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626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626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573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573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525078" y="2529413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H</a:t>
            </a:r>
            <a:r>
              <a:rPr sz="1350" spc="52" baseline="-33950" dirty="0">
                <a:latin typeface="Trebuchet MS"/>
                <a:cs typeface="Trebuchet MS"/>
              </a:rPr>
              <a:t>3</a:t>
            </a:r>
            <a:endParaRPr sz="1350" baseline="-339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94712" y="2633504"/>
            <a:ext cx="2399665" cy="901700"/>
            <a:chOff x="6294712" y="2633504"/>
            <a:chExt cx="2399665" cy="901700"/>
          </a:xfrm>
        </p:grpSpPr>
        <p:sp>
          <p:nvSpPr>
            <p:cNvPr id="23" name="object 23"/>
            <p:cNvSpPr/>
            <p:nvPr/>
          </p:nvSpPr>
          <p:spPr>
            <a:xfrm>
              <a:off x="8673824" y="29168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580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580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99474" y="2654000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5">
                  <a:moveTo>
                    <a:pt x="0" y="0"/>
                  </a:moveTo>
                  <a:lnTo>
                    <a:pt x="8053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048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048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94874" y="2654000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5">
                  <a:moveTo>
                    <a:pt x="0" y="0"/>
                  </a:moveTo>
                  <a:lnTo>
                    <a:pt x="8053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002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4002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8853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807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76584" y="1995863"/>
            <a:ext cx="142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V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761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281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235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222512" y="2633478"/>
            <a:ext cx="635000" cy="41275"/>
            <a:chOff x="5222512" y="2633478"/>
            <a:chExt cx="635000" cy="41275"/>
          </a:xfrm>
        </p:grpSpPr>
        <p:sp>
          <p:nvSpPr>
            <p:cNvPr id="39" name="object 39"/>
            <p:cNvSpPr/>
            <p:nvPr/>
          </p:nvSpPr>
          <p:spPr>
            <a:xfrm>
              <a:off x="5227275" y="26537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5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09417" y="26382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09417" y="26382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4089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669062" y="1787009"/>
            <a:ext cx="32384" cy="666115"/>
            <a:chOff x="8669062" y="1787009"/>
            <a:chExt cx="32384" cy="666115"/>
          </a:xfrm>
        </p:grpSpPr>
        <p:sp>
          <p:nvSpPr>
            <p:cNvPr id="44" name="object 44"/>
            <p:cNvSpPr/>
            <p:nvPr/>
          </p:nvSpPr>
          <p:spPr>
            <a:xfrm>
              <a:off x="8673824" y="18104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75181" y="17917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75181" y="17917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5362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3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408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2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454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1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088024" y="2490988"/>
            <a:ext cx="269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rebuchet MS"/>
                <a:cs typeface="Trebuchet MS"/>
              </a:rPr>
              <a:t>H</a:t>
            </a:r>
            <a:r>
              <a:rPr sz="1350" spc="52" baseline="-33950" dirty="0">
                <a:latin typeface="Trebuchet MS"/>
                <a:cs typeface="Trebuchet MS"/>
              </a:rPr>
              <a:t>0</a:t>
            </a:r>
            <a:endParaRPr sz="1350" baseline="-3395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9999" y="1355981"/>
            <a:ext cx="392112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RNN / LSTM / GRU work on data in sequential manner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Recurrent Neural 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7045" y="1384231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ŷ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61812" y="2443587"/>
            <a:ext cx="442595" cy="421005"/>
            <a:chOff x="5861812" y="2443587"/>
            <a:chExt cx="442595" cy="421005"/>
          </a:xfrm>
        </p:grpSpPr>
        <p:sp>
          <p:nvSpPr>
            <p:cNvPr id="5" name="object 5"/>
            <p:cNvSpPr/>
            <p:nvPr/>
          </p:nvSpPr>
          <p:spPr>
            <a:xfrm>
              <a:off x="58665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65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59678" y="2529413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6359" y="2655354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62529" y="2443587"/>
            <a:ext cx="1537335" cy="1091565"/>
            <a:chOff x="6062529" y="2443587"/>
            <a:chExt cx="1537335" cy="1091565"/>
          </a:xfrm>
        </p:grpSpPr>
        <p:sp>
          <p:nvSpPr>
            <p:cNvPr id="10" name="object 10"/>
            <p:cNvSpPr/>
            <p:nvPr/>
          </p:nvSpPr>
          <p:spPr>
            <a:xfrm>
              <a:off x="6083024" y="29167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672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72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619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619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55078" y="2529413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81759" y="2655354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57929" y="2443587"/>
            <a:ext cx="1537335" cy="1091565"/>
            <a:chOff x="7357929" y="2443587"/>
            <a:chExt cx="1537335" cy="1091565"/>
          </a:xfrm>
        </p:grpSpPr>
        <p:sp>
          <p:nvSpPr>
            <p:cNvPr id="18" name="object 18"/>
            <p:cNvSpPr/>
            <p:nvPr/>
          </p:nvSpPr>
          <p:spPr>
            <a:xfrm>
              <a:off x="7378424" y="29167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626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626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573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573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50478" y="2529413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77159" y="2655354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94712" y="2633504"/>
            <a:ext cx="2399665" cy="901700"/>
            <a:chOff x="6294712" y="2633504"/>
            <a:chExt cx="2399665" cy="901700"/>
          </a:xfrm>
        </p:grpSpPr>
        <p:sp>
          <p:nvSpPr>
            <p:cNvPr id="26" name="object 26"/>
            <p:cNvSpPr/>
            <p:nvPr/>
          </p:nvSpPr>
          <p:spPr>
            <a:xfrm>
              <a:off x="8673824" y="29168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580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580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99474" y="2654000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5">
                  <a:moveTo>
                    <a:pt x="0" y="0"/>
                  </a:moveTo>
                  <a:lnTo>
                    <a:pt x="8053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48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48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94874" y="2654000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5">
                  <a:moveTo>
                    <a:pt x="0" y="0"/>
                  </a:moveTo>
                  <a:lnTo>
                    <a:pt x="8053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002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002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853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807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76584" y="1995863"/>
            <a:ext cx="142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V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761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281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235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222512" y="2633478"/>
            <a:ext cx="635000" cy="41275"/>
            <a:chOff x="5222512" y="2633478"/>
            <a:chExt cx="635000" cy="41275"/>
          </a:xfrm>
        </p:grpSpPr>
        <p:sp>
          <p:nvSpPr>
            <p:cNvPr id="42" name="object 42"/>
            <p:cNvSpPr/>
            <p:nvPr/>
          </p:nvSpPr>
          <p:spPr>
            <a:xfrm>
              <a:off x="5227275" y="26537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5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09417" y="26382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09417" y="26382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4089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669062" y="1787009"/>
            <a:ext cx="32384" cy="666115"/>
            <a:chOff x="8669062" y="1787009"/>
            <a:chExt cx="32384" cy="666115"/>
          </a:xfrm>
        </p:grpSpPr>
        <p:sp>
          <p:nvSpPr>
            <p:cNvPr id="47" name="object 47"/>
            <p:cNvSpPr/>
            <p:nvPr/>
          </p:nvSpPr>
          <p:spPr>
            <a:xfrm>
              <a:off x="8673824" y="18104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75181" y="17917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75181" y="17917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5362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3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408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2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454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1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13424" y="2490988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40105" y="2616929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9999" y="1355981"/>
            <a:ext cx="392112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RNN / LSTM / GRU work on data in sequential manner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49999" y="2184656"/>
            <a:ext cx="411226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7825" marR="5080" indent="-365760" algn="just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At each point they look at the current 	input as well as the information from 	the past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Recurrent Neural 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7045" y="1384231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ŷ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61812" y="2443587"/>
            <a:ext cx="442595" cy="421005"/>
            <a:chOff x="5861812" y="2443587"/>
            <a:chExt cx="442595" cy="421005"/>
          </a:xfrm>
        </p:grpSpPr>
        <p:sp>
          <p:nvSpPr>
            <p:cNvPr id="5" name="object 5"/>
            <p:cNvSpPr/>
            <p:nvPr/>
          </p:nvSpPr>
          <p:spPr>
            <a:xfrm>
              <a:off x="58665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65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59678" y="2529413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6359" y="2655354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62529" y="2443587"/>
            <a:ext cx="1537335" cy="1091565"/>
            <a:chOff x="6062529" y="2443587"/>
            <a:chExt cx="1537335" cy="1091565"/>
          </a:xfrm>
        </p:grpSpPr>
        <p:sp>
          <p:nvSpPr>
            <p:cNvPr id="10" name="object 10"/>
            <p:cNvSpPr/>
            <p:nvPr/>
          </p:nvSpPr>
          <p:spPr>
            <a:xfrm>
              <a:off x="6083024" y="29167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672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72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619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619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55078" y="2529413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81759" y="2655354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57929" y="2443587"/>
            <a:ext cx="1537335" cy="1091565"/>
            <a:chOff x="7357929" y="2443587"/>
            <a:chExt cx="1537335" cy="1091565"/>
          </a:xfrm>
        </p:grpSpPr>
        <p:sp>
          <p:nvSpPr>
            <p:cNvPr id="18" name="object 18"/>
            <p:cNvSpPr/>
            <p:nvPr/>
          </p:nvSpPr>
          <p:spPr>
            <a:xfrm>
              <a:off x="7378424" y="29167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626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626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573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573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50478" y="2529413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77159" y="2655354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94712" y="2633504"/>
            <a:ext cx="2399665" cy="901700"/>
            <a:chOff x="6294712" y="2633504"/>
            <a:chExt cx="2399665" cy="901700"/>
          </a:xfrm>
        </p:grpSpPr>
        <p:sp>
          <p:nvSpPr>
            <p:cNvPr id="26" name="object 26"/>
            <p:cNvSpPr/>
            <p:nvPr/>
          </p:nvSpPr>
          <p:spPr>
            <a:xfrm>
              <a:off x="8673824" y="29168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580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580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99474" y="2654000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5">
                  <a:moveTo>
                    <a:pt x="0" y="0"/>
                  </a:moveTo>
                  <a:lnTo>
                    <a:pt x="8053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48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48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94874" y="2654000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5">
                  <a:moveTo>
                    <a:pt x="0" y="0"/>
                  </a:moveTo>
                  <a:lnTo>
                    <a:pt x="8053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002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002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853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807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76584" y="1995863"/>
            <a:ext cx="142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V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761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281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235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222512" y="2633478"/>
            <a:ext cx="635000" cy="41275"/>
            <a:chOff x="5222512" y="2633478"/>
            <a:chExt cx="635000" cy="41275"/>
          </a:xfrm>
        </p:grpSpPr>
        <p:sp>
          <p:nvSpPr>
            <p:cNvPr id="42" name="object 42"/>
            <p:cNvSpPr/>
            <p:nvPr/>
          </p:nvSpPr>
          <p:spPr>
            <a:xfrm>
              <a:off x="5227275" y="26537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5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09417" y="26382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09417" y="26382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4089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669062" y="1787009"/>
            <a:ext cx="32384" cy="666115"/>
            <a:chOff x="8669062" y="1787009"/>
            <a:chExt cx="32384" cy="666115"/>
          </a:xfrm>
        </p:grpSpPr>
        <p:sp>
          <p:nvSpPr>
            <p:cNvPr id="47" name="object 47"/>
            <p:cNvSpPr/>
            <p:nvPr/>
          </p:nvSpPr>
          <p:spPr>
            <a:xfrm>
              <a:off x="8673824" y="18104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75181" y="17917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75181" y="17917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5362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3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408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2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454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1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13424" y="2490988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40105" y="2616929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9999" y="1355981"/>
            <a:ext cx="3921125" cy="5531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9095" marR="5080" indent="-367030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RNN / LSTM / GRU work on data in sequential manner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49999" y="2184656"/>
            <a:ext cx="4112260" cy="8521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77825" marR="5080" indent="-365760" algn="just">
              <a:lnSpc>
                <a:spcPct val="100699"/>
              </a:lnSpc>
              <a:spcBef>
                <a:spcPts val="85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At each point they look at the current 	input as well as the information from 	the past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49999" y="3289556"/>
            <a:ext cx="39027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Have been quite successful in NLP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Recurrent Neural Networks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body" idx="1"/>
          </p:nvPr>
        </p:nvSpPr>
        <p:spPr>
          <a:xfrm>
            <a:off x="571475" y="1076087"/>
            <a:ext cx="4664075" cy="1121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Drawbacks: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 dirty="0"/>
          </a:p>
          <a:p>
            <a:pPr marL="469900" marR="5080" indent="-367030">
              <a:lnSpc>
                <a:spcPct val="100699"/>
              </a:lnSpc>
              <a:spcBef>
                <a:spcPts val="5"/>
              </a:spcBef>
              <a:buFont typeface="Arial"/>
              <a:buChar char="●"/>
              <a:tabLst>
                <a:tab pos="469900" algn="l"/>
              </a:tabLst>
            </a:pPr>
            <a:r>
              <a:rPr sz="1800" dirty="0"/>
              <a:t>Due to the sequential nature, it is hard to parallelize RNNs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7045" y="1384231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ŷ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61812" y="2443587"/>
            <a:ext cx="442595" cy="421005"/>
            <a:chOff x="5861812" y="2443587"/>
            <a:chExt cx="442595" cy="421005"/>
          </a:xfrm>
        </p:grpSpPr>
        <p:sp>
          <p:nvSpPr>
            <p:cNvPr id="5" name="object 5"/>
            <p:cNvSpPr/>
            <p:nvPr/>
          </p:nvSpPr>
          <p:spPr>
            <a:xfrm>
              <a:off x="58665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65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59678" y="2529413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6359" y="2655354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62529" y="2443587"/>
            <a:ext cx="1537335" cy="1091565"/>
            <a:chOff x="6062529" y="2443587"/>
            <a:chExt cx="1537335" cy="1091565"/>
          </a:xfrm>
        </p:grpSpPr>
        <p:sp>
          <p:nvSpPr>
            <p:cNvPr id="10" name="object 10"/>
            <p:cNvSpPr/>
            <p:nvPr/>
          </p:nvSpPr>
          <p:spPr>
            <a:xfrm>
              <a:off x="6083024" y="29167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672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72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619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619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55078" y="2529413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81759" y="2655354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57929" y="2443587"/>
            <a:ext cx="1537335" cy="1091565"/>
            <a:chOff x="7357929" y="2443587"/>
            <a:chExt cx="1537335" cy="1091565"/>
          </a:xfrm>
        </p:grpSpPr>
        <p:sp>
          <p:nvSpPr>
            <p:cNvPr id="18" name="object 18"/>
            <p:cNvSpPr/>
            <p:nvPr/>
          </p:nvSpPr>
          <p:spPr>
            <a:xfrm>
              <a:off x="7378424" y="29167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626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626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573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573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50478" y="2529413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77159" y="2655354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94712" y="2633504"/>
            <a:ext cx="2399665" cy="901700"/>
            <a:chOff x="6294712" y="2633504"/>
            <a:chExt cx="2399665" cy="901700"/>
          </a:xfrm>
        </p:grpSpPr>
        <p:sp>
          <p:nvSpPr>
            <p:cNvPr id="26" name="object 26"/>
            <p:cNvSpPr/>
            <p:nvPr/>
          </p:nvSpPr>
          <p:spPr>
            <a:xfrm>
              <a:off x="8673824" y="29168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580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580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99474" y="2654000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5">
                  <a:moveTo>
                    <a:pt x="0" y="0"/>
                  </a:moveTo>
                  <a:lnTo>
                    <a:pt x="8053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48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48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94874" y="2654000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5">
                  <a:moveTo>
                    <a:pt x="0" y="0"/>
                  </a:moveTo>
                  <a:lnTo>
                    <a:pt x="8053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002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002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853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807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76584" y="1995863"/>
            <a:ext cx="142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V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761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281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235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222512" y="2633478"/>
            <a:ext cx="635000" cy="41275"/>
            <a:chOff x="5222512" y="2633478"/>
            <a:chExt cx="635000" cy="41275"/>
          </a:xfrm>
        </p:grpSpPr>
        <p:sp>
          <p:nvSpPr>
            <p:cNvPr id="42" name="object 42"/>
            <p:cNvSpPr/>
            <p:nvPr/>
          </p:nvSpPr>
          <p:spPr>
            <a:xfrm>
              <a:off x="5227275" y="26537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5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09417" y="26382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09417" y="26382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4089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669062" y="1787009"/>
            <a:ext cx="32384" cy="666115"/>
            <a:chOff x="8669062" y="1787009"/>
            <a:chExt cx="32384" cy="666115"/>
          </a:xfrm>
        </p:grpSpPr>
        <p:sp>
          <p:nvSpPr>
            <p:cNvPr id="47" name="object 47"/>
            <p:cNvSpPr/>
            <p:nvPr/>
          </p:nvSpPr>
          <p:spPr>
            <a:xfrm>
              <a:off x="8673824" y="18104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75181" y="17917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75181" y="17917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5362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3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408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2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454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1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13424" y="2490988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40105" y="2616929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Recurrent Neural Networks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body" idx="1"/>
          </p:nvPr>
        </p:nvSpPr>
        <p:spPr>
          <a:xfrm>
            <a:off x="571475" y="1076087"/>
            <a:ext cx="4664075" cy="1971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Drawbacks: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 dirty="0"/>
          </a:p>
          <a:p>
            <a:pPr marL="469900" marR="5080" indent="-367030">
              <a:lnSpc>
                <a:spcPct val="100699"/>
              </a:lnSpc>
              <a:spcBef>
                <a:spcPts val="5"/>
              </a:spcBef>
              <a:buFont typeface="Arial"/>
              <a:buChar char="●"/>
              <a:tabLst>
                <a:tab pos="469900" algn="l"/>
              </a:tabLst>
            </a:pPr>
            <a:r>
              <a:rPr sz="1800" dirty="0"/>
              <a:t>Due to the sequential nature, it is hard to parallelize RNNs</a:t>
            </a: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●"/>
            </a:pPr>
            <a:endParaRPr sz="1800" dirty="0"/>
          </a:p>
          <a:p>
            <a:pPr marL="469900" marR="324485" indent="-367030">
              <a:lnSpc>
                <a:spcPct val="100699"/>
              </a:lnSpc>
              <a:spcBef>
                <a:spcPts val="5"/>
              </a:spcBef>
              <a:buFont typeface="Arial"/>
              <a:buChar char="●"/>
              <a:tabLst>
                <a:tab pos="469900" algn="l"/>
              </a:tabLst>
            </a:pPr>
            <a:r>
              <a:rPr sz="1800" dirty="0"/>
              <a:t>Diﬃcult to capture long range 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7045" y="1384231"/>
            <a:ext cx="13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Trebuchet MS"/>
                <a:cs typeface="Trebuchet MS"/>
              </a:rPr>
              <a:t>ŷ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61812" y="2443587"/>
            <a:ext cx="442595" cy="421005"/>
            <a:chOff x="5861812" y="2443587"/>
            <a:chExt cx="442595" cy="421005"/>
          </a:xfrm>
        </p:grpSpPr>
        <p:sp>
          <p:nvSpPr>
            <p:cNvPr id="5" name="object 5"/>
            <p:cNvSpPr/>
            <p:nvPr/>
          </p:nvSpPr>
          <p:spPr>
            <a:xfrm>
              <a:off x="58665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665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1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59678" y="2529413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6359" y="2655354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1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62529" y="2443587"/>
            <a:ext cx="1537335" cy="1091565"/>
            <a:chOff x="6062529" y="2443587"/>
            <a:chExt cx="1537335" cy="1091565"/>
          </a:xfrm>
        </p:grpSpPr>
        <p:sp>
          <p:nvSpPr>
            <p:cNvPr id="10" name="object 10"/>
            <p:cNvSpPr/>
            <p:nvPr/>
          </p:nvSpPr>
          <p:spPr>
            <a:xfrm>
              <a:off x="6083024" y="29167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672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72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619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619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255078" y="2529413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81759" y="2655354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57929" y="2443587"/>
            <a:ext cx="1537335" cy="1091565"/>
            <a:chOff x="7357929" y="2443587"/>
            <a:chExt cx="1537335" cy="1091565"/>
          </a:xfrm>
        </p:grpSpPr>
        <p:sp>
          <p:nvSpPr>
            <p:cNvPr id="18" name="object 18"/>
            <p:cNvSpPr/>
            <p:nvPr/>
          </p:nvSpPr>
          <p:spPr>
            <a:xfrm>
              <a:off x="7378424" y="2916799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626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626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573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364348" y="411299"/>
                  </a:move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57374" y="2448349"/>
              <a:ext cx="433070" cy="411480"/>
            </a:xfrm>
            <a:custGeom>
              <a:avLst/>
              <a:gdLst/>
              <a:ahLst/>
              <a:cxnLst/>
              <a:rect l="l" t="t" r="r" b="b"/>
              <a:pathLst>
                <a:path w="433070" h="411480">
                  <a:moveTo>
                    <a:pt x="0" y="68551"/>
                  </a:moveTo>
                  <a:lnTo>
                    <a:pt x="5387" y="41868"/>
                  </a:lnTo>
                  <a:lnTo>
                    <a:pt x="20078" y="20078"/>
                  </a:lnTo>
                  <a:lnTo>
                    <a:pt x="41868" y="5387"/>
                  </a:lnTo>
                  <a:lnTo>
                    <a:pt x="68551" y="0"/>
                  </a:lnTo>
                  <a:lnTo>
                    <a:pt x="364348" y="0"/>
                  </a:lnTo>
                  <a:lnTo>
                    <a:pt x="402380" y="11517"/>
                  </a:lnTo>
                  <a:lnTo>
                    <a:pt x="427681" y="42317"/>
                  </a:lnTo>
                  <a:lnTo>
                    <a:pt x="432899" y="68551"/>
                  </a:lnTo>
                  <a:lnTo>
                    <a:pt x="432899" y="342748"/>
                  </a:lnTo>
                  <a:lnTo>
                    <a:pt x="427512" y="369431"/>
                  </a:lnTo>
                  <a:lnTo>
                    <a:pt x="412821" y="391221"/>
                  </a:lnTo>
                  <a:lnTo>
                    <a:pt x="391031" y="405912"/>
                  </a:lnTo>
                  <a:lnTo>
                    <a:pt x="364348" y="411299"/>
                  </a:lnTo>
                  <a:lnTo>
                    <a:pt x="68551" y="411299"/>
                  </a:lnTo>
                  <a:lnTo>
                    <a:pt x="41868" y="405912"/>
                  </a:lnTo>
                  <a:lnTo>
                    <a:pt x="20078" y="391221"/>
                  </a:lnTo>
                  <a:lnTo>
                    <a:pt x="5387" y="369431"/>
                  </a:lnTo>
                  <a:lnTo>
                    <a:pt x="0" y="342748"/>
                  </a:lnTo>
                  <a:lnTo>
                    <a:pt x="0" y="6855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550478" y="2529413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77159" y="2655354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94712" y="2633504"/>
            <a:ext cx="2399665" cy="901700"/>
            <a:chOff x="6294712" y="2633504"/>
            <a:chExt cx="2399665" cy="901700"/>
          </a:xfrm>
        </p:grpSpPr>
        <p:sp>
          <p:nvSpPr>
            <p:cNvPr id="26" name="object 26"/>
            <p:cNvSpPr/>
            <p:nvPr/>
          </p:nvSpPr>
          <p:spPr>
            <a:xfrm>
              <a:off x="8673824" y="2916800"/>
              <a:ext cx="0" cy="613410"/>
            </a:xfrm>
            <a:custGeom>
              <a:avLst/>
              <a:gdLst/>
              <a:ahLst/>
              <a:cxnLst/>
              <a:rect l="l" t="t" r="r" b="b"/>
              <a:pathLst>
                <a:path h="613410">
                  <a:moveTo>
                    <a:pt x="0" y="6133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6580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658092" y="28735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99474" y="2654000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5">
                  <a:moveTo>
                    <a:pt x="0" y="0"/>
                  </a:moveTo>
                  <a:lnTo>
                    <a:pt x="8053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48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48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94874" y="2654000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5">
                  <a:moveTo>
                    <a:pt x="0" y="0"/>
                  </a:moveTo>
                  <a:lnTo>
                    <a:pt x="8053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002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00224" y="26382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853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807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76584" y="1995863"/>
            <a:ext cx="142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V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76193" y="3138863"/>
            <a:ext cx="14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U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281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235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222512" y="2633478"/>
            <a:ext cx="635000" cy="41275"/>
            <a:chOff x="5222512" y="2633478"/>
            <a:chExt cx="635000" cy="41275"/>
          </a:xfrm>
        </p:grpSpPr>
        <p:sp>
          <p:nvSpPr>
            <p:cNvPr id="42" name="object 42"/>
            <p:cNvSpPr/>
            <p:nvPr/>
          </p:nvSpPr>
          <p:spPr>
            <a:xfrm>
              <a:off x="5227275" y="2653700"/>
              <a:ext cx="582295" cy="635"/>
            </a:xfrm>
            <a:custGeom>
              <a:avLst/>
              <a:gdLst/>
              <a:ahLst/>
              <a:cxnLst/>
              <a:rect l="l" t="t" r="r" b="b"/>
              <a:pathLst>
                <a:path w="582295" h="635">
                  <a:moveTo>
                    <a:pt x="0" y="0"/>
                  </a:moveTo>
                  <a:lnTo>
                    <a:pt x="582149" y="273"/>
                  </a:lnTo>
                </a:path>
              </a:pathLst>
            </a:custGeom>
            <a:ln w="9524">
              <a:solidFill>
                <a:srgbClr val="59595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09417" y="26382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14" y="0"/>
                  </a:lnTo>
                  <a:lnTo>
                    <a:pt x="43232" y="1575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09417" y="263824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32" y="15752"/>
                  </a:lnTo>
                  <a:lnTo>
                    <a:pt x="14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408974" y="2376863"/>
            <a:ext cx="180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B5394"/>
                </a:solidFill>
                <a:latin typeface="Trebuchet MS"/>
                <a:cs typeface="Trebuchet MS"/>
              </a:rPr>
              <a:t>W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669062" y="1787009"/>
            <a:ext cx="32384" cy="666115"/>
            <a:chOff x="8669062" y="1787009"/>
            <a:chExt cx="32384" cy="666115"/>
          </a:xfrm>
        </p:grpSpPr>
        <p:sp>
          <p:nvSpPr>
            <p:cNvPr id="47" name="object 47"/>
            <p:cNvSpPr/>
            <p:nvPr/>
          </p:nvSpPr>
          <p:spPr>
            <a:xfrm>
              <a:off x="8673824" y="1810487"/>
              <a:ext cx="12700" cy="638175"/>
            </a:xfrm>
            <a:custGeom>
              <a:avLst/>
              <a:gdLst/>
              <a:ahLst/>
              <a:cxnLst/>
              <a:rect l="l" t="t" r="r" b="b"/>
              <a:pathLst>
                <a:path w="12700" h="638175">
                  <a:moveTo>
                    <a:pt x="0" y="637862"/>
                  </a:moveTo>
                  <a:lnTo>
                    <a:pt x="12271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75181" y="17917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19" y="29630"/>
                  </a:moveTo>
                  <a:lnTo>
                    <a:pt x="10915" y="18714"/>
                  </a:lnTo>
                  <a:lnTo>
                    <a:pt x="0" y="29218"/>
                  </a:lnTo>
                  <a:lnTo>
                    <a:pt x="11275" y="0"/>
                  </a:lnTo>
                  <a:lnTo>
                    <a:pt x="21419" y="2963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75181" y="1791772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915" y="18714"/>
                  </a:moveTo>
                  <a:lnTo>
                    <a:pt x="21419" y="29630"/>
                  </a:lnTo>
                  <a:lnTo>
                    <a:pt x="11275" y="0"/>
                  </a:lnTo>
                  <a:lnTo>
                    <a:pt x="0" y="29218"/>
                  </a:lnTo>
                  <a:lnTo>
                    <a:pt x="10915" y="1871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5362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3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408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2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45489" y="3594031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x</a:t>
            </a:r>
            <a:r>
              <a:rPr sz="1800" spc="-37" baseline="-32407" dirty="0">
                <a:latin typeface="Trebuchet MS"/>
                <a:cs typeface="Trebuchet MS"/>
              </a:rPr>
              <a:t>1</a:t>
            </a:r>
            <a:endParaRPr sz="1800" baseline="-32407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13424" y="2490988"/>
            <a:ext cx="152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0" dirty="0">
                <a:latin typeface="Trebuchet MS"/>
                <a:cs typeface="Trebuchet MS"/>
              </a:rPr>
              <a:t>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40105" y="2616929"/>
            <a:ext cx="92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latin typeface="Trebuchet MS"/>
                <a:cs typeface="Trebuchet MS"/>
              </a:rPr>
              <a:t>0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Emergence of Transformer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5024" y="1072029"/>
            <a:ext cx="5734050" cy="3429000"/>
            <a:chOff x="1705024" y="1072029"/>
            <a:chExt cx="5734050" cy="3429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4550" y="1081554"/>
              <a:ext cx="5714999" cy="34099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09787" y="1076791"/>
              <a:ext cx="5724525" cy="3419475"/>
            </a:xfrm>
            <a:custGeom>
              <a:avLst/>
              <a:gdLst/>
              <a:ahLst/>
              <a:cxnLst/>
              <a:rect l="l" t="t" r="r" b="b"/>
              <a:pathLst>
                <a:path w="5724525" h="3419475">
                  <a:moveTo>
                    <a:pt x="0" y="0"/>
                  </a:moveTo>
                  <a:lnTo>
                    <a:pt x="5724524" y="0"/>
                  </a:lnTo>
                  <a:lnTo>
                    <a:pt x="5724524" y="3419474"/>
                  </a:lnTo>
                  <a:lnTo>
                    <a:pt x="0" y="34194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Performance of Transformer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825" y="1408654"/>
            <a:ext cx="5686424" cy="25145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8525" y="4200612"/>
            <a:ext cx="7884795" cy="34329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70"/>
              </a:spcBef>
            </a:pPr>
            <a:r>
              <a:rPr sz="1100" dirty="0">
                <a:latin typeface="Arial" panose="020B0604020202020204" pitchFamily="34" charset="0"/>
                <a:cs typeface="Arial" panose="020B0604020202020204" pitchFamily="34" charset="0"/>
              </a:rPr>
              <a:t># BLEU, or the Bilingual Evaluation Understudy, is a score for comparing a candidate translation of text to one or more reference translations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220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Key Highlights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999" y="1355981"/>
            <a:ext cx="79959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Since 2018, Transformer based models have taken the NLP world by storm.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</TotalTime>
  <Words>351</Words>
  <Application>Microsoft Office PowerPoint</Application>
  <PresentationFormat>On-screen Show (16:9)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Trebuchet MS</vt:lpstr>
      <vt:lpstr>GenAITheme3-whiteBG</vt:lpstr>
      <vt:lpstr>Introduction toTransformers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Emergence of Transformer</vt:lpstr>
      <vt:lpstr>Performance of Transformer</vt:lpstr>
      <vt:lpstr>Key Highlights</vt:lpstr>
      <vt:lpstr>Key Highlights</vt:lpstr>
      <vt:lpstr>Key Highlights</vt:lpstr>
      <vt:lpstr>Transformer - Architecture</vt:lpstr>
      <vt:lpstr>Transformer - Architecture</vt:lpstr>
      <vt:lpstr>Transformer - Self Attention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4</cp:revision>
  <dcterms:created xsi:type="dcterms:W3CDTF">2025-03-04T06:19:16Z</dcterms:created>
  <dcterms:modified xsi:type="dcterms:W3CDTF">2025-03-04T08:44:46Z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