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9144000" cy="5143500" type="screen16x9"/>
  <p:notesSz cx="9144000" cy="5143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826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71864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11697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81310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876123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37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71475" y="271663"/>
            <a:ext cx="7614284" cy="452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71475" y="1076087"/>
            <a:ext cx="4664075" cy="12865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1F3A348-9CE1-5509-62D6-ED161972E638}"/>
              </a:ext>
            </a:extLst>
          </p:cNvPr>
          <p:cNvGrpSpPr/>
          <p:nvPr/>
        </p:nvGrpSpPr>
        <p:grpSpPr>
          <a:xfrm>
            <a:off x="359026" y="4538514"/>
            <a:ext cx="1865061" cy="387563"/>
            <a:chOff x="359026" y="4538514"/>
            <a:chExt cx="1865061" cy="38756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15823DC-156A-B400-5C1D-91F66B623DAA}"/>
                </a:ext>
              </a:extLst>
            </p:cNvPr>
            <p:cNvGrpSpPr/>
            <p:nvPr/>
          </p:nvGrpSpPr>
          <p:grpSpPr>
            <a:xfrm>
              <a:off x="1371600" y="4580849"/>
              <a:ext cx="852487" cy="256814"/>
              <a:chOff x="442913" y="382239"/>
              <a:chExt cx="1985054" cy="598004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1DA1BED8-1478-75C5-DC80-AFA81711C6C4}"/>
                  </a:ext>
                </a:extLst>
              </p:cNvPr>
              <p:cNvSpPr/>
              <p:nvPr/>
            </p:nvSpPr>
            <p:spPr>
              <a:xfrm>
                <a:off x="442913" y="382239"/>
                <a:ext cx="598004" cy="598004"/>
              </a:xfrm>
              <a:prstGeom prst="ellipse">
                <a:avLst/>
              </a:prstGeom>
              <a:solidFill>
                <a:srgbClr val="FF59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78EF08D9-7B07-9E8E-312D-2E37BCB067D1}"/>
                  </a:ext>
                </a:extLst>
              </p:cNvPr>
              <p:cNvSpPr/>
              <p:nvPr/>
            </p:nvSpPr>
            <p:spPr>
              <a:xfrm>
                <a:off x="569114" y="508701"/>
                <a:ext cx="345602" cy="345081"/>
              </a:xfrm>
              <a:custGeom>
                <a:avLst/>
                <a:gdLst>
                  <a:gd name="connsiteX0" fmla="*/ 232866 w 463300"/>
                  <a:gd name="connsiteY0" fmla="*/ 166 h 462601"/>
                  <a:gd name="connsiteX1" fmla="*/ 452981 w 463300"/>
                  <a:gd name="connsiteY1" fmla="*/ 0 h 462601"/>
                  <a:gd name="connsiteX2" fmla="*/ 463242 w 463300"/>
                  <a:gd name="connsiteY2" fmla="*/ 10261 h 462601"/>
                  <a:gd name="connsiteX3" fmla="*/ 460263 w 463300"/>
                  <a:gd name="connsiteY3" fmla="*/ 93508 h 462601"/>
                  <a:gd name="connsiteX4" fmla="*/ 405648 w 463300"/>
                  <a:gd name="connsiteY4" fmla="*/ 218295 h 462601"/>
                  <a:gd name="connsiteX5" fmla="*/ 368411 w 463300"/>
                  <a:gd name="connsiteY5" fmla="*/ 252388 h 462601"/>
                  <a:gd name="connsiteX6" fmla="*/ 368411 w 463300"/>
                  <a:gd name="connsiteY6" fmla="*/ 260828 h 462601"/>
                  <a:gd name="connsiteX7" fmla="*/ 450995 w 463300"/>
                  <a:gd name="connsiteY7" fmla="*/ 376513 h 462601"/>
                  <a:gd name="connsiteX8" fmla="*/ 462746 w 463300"/>
                  <a:gd name="connsiteY8" fmla="*/ 455291 h 462601"/>
                  <a:gd name="connsiteX9" fmla="*/ 455464 w 463300"/>
                  <a:gd name="connsiteY9" fmla="*/ 462573 h 462601"/>
                  <a:gd name="connsiteX10" fmla="*/ 393732 w 463300"/>
                  <a:gd name="connsiteY10" fmla="*/ 462573 h 462601"/>
                  <a:gd name="connsiteX11" fmla="*/ 385788 w 463300"/>
                  <a:gd name="connsiteY11" fmla="*/ 454133 h 462601"/>
                  <a:gd name="connsiteX12" fmla="*/ 365763 w 463300"/>
                  <a:gd name="connsiteY12" fmla="*/ 372541 h 462601"/>
                  <a:gd name="connsiteX13" fmla="*/ 262656 w 463300"/>
                  <a:gd name="connsiteY13" fmla="*/ 297901 h 462601"/>
                  <a:gd name="connsiteX14" fmla="*/ 176430 w 463300"/>
                  <a:gd name="connsiteY14" fmla="*/ 304024 h 462601"/>
                  <a:gd name="connsiteX15" fmla="*/ 85902 w 463300"/>
                  <a:gd name="connsiteY15" fmla="*/ 398194 h 462601"/>
                  <a:gd name="connsiteX16" fmla="*/ 76799 w 463300"/>
                  <a:gd name="connsiteY16" fmla="*/ 451981 h 462601"/>
                  <a:gd name="connsiteX17" fmla="*/ 65711 w 463300"/>
                  <a:gd name="connsiteY17" fmla="*/ 462573 h 462601"/>
                  <a:gd name="connsiteX18" fmla="*/ 8944 w 463300"/>
                  <a:gd name="connsiteY18" fmla="*/ 462573 h 462601"/>
                  <a:gd name="connsiteX19" fmla="*/ 7 w 463300"/>
                  <a:gd name="connsiteY19" fmla="*/ 454133 h 462601"/>
                  <a:gd name="connsiteX20" fmla="*/ 95004 w 463300"/>
                  <a:gd name="connsiteY20" fmla="*/ 260994 h 462601"/>
                  <a:gd name="connsiteX21" fmla="*/ 223432 w 463300"/>
                  <a:gd name="connsiteY21" fmla="*/ 218791 h 462601"/>
                  <a:gd name="connsiteX22" fmla="*/ 315616 w 463300"/>
                  <a:gd name="connsiteY22" fmla="*/ 195125 h 462601"/>
                  <a:gd name="connsiteX23" fmla="*/ 379334 w 463300"/>
                  <a:gd name="connsiteY23" fmla="*/ 105920 h 462601"/>
                  <a:gd name="connsiteX24" fmla="*/ 385457 w 463300"/>
                  <a:gd name="connsiteY24" fmla="*/ 76627 h 462601"/>
                  <a:gd name="connsiteX25" fmla="*/ 376686 w 463300"/>
                  <a:gd name="connsiteY25" fmla="*/ 66862 h 462601"/>
                  <a:gd name="connsiteX26" fmla="*/ 208206 w 463300"/>
                  <a:gd name="connsiteY26" fmla="*/ 66862 h 462601"/>
                  <a:gd name="connsiteX27" fmla="*/ 14736 w 463300"/>
                  <a:gd name="connsiteY27" fmla="*/ 66862 h 462601"/>
                  <a:gd name="connsiteX28" fmla="*/ 2489 w 463300"/>
                  <a:gd name="connsiteY28" fmla="*/ 54781 h 462601"/>
                  <a:gd name="connsiteX29" fmla="*/ 2489 w 463300"/>
                  <a:gd name="connsiteY29" fmla="*/ 9765 h 462601"/>
                  <a:gd name="connsiteX30" fmla="*/ 12585 w 463300"/>
                  <a:gd name="connsiteY30" fmla="*/ 0 h 462601"/>
                  <a:gd name="connsiteX31" fmla="*/ 232700 w 463300"/>
                  <a:gd name="connsiteY31" fmla="*/ 0 h 4626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463300" h="462601">
                    <a:moveTo>
                      <a:pt x="232866" y="166"/>
                    </a:moveTo>
                    <a:cubicBezTo>
                      <a:pt x="306183" y="166"/>
                      <a:pt x="379665" y="166"/>
                      <a:pt x="452981" y="0"/>
                    </a:cubicBezTo>
                    <a:cubicBezTo>
                      <a:pt x="461091" y="0"/>
                      <a:pt x="463739" y="2152"/>
                      <a:pt x="463242" y="10261"/>
                    </a:cubicBezTo>
                    <a:cubicBezTo>
                      <a:pt x="461753" y="37900"/>
                      <a:pt x="464235" y="65704"/>
                      <a:pt x="460263" y="93508"/>
                    </a:cubicBezTo>
                    <a:cubicBezTo>
                      <a:pt x="453643" y="140344"/>
                      <a:pt x="435935" y="181885"/>
                      <a:pt x="405648" y="218295"/>
                    </a:cubicBezTo>
                    <a:cubicBezTo>
                      <a:pt x="394725" y="231369"/>
                      <a:pt x="382147" y="242623"/>
                      <a:pt x="368411" y="252388"/>
                    </a:cubicBezTo>
                    <a:cubicBezTo>
                      <a:pt x="363777" y="255698"/>
                      <a:pt x="363611" y="257353"/>
                      <a:pt x="368411" y="260828"/>
                    </a:cubicBezTo>
                    <a:cubicBezTo>
                      <a:pt x="408627" y="290288"/>
                      <a:pt x="435935" y="329180"/>
                      <a:pt x="450995" y="376513"/>
                    </a:cubicBezTo>
                    <a:cubicBezTo>
                      <a:pt x="459105" y="402166"/>
                      <a:pt x="462415" y="428480"/>
                      <a:pt x="462746" y="455291"/>
                    </a:cubicBezTo>
                    <a:cubicBezTo>
                      <a:pt x="462746" y="460753"/>
                      <a:pt x="460760" y="462573"/>
                      <a:pt x="455464" y="462573"/>
                    </a:cubicBezTo>
                    <a:cubicBezTo>
                      <a:pt x="434942" y="462408"/>
                      <a:pt x="414254" y="462242"/>
                      <a:pt x="393732" y="462573"/>
                    </a:cubicBezTo>
                    <a:cubicBezTo>
                      <a:pt x="387278" y="462573"/>
                      <a:pt x="385954" y="459925"/>
                      <a:pt x="385788" y="454133"/>
                    </a:cubicBezTo>
                    <a:cubicBezTo>
                      <a:pt x="385457" y="425501"/>
                      <a:pt x="379334" y="398028"/>
                      <a:pt x="365763" y="372541"/>
                    </a:cubicBezTo>
                    <a:cubicBezTo>
                      <a:pt x="343586" y="331001"/>
                      <a:pt x="308831" y="306341"/>
                      <a:pt x="262656" y="297901"/>
                    </a:cubicBezTo>
                    <a:cubicBezTo>
                      <a:pt x="233362" y="292439"/>
                      <a:pt x="204565" y="293929"/>
                      <a:pt x="176430" y="304024"/>
                    </a:cubicBezTo>
                    <a:cubicBezTo>
                      <a:pt x="130918" y="320574"/>
                      <a:pt x="101459" y="353012"/>
                      <a:pt x="85902" y="398194"/>
                    </a:cubicBezTo>
                    <a:cubicBezTo>
                      <a:pt x="79944" y="415571"/>
                      <a:pt x="76468" y="433611"/>
                      <a:pt x="76799" y="451981"/>
                    </a:cubicBezTo>
                    <a:cubicBezTo>
                      <a:pt x="76799" y="460422"/>
                      <a:pt x="73986" y="462904"/>
                      <a:pt x="65711" y="462573"/>
                    </a:cubicBezTo>
                    <a:cubicBezTo>
                      <a:pt x="46843" y="461911"/>
                      <a:pt x="27976" y="462242"/>
                      <a:pt x="8944" y="462573"/>
                    </a:cubicBezTo>
                    <a:cubicBezTo>
                      <a:pt x="2655" y="462573"/>
                      <a:pt x="-159" y="460918"/>
                      <a:pt x="7" y="454133"/>
                    </a:cubicBezTo>
                    <a:cubicBezTo>
                      <a:pt x="1827" y="375024"/>
                      <a:pt x="30128" y="308824"/>
                      <a:pt x="95004" y="260994"/>
                    </a:cubicBezTo>
                    <a:cubicBezTo>
                      <a:pt x="133069" y="232859"/>
                      <a:pt x="176430" y="219453"/>
                      <a:pt x="223432" y="218791"/>
                    </a:cubicBezTo>
                    <a:cubicBezTo>
                      <a:pt x="256367" y="218295"/>
                      <a:pt x="287481" y="213164"/>
                      <a:pt x="315616" y="195125"/>
                    </a:cubicBezTo>
                    <a:cubicBezTo>
                      <a:pt x="348716" y="173941"/>
                      <a:pt x="368907" y="143323"/>
                      <a:pt x="379334" y="105920"/>
                    </a:cubicBezTo>
                    <a:cubicBezTo>
                      <a:pt x="381982" y="96321"/>
                      <a:pt x="383471" y="86391"/>
                      <a:pt x="385457" y="76627"/>
                    </a:cubicBezTo>
                    <a:cubicBezTo>
                      <a:pt x="386947" y="69179"/>
                      <a:pt x="384133" y="66862"/>
                      <a:pt x="376686" y="66862"/>
                    </a:cubicBezTo>
                    <a:cubicBezTo>
                      <a:pt x="320581" y="67028"/>
                      <a:pt x="264311" y="66862"/>
                      <a:pt x="208206" y="66862"/>
                    </a:cubicBezTo>
                    <a:cubicBezTo>
                      <a:pt x="143661" y="66862"/>
                      <a:pt x="79282" y="66862"/>
                      <a:pt x="14736" y="66862"/>
                    </a:cubicBezTo>
                    <a:cubicBezTo>
                      <a:pt x="6572" y="66862"/>
                      <a:pt x="2489" y="62835"/>
                      <a:pt x="2489" y="54781"/>
                    </a:cubicBezTo>
                    <a:cubicBezTo>
                      <a:pt x="2489" y="39720"/>
                      <a:pt x="3151" y="24660"/>
                      <a:pt x="2489" y="9765"/>
                    </a:cubicBezTo>
                    <a:cubicBezTo>
                      <a:pt x="2158" y="1655"/>
                      <a:pt x="5137" y="0"/>
                      <a:pt x="12585" y="0"/>
                    </a:cubicBezTo>
                    <a:cubicBezTo>
                      <a:pt x="85902" y="166"/>
                      <a:pt x="159384" y="0"/>
                      <a:pt x="23270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A81DF4CC-1354-FE3E-E3E4-5508700D7CD3}"/>
                  </a:ext>
                </a:extLst>
              </p:cNvPr>
              <p:cNvGrpSpPr/>
              <p:nvPr/>
            </p:nvGrpSpPr>
            <p:grpSpPr>
              <a:xfrm>
                <a:off x="1103790" y="414333"/>
                <a:ext cx="1324177" cy="533817"/>
                <a:chOff x="1007746" y="855243"/>
                <a:chExt cx="1324177" cy="533817"/>
              </a:xfrm>
              <a:solidFill>
                <a:schemeClr val="tx1"/>
              </a:solidFill>
            </p:grpSpPr>
            <p:sp>
              <p:nvSpPr>
                <p:cNvPr id="13" name="Freeform: Shape 12">
                  <a:extLst>
                    <a:ext uri="{FF2B5EF4-FFF2-40B4-BE49-F238E27FC236}">
                      <a16:creationId xmlns:a16="http://schemas.microsoft.com/office/drawing/2014/main" id="{B01B6D5B-B7AE-20E8-51DD-CF0323EA97BD}"/>
                    </a:ext>
                  </a:extLst>
                </p:cNvPr>
                <p:cNvSpPr/>
                <p:nvPr/>
              </p:nvSpPr>
              <p:spPr>
                <a:xfrm>
                  <a:off x="1987331" y="963654"/>
                  <a:ext cx="251346" cy="277827"/>
                </a:xfrm>
                <a:custGeom>
                  <a:avLst/>
                  <a:gdLst>
                    <a:gd name="connsiteX0" fmla="*/ 133249 w 251346"/>
                    <a:gd name="connsiteY0" fmla="*/ 0 h 277827"/>
                    <a:gd name="connsiteX1" fmla="*/ 244134 w 251346"/>
                    <a:gd name="connsiteY1" fmla="*/ 0 h 277827"/>
                    <a:gd name="connsiteX2" fmla="*/ 251251 w 251346"/>
                    <a:gd name="connsiteY2" fmla="*/ 6951 h 277827"/>
                    <a:gd name="connsiteX3" fmla="*/ 250920 w 251346"/>
                    <a:gd name="connsiteY3" fmla="*/ 170300 h 277827"/>
                    <a:gd name="connsiteX4" fmla="*/ 152447 w 251346"/>
                    <a:gd name="connsiteY4" fmla="*/ 275889 h 277827"/>
                    <a:gd name="connsiteX5" fmla="*/ 63243 w 251346"/>
                    <a:gd name="connsiteY5" fmla="*/ 266456 h 277827"/>
                    <a:gd name="connsiteX6" fmla="*/ 21 w 251346"/>
                    <a:gd name="connsiteY6" fmla="*/ 168645 h 277827"/>
                    <a:gd name="connsiteX7" fmla="*/ 75324 w 251346"/>
                    <a:gd name="connsiteY7" fmla="*/ 78778 h 277827"/>
                    <a:gd name="connsiteX8" fmla="*/ 158074 w 251346"/>
                    <a:gd name="connsiteY8" fmla="*/ 72324 h 277827"/>
                    <a:gd name="connsiteX9" fmla="*/ 195643 w 251346"/>
                    <a:gd name="connsiteY9" fmla="*/ 72324 h 277827"/>
                    <a:gd name="connsiteX10" fmla="*/ 202759 w 251346"/>
                    <a:gd name="connsiteY10" fmla="*/ 65042 h 277827"/>
                    <a:gd name="connsiteX11" fmla="*/ 183727 w 251346"/>
                    <a:gd name="connsiteY11" fmla="*/ 45678 h 277827"/>
                    <a:gd name="connsiteX12" fmla="*/ 24515 w 251346"/>
                    <a:gd name="connsiteY12" fmla="*/ 45844 h 277827"/>
                    <a:gd name="connsiteX13" fmla="*/ 15413 w 251346"/>
                    <a:gd name="connsiteY13" fmla="*/ 36576 h 277827"/>
                    <a:gd name="connsiteX14" fmla="*/ 15413 w 251346"/>
                    <a:gd name="connsiteY14" fmla="*/ 8275 h 277827"/>
                    <a:gd name="connsiteX15" fmla="*/ 23357 w 251346"/>
                    <a:gd name="connsiteY15" fmla="*/ 165 h 277827"/>
                    <a:gd name="connsiteX16" fmla="*/ 133415 w 251346"/>
                    <a:gd name="connsiteY16" fmla="*/ 331 h 277827"/>
                    <a:gd name="connsiteX17" fmla="*/ 133415 w 251346"/>
                    <a:gd name="connsiteY17" fmla="*/ 331 h 277827"/>
                    <a:gd name="connsiteX18" fmla="*/ 202594 w 251346"/>
                    <a:gd name="connsiteY18" fmla="*/ 146302 h 277827"/>
                    <a:gd name="connsiteX19" fmla="*/ 202594 w 251346"/>
                    <a:gd name="connsiteY19" fmla="*/ 123132 h 277827"/>
                    <a:gd name="connsiteX20" fmla="*/ 195312 w 251346"/>
                    <a:gd name="connsiteY20" fmla="*/ 116016 h 277827"/>
                    <a:gd name="connsiteX21" fmla="*/ 121995 w 251346"/>
                    <a:gd name="connsiteY21" fmla="*/ 116347 h 277827"/>
                    <a:gd name="connsiteX22" fmla="*/ 86744 w 251346"/>
                    <a:gd name="connsiteY22" fmla="*/ 122139 h 277827"/>
                    <a:gd name="connsiteX23" fmla="*/ 48844 w 251346"/>
                    <a:gd name="connsiteY23" fmla="*/ 164838 h 277827"/>
                    <a:gd name="connsiteX24" fmla="*/ 72345 w 251346"/>
                    <a:gd name="connsiteY24" fmla="*/ 216143 h 277827"/>
                    <a:gd name="connsiteX25" fmla="*/ 156916 w 251346"/>
                    <a:gd name="connsiteY25" fmla="*/ 226404 h 277827"/>
                    <a:gd name="connsiteX26" fmla="*/ 199449 w 251346"/>
                    <a:gd name="connsiteY26" fmla="*/ 184533 h 277827"/>
                    <a:gd name="connsiteX27" fmla="*/ 202594 w 251346"/>
                    <a:gd name="connsiteY27" fmla="*/ 146302 h 2778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251346" h="277827">
                      <a:moveTo>
                        <a:pt x="133249" y="0"/>
                      </a:moveTo>
                      <a:cubicBezTo>
                        <a:pt x="170156" y="0"/>
                        <a:pt x="207228" y="0"/>
                        <a:pt x="244134" y="0"/>
                      </a:cubicBezTo>
                      <a:cubicBezTo>
                        <a:pt x="249596" y="0"/>
                        <a:pt x="251251" y="1489"/>
                        <a:pt x="251251" y="6951"/>
                      </a:cubicBezTo>
                      <a:cubicBezTo>
                        <a:pt x="251085" y="61401"/>
                        <a:pt x="251747" y="115850"/>
                        <a:pt x="250920" y="170300"/>
                      </a:cubicBezTo>
                      <a:cubicBezTo>
                        <a:pt x="249927" y="228887"/>
                        <a:pt x="209214" y="268442"/>
                        <a:pt x="152447" y="275889"/>
                      </a:cubicBezTo>
                      <a:cubicBezTo>
                        <a:pt x="121995" y="279861"/>
                        <a:pt x="92205" y="278206"/>
                        <a:pt x="63243" y="266456"/>
                      </a:cubicBezTo>
                      <a:cubicBezTo>
                        <a:pt x="22364" y="249740"/>
                        <a:pt x="-806" y="213164"/>
                        <a:pt x="21" y="168645"/>
                      </a:cubicBezTo>
                      <a:cubicBezTo>
                        <a:pt x="1014" y="118995"/>
                        <a:pt x="34942" y="89370"/>
                        <a:pt x="75324" y="78778"/>
                      </a:cubicBezTo>
                      <a:cubicBezTo>
                        <a:pt x="102632" y="71662"/>
                        <a:pt x="130270" y="72324"/>
                        <a:pt x="158074" y="72324"/>
                      </a:cubicBezTo>
                      <a:cubicBezTo>
                        <a:pt x="170652" y="72324"/>
                        <a:pt x="183065" y="72158"/>
                        <a:pt x="195643" y="72324"/>
                      </a:cubicBezTo>
                      <a:cubicBezTo>
                        <a:pt x="201270" y="72489"/>
                        <a:pt x="202594" y="70338"/>
                        <a:pt x="202759" y="65042"/>
                      </a:cubicBezTo>
                      <a:cubicBezTo>
                        <a:pt x="203090" y="45678"/>
                        <a:pt x="203256" y="45678"/>
                        <a:pt x="183727" y="45678"/>
                      </a:cubicBezTo>
                      <a:cubicBezTo>
                        <a:pt x="130601" y="45678"/>
                        <a:pt x="77476" y="45678"/>
                        <a:pt x="24515" y="45844"/>
                      </a:cubicBezTo>
                      <a:cubicBezTo>
                        <a:pt x="17068" y="45844"/>
                        <a:pt x="14751" y="44023"/>
                        <a:pt x="15413" y="36576"/>
                      </a:cubicBezTo>
                      <a:cubicBezTo>
                        <a:pt x="16075" y="27142"/>
                        <a:pt x="15744" y="17709"/>
                        <a:pt x="15413" y="8275"/>
                      </a:cubicBezTo>
                      <a:cubicBezTo>
                        <a:pt x="15247" y="2482"/>
                        <a:pt x="16571" y="0"/>
                        <a:pt x="23357" y="165"/>
                      </a:cubicBezTo>
                      <a:cubicBezTo>
                        <a:pt x="60098" y="496"/>
                        <a:pt x="96674" y="331"/>
                        <a:pt x="133415" y="331"/>
                      </a:cubicBezTo>
                      <a:lnTo>
                        <a:pt x="133415" y="331"/>
                      </a:lnTo>
                      <a:close/>
                      <a:moveTo>
                        <a:pt x="202594" y="146302"/>
                      </a:moveTo>
                      <a:cubicBezTo>
                        <a:pt x="202594" y="137696"/>
                        <a:pt x="202428" y="130414"/>
                        <a:pt x="202594" y="123132"/>
                      </a:cubicBezTo>
                      <a:cubicBezTo>
                        <a:pt x="202925" y="117671"/>
                        <a:pt x="200608" y="115850"/>
                        <a:pt x="195312" y="116016"/>
                      </a:cubicBezTo>
                      <a:cubicBezTo>
                        <a:pt x="170818" y="116181"/>
                        <a:pt x="146489" y="116016"/>
                        <a:pt x="121995" y="116347"/>
                      </a:cubicBezTo>
                      <a:cubicBezTo>
                        <a:pt x="110079" y="116347"/>
                        <a:pt x="98163" y="118167"/>
                        <a:pt x="86744" y="122139"/>
                      </a:cubicBezTo>
                      <a:cubicBezTo>
                        <a:pt x="66056" y="129256"/>
                        <a:pt x="51823" y="142165"/>
                        <a:pt x="48844" y="164838"/>
                      </a:cubicBezTo>
                      <a:cubicBezTo>
                        <a:pt x="45865" y="186684"/>
                        <a:pt x="54140" y="204227"/>
                        <a:pt x="72345" y="216143"/>
                      </a:cubicBezTo>
                      <a:cubicBezTo>
                        <a:pt x="98660" y="233521"/>
                        <a:pt x="127457" y="234845"/>
                        <a:pt x="156916" y="226404"/>
                      </a:cubicBezTo>
                      <a:cubicBezTo>
                        <a:pt x="178265" y="220281"/>
                        <a:pt x="192664" y="205717"/>
                        <a:pt x="199449" y="184533"/>
                      </a:cubicBezTo>
                      <a:cubicBezTo>
                        <a:pt x="203587" y="171789"/>
                        <a:pt x="202759" y="158218"/>
                        <a:pt x="202594" y="1463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" name="Freeform: Shape 13">
                  <a:extLst>
                    <a:ext uri="{FF2B5EF4-FFF2-40B4-BE49-F238E27FC236}">
                      <a16:creationId xmlns:a16="http://schemas.microsoft.com/office/drawing/2014/main" id="{B7CB728D-C7A4-0278-473D-0FA1AAC50544}"/>
                    </a:ext>
                  </a:extLst>
                </p:cNvPr>
                <p:cNvSpPr/>
                <p:nvPr/>
              </p:nvSpPr>
              <p:spPr>
                <a:xfrm>
                  <a:off x="1155797" y="963489"/>
                  <a:ext cx="251609" cy="277694"/>
                </a:xfrm>
                <a:custGeom>
                  <a:avLst/>
                  <a:gdLst>
                    <a:gd name="connsiteX0" fmla="*/ 4881 w 251609"/>
                    <a:gd name="connsiteY0" fmla="*/ 45182 h 277694"/>
                    <a:gd name="connsiteX1" fmla="*/ 4881 w 251609"/>
                    <a:gd name="connsiteY1" fmla="*/ 6786 h 277694"/>
                    <a:gd name="connsiteX2" fmla="*/ 11335 w 251609"/>
                    <a:gd name="connsiteY2" fmla="*/ 0 h 277694"/>
                    <a:gd name="connsiteX3" fmla="*/ 244029 w 251609"/>
                    <a:gd name="connsiteY3" fmla="*/ 0 h 277694"/>
                    <a:gd name="connsiteX4" fmla="*/ 251477 w 251609"/>
                    <a:gd name="connsiteY4" fmla="*/ 7117 h 277694"/>
                    <a:gd name="connsiteX5" fmla="*/ 250980 w 251609"/>
                    <a:gd name="connsiteY5" fmla="*/ 170465 h 277694"/>
                    <a:gd name="connsiteX6" fmla="*/ 152176 w 251609"/>
                    <a:gd name="connsiteY6" fmla="*/ 276055 h 277694"/>
                    <a:gd name="connsiteX7" fmla="*/ 62310 w 251609"/>
                    <a:gd name="connsiteY7" fmla="*/ 266125 h 277694"/>
                    <a:gd name="connsiteX8" fmla="*/ 578 w 251609"/>
                    <a:gd name="connsiteY8" fmla="*/ 163514 h 277694"/>
                    <a:gd name="connsiteX9" fmla="*/ 75053 w 251609"/>
                    <a:gd name="connsiteY9" fmla="*/ 78282 h 277694"/>
                    <a:gd name="connsiteX10" fmla="*/ 117587 w 251609"/>
                    <a:gd name="connsiteY10" fmla="*/ 71331 h 277694"/>
                    <a:gd name="connsiteX11" fmla="*/ 126193 w 251609"/>
                    <a:gd name="connsiteY11" fmla="*/ 79275 h 277694"/>
                    <a:gd name="connsiteX12" fmla="*/ 126193 w 251609"/>
                    <a:gd name="connsiteY12" fmla="*/ 106748 h 277694"/>
                    <a:gd name="connsiteX13" fmla="*/ 116759 w 251609"/>
                    <a:gd name="connsiteY13" fmla="*/ 117009 h 277694"/>
                    <a:gd name="connsiteX14" fmla="*/ 74557 w 251609"/>
                    <a:gd name="connsiteY14" fmla="*/ 127766 h 277694"/>
                    <a:gd name="connsiteX15" fmla="*/ 69592 w 251609"/>
                    <a:gd name="connsiteY15" fmla="*/ 214654 h 277694"/>
                    <a:gd name="connsiteX16" fmla="*/ 177001 w 251609"/>
                    <a:gd name="connsiteY16" fmla="*/ 216143 h 277694"/>
                    <a:gd name="connsiteX17" fmla="*/ 196034 w 251609"/>
                    <a:gd name="connsiteY17" fmla="*/ 191649 h 277694"/>
                    <a:gd name="connsiteX18" fmla="*/ 199178 w 251609"/>
                    <a:gd name="connsiteY18" fmla="*/ 184202 h 277694"/>
                    <a:gd name="connsiteX19" fmla="*/ 199178 w 251609"/>
                    <a:gd name="connsiteY19" fmla="*/ 184202 h 277694"/>
                    <a:gd name="connsiteX20" fmla="*/ 202654 w 251609"/>
                    <a:gd name="connsiteY20" fmla="*/ 164011 h 277694"/>
                    <a:gd name="connsiteX21" fmla="*/ 202819 w 251609"/>
                    <a:gd name="connsiteY21" fmla="*/ 53126 h 277694"/>
                    <a:gd name="connsiteX22" fmla="*/ 194544 w 251609"/>
                    <a:gd name="connsiteY22" fmla="*/ 45513 h 277694"/>
                    <a:gd name="connsiteX23" fmla="*/ 71909 w 251609"/>
                    <a:gd name="connsiteY23" fmla="*/ 45513 h 277694"/>
                    <a:gd name="connsiteX24" fmla="*/ 5212 w 251609"/>
                    <a:gd name="connsiteY24" fmla="*/ 45182 h 2776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609" h="277694">
                      <a:moveTo>
                        <a:pt x="4881" y="45182"/>
                      </a:moveTo>
                      <a:cubicBezTo>
                        <a:pt x="4881" y="32438"/>
                        <a:pt x="5047" y="19695"/>
                        <a:pt x="4881" y="6786"/>
                      </a:cubicBezTo>
                      <a:cubicBezTo>
                        <a:pt x="4881" y="1821"/>
                        <a:pt x="5874" y="0"/>
                        <a:pt x="11335" y="0"/>
                      </a:cubicBezTo>
                      <a:cubicBezTo>
                        <a:pt x="88955" y="0"/>
                        <a:pt x="166409" y="0"/>
                        <a:pt x="244029" y="0"/>
                      </a:cubicBezTo>
                      <a:cubicBezTo>
                        <a:pt x="249325" y="0"/>
                        <a:pt x="251477" y="1490"/>
                        <a:pt x="251477" y="7117"/>
                      </a:cubicBezTo>
                      <a:cubicBezTo>
                        <a:pt x="251311" y="61566"/>
                        <a:pt x="252139" y="116016"/>
                        <a:pt x="250980" y="170465"/>
                      </a:cubicBezTo>
                      <a:cubicBezTo>
                        <a:pt x="249656" y="228059"/>
                        <a:pt x="209605" y="269435"/>
                        <a:pt x="152176" y="276055"/>
                      </a:cubicBezTo>
                      <a:cubicBezTo>
                        <a:pt x="121393" y="279530"/>
                        <a:pt x="91438" y="278041"/>
                        <a:pt x="62310" y="266125"/>
                      </a:cubicBezTo>
                      <a:cubicBezTo>
                        <a:pt x="21266" y="249409"/>
                        <a:pt x="-4222" y="207868"/>
                        <a:pt x="578" y="163514"/>
                      </a:cubicBezTo>
                      <a:cubicBezTo>
                        <a:pt x="5212" y="120319"/>
                        <a:pt x="32851" y="89205"/>
                        <a:pt x="75053" y="78282"/>
                      </a:cubicBezTo>
                      <a:cubicBezTo>
                        <a:pt x="89121" y="74641"/>
                        <a:pt x="103023" y="71827"/>
                        <a:pt x="117587" y="71331"/>
                      </a:cubicBezTo>
                      <a:cubicBezTo>
                        <a:pt x="123876" y="71165"/>
                        <a:pt x="126689" y="71993"/>
                        <a:pt x="126193" y="79275"/>
                      </a:cubicBezTo>
                      <a:cubicBezTo>
                        <a:pt x="125531" y="88377"/>
                        <a:pt x="125531" y="97645"/>
                        <a:pt x="126193" y="106748"/>
                      </a:cubicBezTo>
                      <a:cubicBezTo>
                        <a:pt x="126689" y="114030"/>
                        <a:pt x="124538" y="116843"/>
                        <a:pt x="116759" y="117009"/>
                      </a:cubicBezTo>
                      <a:cubicBezTo>
                        <a:pt x="102030" y="117505"/>
                        <a:pt x="87962" y="120815"/>
                        <a:pt x="74557" y="127766"/>
                      </a:cubicBezTo>
                      <a:cubicBezTo>
                        <a:pt x="42781" y="144316"/>
                        <a:pt x="38643" y="190822"/>
                        <a:pt x="69592" y="214654"/>
                      </a:cubicBezTo>
                      <a:cubicBezTo>
                        <a:pt x="97561" y="236169"/>
                        <a:pt x="148535" y="236996"/>
                        <a:pt x="177001" y="216143"/>
                      </a:cubicBezTo>
                      <a:cubicBezTo>
                        <a:pt x="185607" y="209854"/>
                        <a:pt x="192724" y="202241"/>
                        <a:pt x="196034" y="191649"/>
                      </a:cubicBezTo>
                      <a:cubicBezTo>
                        <a:pt x="198847" y="189829"/>
                        <a:pt x="198682" y="186850"/>
                        <a:pt x="199178" y="184202"/>
                      </a:cubicBezTo>
                      <a:cubicBezTo>
                        <a:pt x="199178" y="184202"/>
                        <a:pt x="199178" y="184202"/>
                        <a:pt x="199178" y="184202"/>
                      </a:cubicBezTo>
                      <a:cubicBezTo>
                        <a:pt x="202985" y="177913"/>
                        <a:pt x="202654" y="170796"/>
                        <a:pt x="202654" y="164011"/>
                      </a:cubicBezTo>
                      <a:cubicBezTo>
                        <a:pt x="202819" y="127104"/>
                        <a:pt x="202654" y="90032"/>
                        <a:pt x="202819" y="53126"/>
                      </a:cubicBezTo>
                      <a:cubicBezTo>
                        <a:pt x="202819" y="46506"/>
                        <a:pt x="200502" y="45347"/>
                        <a:pt x="194544" y="45513"/>
                      </a:cubicBezTo>
                      <a:cubicBezTo>
                        <a:pt x="153666" y="45678"/>
                        <a:pt x="112787" y="45678"/>
                        <a:pt x="71909" y="45513"/>
                      </a:cubicBezTo>
                      <a:cubicBezTo>
                        <a:pt x="49732" y="45513"/>
                        <a:pt x="27389" y="45182"/>
                        <a:pt x="5212" y="4518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777F59A8-68ED-53BE-1A17-E7DC92188684}"/>
                    </a:ext>
                  </a:extLst>
                </p:cNvPr>
                <p:cNvSpPr/>
                <p:nvPr/>
              </p:nvSpPr>
              <p:spPr>
                <a:xfrm>
                  <a:off x="1641720" y="963489"/>
                  <a:ext cx="251487" cy="278148"/>
                </a:xfrm>
                <a:custGeom>
                  <a:avLst/>
                  <a:gdLst>
                    <a:gd name="connsiteX0" fmla="*/ 128496 w 251487"/>
                    <a:gd name="connsiteY0" fmla="*/ 0 h 278148"/>
                    <a:gd name="connsiteX1" fmla="*/ 243684 w 251487"/>
                    <a:gd name="connsiteY1" fmla="*/ 0 h 278148"/>
                    <a:gd name="connsiteX2" fmla="*/ 251462 w 251487"/>
                    <a:gd name="connsiteY2" fmla="*/ 7448 h 278148"/>
                    <a:gd name="connsiteX3" fmla="*/ 251131 w 251487"/>
                    <a:gd name="connsiteY3" fmla="*/ 167652 h 278148"/>
                    <a:gd name="connsiteX4" fmla="*/ 193041 w 251487"/>
                    <a:gd name="connsiteY4" fmla="*/ 263808 h 278148"/>
                    <a:gd name="connsiteX5" fmla="*/ 103670 w 251487"/>
                    <a:gd name="connsiteY5" fmla="*/ 276717 h 278148"/>
                    <a:gd name="connsiteX6" fmla="*/ 26216 w 251487"/>
                    <a:gd name="connsiteY6" fmla="*/ 240968 h 278148"/>
                    <a:gd name="connsiteX7" fmla="*/ 895 w 251487"/>
                    <a:gd name="connsiteY7" fmla="*/ 158880 h 278148"/>
                    <a:gd name="connsiteX8" fmla="*/ 84307 w 251487"/>
                    <a:gd name="connsiteY8" fmla="*/ 75634 h 278148"/>
                    <a:gd name="connsiteX9" fmla="*/ 119724 w 251487"/>
                    <a:gd name="connsiteY9" fmla="*/ 71331 h 278148"/>
                    <a:gd name="connsiteX10" fmla="*/ 126344 w 251487"/>
                    <a:gd name="connsiteY10" fmla="*/ 77951 h 278148"/>
                    <a:gd name="connsiteX11" fmla="*/ 126344 w 251487"/>
                    <a:gd name="connsiteY11" fmla="*/ 108734 h 278148"/>
                    <a:gd name="connsiteX12" fmla="*/ 119062 w 251487"/>
                    <a:gd name="connsiteY12" fmla="*/ 116843 h 278148"/>
                    <a:gd name="connsiteX13" fmla="*/ 75039 w 251487"/>
                    <a:gd name="connsiteY13" fmla="*/ 127601 h 278148"/>
                    <a:gd name="connsiteX14" fmla="*/ 68419 w 251487"/>
                    <a:gd name="connsiteY14" fmla="*/ 213826 h 278148"/>
                    <a:gd name="connsiteX15" fmla="*/ 185097 w 251487"/>
                    <a:gd name="connsiteY15" fmla="*/ 209358 h 278148"/>
                    <a:gd name="connsiteX16" fmla="*/ 202805 w 251487"/>
                    <a:gd name="connsiteY16" fmla="*/ 164838 h 278148"/>
                    <a:gd name="connsiteX17" fmla="*/ 203136 w 251487"/>
                    <a:gd name="connsiteY17" fmla="*/ 53953 h 278148"/>
                    <a:gd name="connsiteX18" fmla="*/ 194530 w 251487"/>
                    <a:gd name="connsiteY18" fmla="*/ 45844 h 278148"/>
                    <a:gd name="connsiteX19" fmla="*/ 14300 w 251487"/>
                    <a:gd name="connsiteY19" fmla="*/ 46175 h 278148"/>
                    <a:gd name="connsiteX20" fmla="*/ 5694 w 251487"/>
                    <a:gd name="connsiteY20" fmla="*/ 37403 h 278148"/>
                    <a:gd name="connsiteX21" fmla="*/ 5694 w 251487"/>
                    <a:gd name="connsiteY21" fmla="*/ 7448 h 278148"/>
                    <a:gd name="connsiteX22" fmla="*/ 12645 w 251487"/>
                    <a:gd name="connsiteY22" fmla="*/ 331 h 278148"/>
                    <a:gd name="connsiteX23" fmla="*/ 128661 w 251487"/>
                    <a:gd name="connsiteY23" fmla="*/ 331 h 278148"/>
                    <a:gd name="connsiteX24" fmla="*/ 128661 w 251487"/>
                    <a:gd name="connsiteY24" fmla="*/ 331 h 2781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487" h="278148">
                      <a:moveTo>
                        <a:pt x="128496" y="0"/>
                      </a:moveTo>
                      <a:cubicBezTo>
                        <a:pt x="166892" y="0"/>
                        <a:pt x="205288" y="0"/>
                        <a:pt x="243684" y="0"/>
                      </a:cubicBezTo>
                      <a:cubicBezTo>
                        <a:pt x="249311" y="0"/>
                        <a:pt x="251462" y="1490"/>
                        <a:pt x="251462" y="7448"/>
                      </a:cubicBezTo>
                      <a:cubicBezTo>
                        <a:pt x="251297" y="60904"/>
                        <a:pt x="251793" y="114195"/>
                        <a:pt x="251131" y="167652"/>
                      </a:cubicBezTo>
                      <a:cubicBezTo>
                        <a:pt x="250635" y="210682"/>
                        <a:pt x="232430" y="244113"/>
                        <a:pt x="193041" y="263808"/>
                      </a:cubicBezTo>
                      <a:cubicBezTo>
                        <a:pt x="164906" y="277875"/>
                        <a:pt x="134454" y="280192"/>
                        <a:pt x="103670" y="276717"/>
                      </a:cubicBezTo>
                      <a:cubicBezTo>
                        <a:pt x="73880" y="273407"/>
                        <a:pt x="47235" y="263146"/>
                        <a:pt x="26216" y="240968"/>
                      </a:cubicBezTo>
                      <a:cubicBezTo>
                        <a:pt x="4536" y="217798"/>
                        <a:pt x="-2746" y="189994"/>
                        <a:pt x="895" y="158880"/>
                      </a:cubicBezTo>
                      <a:cubicBezTo>
                        <a:pt x="6356" y="112375"/>
                        <a:pt x="42435" y="85398"/>
                        <a:pt x="84307" y="75634"/>
                      </a:cubicBezTo>
                      <a:cubicBezTo>
                        <a:pt x="96057" y="72820"/>
                        <a:pt x="107808" y="71827"/>
                        <a:pt x="119724" y="71331"/>
                      </a:cubicBezTo>
                      <a:cubicBezTo>
                        <a:pt x="125020" y="71165"/>
                        <a:pt x="126509" y="72820"/>
                        <a:pt x="126344" y="77951"/>
                      </a:cubicBezTo>
                      <a:cubicBezTo>
                        <a:pt x="126013" y="88212"/>
                        <a:pt x="125847" y="98473"/>
                        <a:pt x="126344" y="108734"/>
                      </a:cubicBezTo>
                      <a:cubicBezTo>
                        <a:pt x="126509" y="114361"/>
                        <a:pt x="124855" y="116512"/>
                        <a:pt x="119062" y="116843"/>
                      </a:cubicBezTo>
                      <a:cubicBezTo>
                        <a:pt x="103836" y="117671"/>
                        <a:pt x="89272" y="120815"/>
                        <a:pt x="75039" y="127601"/>
                      </a:cubicBezTo>
                      <a:cubicBezTo>
                        <a:pt x="43428" y="142661"/>
                        <a:pt x="39953" y="191484"/>
                        <a:pt x="68419" y="213826"/>
                      </a:cubicBezTo>
                      <a:cubicBezTo>
                        <a:pt x="100029" y="238651"/>
                        <a:pt x="159279" y="237162"/>
                        <a:pt x="185097" y="209358"/>
                      </a:cubicBezTo>
                      <a:cubicBezTo>
                        <a:pt x="196847" y="196780"/>
                        <a:pt x="202640" y="181719"/>
                        <a:pt x="202805" y="164838"/>
                      </a:cubicBezTo>
                      <a:cubicBezTo>
                        <a:pt x="203136" y="127932"/>
                        <a:pt x="202805" y="90860"/>
                        <a:pt x="203136" y="53953"/>
                      </a:cubicBezTo>
                      <a:cubicBezTo>
                        <a:pt x="203136" y="47002"/>
                        <a:pt x="200819" y="45678"/>
                        <a:pt x="194530" y="45844"/>
                      </a:cubicBezTo>
                      <a:cubicBezTo>
                        <a:pt x="134454" y="46009"/>
                        <a:pt x="74377" y="45844"/>
                        <a:pt x="14300" y="46175"/>
                      </a:cubicBezTo>
                      <a:cubicBezTo>
                        <a:pt x="7184" y="46175"/>
                        <a:pt x="5198" y="44189"/>
                        <a:pt x="5694" y="37403"/>
                      </a:cubicBezTo>
                      <a:cubicBezTo>
                        <a:pt x="6191" y="27473"/>
                        <a:pt x="6025" y="17378"/>
                        <a:pt x="5694" y="7448"/>
                      </a:cubicBezTo>
                      <a:cubicBezTo>
                        <a:pt x="5694" y="2317"/>
                        <a:pt x="6853" y="331"/>
                        <a:pt x="12645" y="331"/>
                      </a:cubicBezTo>
                      <a:cubicBezTo>
                        <a:pt x="51372" y="662"/>
                        <a:pt x="89934" y="331"/>
                        <a:pt x="128661" y="331"/>
                      </a:cubicBezTo>
                      <a:cubicBezTo>
                        <a:pt x="128661" y="331"/>
                        <a:pt x="128661" y="331"/>
                        <a:pt x="128661" y="331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E1D34A3D-6BF2-4FEB-E1DD-53FE068198CF}"/>
                    </a:ext>
                  </a:extLst>
                </p:cNvPr>
                <p:cNvSpPr/>
                <p:nvPr/>
              </p:nvSpPr>
              <p:spPr>
                <a:xfrm>
                  <a:off x="1429601" y="957087"/>
                  <a:ext cx="184486" cy="284227"/>
                </a:xfrm>
                <a:custGeom>
                  <a:avLst/>
                  <a:gdLst>
                    <a:gd name="connsiteX0" fmla="*/ 24674 w 184486"/>
                    <a:gd name="connsiteY0" fmla="*/ 196231 h 284227"/>
                    <a:gd name="connsiteX1" fmla="*/ 27984 w 184486"/>
                    <a:gd name="connsiteY1" fmla="*/ 196231 h 284227"/>
                    <a:gd name="connsiteX2" fmla="*/ 55458 w 184486"/>
                    <a:gd name="connsiteY2" fmla="*/ 212119 h 284227"/>
                    <a:gd name="connsiteX3" fmla="*/ 89882 w 184486"/>
                    <a:gd name="connsiteY3" fmla="*/ 235289 h 284227"/>
                    <a:gd name="connsiteX4" fmla="*/ 129602 w 184486"/>
                    <a:gd name="connsiteY4" fmla="*/ 218573 h 284227"/>
                    <a:gd name="connsiteX5" fmla="*/ 123147 w 184486"/>
                    <a:gd name="connsiteY5" fmla="*/ 181667 h 284227"/>
                    <a:gd name="connsiteX6" fmla="*/ 77304 w 184486"/>
                    <a:gd name="connsiteY6" fmla="*/ 158497 h 284227"/>
                    <a:gd name="connsiteX7" fmla="*/ 28316 w 184486"/>
                    <a:gd name="connsiteY7" fmla="*/ 129534 h 284227"/>
                    <a:gd name="connsiteX8" fmla="*/ 33612 w 184486"/>
                    <a:gd name="connsiteY8" fmla="*/ 20635 h 284227"/>
                    <a:gd name="connsiteX9" fmla="*/ 162536 w 184486"/>
                    <a:gd name="connsiteY9" fmla="*/ 27586 h 284227"/>
                    <a:gd name="connsiteX10" fmla="*/ 184051 w 184486"/>
                    <a:gd name="connsiteY10" fmla="*/ 80546 h 284227"/>
                    <a:gd name="connsiteX11" fmla="*/ 177762 w 184486"/>
                    <a:gd name="connsiteY11" fmla="*/ 87001 h 284227"/>
                    <a:gd name="connsiteX12" fmla="*/ 140194 w 184486"/>
                    <a:gd name="connsiteY12" fmla="*/ 87001 h 284227"/>
                    <a:gd name="connsiteX13" fmla="*/ 133077 w 184486"/>
                    <a:gd name="connsiteY13" fmla="*/ 79057 h 284227"/>
                    <a:gd name="connsiteX14" fmla="*/ 73994 w 184486"/>
                    <a:gd name="connsiteY14" fmla="*/ 53073 h 284227"/>
                    <a:gd name="connsiteX15" fmla="*/ 71511 w 184486"/>
                    <a:gd name="connsiteY15" fmla="*/ 105206 h 284227"/>
                    <a:gd name="connsiteX16" fmla="*/ 109411 w 184486"/>
                    <a:gd name="connsiteY16" fmla="*/ 121756 h 284227"/>
                    <a:gd name="connsiteX17" fmla="*/ 154427 w 184486"/>
                    <a:gd name="connsiteY17" fmla="*/ 144429 h 284227"/>
                    <a:gd name="connsiteX18" fmla="*/ 142511 w 184486"/>
                    <a:gd name="connsiteY18" fmla="*/ 273023 h 284227"/>
                    <a:gd name="connsiteX19" fmla="*/ 23681 w 184486"/>
                    <a:gd name="connsiteY19" fmla="*/ 255480 h 284227"/>
                    <a:gd name="connsiteX20" fmla="*/ 180 w 184486"/>
                    <a:gd name="connsiteY20" fmla="*/ 203347 h 284227"/>
                    <a:gd name="connsiteX21" fmla="*/ 5973 w 184486"/>
                    <a:gd name="connsiteY21" fmla="*/ 196396 h 284227"/>
                    <a:gd name="connsiteX22" fmla="*/ 24343 w 184486"/>
                    <a:gd name="connsiteY22" fmla="*/ 196396 h 284227"/>
                    <a:gd name="connsiteX23" fmla="*/ 24343 w 184486"/>
                    <a:gd name="connsiteY23" fmla="*/ 196396 h 284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184486" h="284227">
                      <a:moveTo>
                        <a:pt x="24674" y="196231"/>
                      </a:moveTo>
                      <a:cubicBezTo>
                        <a:pt x="25833" y="196231"/>
                        <a:pt x="26826" y="196231"/>
                        <a:pt x="27984" y="196231"/>
                      </a:cubicBezTo>
                      <a:cubicBezTo>
                        <a:pt x="40894" y="195072"/>
                        <a:pt x="50823" y="195403"/>
                        <a:pt x="55458" y="212119"/>
                      </a:cubicBezTo>
                      <a:cubicBezTo>
                        <a:pt x="59595" y="227179"/>
                        <a:pt x="73994" y="234461"/>
                        <a:pt x="89882" y="235289"/>
                      </a:cubicBezTo>
                      <a:cubicBezTo>
                        <a:pt x="105604" y="236116"/>
                        <a:pt x="120499" y="233965"/>
                        <a:pt x="129602" y="218573"/>
                      </a:cubicBezTo>
                      <a:cubicBezTo>
                        <a:pt x="136387" y="207154"/>
                        <a:pt x="133574" y="189942"/>
                        <a:pt x="123147" y="181667"/>
                      </a:cubicBezTo>
                      <a:cubicBezTo>
                        <a:pt x="109411" y="170909"/>
                        <a:pt x="93026" y="165282"/>
                        <a:pt x="77304" y="158497"/>
                      </a:cubicBezTo>
                      <a:cubicBezTo>
                        <a:pt x="59761" y="150884"/>
                        <a:pt x="42218" y="143105"/>
                        <a:pt x="28316" y="129534"/>
                      </a:cubicBezTo>
                      <a:cubicBezTo>
                        <a:pt x="-3626" y="98751"/>
                        <a:pt x="-1144" y="48770"/>
                        <a:pt x="33612" y="20635"/>
                      </a:cubicBezTo>
                      <a:cubicBezTo>
                        <a:pt x="70684" y="-9486"/>
                        <a:pt x="131753" y="-6176"/>
                        <a:pt x="162536" y="27586"/>
                      </a:cubicBezTo>
                      <a:cubicBezTo>
                        <a:pt x="176273" y="42647"/>
                        <a:pt x="181569" y="61017"/>
                        <a:pt x="184051" y="80546"/>
                      </a:cubicBezTo>
                      <a:cubicBezTo>
                        <a:pt x="184713" y="85511"/>
                        <a:pt x="182231" y="87001"/>
                        <a:pt x="177762" y="87001"/>
                      </a:cubicBezTo>
                      <a:cubicBezTo>
                        <a:pt x="165184" y="87001"/>
                        <a:pt x="152772" y="86835"/>
                        <a:pt x="140194" y="87001"/>
                      </a:cubicBezTo>
                      <a:cubicBezTo>
                        <a:pt x="134070" y="87001"/>
                        <a:pt x="133739" y="83360"/>
                        <a:pt x="133077" y="79057"/>
                      </a:cubicBezTo>
                      <a:cubicBezTo>
                        <a:pt x="129105" y="49101"/>
                        <a:pt x="94681" y="42481"/>
                        <a:pt x="73994" y="53073"/>
                      </a:cubicBezTo>
                      <a:cubicBezTo>
                        <a:pt x="52975" y="63831"/>
                        <a:pt x="52313" y="92131"/>
                        <a:pt x="71511" y="105206"/>
                      </a:cubicBezTo>
                      <a:cubicBezTo>
                        <a:pt x="83096" y="113150"/>
                        <a:pt x="96502" y="117122"/>
                        <a:pt x="109411" y="121756"/>
                      </a:cubicBezTo>
                      <a:cubicBezTo>
                        <a:pt x="125299" y="127548"/>
                        <a:pt x="140856" y="133837"/>
                        <a:pt x="154427" y="144429"/>
                      </a:cubicBezTo>
                      <a:cubicBezTo>
                        <a:pt x="199277" y="179019"/>
                        <a:pt x="192823" y="246543"/>
                        <a:pt x="142511" y="273023"/>
                      </a:cubicBezTo>
                      <a:cubicBezTo>
                        <a:pt x="109245" y="290401"/>
                        <a:pt x="53141" y="289739"/>
                        <a:pt x="23681" y="255480"/>
                      </a:cubicBezTo>
                      <a:cubicBezTo>
                        <a:pt x="10607" y="240254"/>
                        <a:pt x="2663" y="223042"/>
                        <a:pt x="180" y="203347"/>
                      </a:cubicBezTo>
                      <a:cubicBezTo>
                        <a:pt x="-482" y="198217"/>
                        <a:pt x="511" y="196065"/>
                        <a:pt x="5973" y="196396"/>
                      </a:cubicBezTo>
                      <a:cubicBezTo>
                        <a:pt x="12096" y="196727"/>
                        <a:pt x="18220" y="196396"/>
                        <a:pt x="24343" y="196396"/>
                      </a:cubicBezTo>
                      <a:cubicBezTo>
                        <a:pt x="24343" y="196396"/>
                        <a:pt x="24343" y="196396"/>
                        <a:pt x="24343" y="19639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4D017FD8-26D9-8FDA-FCE3-13ED84D4759B}"/>
                    </a:ext>
                  </a:extLst>
                </p:cNvPr>
                <p:cNvSpPr/>
                <p:nvPr/>
              </p:nvSpPr>
              <p:spPr>
                <a:xfrm>
                  <a:off x="1007746" y="963323"/>
                  <a:ext cx="129100" cy="272640"/>
                </a:xfrm>
                <a:custGeom>
                  <a:avLst/>
                  <a:gdLst>
                    <a:gd name="connsiteX0" fmla="*/ 838 w 129100"/>
                    <a:gd name="connsiteY0" fmla="*/ 189332 h 272640"/>
                    <a:gd name="connsiteX1" fmla="*/ 1169 w 129100"/>
                    <a:gd name="connsiteY1" fmla="*/ 114361 h 272640"/>
                    <a:gd name="connsiteX2" fmla="*/ 67700 w 129100"/>
                    <a:gd name="connsiteY2" fmla="*/ 10758 h 272640"/>
                    <a:gd name="connsiteX3" fmla="*/ 123639 w 129100"/>
                    <a:gd name="connsiteY3" fmla="*/ 0 h 272640"/>
                    <a:gd name="connsiteX4" fmla="*/ 129100 w 129100"/>
                    <a:gd name="connsiteY4" fmla="*/ 5793 h 272640"/>
                    <a:gd name="connsiteX5" fmla="*/ 129100 w 129100"/>
                    <a:gd name="connsiteY5" fmla="*/ 48326 h 272640"/>
                    <a:gd name="connsiteX6" fmla="*/ 122315 w 129100"/>
                    <a:gd name="connsiteY6" fmla="*/ 53126 h 272640"/>
                    <a:gd name="connsiteX7" fmla="*/ 57770 w 129100"/>
                    <a:gd name="connsiteY7" fmla="*/ 103438 h 272640"/>
                    <a:gd name="connsiteX8" fmla="*/ 52970 w 129100"/>
                    <a:gd name="connsiteY8" fmla="*/ 137034 h 272640"/>
                    <a:gd name="connsiteX9" fmla="*/ 53136 w 129100"/>
                    <a:gd name="connsiteY9" fmla="*/ 263807 h 272640"/>
                    <a:gd name="connsiteX10" fmla="*/ 44364 w 129100"/>
                    <a:gd name="connsiteY10" fmla="*/ 272579 h 272640"/>
                    <a:gd name="connsiteX11" fmla="*/ 10106 w 129100"/>
                    <a:gd name="connsiteY11" fmla="*/ 272579 h 272640"/>
                    <a:gd name="connsiteX12" fmla="*/ 10 w 129100"/>
                    <a:gd name="connsiteY12" fmla="*/ 262153 h 272640"/>
                    <a:gd name="connsiteX13" fmla="*/ 10 w 129100"/>
                    <a:gd name="connsiteY13" fmla="*/ 189663 h 272640"/>
                    <a:gd name="connsiteX14" fmla="*/ 672 w 129100"/>
                    <a:gd name="connsiteY14" fmla="*/ 189663 h 272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29100" h="272640">
                      <a:moveTo>
                        <a:pt x="838" y="189332"/>
                      </a:moveTo>
                      <a:cubicBezTo>
                        <a:pt x="838" y="164342"/>
                        <a:pt x="-817" y="139186"/>
                        <a:pt x="1169" y="114361"/>
                      </a:cubicBezTo>
                      <a:cubicBezTo>
                        <a:pt x="4644" y="68352"/>
                        <a:pt x="24835" y="31942"/>
                        <a:pt x="67700" y="10758"/>
                      </a:cubicBezTo>
                      <a:cubicBezTo>
                        <a:pt x="85243" y="1986"/>
                        <a:pt x="104275" y="0"/>
                        <a:pt x="123639" y="0"/>
                      </a:cubicBezTo>
                      <a:cubicBezTo>
                        <a:pt x="127611" y="0"/>
                        <a:pt x="129100" y="1986"/>
                        <a:pt x="129100" y="5793"/>
                      </a:cubicBezTo>
                      <a:cubicBezTo>
                        <a:pt x="129100" y="20026"/>
                        <a:pt x="129100" y="34093"/>
                        <a:pt x="129100" y="48326"/>
                      </a:cubicBezTo>
                      <a:cubicBezTo>
                        <a:pt x="129100" y="53788"/>
                        <a:pt x="125459" y="52795"/>
                        <a:pt x="122315" y="53126"/>
                      </a:cubicBezTo>
                      <a:cubicBezTo>
                        <a:pt x="90042" y="56105"/>
                        <a:pt x="68196" y="72655"/>
                        <a:pt x="57770" y="103438"/>
                      </a:cubicBezTo>
                      <a:cubicBezTo>
                        <a:pt x="54129" y="114195"/>
                        <a:pt x="52805" y="125615"/>
                        <a:pt x="52970" y="137034"/>
                      </a:cubicBezTo>
                      <a:cubicBezTo>
                        <a:pt x="53136" y="179237"/>
                        <a:pt x="52970" y="221605"/>
                        <a:pt x="53136" y="263807"/>
                      </a:cubicBezTo>
                      <a:cubicBezTo>
                        <a:pt x="53136" y="270593"/>
                        <a:pt x="51481" y="273076"/>
                        <a:pt x="44364" y="272579"/>
                      </a:cubicBezTo>
                      <a:cubicBezTo>
                        <a:pt x="32945" y="271917"/>
                        <a:pt x="21525" y="271917"/>
                        <a:pt x="10106" y="272579"/>
                      </a:cubicBezTo>
                      <a:cubicBezTo>
                        <a:pt x="1665" y="273076"/>
                        <a:pt x="-156" y="269931"/>
                        <a:pt x="10" y="262153"/>
                      </a:cubicBezTo>
                      <a:cubicBezTo>
                        <a:pt x="507" y="237989"/>
                        <a:pt x="10" y="213826"/>
                        <a:pt x="10" y="189663"/>
                      </a:cubicBezTo>
                      <a:cubicBezTo>
                        <a:pt x="176" y="189663"/>
                        <a:pt x="507" y="189663"/>
                        <a:pt x="672" y="189663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51395321-3EDE-7109-B35C-7FD66888944C}"/>
                    </a:ext>
                  </a:extLst>
                </p:cNvPr>
                <p:cNvSpPr/>
                <p:nvPr/>
              </p:nvSpPr>
              <p:spPr>
                <a:xfrm>
                  <a:off x="2278467" y="963645"/>
                  <a:ext cx="53456" cy="271939"/>
                </a:xfrm>
                <a:custGeom>
                  <a:avLst/>
                  <a:gdLst>
                    <a:gd name="connsiteX0" fmla="*/ 166 w 53456"/>
                    <a:gd name="connsiteY0" fmla="*/ 135885 h 271939"/>
                    <a:gd name="connsiteX1" fmla="*/ 0 w 53456"/>
                    <a:gd name="connsiteY1" fmla="*/ 9939 h 271939"/>
                    <a:gd name="connsiteX2" fmla="*/ 9930 w 53456"/>
                    <a:gd name="connsiteY2" fmla="*/ 340 h 271939"/>
                    <a:gd name="connsiteX3" fmla="*/ 45844 w 53456"/>
                    <a:gd name="connsiteY3" fmla="*/ 9 h 271939"/>
                    <a:gd name="connsiteX4" fmla="*/ 53457 w 53456"/>
                    <a:gd name="connsiteY4" fmla="*/ 7787 h 271939"/>
                    <a:gd name="connsiteX5" fmla="*/ 53457 w 53456"/>
                    <a:gd name="connsiteY5" fmla="*/ 264644 h 271939"/>
                    <a:gd name="connsiteX6" fmla="*/ 45844 w 53456"/>
                    <a:gd name="connsiteY6" fmla="*/ 271926 h 271939"/>
                    <a:gd name="connsiteX7" fmla="*/ 7447 w 53456"/>
                    <a:gd name="connsiteY7" fmla="*/ 271926 h 271939"/>
                    <a:gd name="connsiteX8" fmla="*/ 331 w 53456"/>
                    <a:gd name="connsiteY8" fmla="*/ 264147 h 271939"/>
                    <a:gd name="connsiteX9" fmla="*/ 331 w 53456"/>
                    <a:gd name="connsiteY9" fmla="*/ 135719 h 2719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3456" h="271939">
                      <a:moveTo>
                        <a:pt x="166" y="135885"/>
                      </a:moveTo>
                      <a:cubicBezTo>
                        <a:pt x="166" y="93847"/>
                        <a:pt x="331" y="51976"/>
                        <a:pt x="0" y="9939"/>
                      </a:cubicBezTo>
                      <a:cubicBezTo>
                        <a:pt x="0" y="1829"/>
                        <a:pt x="2648" y="174"/>
                        <a:pt x="9930" y="340"/>
                      </a:cubicBezTo>
                      <a:cubicBezTo>
                        <a:pt x="21846" y="671"/>
                        <a:pt x="33762" y="340"/>
                        <a:pt x="45844" y="9"/>
                      </a:cubicBezTo>
                      <a:cubicBezTo>
                        <a:pt x="51636" y="-157"/>
                        <a:pt x="53457" y="1995"/>
                        <a:pt x="53457" y="7787"/>
                      </a:cubicBezTo>
                      <a:cubicBezTo>
                        <a:pt x="53291" y="93351"/>
                        <a:pt x="53291" y="179080"/>
                        <a:pt x="53457" y="264644"/>
                      </a:cubicBezTo>
                      <a:cubicBezTo>
                        <a:pt x="53457" y="270767"/>
                        <a:pt x="51305" y="272091"/>
                        <a:pt x="45844" y="271926"/>
                      </a:cubicBezTo>
                      <a:cubicBezTo>
                        <a:pt x="33100" y="271595"/>
                        <a:pt x="20191" y="271595"/>
                        <a:pt x="7447" y="271926"/>
                      </a:cubicBezTo>
                      <a:cubicBezTo>
                        <a:pt x="1324" y="272091"/>
                        <a:pt x="166" y="269774"/>
                        <a:pt x="331" y="264147"/>
                      </a:cubicBezTo>
                      <a:cubicBezTo>
                        <a:pt x="496" y="221283"/>
                        <a:pt x="331" y="178584"/>
                        <a:pt x="331" y="13571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9" name="Freeform: Shape 18">
                  <a:extLst>
                    <a:ext uri="{FF2B5EF4-FFF2-40B4-BE49-F238E27FC236}">
                      <a16:creationId xmlns:a16="http://schemas.microsoft.com/office/drawing/2014/main" id="{13AEE9D3-F0C9-7358-0FF3-99B45F0DD3E6}"/>
                    </a:ext>
                  </a:extLst>
                </p:cNvPr>
                <p:cNvSpPr/>
                <p:nvPr/>
              </p:nvSpPr>
              <p:spPr>
                <a:xfrm>
                  <a:off x="2121408" y="1285221"/>
                  <a:ext cx="98564" cy="100803"/>
                </a:xfrm>
                <a:custGeom>
                  <a:avLst/>
                  <a:gdLst>
                    <a:gd name="connsiteX0" fmla="*/ 76627 w 98564"/>
                    <a:gd name="connsiteY0" fmla="*/ 47995 h 100803"/>
                    <a:gd name="connsiteX1" fmla="*/ 86060 w 98564"/>
                    <a:gd name="connsiteY1" fmla="*/ 52133 h 100803"/>
                    <a:gd name="connsiteX2" fmla="*/ 98473 w 98564"/>
                    <a:gd name="connsiteY2" fmla="*/ 74806 h 100803"/>
                    <a:gd name="connsiteX3" fmla="*/ 82254 w 98564"/>
                    <a:gd name="connsiteY3" fmla="*/ 96983 h 100803"/>
                    <a:gd name="connsiteX4" fmla="*/ 62725 w 98564"/>
                    <a:gd name="connsiteY4" fmla="*/ 100790 h 100803"/>
                    <a:gd name="connsiteX5" fmla="*/ 6123 w 98564"/>
                    <a:gd name="connsiteY5" fmla="*/ 100790 h 100803"/>
                    <a:gd name="connsiteX6" fmla="*/ 0 w 98564"/>
                    <a:gd name="connsiteY6" fmla="*/ 94832 h 100803"/>
                    <a:gd name="connsiteX7" fmla="*/ 0 w 98564"/>
                    <a:gd name="connsiteY7" fmla="*/ 5793 h 100803"/>
                    <a:gd name="connsiteX8" fmla="*/ 5792 w 98564"/>
                    <a:gd name="connsiteY8" fmla="*/ 0 h 100803"/>
                    <a:gd name="connsiteX9" fmla="*/ 67359 w 98564"/>
                    <a:gd name="connsiteY9" fmla="*/ 497 h 100803"/>
                    <a:gd name="connsiteX10" fmla="*/ 81757 w 98564"/>
                    <a:gd name="connsiteY10" fmla="*/ 4303 h 100803"/>
                    <a:gd name="connsiteX11" fmla="*/ 84902 w 98564"/>
                    <a:gd name="connsiteY11" fmla="*/ 41541 h 100803"/>
                    <a:gd name="connsiteX12" fmla="*/ 79937 w 98564"/>
                    <a:gd name="connsiteY12" fmla="*/ 44685 h 100803"/>
                    <a:gd name="connsiteX13" fmla="*/ 76461 w 98564"/>
                    <a:gd name="connsiteY13" fmla="*/ 47995 h 100803"/>
                    <a:gd name="connsiteX14" fmla="*/ 45016 w 98564"/>
                    <a:gd name="connsiteY14" fmla="*/ 56932 h 100803"/>
                    <a:gd name="connsiteX15" fmla="*/ 27969 w 98564"/>
                    <a:gd name="connsiteY15" fmla="*/ 56932 h 100803"/>
                    <a:gd name="connsiteX16" fmla="*/ 22012 w 98564"/>
                    <a:gd name="connsiteY16" fmla="*/ 63552 h 100803"/>
                    <a:gd name="connsiteX17" fmla="*/ 25984 w 98564"/>
                    <a:gd name="connsiteY17" fmla="*/ 84074 h 100803"/>
                    <a:gd name="connsiteX18" fmla="*/ 64876 w 98564"/>
                    <a:gd name="connsiteY18" fmla="*/ 83578 h 100803"/>
                    <a:gd name="connsiteX19" fmla="*/ 74641 w 98564"/>
                    <a:gd name="connsiteY19" fmla="*/ 72489 h 100803"/>
                    <a:gd name="connsiteX20" fmla="*/ 66862 w 98564"/>
                    <a:gd name="connsiteY20" fmla="*/ 59249 h 100803"/>
                    <a:gd name="connsiteX21" fmla="*/ 45182 w 98564"/>
                    <a:gd name="connsiteY21" fmla="*/ 56932 h 100803"/>
                    <a:gd name="connsiteX22" fmla="*/ 43030 w 98564"/>
                    <a:gd name="connsiteY22" fmla="*/ 40713 h 100803"/>
                    <a:gd name="connsiteX23" fmla="*/ 43030 w 98564"/>
                    <a:gd name="connsiteY23" fmla="*/ 40548 h 100803"/>
                    <a:gd name="connsiteX24" fmla="*/ 57925 w 98564"/>
                    <a:gd name="connsiteY24" fmla="*/ 40548 h 100803"/>
                    <a:gd name="connsiteX25" fmla="*/ 70007 w 98564"/>
                    <a:gd name="connsiteY25" fmla="*/ 29625 h 100803"/>
                    <a:gd name="connsiteX26" fmla="*/ 59580 w 98564"/>
                    <a:gd name="connsiteY26" fmla="*/ 16881 h 100803"/>
                    <a:gd name="connsiteX27" fmla="*/ 26480 w 98564"/>
                    <a:gd name="connsiteY27" fmla="*/ 15723 h 100803"/>
                    <a:gd name="connsiteX28" fmla="*/ 21846 w 98564"/>
                    <a:gd name="connsiteY28" fmla="*/ 20357 h 100803"/>
                    <a:gd name="connsiteX29" fmla="*/ 38727 w 98564"/>
                    <a:gd name="connsiteY29" fmla="*/ 40879 h 100803"/>
                    <a:gd name="connsiteX30" fmla="*/ 42865 w 98564"/>
                    <a:gd name="connsiteY30" fmla="*/ 40879 h 1008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98564" h="100803">
                      <a:moveTo>
                        <a:pt x="76627" y="47995"/>
                      </a:moveTo>
                      <a:cubicBezTo>
                        <a:pt x="78778" y="51305"/>
                        <a:pt x="83081" y="50312"/>
                        <a:pt x="86060" y="52133"/>
                      </a:cubicBezTo>
                      <a:cubicBezTo>
                        <a:pt x="94501" y="57429"/>
                        <a:pt x="99300" y="64711"/>
                        <a:pt x="98473" y="74806"/>
                      </a:cubicBezTo>
                      <a:cubicBezTo>
                        <a:pt x="97811" y="85564"/>
                        <a:pt x="91853" y="92846"/>
                        <a:pt x="82254" y="96983"/>
                      </a:cubicBezTo>
                      <a:cubicBezTo>
                        <a:pt x="76130" y="99631"/>
                        <a:pt x="69510" y="100955"/>
                        <a:pt x="62725" y="100790"/>
                      </a:cubicBezTo>
                      <a:cubicBezTo>
                        <a:pt x="43858" y="100790"/>
                        <a:pt x="24990" y="100624"/>
                        <a:pt x="6123" y="100790"/>
                      </a:cubicBezTo>
                      <a:cubicBezTo>
                        <a:pt x="1324" y="100790"/>
                        <a:pt x="0" y="99466"/>
                        <a:pt x="0" y="94832"/>
                      </a:cubicBezTo>
                      <a:cubicBezTo>
                        <a:pt x="165" y="65207"/>
                        <a:pt x="0" y="35417"/>
                        <a:pt x="0" y="5793"/>
                      </a:cubicBezTo>
                      <a:cubicBezTo>
                        <a:pt x="0" y="1324"/>
                        <a:pt x="1489" y="0"/>
                        <a:pt x="5792" y="0"/>
                      </a:cubicBezTo>
                      <a:cubicBezTo>
                        <a:pt x="26314" y="331"/>
                        <a:pt x="46837" y="331"/>
                        <a:pt x="67359" y="497"/>
                      </a:cubicBezTo>
                      <a:cubicBezTo>
                        <a:pt x="72489" y="497"/>
                        <a:pt x="77289" y="1986"/>
                        <a:pt x="81757" y="4303"/>
                      </a:cubicBezTo>
                      <a:cubicBezTo>
                        <a:pt x="96156" y="11585"/>
                        <a:pt x="97811" y="32107"/>
                        <a:pt x="84902" y="41541"/>
                      </a:cubicBezTo>
                      <a:cubicBezTo>
                        <a:pt x="83412" y="42699"/>
                        <a:pt x="81592" y="43527"/>
                        <a:pt x="79937" y="44685"/>
                      </a:cubicBezTo>
                      <a:cubicBezTo>
                        <a:pt x="78613" y="45513"/>
                        <a:pt x="76627" y="45678"/>
                        <a:pt x="76461" y="47995"/>
                      </a:cubicBezTo>
                      <a:close/>
                      <a:moveTo>
                        <a:pt x="45016" y="56932"/>
                      </a:moveTo>
                      <a:cubicBezTo>
                        <a:pt x="38562" y="56932"/>
                        <a:pt x="33265" y="57098"/>
                        <a:pt x="27969" y="56932"/>
                      </a:cubicBezTo>
                      <a:cubicBezTo>
                        <a:pt x="22839" y="56601"/>
                        <a:pt x="21350" y="59746"/>
                        <a:pt x="22012" y="63552"/>
                      </a:cubicBezTo>
                      <a:cubicBezTo>
                        <a:pt x="23335" y="70669"/>
                        <a:pt x="16881" y="81923"/>
                        <a:pt x="25984" y="84074"/>
                      </a:cubicBezTo>
                      <a:cubicBezTo>
                        <a:pt x="38396" y="86888"/>
                        <a:pt x="51967" y="86060"/>
                        <a:pt x="64876" y="83578"/>
                      </a:cubicBezTo>
                      <a:cubicBezTo>
                        <a:pt x="70503" y="82419"/>
                        <a:pt x="74144" y="78447"/>
                        <a:pt x="74641" y="72489"/>
                      </a:cubicBezTo>
                      <a:cubicBezTo>
                        <a:pt x="75137" y="66366"/>
                        <a:pt x="72820" y="61897"/>
                        <a:pt x="66862" y="59249"/>
                      </a:cubicBezTo>
                      <a:cubicBezTo>
                        <a:pt x="59415" y="55939"/>
                        <a:pt x="51471" y="57594"/>
                        <a:pt x="45182" y="56932"/>
                      </a:cubicBezTo>
                      <a:close/>
                      <a:moveTo>
                        <a:pt x="43030" y="40713"/>
                      </a:moveTo>
                      <a:cubicBezTo>
                        <a:pt x="43030" y="40713"/>
                        <a:pt x="43030" y="40713"/>
                        <a:pt x="43030" y="40548"/>
                      </a:cubicBezTo>
                      <a:cubicBezTo>
                        <a:pt x="47995" y="40548"/>
                        <a:pt x="52960" y="40713"/>
                        <a:pt x="57925" y="40548"/>
                      </a:cubicBezTo>
                      <a:cubicBezTo>
                        <a:pt x="64711" y="40217"/>
                        <a:pt x="69676" y="37072"/>
                        <a:pt x="70007" y="29625"/>
                      </a:cubicBezTo>
                      <a:cubicBezTo>
                        <a:pt x="70338" y="22508"/>
                        <a:pt x="66531" y="18371"/>
                        <a:pt x="59580" y="16881"/>
                      </a:cubicBezTo>
                      <a:cubicBezTo>
                        <a:pt x="48657" y="14564"/>
                        <a:pt x="37569" y="15888"/>
                        <a:pt x="26480" y="15723"/>
                      </a:cubicBezTo>
                      <a:cubicBezTo>
                        <a:pt x="23501" y="15723"/>
                        <a:pt x="22343" y="17378"/>
                        <a:pt x="21846" y="20357"/>
                      </a:cubicBezTo>
                      <a:cubicBezTo>
                        <a:pt x="19033" y="38396"/>
                        <a:pt x="20853" y="40879"/>
                        <a:pt x="38727" y="40879"/>
                      </a:cubicBezTo>
                      <a:lnTo>
                        <a:pt x="42865" y="40879"/>
                      </a:ln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2E50340E-DC1F-4AB0-B64F-57A42DC3FB74}"/>
                    </a:ext>
                  </a:extLst>
                </p:cNvPr>
                <p:cNvSpPr/>
                <p:nvPr/>
              </p:nvSpPr>
              <p:spPr>
                <a:xfrm>
                  <a:off x="2234987" y="1281746"/>
                  <a:ext cx="96742" cy="107314"/>
                </a:xfrm>
                <a:custGeom>
                  <a:avLst/>
                  <a:gdLst>
                    <a:gd name="connsiteX0" fmla="*/ 45963 w 96742"/>
                    <a:gd name="connsiteY0" fmla="*/ 107244 h 107314"/>
                    <a:gd name="connsiteX1" fmla="*/ 17331 w 96742"/>
                    <a:gd name="connsiteY1" fmla="*/ 100955 h 107314"/>
                    <a:gd name="connsiteX2" fmla="*/ 6077 w 96742"/>
                    <a:gd name="connsiteY2" fmla="*/ 91522 h 107314"/>
                    <a:gd name="connsiteX3" fmla="*/ 1113 w 96742"/>
                    <a:gd name="connsiteY3" fmla="*/ 74972 h 107314"/>
                    <a:gd name="connsiteX4" fmla="*/ 19152 w 96742"/>
                    <a:gd name="connsiteY4" fmla="*/ 72986 h 107314"/>
                    <a:gd name="connsiteX5" fmla="*/ 23455 w 96742"/>
                    <a:gd name="connsiteY5" fmla="*/ 77289 h 107314"/>
                    <a:gd name="connsiteX6" fmla="*/ 40336 w 96742"/>
                    <a:gd name="connsiteY6" fmla="*/ 91025 h 107314"/>
                    <a:gd name="connsiteX7" fmla="*/ 66982 w 96742"/>
                    <a:gd name="connsiteY7" fmla="*/ 87550 h 107314"/>
                    <a:gd name="connsiteX8" fmla="*/ 73602 w 96742"/>
                    <a:gd name="connsiteY8" fmla="*/ 75965 h 107314"/>
                    <a:gd name="connsiteX9" fmla="*/ 64996 w 96742"/>
                    <a:gd name="connsiteY9" fmla="*/ 66366 h 107314"/>
                    <a:gd name="connsiteX10" fmla="*/ 33882 w 96742"/>
                    <a:gd name="connsiteY10" fmla="*/ 61070 h 107314"/>
                    <a:gd name="connsiteX11" fmla="*/ 17994 w 96742"/>
                    <a:gd name="connsiteY11" fmla="*/ 56105 h 107314"/>
                    <a:gd name="connsiteX12" fmla="*/ 17497 w 96742"/>
                    <a:gd name="connsiteY12" fmla="*/ 7944 h 107314"/>
                    <a:gd name="connsiteX13" fmla="*/ 77408 w 96742"/>
                    <a:gd name="connsiteY13" fmla="*/ 7448 h 107314"/>
                    <a:gd name="connsiteX14" fmla="*/ 86511 w 96742"/>
                    <a:gd name="connsiteY14" fmla="*/ 15723 h 107314"/>
                    <a:gd name="connsiteX15" fmla="*/ 90483 w 96742"/>
                    <a:gd name="connsiteY15" fmla="*/ 31776 h 107314"/>
                    <a:gd name="connsiteX16" fmla="*/ 72443 w 96742"/>
                    <a:gd name="connsiteY16" fmla="*/ 33597 h 107314"/>
                    <a:gd name="connsiteX17" fmla="*/ 69630 w 96742"/>
                    <a:gd name="connsiteY17" fmla="*/ 29128 h 107314"/>
                    <a:gd name="connsiteX18" fmla="*/ 31399 w 96742"/>
                    <a:gd name="connsiteY18" fmla="*/ 20026 h 107314"/>
                    <a:gd name="connsiteX19" fmla="*/ 26931 w 96742"/>
                    <a:gd name="connsiteY19" fmla="*/ 31776 h 107314"/>
                    <a:gd name="connsiteX20" fmla="*/ 36695 w 96742"/>
                    <a:gd name="connsiteY20" fmla="*/ 40713 h 107314"/>
                    <a:gd name="connsiteX21" fmla="*/ 73602 w 96742"/>
                    <a:gd name="connsiteY21" fmla="*/ 46837 h 107314"/>
                    <a:gd name="connsiteX22" fmla="*/ 96606 w 96742"/>
                    <a:gd name="connsiteY22" fmla="*/ 70834 h 107314"/>
                    <a:gd name="connsiteX23" fmla="*/ 79560 w 96742"/>
                    <a:gd name="connsiteY23" fmla="*/ 100459 h 107314"/>
                    <a:gd name="connsiteX24" fmla="*/ 46129 w 96742"/>
                    <a:gd name="connsiteY24" fmla="*/ 107079 h 1073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96742" h="107314">
                      <a:moveTo>
                        <a:pt x="45963" y="107244"/>
                      </a:moveTo>
                      <a:cubicBezTo>
                        <a:pt x="36530" y="107741"/>
                        <a:pt x="26600" y="105589"/>
                        <a:pt x="17331" y="100955"/>
                      </a:cubicBezTo>
                      <a:cubicBezTo>
                        <a:pt x="12863" y="98804"/>
                        <a:pt x="8891" y="95659"/>
                        <a:pt x="6077" y="91522"/>
                      </a:cubicBezTo>
                      <a:cubicBezTo>
                        <a:pt x="2602" y="86391"/>
                        <a:pt x="-2198" y="79937"/>
                        <a:pt x="1113" y="74972"/>
                      </a:cubicBezTo>
                      <a:cubicBezTo>
                        <a:pt x="4754" y="69510"/>
                        <a:pt x="12863" y="73151"/>
                        <a:pt x="19152" y="72986"/>
                      </a:cubicBezTo>
                      <a:cubicBezTo>
                        <a:pt x="21635" y="72986"/>
                        <a:pt x="22793" y="74806"/>
                        <a:pt x="23455" y="77289"/>
                      </a:cubicBezTo>
                      <a:cubicBezTo>
                        <a:pt x="25607" y="86060"/>
                        <a:pt x="32227" y="90032"/>
                        <a:pt x="40336" y="91025"/>
                      </a:cubicBezTo>
                      <a:cubicBezTo>
                        <a:pt x="49439" y="92184"/>
                        <a:pt x="58541" y="92846"/>
                        <a:pt x="66982" y="87550"/>
                      </a:cubicBezTo>
                      <a:cubicBezTo>
                        <a:pt x="71285" y="84736"/>
                        <a:pt x="73933" y="81261"/>
                        <a:pt x="73602" y="75965"/>
                      </a:cubicBezTo>
                      <a:cubicBezTo>
                        <a:pt x="73271" y="70503"/>
                        <a:pt x="70126" y="67193"/>
                        <a:pt x="64996" y="66366"/>
                      </a:cubicBezTo>
                      <a:cubicBezTo>
                        <a:pt x="54735" y="64380"/>
                        <a:pt x="44308" y="62559"/>
                        <a:pt x="33882" y="61070"/>
                      </a:cubicBezTo>
                      <a:cubicBezTo>
                        <a:pt x="28255" y="60242"/>
                        <a:pt x="22959" y="58587"/>
                        <a:pt x="17994" y="56105"/>
                      </a:cubicBezTo>
                      <a:cubicBezTo>
                        <a:pt x="-1204" y="46009"/>
                        <a:pt x="-1866" y="18702"/>
                        <a:pt x="17497" y="7944"/>
                      </a:cubicBezTo>
                      <a:cubicBezTo>
                        <a:pt x="37026" y="-2813"/>
                        <a:pt x="57383" y="-2317"/>
                        <a:pt x="77408" y="7448"/>
                      </a:cubicBezTo>
                      <a:cubicBezTo>
                        <a:pt x="81215" y="9268"/>
                        <a:pt x="84028" y="12413"/>
                        <a:pt x="86511" y="15723"/>
                      </a:cubicBezTo>
                      <a:cubicBezTo>
                        <a:pt x="89986" y="20522"/>
                        <a:pt x="93793" y="27308"/>
                        <a:pt x="90483" y="31776"/>
                      </a:cubicBezTo>
                      <a:cubicBezTo>
                        <a:pt x="86676" y="36907"/>
                        <a:pt x="78567" y="33100"/>
                        <a:pt x="72443" y="33597"/>
                      </a:cubicBezTo>
                      <a:cubicBezTo>
                        <a:pt x="69795" y="33762"/>
                        <a:pt x="70292" y="30783"/>
                        <a:pt x="69630" y="29128"/>
                      </a:cubicBezTo>
                      <a:cubicBezTo>
                        <a:pt x="64003" y="15888"/>
                        <a:pt x="42488" y="10758"/>
                        <a:pt x="31399" y="20026"/>
                      </a:cubicBezTo>
                      <a:cubicBezTo>
                        <a:pt x="27593" y="23170"/>
                        <a:pt x="25938" y="26977"/>
                        <a:pt x="26931" y="31776"/>
                      </a:cubicBezTo>
                      <a:cubicBezTo>
                        <a:pt x="28089" y="37072"/>
                        <a:pt x="31896" y="39555"/>
                        <a:pt x="36695" y="40713"/>
                      </a:cubicBezTo>
                      <a:cubicBezTo>
                        <a:pt x="48942" y="43527"/>
                        <a:pt x="61520" y="43692"/>
                        <a:pt x="73602" y="46837"/>
                      </a:cubicBezTo>
                      <a:cubicBezTo>
                        <a:pt x="87173" y="50312"/>
                        <a:pt x="95448" y="58587"/>
                        <a:pt x="96606" y="70834"/>
                      </a:cubicBezTo>
                      <a:cubicBezTo>
                        <a:pt x="97765" y="83412"/>
                        <a:pt x="91476" y="94997"/>
                        <a:pt x="79560" y="100459"/>
                      </a:cubicBezTo>
                      <a:cubicBezTo>
                        <a:pt x="69299" y="105258"/>
                        <a:pt x="58541" y="107244"/>
                        <a:pt x="46129" y="10707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F9B63418-1290-146C-2907-294E0460183D}"/>
                    </a:ext>
                  </a:extLst>
                </p:cNvPr>
                <p:cNvSpPr/>
                <p:nvPr/>
              </p:nvSpPr>
              <p:spPr>
                <a:xfrm>
                  <a:off x="1980879" y="1284324"/>
                  <a:ext cx="124421" cy="102521"/>
                </a:xfrm>
                <a:custGeom>
                  <a:avLst/>
                  <a:gdLst>
                    <a:gd name="connsiteX0" fmla="*/ 110904 w 124421"/>
                    <a:gd name="connsiteY0" fmla="*/ 101687 h 102521"/>
                    <a:gd name="connsiteX1" fmla="*/ 94520 w 124421"/>
                    <a:gd name="connsiteY1" fmla="*/ 90599 h 102521"/>
                    <a:gd name="connsiteX2" fmla="*/ 75156 w 124421"/>
                    <a:gd name="connsiteY2" fmla="*/ 78517 h 102521"/>
                    <a:gd name="connsiteX3" fmla="*/ 41063 w 124421"/>
                    <a:gd name="connsiteY3" fmla="*/ 78517 h 102521"/>
                    <a:gd name="connsiteX4" fmla="*/ 29975 w 124421"/>
                    <a:gd name="connsiteY4" fmla="*/ 85634 h 102521"/>
                    <a:gd name="connsiteX5" fmla="*/ 28154 w 124421"/>
                    <a:gd name="connsiteY5" fmla="*/ 89275 h 102521"/>
                    <a:gd name="connsiteX6" fmla="*/ 22031 w 124421"/>
                    <a:gd name="connsiteY6" fmla="*/ 100529 h 102521"/>
                    <a:gd name="connsiteX7" fmla="*/ 2998 w 124421"/>
                    <a:gd name="connsiteY7" fmla="*/ 101356 h 102521"/>
                    <a:gd name="connsiteX8" fmla="*/ 2005 w 124421"/>
                    <a:gd name="connsiteY8" fmla="*/ 95564 h 102521"/>
                    <a:gd name="connsiteX9" fmla="*/ 32292 w 124421"/>
                    <a:gd name="connsiteY9" fmla="*/ 33832 h 102521"/>
                    <a:gd name="connsiteX10" fmla="*/ 46194 w 124421"/>
                    <a:gd name="connsiteY10" fmla="*/ 5531 h 102521"/>
                    <a:gd name="connsiteX11" fmla="*/ 53807 w 124421"/>
                    <a:gd name="connsiteY11" fmla="*/ 732 h 102521"/>
                    <a:gd name="connsiteX12" fmla="*/ 55462 w 124421"/>
                    <a:gd name="connsiteY12" fmla="*/ 732 h 102521"/>
                    <a:gd name="connsiteX13" fmla="*/ 85914 w 124421"/>
                    <a:gd name="connsiteY13" fmla="*/ 18937 h 102521"/>
                    <a:gd name="connsiteX14" fmla="*/ 121662 w 124421"/>
                    <a:gd name="connsiteY14" fmla="*/ 92750 h 102521"/>
                    <a:gd name="connsiteX15" fmla="*/ 116366 w 124421"/>
                    <a:gd name="connsiteY15" fmla="*/ 101356 h 102521"/>
                    <a:gd name="connsiteX16" fmla="*/ 110904 w 124421"/>
                    <a:gd name="connsiteY16" fmla="*/ 101356 h 102521"/>
                    <a:gd name="connsiteX17" fmla="*/ 60923 w 124421"/>
                    <a:gd name="connsiteY17" fmla="*/ 62298 h 102521"/>
                    <a:gd name="connsiteX18" fmla="*/ 60923 w 124421"/>
                    <a:gd name="connsiteY18" fmla="*/ 62298 h 102521"/>
                    <a:gd name="connsiteX19" fmla="*/ 75818 w 124421"/>
                    <a:gd name="connsiteY19" fmla="*/ 62298 h 102521"/>
                    <a:gd name="connsiteX20" fmla="*/ 78632 w 124421"/>
                    <a:gd name="connsiteY20" fmla="*/ 57664 h 102521"/>
                    <a:gd name="connsiteX21" fmla="*/ 63737 w 124421"/>
                    <a:gd name="connsiteY21" fmla="*/ 25391 h 102521"/>
                    <a:gd name="connsiteX22" fmla="*/ 60592 w 124421"/>
                    <a:gd name="connsiteY22" fmla="*/ 21916 h 102521"/>
                    <a:gd name="connsiteX23" fmla="*/ 57448 w 124421"/>
                    <a:gd name="connsiteY23" fmla="*/ 25391 h 102521"/>
                    <a:gd name="connsiteX24" fmla="*/ 48014 w 124421"/>
                    <a:gd name="connsiteY24" fmla="*/ 45583 h 102521"/>
                    <a:gd name="connsiteX25" fmla="*/ 59103 w 124421"/>
                    <a:gd name="connsiteY25" fmla="*/ 62298 h 102521"/>
                    <a:gd name="connsiteX26" fmla="*/ 60758 w 124421"/>
                    <a:gd name="connsiteY26" fmla="*/ 62298 h 1025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124421" h="102521">
                      <a:moveTo>
                        <a:pt x="110904" y="101687"/>
                      </a:moveTo>
                      <a:cubicBezTo>
                        <a:pt x="102133" y="104666"/>
                        <a:pt x="97002" y="99370"/>
                        <a:pt x="94520" y="90599"/>
                      </a:cubicBezTo>
                      <a:cubicBezTo>
                        <a:pt x="91541" y="80669"/>
                        <a:pt x="85417" y="77690"/>
                        <a:pt x="75156" y="78517"/>
                      </a:cubicBezTo>
                      <a:cubicBezTo>
                        <a:pt x="63902" y="79510"/>
                        <a:pt x="52483" y="78848"/>
                        <a:pt x="41063" y="78517"/>
                      </a:cubicBezTo>
                      <a:cubicBezTo>
                        <a:pt x="35602" y="78517"/>
                        <a:pt x="31133" y="79179"/>
                        <a:pt x="29975" y="85634"/>
                      </a:cubicBezTo>
                      <a:cubicBezTo>
                        <a:pt x="29809" y="86958"/>
                        <a:pt x="28651" y="88116"/>
                        <a:pt x="28154" y="89275"/>
                      </a:cubicBezTo>
                      <a:cubicBezTo>
                        <a:pt x="26168" y="93081"/>
                        <a:pt x="25837" y="99370"/>
                        <a:pt x="22031" y="100529"/>
                      </a:cubicBezTo>
                      <a:cubicBezTo>
                        <a:pt x="16073" y="102184"/>
                        <a:pt x="9453" y="101853"/>
                        <a:pt x="2998" y="101356"/>
                      </a:cubicBezTo>
                      <a:cubicBezTo>
                        <a:pt x="-2463" y="101025"/>
                        <a:pt x="1012" y="97384"/>
                        <a:pt x="2005" y="95564"/>
                      </a:cubicBezTo>
                      <a:cubicBezTo>
                        <a:pt x="12101" y="74876"/>
                        <a:pt x="22196" y="54354"/>
                        <a:pt x="32292" y="33832"/>
                      </a:cubicBezTo>
                      <a:cubicBezTo>
                        <a:pt x="36926" y="24398"/>
                        <a:pt x="41725" y="15130"/>
                        <a:pt x="46194" y="5531"/>
                      </a:cubicBezTo>
                      <a:cubicBezTo>
                        <a:pt x="47849" y="2056"/>
                        <a:pt x="50000" y="235"/>
                        <a:pt x="53807" y="732"/>
                      </a:cubicBezTo>
                      <a:cubicBezTo>
                        <a:pt x="54303" y="732"/>
                        <a:pt x="54965" y="732"/>
                        <a:pt x="55462" y="732"/>
                      </a:cubicBezTo>
                      <a:cubicBezTo>
                        <a:pt x="71019" y="-2247"/>
                        <a:pt x="79625" y="3876"/>
                        <a:pt x="85914" y="18937"/>
                      </a:cubicBezTo>
                      <a:cubicBezTo>
                        <a:pt x="96506" y="44093"/>
                        <a:pt x="109580" y="68256"/>
                        <a:pt x="121662" y="92750"/>
                      </a:cubicBezTo>
                      <a:cubicBezTo>
                        <a:pt x="125965" y="101356"/>
                        <a:pt x="125965" y="101356"/>
                        <a:pt x="116366" y="101356"/>
                      </a:cubicBezTo>
                      <a:cubicBezTo>
                        <a:pt x="115042" y="101356"/>
                        <a:pt x="113552" y="101356"/>
                        <a:pt x="110904" y="101356"/>
                      </a:cubicBezTo>
                      <a:close/>
                      <a:moveTo>
                        <a:pt x="60923" y="62298"/>
                      </a:moveTo>
                      <a:lnTo>
                        <a:pt x="60923" y="62298"/>
                      </a:lnTo>
                      <a:cubicBezTo>
                        <a:pt x="65888" y="62298"/>
                        <a:pt x="70853" y="62298"/>
                        <a:pt x="75818" y="62298"/>
                      </a:cubicBezTo>
                      <a:cubicBezTo>
                        <a:pt x="79128" y="62298"/>
                        <a:pt x="80287" y="61305"/>
                        <a:pt x="78632" y="57664"/>
                      </a:cubicBezTo>
                      <a:cubicBezTo>
                        <a:pt x="73501" y="46907"/>
                        <a:pt x="68702" y="36149"/>
                        <a:pt x="63737" y="25391"/>
                      </a:cubicBezTo>
                      <a:cubicBezTo>
                        <a:pt x="63075" y="24067"/>
                        <a:pt x="62744" y="21916"/>
                        <a:pt x="60592" y="21916"/>
                      </a:cubicBezTo>
                      <a:cubicBezTo>
                        <a:pt x="58606" y="21916"/>
                        <a:pt x="58110" y="23902"/>
                        <a:pt x="57448" y="25391"/>
                      </a:cubicBezTo>
                      <a:cubicBezTo>
                        <a:pt x="54138" y="32012"/>
                        <a:pt x="50993" y="38797"/>
                        <a:pt x="48014" y="45583"/>
                      </a:cubicBezTo>
                      <a:cubicBezTo>
                        <a:pt x="42938" y="56726"/>
                        <a:pt x="46636" y="62298"/>
                        <a:pt x="59103" y="62298"/>
                      </a:cubicBezTo>
                      <a:cubicBezTo>
                        <a:pt x="59103" y="62298"/>
                        <a:pt x="60261" y="62298"/>
                        <a:pt x="60758" y="62298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id="{1CEFD5EF-278A-C688-2F03-1726DD6B8E39}"/>
                    </a:ext>
                  </a:extLst>
                </p:cNvPr>
                <p:cNvSpPr/>
                <p:nvPr/>
              </p:nvSpPr>
              <p:spPr>
                <a:xfrm>
                  <a:off x="1914367" y="1175979"/>
                  <a:ext cx="55939" cy="59757"/>
                </a:xfrm>
                <a:custGeom>
                  <a:avLst/>
                  <a:gdLst>
                    <a:gd name="connsiteX0" fmla="*/ 0 w 55939"/>
                    <a:gd name="connsiteY0" fmla="*/ 29802 h 59757"/>
                    <a:gd name="connsiteX1" fmla="*/ 0 w 55939"/>
                    <a:gd name="connsiteY1" fmla="*/ 5639 h 59757"/>
                    <a:gd name="connsiteX2" fmla="*/ 5792 w 55939"/>
                    <a:gd name="connsiteY2" fmla="*/ 12 h 59757"/>
                    <a:gd name="connsiteX3" fmla="*/ 49154 w 55939"/>
                    <a:gd name="connsiteY3" fmla="*/ 674 h 59757"/>
                    <a:gd name="connsiteX4" fmla="*/ 55608 w 55939"/>
                    <a:gd name="connsiteY4" fmla="*/ 6963 h 59757"/>
                    <a:gd name="connsiteX5" fmla="*/ 55939 w 55939"/>
                    <a:gd name="connsiteY5" fmla="*/ 53634 h 59757"/>
                    <a:gd name="connsiteX6" fmla="*/ 50147 w 55939"/>
                    <a:gd name="connsiteY6" fmla="*/ 59592 h 59757"/>
                    <a:gd name="connsiteX7" fmla="*/ 5958 w 55939"/>
                    <a:gd name="connsiteY7" fmla="*/ 59758 h 59757"/>
                    <a:gd name="connsiteX8" fmla="*/ 166 w 55939"/>
                    <a:gd name="connsiteY8" fmla="*/ 53965 h 59757"/>
                    <a:gd name="connsiteX9" fmla="*/ 166 w 55939"/>
                    <a:gd name="connsiteY9" fmla="*/ 29802 h 59757"/>
                    <a:gd name="connsiteX10" fmla="*/ 166 w 55939"/>
                    <a:gd name="connsiteY10" fmla="*/ 29802 h 597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5939" h="59757">
                      <a:moveTo>
                        <a:pt x="0" y="29802"/>
                      </a:moveTo>
                      <a:cubicBezTo>
                        <a:pt x="0" y="21693"/>
                        <a:pt x="0" y="13749"/>
                        <a:pt x="0" y="5639"/>
                      </a:cubicBezTo>
                      <a:cubicBezTo>
                        <a:pt x="0" y="1336"/>
                        <a:pt x="1324" y="-153"/>
                        <a:pt x="5792" y="12"/>
                      </a:cubicBezTo>
                      <a:cubicBezTo>
                        <a:pt x="20191" y="509"/>
                        <a:pt x="34590" y="840"/>
                        <a:pt x="49154" y="674"/>
                      </a:cubicBezTo>
                      <a:cubicBezTo>
                        <a:pt x="53953" y="674"/>
                        <a:pt x="55443" y="2660"/>
                        <a:pt x="55608" y="6963"/>
                      </a:cubicBezTo>
                      <a:cubicBezTo>
                        <a:pt x="55608" y="22520"/>
                        <a:pt x="55608" y="38077"/>
                        <a:pt x="55939" y="53634"/>
                      </a:cubicBezTo>
                      <a:cubicBezTo>
                        <a:pt x="55939" y="57772"/>
                        <a:pt x="54450" y="59592"/>
                        <a:pt x="50147" y="59592"/>
                      </a:cubicBezTo>
                      <a:cubicBezTo>
                        <a:pt x="35417" y="59592"/>
                        <a:pt x="20688" y="59592"/>
                        <a:pt x="5958" y="59758"/>
                      </a:cubicBezTo>
                      <a:cubicBezTo>
                        <a:pt x="1490" y="59758"/>
                        <a:pt x="166" y="58103"/>
                        <a:pt x="166" y="53965"/>
                      </a:cubicBezTo>
                      <a:cubicBezTo>
                        <a:pt x="331" y="45856"/>
                        <a:pt x="166" y="37912"/>
                        <a:pt x="166" y="29802"/>
                      </a:cubicBezTo>
                      <a:cubicBezTo>
                        <a:pt x="166" y="29802"/>
                        <a:pt x="166" y="29802"/>
                        <a:pt x="166" y="298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3" name="Freeform: Shape 22">
                  <a:extLst>
                    <a:ext uri="{FF2B5EF4-FFF2-40B4-BE49-F238E27FC236}">
                      <a16:creationId xmlns:a16="http://schemas.microsoft.com/office/drawing/2014/main" id="{C05E415C-C009-EB48-D463-9E8BF32D5E99}"/>
                    </a:ext>
                  </a:extLst>
                </p:cNvPr>
                <p:cNvSpPr/>
                <p:nvPr/>
              </p:nvSpPr>
              <p:spPr>
                <a:xfrm>
                  <a:off x="2278279" y="855243"/>
                  <a:ext cx="52817" cy="58429"/>
                </a:xfrm>
                <a:custGeom>
                  <a:avLst/>
                  <a:gdLst>
                    <a:gd name="connsiteX0" fmla="*/ 188 w 52817"/>
                    <a:gd name="connsiteY0" fmla="*/ 28640 h 58429"/>
                    <a:gd name="connsiteX1" fmla="*/ 188 w 52817"/>
                    <a:gd name="connsiteY1" fmla="*/ 6959 h 58429"/>
                    <a:gd name="connsiteX2" fmla="*/ 6477 w 52817"/>
                    <a:gd name="connsiteY2" fmla="*/ 8 h 58429"/>
                    <a:gd name="connsiteX3" fmla="*/ 46363 w 52817"/>
                    <a:gd name="connsiteY3" fmla="*/ 8 h 58429"/>
                    <a:gd name="connsiteX4" fmla="*/ 52818 w 52817"/>
                    <a:gd name="connsiteY4" fmla="*/ 5304 h 58429"/>
                    <a:gd name="connsiteX5" fmla="*/ 52818 w 52817"/>
                    <a:gd name="connsiteY5" fmla="*/ 53630 h 58429"/>
                    <a:gd name="connsiteX6" fmla="*/ 47687 w 52817"/>
                    <a:gd name="connsiteY6" fmla="*/ 58430 h 58429"/>
                    <a:gd name="connsiteX7" fmla="*/ 4326 w 52817"/>
                    <a:gd name="connsiteY7" fmla="*/ 58099 h 58429"/>
                    <a:gd name="connsiteX8" fmla="*/ 23 w 52817"/>
                    <a:gd name="connsiteY8" fmla="*/ 52637 h 58429"/>
                    <a:gd name="connsiteX9" fmla="*/ 23 w 52817"/>
                    <a:gd name="connsiteY9" fmla="*/ 28474 h 584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2817" h="58429">
                      <a:moveTo>
                        <a:pt x="188" y="28640"/>
                      </a:moveTo>
                      <a:cubicBezTo>
                        <a:pt x="188" y="21358"/>
                        <a:pt x="354" y="14241"/>
                        <a:pt x="188" y="6959"/>
                      </a:cubicBezTo>
                      <a:cubicBezTo>
                        <a:pt x="23" y="2160"/>
                        <a:pt x="1016" y="-157"/>
                        <a:pt x="6477" y="8"/>
                      </a:cubicBezTo>
                      <a:cubicBezTo>
                        <a:pt x="19717" y="339"/>
                        <a:pt x="33123" y="174"/>
                        <a:pt x="46363" y="8"/>
                      </a:cubicBezTo>
                      <a:cubicBezTo>
                        <a:pt x="50169" y="8"/>
                        <a:pt x="52818" y="505"/>
                        <a:pt x="52818" y="5304"/>
                      </a:cubicBezTo>
                      <a:cubicBezTo>
                        <a:pt x="52818" y="21358"/>
                        <a:pt x="52818" y="37411"/>
                        <a:pt x="52818" y="53630"/>
                      </a:cubicBezTo>
                      <a:cubicBezTo>
                        <a:pt x="52818" y="57602"/>
                        <a:pt x="50831" y="58430"/>
                        <a:pt x="47687" y="58430"/>
                      </a:cubicBezTo>
                      <a:cubicBezTo>
                        <a:pt x="33288" y="58430"/>
                        <a:pt x="18890" y="58099"/>
                        <a:pt x="4326" y="58099"/>
                      </a:cubicBezTo>
                      <a:cubicBezTo>
                        <a:pt x="519" y="58099"/>
                        <a:pt x="-143" y="55947"/>
                        <a:pt x="23" y="52637"/>
                      </a:cubicBezTo>
                      <a:cubicBezTo>
                        <a:pt x="23" y="44528"/>
                        <a:pt x="23" y="36584"/>
                        <a:pt x="23" y="28474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4" name="Freeform: Shape 23">
                  <a:extLst>
                    <a:ext uri="{FF2B5EF4-FFF2-40B4-BE49-F238E27FC236}">
                      <a16:creationId xmlns:a16="http://schemas.microsoft.com/office/drawing/2014/main" id="{8743FCCD-19B6-617E-D908-253FB1BB3F72}"/>
                    </a:ext>
                  </a:extLst>
                </p:cNvPr>
                <p:cNvSpPr/>
                <p:nvPr/>
              </p:nvSpPr>
              <p:spPr>
                <a:xfrm>
                  <a:off x="1899959" y="1285213"/>
                  <a:ext cx="75936" cy="100797"/>
                </a:xfrm>
                <a:custGeom>
                  <a:avLst/>
                  <a:gdLst>
                    <a:gd name="connsiteX0" fmla="*/ 9 w 75936"/>
                    <a:gd name="connsiteY0" fmla="*/ 50651 h 100797"/>
                    <a:gd name="connsiteX1" fmla="*/ 9 w 75936"/>
                    <a:gd name="connsiteY1" fmla="*/ 8118 h 100797"/>
                    <a:gd name="connsiteX2" fmla="*/ 7787 w 75936"/>
                    <a:gd name="connsiteY2" fmla="*/ 8 h 100797"/>
                    <a:gd name="connsiteX3" fmla="*/ 21855 w 75936"/>
                    <a:gd name="connsiteY3" fmla="*/ 14076 h 100797"/>
                    <a:gd name="connsiteX4" fmla="*/ 21689 w 75936"/>
                    <a:gd name="connsiteY4" fmla="*/ 74814 h 100797"/>
                    <a:gd name="connsiteX5" fmla="*/ 31619 w 75936"/>
                    <a:gd name="connsiteY5" fmla="*/ 84248 h 100797"/>
                    <a:gd name="connsiteX6" fmla="*/ 69188 w 75936"/>
                    <a:gd name="connsiteY6" fmla="*/ 83917 h 100797"/>
                    <a:gd name="connsiteX7" fmla="*/ 75642 w 75936"/>
                    <a:gd name="connsiteY7" fmla="*/ 94674 h 100797"/>
                    <a:gd name="connsiteX8" fmla="*/ 69023 w 75936"/>
                    <a:gd name="connsiteY8" fmla="*/ 100798 h 100797"/>
                    <a:gd name="connsiteX9" fmla="*/ 7291 w 75936"/>
                    <a:gd name="connsiteY9" fmla="*/ 100798 h 100797"/>
                    <a:gd name="connsiteX10" fmla="*/ 9 w 75936"/>
                    <a:gd name="connsiteY10" fmla="*/ 93847 h 100797"/>
                    <a:gd name="connsiteX11" fmla="*/ 9 w 75936"/>
                    <a:gd name="connsiteY11" fmla="*/ 50486 h 1007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75936" h="100797">
                      <a:moveTo>
                        <a:pt x="9" y="50651"/>
                      </a:moveTo>
                      <a:cubicBezTo>
                        <a:pt x="9" y="36418"/>
                        <a:pt x="174" y="22351"/>
                        <a:pt x="9" y="8118"/>
                      </a:cubicBezTo>
                      <a:cubicBezTo>
                        <a:pt x="9" y="2160"/>
                        <a:pt x="1167" y="-157"/>
                        <a:pt x="7787" y="8"/>
                      </a:cubicBezTo>
                      <a:cubicBezTo>
                        <a:pt x="21855" y="505"/>
                        <a:pt x="21855" y="8"/>
                        <a:pt x="21855" y="14076"/>
                      </a:cubicBezTo>
                      <a:cubicBezTo>
                        <a:pt x="21855" y="34432"/>
                        <a:pt x="22186" y="54623"/>
                        <a:pt x="21689" y="74814"/>
                      </a:cubicBezTo>
                      <a:cubicBezTo>
                        <a:pt x="21524" y="82924"/>
                        <a:pt x="24337" y="84579"/>
                        <a:pt x="31619" y="84248"/>
                      </a:cubicBezTo>
                      <a:cubicBezTo>
                        <a:pt x="44032" y="83751"/>
                        <a:pt x="56610" y="84413"/>
                        <a:pt x="69188" y="83917"/>
                      </a:cubicBezTo>
                      <a:cubicBezTo>
                        <a:pt x="78953" y="83586"/>
                        <a:pt x="74650" y="90371"/>
                        <a:pt x="75642" y="94674"/>
                      </a:cubicBezTo>
                      <a:cubicBezTo>
                        <a:pt x="76967" y="100467"/>
                        <a:pt x="73657" y="100798"/>
                        <a:pt x="69023" y="100798"/>
                      </a:cubicBezTo>
                      <a:cubicBezTo>
                        <a:pt x="48500" y="100632"/>
                        <a:pt x="27978" y="100632"/>
                        <a:pt x="7291" y="100798"/>
                      </a:cubicBezTo>
                      <a:cubicBezTo>
                        <a:pt x="1995" y="100798"/>
                        <a:pt x="-157" y="99474"/>
                        <a:pt x="9" y="93847"/>
                      </a:cubicBezTo>
                      <a:cubicBezTo>
                        <a:pt x="340" y="79448"/>
                        <a:pt x="9" y="65050"/>
                        <a:pt x="9" y="5048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5" name="Freeform: Shape 24">
                  <a:extLst>
                    <a:ext uri="{FF2B5EF4-FFF2-40B4-BE49-F238E27FC236}">
                      <a16:creationId xmlns:a16="http://schemas.microsoft.com/office/drawing/2014/main" id="{A1219D96-7D03-046F-DB5C-C838D8D25D6A}"/>
                    </a:ext>
                  </a:extLst>
                </p:cNvPr>
                <p:cNvSpPr/>
                <p:nvPr/>
              </p:nvSpPr>
              <p:spPr>
                <a:xfrm>
                  <a:off x="1350991" y="1147691"/>
                  <a:ext cx="3653" cy="7447"/>
                </a:xfrm>
                <a:custGeom>
                  <a:avLst/>
                  <a:gdLst>
                    <a:gd name="connsiteX0" fmla="*/ 3654 w 3653"/>
                    <a:gd name="connsiteY0" fmla="*/ 0 h 7447"/>
                    <a:gd name="connsiteX1" fmla="*/ 509 w 3653"/>
                    <a:gd name="connsiteY1" fmla="*/ 7448 h 7447"/>
                    <a:gd name="connsiteX2" fmla="*/ 3654 w 3653"/>
                    <a:gd name="connsiteY2" fmla="*/ 0 h 74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653" h="7447">
                      <a:moveTo>
                        <a:pt x="3654" y="0"/>
                      </a:moveTo>
                      <a:cubicBezTo>
                        <a:pt x="3323" y="2814"/>
                        <a:pt x="3323" y="5793"/>
                        <a:pt x="509" y="7448"/>
                      </a:cubicBezTo>
                      <a:cubicBezTo>
                        <a:pt x="-318" y="4138"/>
                        <a:pt x="-649" y="1158"/>
                        <a:pt x="3654" y="0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pic>
          <p:nvPicPr>
            <p:cNvPr id="6" name="Picture 5" descr="A blue and black logo&#10;&#10;Description automatically generated">
              <a:extLst>
                <a:ext uri="{FF2B5EF4-FFF2-40B4-BE49-F238E27FC236}">
                  <a16:creationId xmlns:a16="http://schemas.microsoft.com/office/drawing/2014/main" id="{6D2D251E-6F3A-D862-42AE-FF6E2381A28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026" y="4538514"/>
              <a:ext cx="783974" cy="387563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AA861A9-0164-B253-943F-367DE65CF8BA}"/>
                </a:ext>
              </a:extLst>
            </p:cNvPr>
            <p:cNvCxnSpPr/>
            <p:nvPr/>
          </p:nvCxnSpPr>
          <p:spPr>
            <a:xfrm>
              <a:off x="1219200" y="4593770"/>
              <a:ext cx="0" cy="27720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55267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</p:sldLayoutIdLst>
  <p:txStyles>
    <p:titleStyle>
      <a:lvl1pPr eaLnBrk="1" hangingPunct="1">
        <a:defRPr>
          <a:latin typeface="+mj-lt"/>
          <a:ea typeface="+mj-ea"/>
          <a:cs typeface="+mj-cs"/>
        </a:defRPr>
      </a:lvl1pPr>
    </p:titleStyle>
    <p:bodyStyle>
      <a:lvl1pPr marL="0" eaLnBrk="1" hangingPunct="1">
        <a:defRPr>
          <a:latin typeface="+mn-lt"/>
          <a:ea typeface="+mn-ea"/>
          <a:cs typeface="+mn-cs"/>
        </a:defRPr>
      </a:lvl1pPr>
      <a:lvl2pPr marL="457200" eaLnBrk="1" hangingPunct="1">
        <a:defRPr>
          <a:latin typeface="+mn-lt"/>
          <a:ea typeface="+mn-ea"/>
          <a:cs typeface="+mn-cs"/>
        </a:defRPr>
      </a:lvl2pPr>
      <a:lvl3pPr marL="914400" eaLnBrk="1" hangingPunct="1">
        <a:defRPr>
          <a:latin typeface="+mn-lt"/>
          <a:ea typeface="+mn-ea"/>
          <a:cs typeface="+mn-cs"/>
        </a:defRPr>
      </a:lvl3pPr>
      <a:lvl4pPr marL="1371600" eaLnBrk="1" hangingPunct="1">
        <a:defRPr>
          <a:latin typeface="+mn-lt"/>
          <a:ea typeface="+mn-ea"/>
          <a:cs typeface="+mn-cs"/>
        </a:defRPr>
      </a:lvl4pPr>
      <a:lvl5pPr marL="1828800" eaLnBrk="1" hangingPunct="1">
        <a:defRPr>
          <a:latin typeface="+mn-lt"/>
          <a:ea typeface="+mn-ea"/>
          <a:cs typeface="+mn-cs"/>
        </a:defRPr>
      </a:lvl5pPr>
      <a:lvl6pPr marL="2286000" eaLnBrk="1" hangingPunct="1">
        <a:defRPr>
          <a:latin typeface="+mn-lt"/>
          <a:ea typeface="+mn-ea"/>
          <a:cs typeface="+mn-cs"/>
        </a:defRPr>
      </a:lvl6pPr>
      <a:lvl7pPr marL="2743200" eaLnBrk="1" hangingPunct="1">
        <a:defRPr>
          <a:latin typeface="+mn-lt"/>
          <a:ea typeface="+mn-ea"/>
          <a:cs typeface="+mn-cs"/>
        </a:defRPr>
      </a:lvl7pPr>
      <a:lvl8pPr marL="3200400" eaLnBrk="1" hangingPunct="1">
        <a:defRPr>
          <a:latin typeface="+mn-lt"/>
          <a:ea typeface="+mn-ea"/>
          <a:cs typeface="+mn-cs"/>
        </a:defRPr>
      </a:lvl8pPr>
      <a:lvl9pPr marL="3657600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457200" eaLnBrk="1" hangingPunct="1">
        <a:defRPr>
          <a:latin typeface="+mn-lt"/>
          <a:ea typeface="+mn-ea"/>
          <a:cs typeface="+mn-cs"/>
        </a:defRPr>
      </a:lvl2pPr>
      <a:lvl3pPr marL="914400" eaLnBrk="1" hangingPunct="1">
        <a:defRPr>
          <a:latin typeface="+mn-lt"/>
          <a:ea typeface="+mn-ea"/>
          <a:cs typeface="+mn-cs"/>
        </a:defRPr>
      </a:lvl3pPr>
      <a:lvl4pPr marL="1371600" eaLnBrk="1" hangingPunct="1">
        <a:defRPr>
          <a:latin typeface="+mn-lt"/>
          <a:ea typeface="+mn-ea"/>
          <a:cs typeface="+mn-cs"/>
        </a:defRPr>
      </a:lvl4pPr>
      <a:lvl5pPr marL="1828800" eaLnBrk="1" hangingPunct="1">
        <a:defRPr>
          <a:latin typeface="+mn-lt"/>
          <a:ea typeface="+mn-ea"/>
          <a:cs typeface="+mn-cs"/>
        </a:defRPr>
      </a:lvl5pPr>
      <a:lvl6pPr marL="2286000" eaLnBrk="1" hangingPunct="1">
        <a:defRPr>
          <a:latin typeface="+mn-lt"/>
          <a:ea typeface="+mn-ea"/>
          <a:cs typeface="+mn-cs"/>
        </a:defRPr>
      </a:lvl6pPr>
      <a:lvl7pPr marL="2743200" eaLnBrk="1" hangingPunct="1">
        <a:defRPr>
          <a:latin typeface="+mn-lt"/>
          <a:ea typeface="+mn-ea"/>
          <a:cs typeface="+mn-cs"/>
        </a:defRPr>
      </a:lvl7pPr>
      <a:lvl8pPr marL="3200400" eaLnBrk="1" hangingPunct="1">
        <a:defRPr>
          <a:latin typeface="+mn-lt"/>
          <a:ea typeface="+mn-ea"/>
          <a:cs typeface="+mn-cs"/>
        </a:defRPr>
      </a:lvl8pPr>
      <a:lvl9pPr marL="3657600" eaLnBrk="1" hangingPunct="1">
        <a:defRPr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00645" y="2164506"/>
            <a:ext cx="637794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FF5900"/>
                </a:solidFill>
              </a:rPr>
              <a:t>Understanding Transformer Architecture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47115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FF5900"/>
                </a:solidFill>
              </a:rPr>
              <a:t>Transformer Architecture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90887" y="903754"/>
            <a:ext cx="3162226" cy="408734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117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FF5900"/>
                </a:solidFill>
              </a:rPr>
              <a:t>Encoder-Decoder in Transformer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381137" y="2890194"/>
            <a:ext cx="2454910" cy="1036319"/>
            <a:chOff x="1381137" y="2890194"/>
            <a:chExt cx="2454910" cy="1036319"/>
          </a:xfrm>
        </p:grpSpPr>
        <p:sp>
          <p:nvSpPr>
            <p:cNvPr id="4" name="object 4"/>
            <p:cNvSpPr/>
            <p:nvPr/>
          </p:nvSpPr>
          <p:spPr>
            <a:xfrm>
              <a:off x="1385899" y="2894957"/>
              <a:ext cx="2445385" cy="1026794"/>
            </a:xfrm>
            <a:custGeom>
              <a:avLst/>
              <a:gdLst/>
              <a:ahLst/>
              <a:cxnLst/>
              <a:rect l="l" t="t" r="r" b="b"/>
              <a:pathLst>
                <a:path w="2445385" h="1026795">
                  <a:moveTo>
                    <a:pt x="0" y="171053"/>
                  </a:moveTo>
                  <a:lnTo>
                    <a:pt x="6110" y="125580"/>
                  </a:lnTo>
                  <a:lnTo>
                    <a:pt x="23353" y="84719"/>
                  </a:lnTo>
                  <a:lnTo>
                    <a:pt x="50100" y="50100"/>
                  </a:lnTo>
                  <a:lnTo>
                    <a:pt x="84719" y="23353"/>
                  </a:lnTo>
                  <a:lnTo>
                    <a:pt x="125580" y="6110"/>
                  </a:lnTo>
                  <a:lnTo>
                    <a:pt x="171053" y="0"/>
                  </a:lnTo>
                  <a:lnTo>
                    <a:pt x="2273946" y="0"/>
                  </a:lnTo>
                  <a:lnTo>
                    <a:pt x="2339405" y="13020"/>
                  </a:lnTo>
                  <a:lnTo>
                    <a:pt x="2394899" y="50100"/>
                  </a:lnTo>
                  <a:lnTo>
                    <a:pt x="2431979" y="105593"/>
                  </a:lnTo>
                  <a:lnTo>
                    <a:pt x="2444999" y="171053"/>
                  </a:lnTo>
                  <a:lnTo>
                    <a:pt x="2444999" y="855246"/>
                  </a:lnTo>
                  <a:lnTo>
                    <a:pt x="2438889" y="900719"/>
                  </a:lnTo>
                  <a:lnTo>
                    <a:pt x="2421646" y="941580"/>
                  </a:lnTo>
                  <a:lnTo>
                    <a:pt x="2394899" y="976199"/>
                  </a:lnTo>
                  <a:lnTo>
                    <a:pt x="2360280" y="1002946"/>
                  </a:lnTo>
                  <a:lnTo>
                    <a:pt x="2319419" y="1020189"/>
                  </a:lnTo>
                  <a:lnTo>
                    <a:pt x="2273946" y="1026299"/>
                  </a:lnTo>
                  <a:lnTo>
                    <a:pt x="171053" y="1026299"/>
                  </a:lnTo>
                  <a:lnTo>
                    <a:pt x="125580" y="1020189"/>
                  </a:lnTo>
                  <a:lnTo>
                    <a:pt x="84719" y="1002946"/>
                  </a:lnTo>
                  <a:lnTo>
                    <a:pt x="50100" y="976199"/>
                  </a:lnTo>
                  <a:lnTo>
                    <a:pt x="23353" y="941580"/>
                  </a:lnTo>
                  <a:lnTo>
                    <a:pt x="6110" y="900719"/>
                  </a:lnTo>
                  <a:lnTo>
                    <a:pt x="0" y="855246"/>
                  </a:lnTo>
                  <a:lnTo>
                    <a:pt x="0" y="171053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31765" y="3601574"/>
              <a:ext cx="2152015" cy="206375"/>
            </a:xfrm>
            <a:custGeom>
              <a:avLst/>
              <a:gdLst/>
              <a:ahLst/>
              <a:cxnLst/>
              <a:rect l="l" t="t" r="r" b="b"/>
              <a:pathLst>
                <a:path w="2152015" h="206375">
                  <a:moveTo>
                    <a:pt x="2117299" y="205799"/>
                  </a:moveTo>
                  <a:lnTo>
                    <a:pt x="34300" y="205799"/>
                  </a:lnTo>
                  <a:lnTo>
                    <a:pt x="20949" y="203104"/>
                  </a:lnTo>
                  <a:lnTo>
                    <a:pt x="10046" y="195753"/>
                  </a:lnTo>
                  <a:lnTo>
                    <a:pt x="2695" y="184850"/>
                  </a:lnTo>
                  <a:lnTo>
                    <a:pt x="0" y="171499"/>
                  </a:lnTo>
                  <a:lnTo>
                    <a:pt x="0" y="34300"/>
                  </a:lnTo>
                  <a:lnTo>
                    <a:pt x="2650" y="21174"/>
                  </a:lnTo>
                  <a:lnTo>
                    <a:pt x="2695" y="20949"/>
                  </a:lnTo>
                  <a:lnTo>
                    <a:pt x="10046" y="10046"/>
                  </a:lnTo>
                  <a:lnTo>
                    <a:pt x="21074" y="2610"/>
                  </a:lnTo>
                  <a:lnTo>
                    <a:pt x="21367" y="2610"/>
                  </a:lnTo>
                  <a:lnTo>
                    <a:pt x="34300" y="0"/>
                  </a:lnTo>
                  <a:lnTo>
                    <a:pt x="2117299" y="0"/>
                  </a:lnTo>
                  <a:lnTo>
                    <a:pt x="2124022" y="665"/>
                  </a:lnTo>
                  <a:lnTo>
                    <a:pt x="2151599" y="34300"/>
                  </a:lnTo>
                  <a:lnTo>
                    <a:pt x="2151599" y="171499"/>
                  </a:lnTo>
                  <a:lnTo>
                    <a:pt x="2148904" y="184850"/>
                  </a:lnTo>
                  <a:lnTo>
                    <a:pt x="2141553" y="195753"/>
                  </a:lnTo>
                  <a:lnTo>
                    <a:pt x="2130650" y="203104"/>
                  </a:lnTo>
                  <a:lnTo>
                    <a:pt x="2117299" y="205799"/>
                  </a:lnTo>
                  <a:close/>
                </a:path>
              </a:pathLst>
            </a:custGeom>
            <a:solidFill>
              <a:srgbClr val="F1C1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31765" y="3601574"/>
              <a:ext cx="2152015" cy="206375"/>
            </a:xfrm>
            <a:custGeom>
              <a:avLst/>
              <a:gdLst/>
              <a:ahLst/>
              <a:cxnLst/>
              <a:rect l="l" t="t" r="r" b="b"/>
              <a:pathLst>
                <a:path w="2152015" h="206375">
                  <a:moveTo>
                    <a:pt x="0" y="34300"/>
                  </a:moveTo>
                  <a:lnTo>
                    <a:pt x="2695" y="20949"/>
                  </a:lnTo>
                  <a:lnTo>
                    <a:pt x="10046" y="10046"/>
                  </a:lnTo>
                  <a:lnTo>
                    <a:pt x="20949" y="2695"/>
                  </a:lnTo>
                  <a:lnTo>
                    <a:pt x="34300" y="0"/>
                  </a:lnTo>
                  <a:lnTo>
                    <a:pt x="2117299" y="0"/>
                  </a:lnTo>
                  <a:lnTo>
                    <a:pt x="2148989" y="21174"/>
                  </a:lnTo>
                  <a:lnTo>
                    <a:pt x="2151599" y="34300"/>
                  </a:lnTo>
                  <a:lnTo>
                    <a:pt x="2151599" y="171499"/>
                  </a:lnTo>
                  <a:lnTo>
                    <a:pt x="2148904" y="184850"/>
                  </a:lnTo>
                  <a:lnTo>
                    <a:pt x="2141553" y="195753"/>
                  </a:lnTo>
                  <a:lnTo>
                    <a:pt x="2130650" y="203104"/>
                  </a:lnTo>
                  <a:lnTo>
                    <a:pt x="2117299" y="205799"/>
                  </a:lnTo>
                  <a:lnTo>
                    <a:pt x="34300" y="205799"/>
                  </a:lnTo>
                  <a:lnTo>
                    <a:pt x="20949" y="203104"/>
                  </a:lnTo>
                  <a:lnTo>
                    <a:pt x="10046" y="195753"/>
                  </a:lnTo>
                  <a:lnTo>
                    <a:pt x="2695" y="184850"/>
                  </a:lnTo>
                  <a:lnTo>
                    <a:pt x="0" y="171499"/>
                  </a:lnTo>
                  <a:lnTo>
                    <a:pt x="0" y="3430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31765" y="2994382"/>
              <a:ext cx="565150" cy="206375"/>
            </a:xfrm>
            <a:custGeom>
              <a:avLst/>
              <a:gdLst/>
              <a:ahLst/>
              <a:cxnLst/>
              <a:rect l="l" t="t" r="r" b="b"/>
              <a:pathLst>
                <a:path w="565150" h="206375">
                  <a:moveTo>
                    <a:pt x="530299" y="205799"/>
                  </a:moveTo>
                  <a:lnTo>
                    <a:pt x="34300" y="205799"/>
                  </a:lnTo>
                  <a:lnTo>
                    <a:pt x="20949" y="203104"/>
                  </a:lnTo>
                  <a:lnTo>
                    <a:pt x="10046" y="195753"/>
                  </a:lnTo>
                  <a:lnTo>
                    <a:pt x="2695" y="184850"/>
                  </a:lnTo>
                  <a:lnTo>
                    <a:pt x="0" y="171499"/>
                  </a:lnTo>
                  <a:lnTo>
                    <a:pt x="0" y="34300"/>
                  </a:lnTo>
                  <a:lnTo>
                    <a:pt x="2695" y="20949"/>
                  </a:lnTo>
                  <a:lnTo>
                    <a:pt x="10046" y="10046"/>
                  </a:lnTo>
                  <a:lnTo>
                    <a:pt x="20949" y="2695"/>
                  </a:lnTo>
                  <a:lnTo>
                    <a:pt x="34300" y="0"/>
                  </a:lnTo>
                  <a:lnTo>
                    <a:pt x="530299" y="0"/>
                  </a:lnTo>
                  <a:lnTo>
                    <a:pt x="561988" y="21174"/>
                  </a:lnTo>
                  <a:lnTo>
                    <a:pt x="564599" y="34300"/>
                  </a:lnTo>
                  <a:lnTo>
                    <a:pt x="564599" y="171499"/>
                  </a:lnTo>
                  <a:lnTo>
                    <a:pt x="561904" y="184850"/>
                  </a:lnTo>
                  <a:lnTo>
                    <a:pt x="554553" y="195753"/>
                  </a:lnTo>
                  <a:lnTo>
                    <a:pt x="543650" y="203104"/>
                  </a:lnTo>
                  <a:lnTo>
                    <a:pt x="530299" y="205799"/>
                  </a:lnTo>
                  <a:close/>
                </a:path>
              </a:pathLst>
            </a:custGeom>
            <a:solidFill>
              <a:srgbClr val="B6D7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31765" y="2994382"/>
              <a:ext cx="565150" cy="206375"/>
            </a:xfrm>
            <a:custGeom>
              <a:avLst/>
              <a:gdLst/>
              <a:ahLst/>
              <a:cxnLst/>
              <a:rect l="l" t="t" r="r" b="b"/>
              <a:pathLst>
                <a:path w="565150" h="206375">
                  <a:moveTo>
                    <a:pt x="0" y="34300"/>
                  </a:moveTo>
                  <a:lnTo>
                    <a:pt x="2695" y="20949"/>
                  </a:lnTo>
                  <a:lnTo>
                    <a:pt x="10046" y="10046"/>
                  </a:lnTo>
                  <a:lnTo>
                    <a:pt x="20949" y="2695"/>
                  </a:lnTo>
                  <a:lnTo>
                    <a:pt x="34300" y="0"/>
                  </a:lnTo>
                  <a:lnTo>
                    <a:pt x="530299" y="0"/>
                  </a:lnTo>
                  <a:lnTo>
                    <a:pt x="561988" y="21174"/>
                  </a:lnTo>
                  <a:lnTo>
                    <a:pt x="564599" y="34300"/>
                  </a:lnTo>
                  <a:lnTo>
                    <a:pt x="564599" y="171499"/>
                  </a:lnTo>
                  <a:lnTo>
                    <a:pt x="561904" y="184850"/>
                  </a:lnTo>
                  <a:lnTo>
                    <a:pt x="554553" y="195753"/>
                  </a:lnTo>
                  <a:lnTo>
                    <a:pt x="543650" y="203104"/>
                  </a:lnTo>
                  <a:lnTo>
                    <a:pt x="530299" y="205799"/>
                  </a:lnTo>
                  <a:lnTo>
                    <a:pt x="34300" y="205799"/>
                  </a:lnTo>
                  <a:lnTo>
                    <a:pt x="20949" y="203104"/>
                  </a:lnTo>
                  <a:lnTo>
                    <a:pt x="10046" y="195753"/>
                  </a:lnTo>
                  <a:lnTo>
                    <a:pt x="2695" y="184850"/>
                  </a:lnTo>
                  <a:lnTo>
                    <a:pt x="0" y="171499"/>
                  </a:lnTo>
                  <a:lnTo>
                    <a:pt x="0" y="3430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673035" y="2972696"/>
            <a:ext cx="28257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NN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328859" y="2989620"/>
            <a:ext cx="574675" cy="215900"/>
            <a:chOff x="2328859" y="2989620"/>
            <a:chExt cx="574675" cy="215900"/>
          </a:xfrm>
        </p:grpSpPr>
        <p:sp>
          <p:nvSpPr>
            <p:cNvPr id="11" name="object 11"/>
            <p:cNvSpPr/>
            <p:nvPr/>
          </p:nvSpPr>
          <p:spPr>
            <a:xfrm>
              <a:off x="2333621" y="2994382"/>
              <a:ext cx="565150" cy="206375"/>
            </a:xfrm>
            <a:custGeom>
              <a:avLst/>
              <a:gdLst/>
              <a:ahLst/>
              <a:cxnLst/>
              <a:rect l="l" t="t" r="r" b="b"/>
              <a:pathLst>
                <a:path w="565150" h="206375">
                  <a:moveTo>
                    <a:pt x="530299" y="205799"/>
                  </a:moveTo>
                  <a:lnTo>
                    <a:pt x="34300" y="205799"/>
                  </a:lnTo>
                  <a:lnTo>
                    <a:pt x="20949" y="203104"/>
                  </a:lnTo>
                  <a:lnTo>
                    <a:pt x="10046" y="195753"/>
                  </a:lnTo>
                  <a:lnTo>
                    <a:pt x="2695" y="184850"/>
                  </a:lnTo>
                  <a:lnTo>
                    <a:pt x="0" y="171499"/>
                  </a:lnTo>
                  <a:lnTo>
                    <a:pt x="0" y="34300"/>
                  </a:lnTo>
                  <a:lnTo>
                    <a:pt x="2695" y="20949"/>
                  </a:lnTo>
                  <a:lnTo>
                    <a:pt x="10046" y="10046"/>
                  </a:lnTo>
                  <a:lnTo>
                    <a:pt x="20949" y="2695"/>
                  </a:lnTo>
                  <a:lnTo>
                    <a:pt x="34300" y="0"/>
                  </a:lnTo>
                  <a:lnTo>
                    <a:pt x="530299" y="0"/>
                  </a:lnTo>
                  <a:lnTo>
                    <a:pt x="561988" y="21174"/>
                  </a:lnTo>
                  <a:lnTo>
                    <a:pt x="564599" y="34300"/>
                  </a:lnTo>
                  <a:lnTo>
                    <a:pt x="564599" y="171499"/>
                  </a:lnTo>
                  <a:lnTo>
                    <a:pt x="561904" y="184850"/>
                  </a:lnTo>
                  <a:lnTo>
                    <a:pt x="554553" y="195753"/>
                  </a:lnTo>
                  <a:lnTo>
                    <a:pt x="543650" y="203104"/>
                  </a:lnTo>
                  <a:lnTo>
                    <a:pt x="530299" y="205799"/>
                  </a:lnTo>
                  <a:close/>
                </a:path>
              </a:pathLst>
            </a:custGeom>
            <a:solidFill>
              <a:srgbClr val="B6D7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333621" y="2994382"/>
              <a:ext cx="565150" cy="206375"/>
            </a:xfrm>
            <a:custGeom>
              <a:avLst/>
              <a:gdLst/>
              <a:ahLst/>
              <a:cxnLst/>
              <a:rect l="l" t="t" r="r" b="b"/>
              <a:pathLst>
                <a:path w="565150" h="206375">
                  <a:moveTo>
                    <a:pt x="0" y="34300"/>
                  </a:moveTo>
                  <a:lnTo>
                    <a:pt x="2695" y="20949"/>
                  </a:lnTo>
                  <a:lnTo>
                    <a:pt x="10046" y="10046"/>
                  </a:lnTo>
                  <a:lnTo>
                    <a:pt x="20949" y="2695"/>
                  </a:lnTo>
                  <a:lnTo>
                    <a:pt x="34300" y="0"/>
                  </a:lnTo>
                  <a:lnTo>
                    <a:pt x="530299" y="0"/>
                  </a:lnTo>
                  <a:lnTo>
                    <a:pt x="561988" y="21174"/>
                  </a:lnTo>
                  <a:lnTo>
                    <a:pt x="564599" y="34300"/>
                  </a:lnTo>
                  <a:lnTo>
                    <a:pt x="564599" y="171499"/>
                  </a:lnTo>
                  <a:lnTo>
                    <a:pt x="561904" y="184850"/>
                  </a:lnTo>
                  <a:lnTo>
                    <a:pt x="554553" y="195753"/>
                  </a:lnTo>
                  <a:lnTo>
                    <a:pt x="543650" y="203104"/>
                  </a:lnTo>
                  <a:lnTo>
                    <a:pt x="530299" y="205799"/>
                  </a:lnTo>
                  <a:lnTo>
                    <a:pt x="34300" y="205799"/>
                  </a:lnTo>
                  <a:lnTo>
                    <a:pt x="20949" y="203104"/>
                  </a:lnTo>
                  <a:lnTo>
                    <a:pt x="10046" y="195753"/>
                  </a:lnTo>
                  <a:lnTo>
                    <a:pt x="2695" y="184850"/>
                  </a:lnTo>
                  <a:lnTo>
                    <a:pt x="0" y="171499"/>
                  </a:lnTo>
                  <a:lnTo>
                    <a:pt x="0" y="3430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2474892" y="2972696"/>
            <a:ext cx="28257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NN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3130715" y="2989620"/>
            <a:ext cx="574675" cy="215900"/>
            <a:chOff x="3130715" y="2989620"/>
            <a:chExt cx="574675" cy="215900"/>
          </a:xfrm>
        </p:grpSpPr>
        <p:sp>
          <p:nvSpPr>
            <p:cNvPr id="15" name="object 15"/>
            <p:cNvSpPr/>
            <p:nvPr/>
          </p:nvSpPr>
          <p:spPr>
            <a:xfrm>
              <a:off x="3135478" y="2994382"/>
              <a:ext cx="565150" cy="206375"/>
            </a:xfrm>
            <a:custGeom>
              <a:avLst/>
              <a:gdLst/>
              <a:ahLst/>
              <a:cxnLst/>
              <a:rect l="l" t="t" r="r" b="b"/>
              <a:pathLst>
                <a:path w="565150" h="206375">
                  <a:moveTo>
                    <a:pt x="530299" y="205799"/>
                  </a:moveTo>
                  <a:lnTo>
                    <a:pt x="34300" y="205799"/>
                  </a:lnTo>
                  <a:lnTo>
                    <a:pt x="20949" y="203104"/>
                  </a:lnTo>
                  <a:lnTo>
                    <a:pt x="10046" y="195753"/>
                  </a:lnTo>
                  <a:lnTo>
                    <a:pt x="2695" y="184850"/>
                  </a:lnTo>
                  <a:lnTo>
                    <a:pt x="0" y="171499"/>
                  </a:lnTo>
                  <a:lnTo>
                    <a:pt x="0" y="34300"/>
                  </a:lnTo>
                  <a:lnTo>
                    <a:pt x="2695" y="20949"/>
                  </a:lnTo>
                  <a:lnTo>
                    <a:pt x="10046" y="10046"/>
                  </a:lnTo>
                  <a:lnTo>
                    <a:pt x="20949" y="2695"/>
                  </a:lnTo>
                  <a:lnTo>
                    <a:pt x="34300" y="0"/>
                  </a:lnTo>
                  <a:lnTo>
                    <a:pt x="530299" y="0"/>
                  </a:lnTo>
                  <a:lnTo>
                    <a:pt x="561988" y="21174"/>
                  </a:lnTo>
                  <a:lnTo>
                    <a:pt x="564599" y="34300"/>
                  </a:lnTo>
                  <a:lnTo>
                    <a:pt x="564599" y="171499"/>
                  </a:lnTo>
                  <a:lnTo>
                    <a:pt x="561904" y="184850"/>
                  </a:lnTo>
                  <a:lnTo>
                    <a:pt x="554553" y="195753"/>
                  </a:lnTo>
                  <a:lnTo>
                    <a:pt x="543650" y="203104"/>
                  </a:lnTo>
                  <a:lnTo>
                    <a:pt x="530299" y="205799"/>
                  </a:lnTo>
                  <a:close/>
                </a:path>
              </a:pathLst>
            </a:custGeom>
            <a:solidFill>
              <a:srgbClr val="B6D7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135478" y="2994382"/>
              <a:ext cx="565150" cy="206375"/>
            </a:xfrm>
            <a:custGeom>
              <a:avLst/>
              <a:gdLst/>
              <a:ahLst/>
              <a:cxnLst/>
              <a:rect l="l" t="t" r="r" b="b"/>
              <a:pathLst>
                <a:path w="565150" h="206375">
                  <a:moveTo>
                    <a:pt x="0" y="34300"/>
                  </a:moveTo>
                  <a:lnTo>
                    <a:pt x="2695" y="20949"/>
                  </a:lnTo>
                  <a:lnTo>
                    <a:pt x="10046" y="10046"/>
                  </a:lnTo>
                  <a:lnTo>
                    <a:pt x="20949" y="2695"/>
                  </a:lnTo>
                  <a:lnTo>
                    <a:pt x="34300" y="0"/>
                  </a:lnTo>
                  <a:lnTo>
                    <a:pt x="530299" y="0"/>
                  </a:lnTo>
                  <a:lnTo>
                    <a:pt x="561988" y="21174"/>
                  </a:lnTo>
                  <a:lnTo>
                    <a:pt x="564599" y="34300"/>
                  </a:lnTo>
                  <a:lnTo>
                    <a:pt x="564599" y="171499"/>
                  </a:lnTo>
                  <a:lnTo>
                    <a:pt x="561904" y="184850"/>
                  </a:lnTo>
                  <a:lnTo>
                    <a:pt x="554553" y="195753"/>
                  </a:lnTo>
                  <a:lnTo>
                    <a:pt x="543650" y="203104"/>
                  </a:lnTo>
                  <a:lnTo>
                    <a:pt x="530299" y="205799"/>
                  </a:lnTo>
                  <a:lnTo>
                    <a:pt x="34300" y="205799"/>
                  </a:lnTo>
                  <a:lnTo>
                    <a:pt x="20949" y="203104"/>
                  </a:lnTo>
                  <a:lnTo>
                    <a:pt x="10046" y="195753"/>
                  </a:lnTo>
                  <a:lnTo>
                    <a:pt x="2695" y="184850"/>
                  </a:lnTo>
                  <a:lnTo>
                    <a:pt x="0" y="171499"/>
                  </a:lnTo>
                  <a:lnTo>
                    <a:pt x="0" y="3430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3276748" y="2972696"/>
            <a:ext cx="28257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NN</a:t>
            </a:r>
            <a:endParaRPr sz="14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599644" y="4236875"/>
            <a:ext cx="429259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Arial"/>
                <a:cs typeface="Arial"/>
              </a:rPr>
              <a:t>Komm</a:t>
            </a:r>
            <a:endParaRPr sz="11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462855" y="4236875"/>
            <a:ext cx="289560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Arial"/>
                <a:cs typeface="Arial"/>
              </a:rPr>
              <a:t>bitte</a:t>
            </a:r>
            <a:endParaRPr sz="11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287382" y="4236875"/>
            <a:ext cx="227329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Arial"/>
                <a:cs typeface="Arial"/>
              </a:rPr>
              <a:t>her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1381137" y="1675811"/>
            <a:ext cx="2454910" cy="2498725"/>
            <a:chOff x="1381137" y="1675811"/>
            <a:chExt cx="2454910" cy="2498725"/>
          </a:xfrm>
        </p:grpSpPr>
        <p:sp>
          <p:nvSpPr>
            <p:cNvPr id="22" name="object 22"/>
            <p:cNvSpPr/>
            <p:nvPr/>
          </p:nvSpPr>
          <p:spPr>
            <a:xfrm>
              <a:off x="1813255" y="3874988"/>
              <a:ext cx="1270" cy="294640"/>
            </a:xfrm>
            <a:custGeom>
              <a:avLst/>
              <a:gdLst/>
              <a:ahLst/>
              <a:cxnLst/>
              <a:rect l="l" t="t" r="r" b="b"/>
              <a:pathLst>
                <a:path w="1269" h="294639">
                  <a:moveTo>
                    <a:pt x="753" y="2944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797522" y="3831762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0" y="43265"/>
                  </a:moveTo>
                  <a:lnTo>
                    <a:pt x="15621" y="0"/>
                  </a:lnTo>
                  <a:lnTo>
                    <a:pt x="31465" y="43184"/>
                  </a:lnTo>
                  <a:lnTo>
                    <a:pt x="0" y="43265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797522" y="3831762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184"/>
                  </a:moveTo>
                  <a:lnTo>
                    <a:pt x="15621" y="0"/>
                  </a:lnTo>
                  <a:lnTo>
                    <a:pt x="0" y="43265"/>
                  </a:lnTo>
                  <a:lnTo>
                    <a:pt x="31465" y="43184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615168" y="3874988"/>
              <a:ext cx="1270" cy="294640"/>
            </a:xfrm>
            <a:custGeom>
              <a:avLst/>
              <a:gdLst/>
              <a:ahLst/>
              <a:cxnLst/>
              <a:rect l="l" t="t" r="r" b="b"/>
              <a:pathLst>
                <a:path w="1269" h="294639">
                  <a:moveTo>
                    <a:pt x="753" y="2944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599435" y="3831762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0" y="43265"/>
                  </a:moveTo>
                  <a:lnTo>
                    <a:pt x="15621" y="0"/>
                  </a:lnTo>
                  <a:lnTo>
                    <a:pt x="31465" y="43184"/>
                  </a:lnTo>
                  <a:lnTo>
                    <a:pt x="0" y="43265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599435" y="3831762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184"/>
                  </a:moveTo>
                  <a:lnTo>
                    <a:pt x="15621" y="0"/>
                  </a:lnTo>
                  <a:lnTo>
                    <a:pt x="0" y="43265"/>
                  </a:lnTo>
                  <a:lnTo>
                    <a:pt x="31465" y="43184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417024" y="3874988"/>
              <a:ext cx="1270" cy="294640"/>
            </a:xfrm>
            <a:custGeom>
              <a:avLst/>
              <a:gdLst/>
              <a:ahLst/>
              <a:cxnLst/>
              <a:rect l="l" t="t" r="r" b="b"/>
              <a:pathLst>
                <a:path w="1270" h="294639">
                  <a:moveTo>
                    <a:pt x="753" y="2944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401291" y="3831762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0" y="43265"/>
                  </a:moveTo>
                  <a:lnTo>
                    <a:pt x="15621" y="0"/>
                  </a:lnTo>
                  <a:lnTo>
                    <a:pt x="31465" y="43184"/>
                  </a:lnTo>
                  <a:lnTo>
                    <a:pt x="0" y="43265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401291" y="3831762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184"/>
                  </a:moveTo>
                  <a:lnTo>
                    <a:pt x="15621" y="0"/>
                  </a:lnTo>
                  <a:lnTo>
                    <a:pt x="0" y="43265"/>
                  </a:lnTo>
                  <a:lnTo>
                    <a:pt x="31465" y="43184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813312" y="3267796"/>
              <a:ext cx="1270" cy="294640"/>
            </a:xfrm>
            <a:custGeom>
              <a:avLst/>
              <a:gdLst/>
              <a:ahLst/>
              <a:cxnLst/>
              <a:rect l="l" t="t" r="r" b="b"/>
              <a:pathLst>
                <a:path w="1269" h="294639">
                  <a:moveTo>
                    <a:pt x="753" y="2944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797579" y="3224571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0" y="43265"/>
                  </a:moveTo>
                  <a:lnTo>
                    <a:pt x="15621" y="0"/>
                  </a:lnTo>
                  <a:lnTo>
                    <a:pt x="31465" y="43184"/>
                  </a:lnTo>
                  <a:lnTo>
                    <a:pt x="0" y="43265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797579" y="3224571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184"/>
                  </a:moveTo>
                  <a:lnTo>
                    <a:pt x="15621" y="0"/>
                  </a:lnTo>
                  <a:lnTo>
                    <a:pt x="0" y="43265"/>
                  </a:lnTo>
                  <a:lnTo>
                    <a:pt x="31465" y="43184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615168" y="3267796"/>
              <a:ext cx="1270" cy="294640"/>
            </a:xfrm>
            <a:custGeom>
              <a:avLst/>
              <a:gdLst/>
              <a:ahLst/>
              <a:cxnLst/>
              <a:rect l="l" t="t" r="r" b="b"/>
              <a:pathLst>
                <a:path w="1269" h="294639">
                  <a:moveTo>
                    <a:pt x="753" y="2944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599435" y="3224571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0" y="43265"/>
                  </a:moveTo>
                  <a:lnTo>
                    <a:pt x="15621" y="0"/>
                  </a:lnTo>
                  <a:lnTo>
                    <a:pt x="31465" y="43184"/>
                  </a:lnTo>
                  <a:lnTo>
                    <a:pt x="0" y="43265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599435" y="3224571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184"/>
                  </a:moveTo>
                  <a:lnTo>
                    <a:pt x="15621" y="0"/>
                  </a:lnTo>
                  <a:lnTo>
                    <a:pt x="0" y="43265"/>
                  </a:lnTo>
                  <a:lnTo>
                    <a:pt x="31465" y="43184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417024" y="3267796"/>
              <a:ext cx="1270" cy="294640"/>
            </a:xfrm>
            <a:custGeom>
              <a:avLst/>
              <a:gdLst/>
              <a:ahLst/>
              <a:cxnLst/>
              <a:rect l="l" t="t" r="r" b="b"/>
              <a:pathLst>
                <a:path w="1270" h="294639">
                  <a:moveTo>
                    <a:pt x="753" y="2944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401291" y="3224571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0" y="43265"/>
                  </a:moveTo>
                  <a:lnTo>
                    <a:pt x="15621" y="0"/>
                  </a:lnTo>
                  <a:lnTo>
                    <a:pt x="31465" y="43184"/>
                  </a:lnTo>
                  <a:lnTo>
                    <a:pt x="0" y="43265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401291" y="3224571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184"/>
                  </a:moveTo>
                  <a:lnTo>
                    <a:pt x="15621" y="0"/>
                  </a:lnTo>
                  <a:lnTo>
                    <a:pt x="0" y="43265"/>
                  </a:lnTo>
                  <a:lnTo>
                    <a:pt x="31465" y="43184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813312" y="2660604"/>
              <a:ext cx="1270" cy="294640"/>
            </a:xfrm>
            <a:custGeom>
              <a:avLst/>
              <a:gdLst/>
              <a:ahLst/>
              <a:cxnLst/>
              <a:rect l="l" t="t" r="r" b="b"/>
              <a:pathLst>
                <a:path w="1269" h="294639">
                  <a:moveTo>
                    <a:pt x="753" y="294450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797579" y="2617379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0" y="43265"/>
                  </a:moveTo>
                  <a:lnTo>
                    <a:pt x="15621" y="0"/>
                  </a:lnTo>
                  <a:lnTo>
                    <a:pt x="31465" y="43184"/>
                  </a:lnTo>
                  <a:lnTo>
                    <a:pt x="0" y="43265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797579" y="2617379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184"/>
                  </a:moveTo>
                  <a:lnTo>
                    <a:pt x="15621" y="0"/>
                  </a:lnTo>
                  <a:lnTo>
                    <a:pt x="0" y="43265"/>
                  </a:lnTo>
                  <a:lnTo>
                    <a:pt x="31465" y="43184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615168" y="2660604"/>
              <a:ext cx="1270" cy="294640"/>
            </a:xfrm>
            <a:custGeom>
              <a:avLst/>
              <a:gdLst/>
              <a:ahLst/>
              <a:cxnLst/>
              <a:rect l="l" t="t" r="r" b="b"/>
              <a:pathLst>
                <a:path w="1269" h="294639">
                  <a:moveTo>
                    <a:pt x="753" y="294450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2599435" y="2617379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0" y="43265"/>
                  </a:moveTo>
                  <a:lnTo>
                    <a:pt x="15621" y="0"/>
                  </a:lnTo>
                  <a:lnTo>
                    <a:pt x="31465" y="43184"/>
                  </a:lnTo>
                  <a:lnTo>
                    <a:pt x="0" y="43265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2599435" y="2617379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184"/>
                  </a:moveTo>
                  <a:lnTo>
                    <a:pt x="15621" y="0"/>
                  </a:lnTo>
                  <a:lnTo>
                    <a:pt x="0" y="43265"/>
                  </a:lnTo>
                  <a:lnTo>
                    <a:pt x="31465" y="43184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3417024" y="2660604"/>
              <a:ext cx="1270" cy="294640"/>
            </a:xfrm>
            <a:custGeom>
              <a:avLst/>
              <a:gdLst/>
              <a:ahLst/>
              <a:cxnLst/>
              <a:rect l="l" t="t" r="r" b="b"/>
              <a:pathLst>
                <a:path w="1270" h="294639">
                  <a:moveTo>
                    <a:pt x="753" y="294450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3401291" y="2617379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0" y="43265"/>
                  </a:moveTo>
                  <a:lnTo>
                    <a:pt x="15621" y="0"/>
                  </a:lnTo>
                  <a:lnTo>
                    <a:pt x="31465" y="43184"/>
                  </a:lnTo>
                  <a:lnTo>
                    <a:pt x="0" y="43265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3401291" y="2617379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184"/>
                  </a:moveTo>
                  <a:lnTo>
                    <a:pt x="15621" y="0"/>
                  </a:lnTo>
                  <a:lnTo>
                    <a:pt x="0" y="43265"/>
                  </a:lnTo>
                  <a:lnTo>
                    <a:pt x="31465" y="43184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1385899" y="1680574"/>
              <a:ext cx="2445385" cy="1026794"/>
            </a:xfrm>
            <a:custGeom>
              <a:avLst/>
              <a:gdLst/>
              <a:ahLst/>
              <a:cxnLst/>
              <a:rect l="l" t="t" r="r" b="b"/>
              <a:pathLst>
                <a:path w="2445385" h="1026794">
                  <a:moveTo>
                    <a:pt x="0" y="171053"/>
                  </a:moveTo>
                  <a:lnTo>
                    <a:pt x="6110" y="125580"/>
                  </a:lnTo>
                  <a:lnTo>
                    <a:pt x="23353" y="84719"/>
                  </a:lnTo>
                  <a:lnTo>
                    <a:pt x="50100" y="50100"/>
                  </a:lnTo>
                  <a:lnTo>
                    <a:pt x="84719" y="23353"/>
                  </a:lnTo>
                  <a:lnTo>
                    <a:pt x="125580" y="6110"/>
                  </a:lnTo>
                  <a:lnTo>
                    <a:pt x="171053" y="0"/>
                  </a:lnTo>
                  <a:lnTo>
                    <a:pt x="2273946" y="0"/>
                  </a:lnTo>
                  <a:lnTo>
                    <a:pt x="2339405" y="13020"/>
                  </a:lnTo>
                  <a:lnTo>
                    <a:pt x="2394899" y="50100"/>
                  </a:lnTo>
                  <a:lnTo>
                    <a:pt x="2431979" y="105594"/>
                  </a:lnTo>
                  <a:lnTo>
                    <a:pt x="2444999" y="171053"/>
                  </a:lnTo>
                  <a:lnTo>
                    <a:pt x="2444999" y="855246"/>
                  </a:lnTo>
                  <a:lnTo>
                    <a:pt x="2438889" y="900719"/>
                  </a:lnTo>
                  <a:lnTo>
                    <a:pt x="2421646" y="941580"/>
                  </a:lnTo>
                  <a:lnTo>
                    <a:pt x="2394899" y="976199"/>
                  </a:lnTo>
                  <a:lnTo>
                    <a:pt x="2360280" y="1002946"/>
                  </a:lnTo>
                  <a:lnTo>
                    <a:pt x="2319419" y="1020189"/>
                  </a:lnTo>
                  <a:lnTo>
                    <a:pt x="2273946" y="1026299"/>
                  </a:lnTo>
                  <a:lnTo>
                    <a:pt x="171053" y="1026299"/>
                  </a:lnTo>
                  <a:lnTo>
                    <a:pt x="125580" y="1020189"/>
                  </a:lnTo>
                  <a:lnTo>
                    <a:pt x="84719" y="1002946"/>
                  </a:lnTo>
                  <a:lnTo>
                    <a:pt x="50100" y="976199"/>
                  </a:lnTo>
                  <a:lnTo>
                    <a:pt x="23353" y="941580"/>
                  </a:lnTo>
                  <a:lnTo>
                    <a:pt x="6110" y="900719"/>
                  </a:lnTo>
                  <a:lnTo>
                    <a:pt x="0" y="855246"/>
                  </a:lnTo>
                  <a:lnTo>
                    <a:pt x="0" y="171053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1531765" y="2387191"/>
              <a:ext cx="2152015" cy="206375"/>
            </a:xfrm>
            <a:custGeom>
              <a:avLst/>
              <a:gdLst/>
              <a:ahLst/>
              <a:cxnLst/>
              <a:rect l="l" t="t" r="r" b="b"/>
              <a:pathLst>
                <a:path w="2152015" h="206375">
                  <a:moveTo>
                    <a:pt x="2117299" y="205799"/>
                  </a:moveTo>
                  <a:lnTo>
                    <a:pt x="34300" y="205799"/>
                  </a:lnTo>
                  <a:lnTo>
                    <a:pt x="20949" y="203104"/>
                  </a:lnTo>
                  <a:lnTo>
                    <a:pt x="10046" y="195753"/>
                  </a:lnTo>
                  <a:lnTo>
                    <a:pt x="2695" y="184850"/>
                  </a:lnTo>
                  <a:lnTo>
                    <a:pt x="0" y="171499"/>
                  </a:lnTo>
                  <a:lnTo>
                    <a:pt x="0" y="34300"/>
                  </a:lnTo>
                  <a:lnTo>
                    <a:pt x="2650" y="21174"/>
                  </a:lnTo>
                  <a:lnTo>
                    <a:pt x="2695" y="20949"/>
                  </a:lnTo>
                  <a:lnTo>
                    <a:pt x="10046" y="10046"/>
                  </a:lnTo>
                  <a:lnTo>
                    <a:pt x="21074" y="2610"/>
                  </a:lnTo>
                  <a:lnTo>
                    <a:pt x="21368" y="2610"/>
                  </a:lnTo>
                  <a:lnTo>
                    <a:pt x="34300" y="0"/>
                  </a:lnTo>
                  <a:lnTo>
                    <a:pt x="2117299" y="0"/>
                  </a:lnTo>
                  <a:lnTo>
                    <a:pt x="2124022" y="665"/>
                  </a:lnTo>
                  <a:lnTo>
                    <a:pt x="2151599" y="34300"/>
                  </a:lnTo>
                  <a:lnTo>
                    <a:pt x="2151599" y="171499"/>
                  </a:lnTo>
                  <a:lnTo>
                    <a:pt x="2148904" y="184850"/>
                  </a:lnTo>
                  <a:lnTo>
                    <a:pt x="2141553" y="195753"/>
                  </a:lnTo>
                  <a:lnTo>
                    <a:pt x="2130650" y="203104"/>
                  </a:lnTo>
                  <a:lnTo>
                    <a:pt x="2117299" y="205799"/>
                  </a:lnTo>
                  <a:close/>
                </a:path>
              </a:pathLst>
            </a:custGeom>
            <a:solidFill>
              <a:srgbClr val="F1C1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1531765" y="2387191"/>
              <a:ext cx="2152015" cy="206375"/>
            </a:xfrm>
            <a:custGeom>
              <a:avLst/>
              <a:gdLst/>
              <a:ahLst/>
              <a:cxnLst/>
              <a:rect l="l" t="t" r="r" b="b"/>
              <a:pathLst>
                <a:path w="2152015" h="206375">
                  <a:moveTo>
                    <a:pt x="0" y="34300"/>
                  </a:moveTo>
                  <a:lnTo>
                    <a:pt x="2695" y="20949"/>
                  </a:lnTo>
                  <a:lnTo>
                    <a:pt x="10046" y="10046"/>
                  </a:lnTo>
                  <a:lnTo>
                    <a:pt x="20949" y="2695"/>
                  </a:lnTo>
                  <a:lnTo>
                    <a:pt x="34300" y="0"/>
                  </a:lnTo>
                  <a:lnTo>
                    <a:pt x="2117299" y="0"/>
                  </a:lnTo>
                  <a:lnTo>
                    <a:pt x="2148989" y="21174"/>
                  </a:lnTo>
                  <a:lnTo>
                    <a:pt x="2151599" y="34300"/>
                  </a:lnTo>
                  <a:lnTo>
                    <a:pt x="2151599" y="171499"/>
                  </a:lnTo>
                  <a:lnTo>
                    <a:pt x="2148904" y="184850"/>
                  </a:lnTo>
                  <a:lnTo>
                    <a:pt x="2141553" y="195753"/>
                  </a:lnTo>
                  <a:lnTo>
                    <a:pt x="2130650" y="203104"/>
                  </a:lnTo>
                  <a:lnTo>
                    <a:pt x="2117299" y="205799"/>
                  </a:lnTo>
                  <a:lnTo>
                    <a:pt x="34300" y="205799"/>
                  </a:lnTo>
                  <a:lnTo>
                    <a:pt x="20949" y="203104"/>
                  </a:lnTo>
                  <a:lnTo>
                    <a:pt x="10046" y="195753"/>
                  </a:lnTo>
                  <a:lnTo>
                    <a:pt x="2695" y="184850"/>
                  </a:lnTo>
                  <a:lnTo>
                    <a:pt x="0" y="171499"/>
                  </a:lnTo>
                  <a:lnTo>
                    <a:pt x="0" y="3430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1531765" y="1779999"/>
              <a:ext cx="565150" cy="206375"/>
            </a:xfrm>
            <a:custGeom>
              <a:avLst/>
              <a:gdLst/>
              <a:ahLst/>
              <a:cxnLst/>
              <a:rect l="l" t="t" r="r" b="b"/>
              <a:pathLst>
                <a:path w="565150" h="206375">
                  <a:moveTo>
                    <a:pt x="530299" y="205799"/>
                  </a:moveTo>
                  <a:lnTo>
                    <a:pt x="34300" y="205799"/>
                  </a:lnTo>
                  <a:lnTo>
                    <a:pt x="20949" y="203104"/>
                  </a:lnTo>
                  <a:lnTo>
                    <a:pt x="10046" y="195753"/>
                  </a:lnTo>
                  <a:lnTo>
                    <a:pt x="2695" y="184850"/>
                  </a:lnTo>
                  <a:lnTo>
                    <a:pt x="0" y="171499"/>
                  </a:lnTo>
                  <a:lnTo>
                    <a:pt x="0" y="34300"/>
                  </a:lnTo>
                  <a:lnTo>
                    <a:pt x="2695" y="20949"/>
                  </a:lnTo>
                  <a:lnTo>
                    <a:pt x="10046" y="10046"/>
                  </a:lnTo>
                  <a:lnTo>
                    <a:pt x="20949" y="2695"/>
                  </a:lnTo>
                  <a:lnTo>
                    <a:pt x="34300" y="0"/>
                  </a:lnTo>
                  <a:lnTo>
                    <a:pt x="530299" y="0"/>
                  </a:lnTo>
                  <a:lnTo>
                    <a:pt x="561988" y="21174"/>
                  </a:lnTo>
                  <a:lnTo>
                    <a:pt x="564599" y="34300"/>
                  </a:lnTo>
                  <a:lnTo>
                    <a:pt x="564599" y="171499"/>
                  </a:lnTo>
                  <a:lnTo>
                    <a:pt x="561904" y="184850"/>
                  </a:lnTo>
                  <a:lnTo>
                    <a:pt x="554553" y="195753"/>
                  </a:lnTo>
                  <a:lnTo>
                    <a:pt x="543650" y="203104"/>
                  </a:lnTo>
                  <a:lnTo>
                    <a:pt x="530299" y="205799"/>
                  </a:lnTo>
                  <a:close/>
                </a:path>
              </a:pathLst>
            </a:custGeom>
            <a:solidFill>
              <a:srgbClr val="B6D7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1531765" y="1779999"/>
              <a:ext cx="565150" cy="206375"/>
            </a:xfrm>
            <a:custGeom>
              <a:avLst/>
              <a:gdLst/>
              <a:ahLst/>
              <a:cxnLst/>
              <a:rect l="l" t="t" r="r" b="b"/>
              <a:pathLst>
                <a:path w="565150" h="206375">
                  <a:moveTo>
                    <a:pt x="0" y="34300"/>
                  </a:moveTo>
                  <a:lnTo>
                    <a:pt x="2695" y="20949"/>
                  </a:lnTo>
                  <a:lnTo>
                    <a:pt x="10046" y="10046"/>
                  </a:lnTo>
                  <a:lnTo>
                    <a:pt x="20949" y="2695"/>
                  </a:lnTo>
                  <a:lnTo>
                    <a:pt x="34300" y="0"/>
                  </a:lnTo>
                  <a:lnTo>
                    <a:pt x="530299" y="0"/>
                  </a:lnTo>
                  <a:lnTo>
                    <a:pt x="561988" y="21174"/>
                  </a:lnTo>
                  <a:lnTo>
                    <a:pt x="564599" y="34300"/>
                  </a:lnTo>
                  <a:lnTo>
                    <a:pt x="564599" y="171499"/>
                  </a:lnTo>
                  <a:lnTo>
                    <a:pt x="561904" y="184850"/>
                  </a:lnTo>
                  <a:lnTo>
                    <a:pt x="554553" y="195753"/>
                  </a:lnTo>
                  <a:lnTo>
                    <a:pt x="543650" y="203104"/>
                  </a:lnTo>
                  <a:lnTo>
                    <a:pt x="530299" y="205799"/>
                  </a:lnTo>
                  <a:lnTo>
                    <a:pt x="34300" y="205799"/>
                  </a:lnTo>
                  <a:lnTo>
                    <a:pt x="20949" y="203104"/>
                  </a:lnTo>
                  <a:lnTo>
                    <a:pt x="10046" y="195753"/>
                  </a:lnTo>
                  <a:lnTo>
                    <a:pt x="2695" y="184850"/>
                  </a:lnTo>
                  <a:lnTo>
                    <a:pt x="0" y="171499"/>
                  </a:lnTo>
                  <a:lnTo>
                    <a:pt x="0" y="3430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" name="object 54"/>
          <p:cNvSpPr txBox="1"/>
          <p:nvPr/>
        </p:nvSpPr>
        <p:spPr>
          <a:xfrm>
            <a:off x="1673035" y="1758313"/>
            <a:ext cx="28257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NN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55" name="object 55"/>
          <p:cNvGrpSpPr/>
          <p:nvPr/>
        </p:nvGrpSpPr>
        <p:grpSpPr>
          <a:xfrm>
            <a:off x="2328859" y="1775237"/>
            <a:ext cx="574675" cy="215900"/>
            <a:chOff x="2328859" y="1775237"/>
            <a:chExt cx="574675" cy="215900"/>
          </a:xfrm>
        </p:grpSpPr>
        <p:sp>
          <p:nvSpPr>
            <p:cNvPr id="56" name="object 56"/>
            <p:cNvSpPr/>
            <p:nvPr/>
          </p:nvSpPr>
          <p:spPr>
            <a:xfrm>
              <a:off x="2333621" y="1780000"/>
              <a:ext cx="565150" cy="206375"/>
            </a:xfrm>
            <a:custGeom>
              <a:avLst/>
              <a:gdLst/>
              <a:ahLst/>
              <a:cxnLst/>
              <a:rect l="l" t="t" r="r" b="b"/>
              <a:pathLst>
                <a:path w="565150" h="206375">
                  <a:moveTo>
                    <a:pt x="530299" y="205799"/>
                  </a:moveTo>
                  <a:lnTo>
                    <a:pt x="34300" y="205799"/>
                  </a:lnTo>
                  <a:lnTo>
                    <a:pt x="20949" y="203104"/>
                  </a:lnTo>
                  <a:lnTo>
                    <a:pt x="10046" y="195753"/>
                  </a:lnTo>
                  <a:lnTo>
                    <a:pt x="2695" y="184850"/>
                  </a:lnTo>
                  <a:lnTo>
                    <a:pt x="0" y="171499"/>
                  </a:lnTo>
                  <a:lnTo>
                    <a:pt x="0" y="34300"/>
                  </a:lnTo>
                  <a:lnTo>
                    <a:pt x="2695" y="20949"/>
                  </a:lnTo>
                  <a:lnTo>
                    <a:pt x="10046" y="10046"/>
                  </a:lnTo>
                  <a:lnTo>
                    <a:pt x="20949" y="2695"/>
                  </a:lnTo>
                  <a:lnTo>
                    <a:pt x="34300" y="0"/>
                  </a:lnTo>
                  <a:lnTo>
                    <a:pt x="530299" y="0"/>
                  </a:lnTo>
                  <a:lnTo>
                    <a:pt x="561988" y="21174"/>
                  </a:lnTo>
                  <a:lnTo>
                    <a:pt x="564599" y="34300"/>
                  </a:lnTo>
                  <a:lnTo>
                    <a:pt x="564599" y="171499"/>
                  </a:lnTo>
                  <a:lnTo>
                    <a:pt x="561904" y="184850"/>
                  </a:lnTo>
                  <a:lnTo>
                    <a:pt x="554553" y="195753"/>
                  </a:lnTo>
                  <a:lnTo>
                    <a:pt x="543650" y="203104"/>
                  </a:lnTo>
                  <a:lnTo>
                    <a:pt x="530299" y="205799"/>
                  </a:lnTo>
                  <a:close/>
                </a:path>
              </a:pathLst>
            </a:custGeom>
            <a:solidFill>
              <a:srgbClr val="B6D7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2333621" y="1780000"/>
              <a:ext cx="565150" cy="206375"/>
            </a:xfrm>
            <a:custGeom>
              <a:avLst/>
              <a:gdLst/>
              <a:ahLst/>
              <a:cxnLst/>
              <a:rect l="l" t="t" r="r" b="b"/>
              <a:pathLst>
                <a:path w="565150" h="206375">
                  <a:moveTo>
                    <a:pt x="0" y="34300"/>
                  </a:moveTo>
                  <a:lnTo>
                    <a:pt x="2695" y="20949"/>
                  </a:lnTo>
                  <a:lnTo>
                    <a:pt x="10046" y="10046"/>
                  </a:lnTo>
                  <a:lnTo>
                    <a:pt x="20949" y="2695"/>
                  </a:lnTo>
                  <a:lnTo>
                    <a:pt x="34300" y="0"/>
                  </a:lnTo>
                  <a:lnTo>
                    <a:pt x="530299" y="0"/>
                  </a:lnTo>
                  <a:lnTo>
                    <a:pt x="561988" y="21174"/>
                  </a:lnTo>
                  <a:lnTo>
                    <a:pt x="564599" y="34300"/>
                  </a:lnTo>
                  <a:lnTo>
                    <a:pt x="564599" y="171499"/>
                  </a:lnTo>
                  <a:lnTo>
                    <a:pt x="561904" y="184850"/>
                  </a:lnTo>
                  <a:lnTo>
                    <a:pt x="554553" y="195753"/>
                  </a:lnTo>
                  <a:lnTo>
                    <a:pt x="543650" y="203104"/>
                  </a:lnTo>
                  <a:lnTo>
                    <a:pt x="530299" y="205799"/>
                  </a:lnTo>
                  <a:lnTo>
                    <a:pt x="34300" y="205799"/>
                  </a:lnTo>
                  <a:lnTo>
                    <a:pt x="20949" y="203104"/>
                  </a:lnTo>
                  <a:lnTo>
                    <a:pt x="10046" y="195753"/>
                  </a:lnTo>
                  <a:lnTo>
                    <a:pt x="2695" y="184850"/>
                  </a:lnTo>
                  <a:lnTo>
                    <a:pt x="0" y="171499"/>
                  </a:lnTo>
                  <a:lnTo>
                    <a:pt x="0" y="3430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8" name="object 58"/>
          <p:cNvSpPr txBox="1"/>
          <p:nvPr/>
        </p:nvSpPr>
        <p:spPr>
          <a:xfrm>
            <a:off x="2474892" y="1758313"/>
            <a:ext cx="28257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NN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59" name="object 59"/>
          <p:cNvGrpSpPr/>
          <p:nvPr/>
        </p:nvGrpSpPr>
        <p:grpSpPr>
          <a:xfrm>
            <a:off x="3130715" y="1775237"/>
            <a:ext cx="574675" cy="215900"/>
            <a:chOff x="3130715" y="1775237"/>
            <a:chExt cx="574675" cy="215900"/>
          </a:xfrm>
        </p:grpSpPr>
        <p:sp>
          <p:nvSpPr>
            <p:cNvPr id="60" name="object 60"/>
            <p:cNvSpPr/>
            <p:nvPr/>
          </p:nvSpPr>
          <p:spPr>
            <a:xfrm>
              <a:off x="3135478" y="1780000"/>
              <a:ext cx="565150" cy="206375"/>
            </a:xfrm>
            <a:custGeom>
              <a:avLst/>
              <a:gdLst/>
              <a:ahLst/>
              <a:cxnLst/>
              <a:rect l="l" t="t" r="r" b="b"/>
              <a:pathLst>
                <a:path w="565150" h="206375">
                  <a:moveTo>
                    <a:pt x="530299" y="205799"/>
                  </a:moveTo>
                  <a:lnTo>
                    <a:pt x="34300" y="205799"/>
                  </a:lnTo>
                  <a:lnTo>
                    <a:pt x="20949" y="203104"/>
                  </a:lnTo>
                  <a:lnTo>
                    <a:pt x="10046" y="195753"/>
                  </a:lnTo>
                  <a:lnTo>
                    <a:pt x="2695" y="184850"/>
                  </a:lnTo>
                  <a:lnTo>
                    <a:pt x="0" y="171499"/>
                  </a:lnTo>
                  <a:lnTo>
                    <a:pt x="0" y="34300"/>
                  </a:lnTo>
                  <a:lnTo>
                    <a:pt x="2695" y="20949"/>
                  </a:lnTo>
                  <a:lnTo>
                    <a:pt x="10046" y="10046"/>
                  </a:lnTo>
                  <a:lnTo>
                    <a:pt x="20949" y="2695"/>
                  </a:lnTo>
                  <a:lnTo>
                    <a:pt x="34300" y="0"/>
                  </a:lnTo>
                  <a:lnTo>
                    <a:pt x="530299" y="0"/>
                  </a:lnTo>
                  <a:lnTo>
                    <a:pt x="561988" y="21174"/>
                  </a:lnTo>
                  <a:lnTo>
                    <a:pt x="564599" y="34300"/>
                  </a:lnTo>
                  <a:lnTo>
                    <a:pt x="564599" y="171499"/>
                  </a:lnTo>
                  <a:lnTo>
                    <a:pt x="561904" y="184850"/>
                  </a:lnTo>
                  <a:lnTo>
                    <a:pt x="554553" y="195753"/>
                  </a:lnTo>
                  <a:lnTo>
                    <a:pt x="543650" y="203104"/>
                  </a:lnTo>
                  <a:lnTo>
                    <a:pt x="530299" y="205799"/>
                  </a:lnTo>
                  <a:close/>
                </a:path>
              </a:pathLst>
            </a:custGeom>
            <a:solidFill>
              <a:srgbClr val="B6D7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3135478" y="1780000"/>
              <a:ext cx="565150" cy="206375"/>
            </a:xfrm>
            <a:custGeom>
              <a:avLst/>
              <a:gdLst/>
              <a:ahLst/>
              <a:cxnLst/>
              <a:rect l="l" t="t" r="r" b="b"/>
              <a:pathLst>
                <a:path w="565150" h="206375">
                  <a:moveTo>
                    <a:pt x="0" y="34300"/>
                  </a:moveTo>
                  <a:lnTo>
                    <a:pt x="2695" y="20949"/>
                  </a:lnTo>
                  <a:lnTo>
                    <a:pt x="10046" y="10046"/>
                  </a:lnTo>
                  <a:lnTo>
                    <a:pt x="20949" y="2695"/>
                  </a:lnTo>
                  <a:lnTo>
                    <a:pt x="34300" y="0"/>
                  </a:lnTo>
                  <a:lnTo>
                    <a:pt x="530299" y="0"/>
                  </a:lnTo>
                  <a:lnTo>
                    <a:pt x="561988" y="21174"/>
                  </a:lnTo>
                  <a:lnTo>
                    <a:pt x="564599" y="34300"/>
                  </a:lnTo>
                  <a:lnTo>
                    <a:pt x="564599" y="171499"/>
                  </a:lnTo>
                  <a:lnTo>
                    <a:pt x="561904" y="184850"/>
                  </a:lnTo>
                  <a:lnTo>
                    <a:pt x="554553" y="195753"/>
                  </a:lnTo>
                  <a:lnTo>
                    <a:pt x="543650" y="203104"/>
                  </a:lnTo>
                  <a:lnTo>
                    <a:pt x="530299" y="205799"/>
                  </a:lnTo>
                  <a:lnTo>
                    <a:pt x="34300" y="205799"/>
                  </a:lnTo>
                  <a:lnTo>
                    <a:pt x="20949" y="203104"/>
                  </a:lnTo>
                  <a:lnTo>
                    <a:pt x="10046" y="195753"/>
                  </a:lnTo>
                  <a:lnTo>
                    <a:pt x="2695" y="184850"/>
                  </a:lnTo>
                  <a:lnTo>
                    <a:pt x="0" y="171499"/>
                  </a:lnTo>
                  <a:lnTo>
                    <a:pt x="0" y="3430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2" name="object 62"/>
          <p:cNvSpPr txBox="1"/>
          <p:nvPr/>
        </p:nvSpPr>
        <p:spPr>
          <a:xfrm>
            <a:off x="3276748" y="1758313"/>
            <a:ext cx="28257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NN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63" name="object 63"/>
          <p:cNvGrpSpPr/>
          <p:nvPr/>
        </p:nvGrpSpPr>
        <p:grpSpPr>
          <a:xfrm>
            <a:off x="1792816" y="2005425"/>
            <a:ext cx="1645285" cy="347345"/>
            <a:chOff x="1792816" y="2005425"/>
            <a:chExt cx="1645285" cy="347345"/>
          </a:xfrm>
        </p:grpSpPr>
        <p:sp>
          <p:nvSpPr>
            <p:cNvPr id="64" name="object 64"/>
            <p:cNvSpPr/>
            <p:nvPr/>
          </p:nvSpPr>
          <p:spPr>
            <a:xfrm>
              <a:off x="1813312" y="2053413"/>
              <a:ext cx="1270" cy="294640"/>
            </a:xfrm>
            <a:custGeom>
              <a:avLst/>
              <a:gdLst/>
              <a:ahLst/>
              <a:cxnLst/>
              <a:rect l="l" t="t" r="r" b="b"/>
              <a:pathLst>
                <a:path w="1269" h="294639">
                  <a:moveTo>
                    <a:pt x="753" y="294450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1797579" y="2010188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0" y="43265"/>
                  </a:moveTo>
                  <a:lnTo>
                    <a:pt x="15621" y="0"/>
                  </a:lnTo>
                  <a:lnTo>
                    <a:pt x="31465" y="43184"/>
                  </a:lnTo>
                  <a:lnTo>
                    <a:pt x="0" y="43265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1797579" y="2010188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184"/>
                  </a:moveTo>
                  <a:lnTo>
                    <a:pt x="15621" y="0"/>
                  </a:lnTo>
                  <a:lnTo>
                    <a:pt x="0" y="43265"/>
                  </a:lnTo>
                  <a:lnTo>
                    <a:pt x="31465" y="43184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2615168" y="2053413"/>
              <a:ext cx="1270" cy="294640"/>
            </a:xfrm>
            <a:custGeom>
              <a:avLst/>
              <a:gdLst/>
              <a:ahLst/>
              <a:cxnLst/>
              <a:rect l="l" t="t" r="r" b="b"/>
              <a:pathLst>
                <a:path w="1269" h="294639">
                  <a:moveTo>
                    <a:pt x="753" y="294450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2599435" y="2010188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0" y="43265"/>
                  </a:moveTo>
                  <a:lnTo>
                    <a:pt x="15621" y="0"/>
                  </a:lnTo>
                  <a:lnTo>
                    <a:pt x="31465" y="43184"/>
                  </a:lnTo>
                  <a:lnTo>
                    <a:pt x="0" y="43265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2599435" y="2010188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184"/>
                  </a:moveTo>
                  <a:lnTo>
                    <a:pt x="15621" y="0"/>
                  </a:lnTo>
                  <a:lnTo>
                    <a:pt x="0" y="43265"/>
                  </a:lnTo>
                  <a:lnTo>
                    <a:pt x="31465" y="43184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3417024" y="2053413"/>
              <a:ext cx="1270" cy="294640"/>
            </a:xfrm>
            <a:custGeom>
              <a:avLst/>
              <a:gdLst/>
              <a:ahLst/>
              <a:cxnLst/>
              <a:rect l="l" t="t" r="r" b="b"/>
              <a:pathLst>
                <a:path w="1270" h="294639">
                  <a:moveTo>
                    <a:pt x="753" y="294450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3401291" y="2010188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0" y="43265"/>
                  </a:moveTo>
                  <a:lnTo>
                    <a:pt x="15621" y="0"/>
                  </a:lnTo>
                  <a:lnTo>
                    <a:pt x="31465" y="43184"/>
                  </a:lnTo>
                  <a:lnTo>
                    <a:pt x="0" y="43265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3401291" y="2010188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184"/>
                  </a:moveTo>
                  <a:lnTo>
                    <a:pt x="15621" y="0"/>
                  </a:lnTo>
                  <a:lnTo>
                    <a:pt x="0" y="43265"/>
                  </a:lnTo>
                  <a:lnTo>
                    <a:pt x="31465" y="43184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3" name="object 73"/>
          <p:cNvSpPr txBox="1"/>
          <p:nvPr/>
        </p:nvSpPr>
        <p:spPr>
          <a:xfrm>
            <a:off x="267892" y="2007031"/>
            <a:ext cx="2886075" cy="597535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1400" dirty="0">
                <a:latin typeface="Arial"/>
                <a:cs typeface="Arial"/>
              </a:rPr>
              <a:t>Encoder 2</a:t>
            </a:r>
            <a:endParaRPr sz="1400">
              <a:latin typeface="Arial"/>
              <a:cs typeface="Arial"/>
            </a:endParaRPr>
          </a:p>
          <a:p>
            <a:pPr marL="1805939">
              <a:lnSpc>
                <a:spcPct val="100000"/>
              </a:lnSpc>
              <a:spcBef>
                <a:spcPts val="570"/>
              </a:spcBef>
            </a:pPr>
            <a:r>
              <a:rPr sz="1400" dirty="0">
                <a:latin typeface="Arial"/>
                <a:cs typeface="Arial"/>
              </a:rPr>
              <a:t>Self-Attention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267892" y="3231048"/>
            <a:ext cx="2886075" cy="588010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30"/>
              </a:spcBef>
            </a:pPr>
            <a:r>
              <a:rPr sz="1400" dirty="0">
                <a:latin typeface="Arial"/>
                <a:cs typeface="Arial"/>
              </a:rPr>
              <a:t>Encoder 1</a:t>
            </a:r>
            <a:endParaRPr sz="1400">
              <a:latin typeface="Arial"/>
              <a:cs typeface="Arial"/>
            </a:endParaRPr>
          </a:p>
          <a:p>
            <a:pPr marL="1805939">
              <a:lnSpc>
                <a:spcPct val="100000"/>
              </a:lnSpc>
              <a:spcBef>
                <a:spcPts val="535"/>
              </a:spcBef>
            </a:pPr>
            <a:r>
              <a:rPr sz="1400" dirty="0">
                <a:latin typeface="Arial"/>
                <a:cs typeface="Arial"/>
              </a:rPr>
              <a:t>Self-Attention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117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FF5900"/>
                </a:solidFill>
              </a:rPr>
              <a:t>Encoder-Decoder in Transformer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81137" y="1119187"/>
            <a:ext cx="6340724" cy="334044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061459" y="3579887"/>
            <a:ext cx="109283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Self-Attention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73035" y="2972696"/>
            <a:ext cx="28257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NN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74892" y="2972696"/>
            <a:ext cx="28257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NN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276748" y="2972696"/>
            <a:ext cx="28257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NN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99644" y="4236875"/>
            <a:ext cx="429259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Arial"/>
                <a:cs typeface="Arial"/>
              </a:rPr>
              <a:t>Komm</a:t>
            </a:r>
            <a:endParaRPr sz="11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462855" y="4236875"/>
            <a:ext cx="289560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Arial"/>
                <a:cs typeface="Arial"/>
              </a:rPr>
              <a:t>bitte</a:t>
            </a:r>
            <a:endParaRPr sz="11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287382" y="4236875"/>
            <a:ext cx="227329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Arial"/>
                <a:cs typeface="Arial"/>
              </a:rPr>
              <a:t>her</a:t>
            </a:r>
            <a:endParaRPr sz="11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061459" y="2365504"/>
            <a:ext cx="109283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Self-Attention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73035" y="1758313"/>
            <a:ext cx="28257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NN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474892" y="1758313"/>
            <a:ext cx="28257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NN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276748" y="1758313"/>
            <a:ext cx="28257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NN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947659" y="3960887"/>
            <a:ext cx="109283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Self-Attention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550785" y="2886570"/>
            <a:ext cx="28257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NN</a:t>
            </a:r>
            <a:endParaRPr sz="14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352642" y="2886570"/>
            <a:ext cx="28257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NN</a:t>
            </a:r>
            <a:endParaRPr sz="14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154498" y="2886570"/>
            <a:ext cx="28257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NN</a:t>
            </a:r>
            <a:endParaRPr sz="14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456301" y="4465487"/>
            <a:ext cx="452755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Arial"/>
                <a:cs typeface="Arial"/>
              </a:rPr>
              <a:t>Please</a:t>
            </a:r>
            <a:endParaRPr sz="11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310303" y="4465475"/>
            <a:ext cx="367030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Arial"/>
                <a:cs typeface="Arial"/>
              </a:rPr>
              <a:t>come</a:t>
            </a:r>
            <a:endParaRPr sz="11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134762" y="4465475"/>
            <a:ext cx="305435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Arial"/>
                <a:cs typeface="Arial"/>
              </a:rPr>
              <a:t>here</a:t>
            </a:r>
            <a:endParaRPr sz="11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566107" y="3442791"/>
            <a:ext cx="185547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/>
                <a:cs typeface="Arial"/>
              </a:rPr>
              <a:t>Encoder-Decoder Attention</a:t>
            </a:r>
            <a:endParaRPr sz="12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947659" y="2284487"/>
            <a:ext cx="109283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Self-Attention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550785" y="1210171"/>
            <a:ext cx="28257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NN</a:t>
            </a:r>
            <a:endParaRPr sz="14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352642" y="1210171"/>
            <a:ext cx="28257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NN</a:t>
            </a:r>
            <a:endParaRPr sz="14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154498" y="1210171"/>
            <a:ext cx="28257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NN</a:t>
            </a:r>
            <a:endParaRPr sz="14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566107" y="1766391"/>
            <a:ext cx="185547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/>
                <a:cs typeface="Arial"/>
              </a:rPr>
              <a:t>Encoder-Decoder Attention</a:t>
            </a:r>
            <a:endParaRPr sz="12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67892" y="2079587"/>
            <a:ext cx="836294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Encoder 2</a:t>
            </a:r>
            <a:endParaRPr sz="14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67892" y="3298788"/>
            <a:ext cx="836294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Encoder 1</a:t>
            </a:r>
            <a:endParaRPr sz="14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959190" y="3458912"/>
            <a:ext cx="845819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Decoder 1</a:t>
            </a:r>
            <a:endParaRPr sz="14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959190" y="1782513"/>
            <a:ext cx="845819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Decoder 2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6472477" y="847815"/>
            <a:ext cx="41275" cy="252095"/>
            <a:chOff x="6472477" y="847815"/>
            <a:chExt cx="41275" cy="252095"/>
          </a:xfrm>
        </p:grpSpPr>
        <p:sp>
          <p:nvSpPr>
            <p:cNvPr id="33" name="object 33"/>
            <p:cNvSpPr/>
            <p:nvPr/>
          </p:nvSpPr>
          <p:spPr>
            <a:xfrm>
              <a:off x="6492973" y="895803"/>
              <a:ext cx="1270" cy="198755"/>
            </a:xfrm>
            <a:custGeom>
              <a:avLst/>
              <a:gdLst/>
              <a:ahLst/>
              <a:cxnLst/>
              <a:rect l="l" t="t" r="r" b="b"/>
              <a:pathLst>
                <a:path w="1270" h="198755">
                  <a:moveTo>
                    <a:pt x="698" y="198750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477240" y="852578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0" y="43280"/>
                  </a:moveTo>
                  <a:lnTo>
                    <a:pt x="15580" y="0"/>
                  </a:lnTo>
                  <a:lnTo>
                    <a:pt x="31465" y="43169"/>
                  </a:lnTo>
                  <a:lnTo>
                    <a:pt x="0" y="43280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477240" y="852578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31465" y="43169"/>
                  </a:moveTo>
                  <a:lnTo>
                    <a:pt x="15580" y="0"/>
                  </a:lnTo>
                  <a:lnTo>
                    <a:pt x="0" y="43280"/>
                  </a:lnTo>
                  <a:lnTo>
                    <a:pt x="31465" y="4316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FF5900"/>
                </a:solidFill>
              </a:rPr>
              <a:t>Positional Embeddings in Transformer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685937" y="1594794"/>
            <a:ext cx="2454910" cy="1036319"/>
            <a:chOff x="1685937" y="1594794"/>
            <a:chExt cx="2454910" cy="1036319"/>
          </a:xfrm>
        </p:grpSpPr>
        <p:sp>
          <p:nvSpPr>
            <p:cNvPr id="4" name="object 4"/>
            <p:cNvSpPr/>
            <p:nvPr/>
          </p:nvSpPr>
          <p:spPr>
            <a:xfrm>
              <a:off x="1690699" y="1599557"/>
              <a:ext cx="2445385" cy="1026794"/>
            </a:xfrm>
            <a:custGeom>
              <a:avLst/>
              <a:gdLst/>
              <a:ahLst/>
              <a:cxnLst/>
              <a:rect l="l" t="t" r="r" b="b"/>
              <a:pathLst>
                <a:path w="2445385" h="1026794">
                  <a:moveTo>
                    <a:pt x="0" y="171053"/>
                  </a:moveTo>
                  <a:lnTo>
                    <a:pt x="6110" y="125580"/>
                  </a:lnTo>
                  <a:lnTo>
                    <a:pt x="23353" y="84719"/>
                  </a:lnTo>
                  <a:lnTo>
                    <a:pt x="50100" y="50100"/>
                  </a:lnTo>
                  <a:lnTo>
                    <a:pt x="84719" y="23353"/>
                  </a:lnTo>
                  <a:lnTo>
                    <a:pt x="125580" y="6110"/>
                  </a:lnTo>
                  <a:lnTo>
                    <a:pt x="171053" y="0"/>
                  </a:lnTo>
                  <a:lnTo>
                    <a:pt x="2273946" y="0"/>
                  </a:lnTo>
                  <a:lnTo>
                    <a:pt x="2339405" y="13020"/>
                  </a:lnTo>
                  <a:lnTo>
                    <a:pt x="2394899" y="50100"/>
                  </a:lnTo>
                  <a:lnTo>
                    <a:pt x="2431979" y="105594"/>
                  </a:lnTo>
                  <a:lnTo>
                    <a:pt x="2444999" y="171053"/>
                  </a:lnTo>
                  <a:lnTo>
                    <a:pt x="2444999" y="855246"/>
                  </a:lnTo>
                  <a:lnTo>
                    <a:pt x="2438889" y="900719"/>
                  </a:lnTo>
                  <a:lnTo>
                    <a:pt x="2421646" y="941580"/>
                  </a:lnTo>
                  <a:lnTo>
                    <a:pt x="2394899" y="976199"/>
                  </a:lnTo>
                  <a:lnTo>
                    <a:pt x="2360280" y="1002946"/>
                  </a:lnTo>
                  <a:lnTo>
                    <a:pt x="2319419" y="1020189"/>
                  </a:lnTo>
                  <a:lnTo>
                    <a:pt x="2273946" y="1026300"/>
                  </a:lnTo>
                  <a:lnTo>
                    <a:pt x="171053" y="1026300"/>
                  </a:lnTo>
                  <a:lnTo>
                    <a:pt x="125580" y="1020189"/>
                  </a:lnTo>
                  <a:lnTo>
                    <a:pt x="84719" y="1002946"/>
                  </a:lnTo>
                  <a:lnTo>
                    <a:pt x="50100" y="976199"/>
                  </a:lnTo>
                  <a:lnTo>
                    <a:pt x="23353" y="941580"/>
                  </a:lnTo>
                  <a:lnTo>
                    <a:pt x="6110" y="900719"/>
                  </a:lnTo>
                  <a:lnTo>
                    <a:pt x="0" y="855246"/>
                  </a:lnTo>
                  <a:lnTo>
                    <a:pt x="0" y="171053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836565" y="2306174"/>
              <a:ext cx="2152015" cy="206375"/>
            </a:xfrm>
            <a:custGeom>
              <a:avLst/>
              <a:gdLst/>
              <a:ahLst/>
              <a:cxnLst/>
              <a:rect l="l" t="t" r="r" b="b"/>
              <a:pathLst>
                <a:path w="2152015" h="206375">
                  <a:moveTo>
                    <a:pt x="2117299" y="205799"/>
                  </a:moveTo>
                  <a:lnTo>
                    <a:pt x="34300" y="205799"/>
                  </a:lnTo>
                  <a:lnTo>
                    <a:pt x="20949" y="203104"/>
                  </a:lnTo>
                  <a:lnTo>
                    <a:pt x="10046" y="195753"/>
                  </a:lnTo>
                  <a:lnTo>
                    <a:pt x="2695" y="184850"/>
                  </a:lnTo>
                  <a:lnTo>
                    <a:pt x="0" y="171499"/>
                  </a:lnTo>
                  <a:lnTo>
                    <a:pt x="0" y="34300"/>
                  </a:lnTo>
                  <a:lnTo>
                    <a:pt x="2650" y="21174"/>
                  </a:lnTo>
                  <a:lnTo>
                    <a:pt x="2695" y="20949"/>
                  </a:lnTo>
                  <a:lnTo>
                    <a:pt x="10046" y="10046"/>
                  </a:lnTo>
                  <a:lnTo>
                    <a:pt x="21074" y="2610"/>
                  </a:lnTo>
                  <a:lnTo>
                    <a:pt x="21368" y="2610"/>
                  </a:lnTo>
                  <a:lnTo>
                    <a:pt x="34300" y="0"/>
                  </a:lnTo>
                  <a:lnTo>
                    <a:pt x="2117299" y="0"/>
                  </a:lnTo>
                  <a:lnTo>
                    <a:pt x="2124022" y="665"/>
                  </a:lnTo>
                  <a:lnTo>
                    <a:pt x="2151599" y="34300"/>
                  </a:lnTo>
                  <a:lnTo>
                    <a:pt x="2151599" y="171499"/>
                  </a:lnTo>
                  <a:lnTo>
                    <a:pt x="2148904" y="184850"/>
                  </a:lnTo>
                  <a:lnTo>
                    <a:pt x="2141553" y="195753"/>
                  </a:lnTo>
                  <a:lnTo>
                    <a:pt x="2130650" y="203104"/>
                  </a:lnTo>
                  <a:lnTo>
                    <a:pt x="2117299" y="205799"/>
                  </a:lnTo>
                  <a:close/>
                </a:path>
              </a:pathLst>
            </a:custGeom>
            <a:solidFill>
              <a:srgbClr val="F1C1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836565" y="2306174"/>
              <a:ext cx="2152015" cy="206375"/>
            </a:xfrm>
            <a:custGeom>
              <a:avLst/>
              <a:gdLst/>
              <a:ahLst/>
              <a:cxnLst/>
              <a:rect l="l" t="t" r="r" b="b"/>
              <a:pathLst>
                <a:path w="2152015" h="206375">
                  <a:moveTo>
                    <a:pt x="0" y="34300"/>
                  </a:moveTo>
                  <a:lnTo>
                    <a:pt x="2695" y="20949"/>
                  </a:lnTo>
                  <a:lnTo>
                    <a:pt x="10046" y="10046"/>
                  </a:lnTo>
                  <a:lnTo>
                    <a:pt x="20949" y="2695"/>
                  </a:lnTo>
                  <a:lnTo>
                    <a:pt x="34300" y="0"/>
                  </a:lnTo>
                  <a:lnTo>
                    <a:pt x="2117299" y="0"/>
                  </a:lnTo>
                  <a:lnTo>
                    <a:pt x="2148989" y="21174"/>
                  </a:lnTo>
                  <a:lnTo>
                    <a:pt x="2151599" y="34300"/>
                  </a:lnTo>
                  <a:lnTo>
                    <a:pt x="2151599" y="171499"/>
                  </a:lnTo>
                  <a:lnTo>
                    <a:pt x="2148904" y="184850"/>
                  </a:lnTo>
                  <a:lnTo>
                    <a:pt x="2141553" y="195753"/>
                  </a:lnTo>
                  <a:lnTo>
                    <a:pt x="2130650" y="203104"/>
                  </a:lnTo>
                  <a:lnTo>
                    <a:pt x="2117299" y="205799"/>
                  </a:lnTo>
                  <a:lnTo>
                    <a:pt x="34300" y="205799"/>
                  </a:lnTo>
                  <a:lnTo>
                    <a:pt x="20949" y="203104"/>
                  </a:lnTo>
                  <a:lnTo>
                    <a:pt x="10046" y="195753"/>
                  </a:lnTo>
                  <a:lnTo>
                    <a:pt x="2695" y="184850"/>
                  </a:lnTo>
                  <a:lnTo>
                    <a:pt x="0" y="171499"/>
                  </a:lnTo>
                  <a:lnTo>
                    <a:pt x="0" y="3430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366259" y="2284487"/>
            <a:ext cx="109283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Self-Attention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831803" y="1694220"/>
            <a:ext cx="574675" cy="215900"/>
            <a:chOff x="1831803" y="1694220"/>
            <a:chExt cx="574675" cy="215900"/>
          </a:xfrm>
        </p:grpSpPr>
        <p:sp>
          <p:nvSpPr>
            <p:cNvPr id="9" name="object 9"/>
            <p:cNvSpPr/>
            <p:nvPr/>
          </p:nvSpPr>
          <p:spPr>
            <a:xfrm>
              <a:off x="1836565" y="1698982"/>
              <a:ext cx="565150" cy="206375"/>
            </a:xfrm>
            <a:custGeom>
              <a:avLst/>
              <a:gdLst/>
              <a:ahLst/>
              <a:cxnLst/>
              <a:rect l="l" t="t" r="r" b="b"/>
              <a:pathLst>
                <a:path w="565150" h="206375">
                  <a:moveTo>
                    <a:pt x="530299" y="205799"/>
                  </a:moveTo>
                  <a:lnTo>
                    <a:pt x="34300" y="205799"/>
                  </a:lnTo>
                  <a:lnTo>
                    <a:pt x="20949" y="203104"/>
                  </a:lnTo>
                  <a:lnTo>
                    <a:pt x="10046" y="195753"/>
                  </a:lnTo>
                  <a:lnTo>
                    <a:pt x="2695" y="184850"/>
                  </a:lnTo>
                  <a:lnTo>
                    <a:pt x="0" y="171499"/>
                  </a:lnTo>
                  <a:lnTo>
                    <a:pt x="0" y="34300"/>
                  </a:lnTo>
                  <a:lnTo>
                    <a:pt x="2695" y="20949"/>
                  </a:lnTo>
                  <a:lnTo>
                    <a:pt x="10046" y="10046"/>
                  </a:lnTo>
                  <a:lnTo>
                    <a:pt x="20949" y="2695"/>
                  </a:lnTo>
                  <a:lnTo>
                    <a:pt x="34300" y="0"/>
                  </a:lnTo>
                  <a:lnTo>
                    <a:pt x="530299" y="0"/>
                  </a:lnTo>
                  <a:lnTo>
                    <a:pt x="561988" y="21174"/>
                  </a:lnTo>
                  <a:lnTo>
                    <a:pt x="564599" y="34300"/>
                  </a:lnTo>
                  <a:lnTo>
                    <a:pt x="564599" y="171499"/>
                  </a:lnTo>
                  <a:lnTo>
                    <a:pt x="561904" y="184850"/>
                  </a:lnTo>
                  <a:lnTo>
                    <a:pt x="554553" y="195753"/>
                  </a:lnTo>
                  <a:lnTo>
                    <a:pt x="543650" y="203104"/>
                  </a:lnTo>
                  <a:lnTo>
                    <a:pt x="530299" y="205799"/>
                  </a:lnTo>
                  <a:close/>
                </a:path>
              </a:pathLst>
            </a:custGeom>
            <a:solidFill>
              <a:srgbClr val="B6D7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836565" y="1698982"/>
              <a:ext cx="565150" cy="206375"/>
            </a:xfrm>
            <a:custGeom>
              <a:avLst/>
              <a:gdLst/>
              <a:ahLst/>
              <a:cxnLst/>
              <a:rect l="l" t="t" r="r" b="b"/>
              <a:pathLst>
                <a:path w="565150" h="206375">
                  <a:moveTo>
                    <a:pt x="0" y="34300"/>
                  </a:moveTo>
                  <a:lnTo>
                    <a:pt x="2695" y="20949"/>
                  </a:lnTo>
                  <a:lnTo>
                    <a:pt x="10046" y="10046"/>
                  </a:lnTo>
                  <a:lnTo>
                    <a:pt x="20949" y="2695"/>
                  </a:lnTo>
                  <a:lnTo>
                    <a:pt x="34300" y="0"/>
                  </a:lnTo>
                  <a:lnTo>
                    <a:pt x="530299" y="0"/>
                  </a:lnTo>
                  <a:lnTo>
                    <a:pt x="561988" y="21174"/>
                  </a:lnTo>
                  <a:lnTo>
                    <a:pt x="564599" y="34300"/>
                  </a:lnTo>
                  <a:lnTo>
                    <a:pt x="564599" y="171499"/>
                  </a:lnTo>
                  <a:lnTo>
                    <a:pt x="561904" y="184850"/>
                  </a:lnTo>
                  <a:lnTo>
                    <a:pt x="554553" y="195753"/>
                  </a:lnTo>
                  <a:lnTo>
                    <a:pt x="543650" y="203104"/>
                  </a:lnTo>
                  <a:lnTo>
                    <a:pt x="530299" y="205799"/>
                  </a:lnTo>
                  <a:lnTo>
                    <a:pt x="34300" y="205799"/>
                  </a:lnTo>
                  <a:lnTo>
                    <a:pt x="20949" y="203104"/>
                  </a:lnTo>
                  <a:lnTo>
                    <a:pt x="10046" y="195753"/>
                  </a:lnTo>
                  <a:lnTo>
                    <a:pt x="2695" y="184850"/>
                  </a:lnTo>
                  <a:lnTo>
                    <a:pt x="0" y="171499"/>
                  </a:lnTo>
                  <a:lnTo>
                    <a:pt x="0" y="3430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977836" y="1677296"/>
            <a:ext cx="28257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NN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2633659" y="1694220"/>
            <a:ext cx="574675" cy="215900"/>
            <a:chOff x="2633659" y="1694220"/>
            <a:chExt cx="574675" cy="215900"/>
          </a:xfrm>
        </p:grpSpPr>
        <p:sp>
          <p:nvSpPr>
            <p:cNvPr id="13" name="object 13"/>
            <p:cNvSpPr/>
            <p:nvPr/>
          </p:nvSpPr>
          <p:spPr>
            <a:xfrm>
              <a:off x="2638421" y="1698982"/>
              <a:ext cx="565150" cy="206375"/>
            </a:xfrm>
            <a:custGeom>
              <a:avLst/>
              <a:gdLst/>
              <a:ahLst/>
              <a:cxnLst/>
              <a:rect l="l" t="t" r="r" b="b"/>
              <a:pathLst>
                <a:path w="565150" h="206375">
                  <a:moveTo>
                    <a:pt x="530299" y="205799"/>
                  </a:moveTo>
                  <a:lnTo>
                    <a:pt x="34300" y="205799"/>
                  </a:lnTo>
                  <a:lnTo>
                    <a:pt x="20949" y="203104"/>
                  </a:lnTo>
                  <a:lnTo>
                    <a:pt x="10046" y="195753"/>
                  </a:lnTo>
                  <a:lnTo>
                    <a:pt x="2695" y="184850"/>
                  </a:lnTo>
                  <a:lnTo>
                    <a:pt x="0" y="171499"/>
                  </a:lnTo>
                  <a:lnTo>
                    <a:pt x="0" y="34300"/>
                  </a:lnTo>
                  <a:lnTo>
                    <a:pt x="2695" y="20949"/>
                  </a:lnTo>
                  <a:lnTo>
                    <a:pt x="10046" y="10046"/>
                  </a:lnTo>
                  <a:lnTo>
                    <a:pt x="20949" y="2695"/>
                  </a:lnTo>
                  <a:lnTo>
                    <a:pt x="34300" y="0"/>
                  </a:lnTo>
                  <a:lnTo>
                    <a:pt x="530299" y="0"/>
                  </a:lnTo>
                  <a:lnTo>
                    <a:pt x="561988" y="21174"/>
                  </a:lnTo>
                  <a:lnTo>
                    <a:pt x="564599" y="34300"/>
                  </a:lnTo>
                  <a:lnTo>
                    <a:pt x="564599" y="171499"/>
                  </a:lnTo>
                  <a:lnTo>
                    <a:pt x="561904" y="184850"/>
                  </a:lnTo>
                  <a:lnTo>
                    <a:pt x="554553" y="195753"/>
                  </a:lnTo>
                  <a:lnTo>
                    <a:pt x="543650" y="203104"/>
                  </a:lnTo>
                  <a:lnTo>
                    <a:pt x="530299" y="205799"/>
                  </a:lnTo>
                  <a:close/>
                </a:path>
              </a:pathLst>
            </a:custGeom>
            <a:solidFill>
              <a:srgbClr val="B6D7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638421" y="1698982"/>
              <a:ext cx="565150" cy="206375"/>
            </a:xfrm>
            <a:custGeom>
              <a:avLst/>
              <a:gdLst/>
              <a:ahLst/>
              <a:cxnLst/>
              <a:rect l="l" t="t" r="r" b="b"/>
              <a:pathLst>
                <a:path w="565150" h="206375">
                  <a:moveTo>
                    <a:pt x="0" y="34300"/>
                  </a:moveTo>
                  <a:lnTo>
                    <a:pt x="2695" y="20949"/>
                  </a:lnTo>
                  <a:lnTo>
                    <a:pt x="10046" y="10046"/>
                  </a:lnTo>
                  <a:lnTo>
                    <a:pt x="20949" y="2695"/>
                  </a:lnTo>
                  <a:lnTo>
                    <a:pt x="34300" y="0"/>
                  </a:lnTo>
                  <a:lnTo>
                    <a:pt x="530299" y="0"/>
                  </a:lnTo>
                  <a:lnTo>
                    <a:pt x="561988" y="21174"/>
                  </a:lnTo>
                  <a:lnTo>
                    <a:pt x="564599" y="34300"/>
                  </a:lnTo>
                  <a:lnTo>
                    <a:pt x="564599" y="171499"/>
                  </a:lnTo>
                  <a:lnTo>
                    <a:pt x="561904" y="184850"/>
                  </a:lnTo>
                  <a:lnTo>
                    <a:pt x="554553" y="195753"/>
                  </a:lnTo>
                  <a:lnTo>
                    <a:pt x="543650" y="203104"/>
                  </a:lnTo>
                  <a:lnTo>
                    <a:pt x="530299" y="205799"/>
                  </a:lnTo>
                  <a:lnTo>
                    <a:pt x="34300" y="205799"/>
                  </a:lnTo>
                  <a:lnTo>
                    <a:pt x="20949" y="203104"/>
                  </a:lnTo>
                  <a:lnTo>
                    <a:pt x="10046" y="195753"/>
                  </a:lnTo>
                  <a:lnTo>
                    <a:pt x="2695" y="184850"/>
                  </a:lnTo>
                  <a:lnTo>
                    <a:pt x="0" y="171499"/>
                  </a:lnTo>
                  <a:lnTo>
                    <a:pt x="0" y="3430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2779692" y="1677296"/>
            <a:ext cx="28257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NN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3435515" y="1694220"/>
            <a:ext cx="574675" cy="215900"/>
            <a:chOff x="3435515" y="1694220"/>
            <a:chExt cx="574675" cy="215900"/>
          </a:xfrm>
        </p:grpSpPr>
        <p:sp>
          <p:nvSpPr>
            <p:cNvPr id="17" name="object 17"/>
            <p:cNvSpPr/>
            <p:nvPr/>
          </p:nvSpPr>
          <p:spPr>
            <a:xfrm>
              <a:off x="3440277" y="1698982"/>
              <a:ext cx="565150" cy="206375"/>
            </a:xfrm>
            <a:custGeom>
              <a:avLst/>
              <a:gdLst/>
              <a:ahLst/>
              <a:cxnLst/>
              <a:rect l="l" t="t" r="r" b="b"/>
              <a:pathLst>
                <a:path w="565150" h="206375">
                  <a:moveTo>
                    <a:pt x="530299" y="205799"/>
                  </a:moveTo>
                  <a:lnTo>
                    <a:pt x="34300" y="205799"/>
                  </a:lnTo>
                  <a:lnTo>
                    <a:pt x="20949" y="203104"/>
                  </a:lnTo>
                  <a:lnTo>
                    <a:pt x="10046" y="195753"/>
                  </a:lnTo>
                  <a:lnTo>
                    <a:pt x="2695" y="184850"/>
                  </a:lnTo>
                  <a:lnTo>
                    <a:pt x="0" y="171499"/>
                  </a:lnTo>
                  <a:lnTo>
                    <a:pt x="0" y="34300"/>
                  </a:lnTo>
                  <a:lnTo>
                    <a:pt x="2695" y="20949"/>
                  </a:lnTo>
                  <a:lnTo>
                    <a:pt x="10046" y="10046"/>
                  </a:lnTo>
                  <a:lnTo>
                    <a:pt x="20949" y="2695"/>
                  </a:lnTo>
                  <a:lnTo>
                    <a:pt x="34300" y="0"/>
                  </a:lnTo>
                  <a:lnTo>
                    <a:pt x="530299" y="0"/>
                  </a:lnTo>
                  <a:lnTo>
                    <a:pt x="561988" y="21174"/>
                  </a:lnTo>
                  <a:lnTo>
                    <a:pt x="564599" y="34300"/>
                  </a:lnTo>
                  <a:lnTo>
                    <a:pt x="564599" y="171499"/>
                  </a:lnTo>
                  <a:lnTo>
                    <a:pt x="561904" y="184850"/>
                  </a:lnTo>
                  <a:lnTo>
                    <a:pt x="554553" y="195753"/>
                  </a:lnTo>
                  <a:lnTo>
                    <a:pt x="543650" y="203104"/>
                  </a:lnTo>
                  <a:lnTo>
                    <a:pt x="530299" y="205799"/>
                  </a:lnTo>
                  <a:close/>
                </a:path>
              </a:pathLst>
            </a:custGeom>
            <a:solidFill>
              <a:srgbClr val="B6D7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440277" y="1698982"/>
              <a:ext cx="565150" cy="206375"/>
            </a:xfrm>
            <a:custGeom>
              <a:avLst/>
              <a:gdLst/>
              <a:ahLst/>
              <a:cxnLst/>
              <a:rect l="l" t="t" r="r" b="b"/>
              <a:pathLst>
                <a:path w="565150" h="206375">
                  <a:moveTo>
                    <a:pt x="0" y="34300"/>
                  </a:moveTo>
                  <a:lnTo>
                    <a:pt x="2695" y="20949"/>
                  </a:lnTo>
                  <a:lnTo>
                    <a:pt x="10046" y="10046"/>
                  </a:lnTo>
                  <a:lnTo>
                    <a:pt x="20949" y="2695"/>
                  </a:lnTo>
                  <a:lnTo>
                    <a:pt x="34300" y="0"/>
                  </a:lnTo>
                  <a:lnTo>
                    <a:pt x="530299" y="0"/>
                  </a:lnTo>
                  <a:lnTo>
                    <a:pt x="561988" y="21174"/>
                  </a:lnTo>
                  <a:lnTo>
                    <a:pt x="564599" y="34300"/>
                  </a:lnTo>
                  <a:lnTo>
                    <a:pt x="564599" y="171499"/>
                  </a:lnTo>
                  <a:lnTo>
                    <a:pt x="561904" y="184850"/>
                  </a:lnTo>
                  <a:lnTo>
                    <a:pt x="554553" y="195753"/>
                  </a:lnTo>
                  <a:lnTo>
                    <a:pt x="543650" y="203104"/>
                  </a:lnTo>
                  <a:lnTo>
                    <a:pt x="530299" y="205799"/>
                  </a:lnTo>
                  <a:lnTo>
                    <a:pt x="34300" y="205799"/>
                  </a:lnTo>
                  <a:lnTo>
                    <a:pt x="20949" y="203104"/>
                  </a:lnTo>
                  <a:lnTo>
                    <a:pt x="10046" y="195753"/>
                  </a:lnTo>
                  <a:lnTo>
                    <a:pt x="2695" y="184850"/>
                  </a:lnTo>
                  <a:lnTo>
                    <a:pt x="0" y="171499"/>
                  </a:lnTo>
                  <a:lnTo>
                    <a:pt x="0" y="3430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3581548" y="1677296"/>
            <a:ext cx="28257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NN</a:t>
            </a:r>
            <a:endParaRPr sz="14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904444" y="3474875"/>
            <a:ext cx="429259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Arial"/>
                <a:cs typeface="Arial"/>
              </a:rPr>
              <a:t>Komm</a:t>
            </a:r>
            <a:endParaRPr sz="11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767655" y="3474875"/>
            <a:ext cx="289560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Arial"/>
                <a:cs typeface="Arial"/>
              </a:rPr>
              <a:t>bitte</a:t>
            </a:r>
            <a:endParaRPr sz="11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592182" y="3474875"/>
            <a:ext cx="227329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Arial"/>
                <a:cs typeface="Arial"/>
              </a:rPr>
              <a:t>her</a:t>
            </a:r>
            <a:endParaRPr sz="11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46792" y="2003387"/>
            <a:ext cx="68770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Encoder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4826187" y="1250712"/>
            <a:ext cx="2454910" cy="1511935"/>
            <a:chOff x="4826187" y="1250712"/>
            <a:chExt cx="2454910" cy="1511935"/>
          </a:xfrm>
        </p:grpSpPr>
        <p:sp>
          <p:nvSpPr>
            <p:cNvPr id="25" name="object 25"/>
            <p:cNvSpPr/>
            <p:nvPr/>
          </p:nvSpPr>
          <p:spPr>
            <a:xfrm>
              <a:off x="4830950" y="1255475"/>
              <a:ext cx="2445385" cy="1502410"/>
            </a:xfrm>
            <a:custGeom>
              <a:avLst/>
              <a:gdLst/>
              <a:ahLst/>
              <a:cxnLst/>
              <a:rect l="l" t="t" r="r" b="b"/>
              <a:pathLst>
                <a:path w="2445384" h="1502410">
                  <a:moveTo>
                    <a:pt x="0" y="250354"/>
                  </a:moveTo>
                  <a:lnTo>
                    <a:pt x="4033" y="205353"/>
                  </a:lnTo>
                  <a:lnTo>
                    <a:pt x="15662" y="162997"/>
                  </a:lnTo>
                  <a:lnTo>
                    <a:pt x="34180" y="123995"/>
                  </a:lnTo>
                  <a:lnTo>
                    <a:pt x="58880" y="89054"/>
                  </a:lnTo>
                  <a:lnTo>
                    <a:pt x="89054" y="58880"/>
                  </a:lnTo>
                  <a:lnTo>
                    <a:pt x="123996" y="34180"/>
                  </a:lnTo>
                  <a:lnTo>
                    <a:pt x="162998" y="15662"/>
                  </a:lnTo>
                  <a:lnTo>
                    <a:pt x="205353" y="4033"/>
                  </a:lnTo>
                  <a:lnTo>
                    <a:pt x="250354" y="0"/>
                  </a:lnTo>
                  <a:lnTo>
                    <a:pt x="2194644" y="0"/>
                  </a:lnTo>
                  <a:lnTo>
                    <a:pt x="2243714" y="4854"/>
                  </a:lnTo>
                  <a:lnTo>
                    <a:pt x="2290451" y="19057"/>
                  </a:lnTo>
                  <a:lnTo>
                    <a:pt x="2333541" y="42062"/>
                  </a:lnTo>
                  <a:lnTo>
                    <a:pt x="2371672" y="73327"/>
                  </a:lnTo>
                  <a:lnTo>
                    <a:pt x="2402937" y="111457"/>
                  </a:lnTo>
                  <a:lnTo>
                    <a:pt x="2425942" y="154548"/>
                  </a:lnTo>
                  <a:lnTo>
                    <a:pt x="2440145" y="201285"/>
                  </a:lnTo>
                  <a:lnTo>
                    <a:pt x="2444999" y="250354"/>
                  </a:lnTo>
                  <a:lnTo>
                    <a:pt x="2444999" y="1251745"/>
                  </a:lnTo>
                  <a:lnTo>
                    <a:pt x="2440966" y="1296746"/>
                  </a:lnTo>
                  <a:lnTo>
                    <a:pt x="2429337" y="1339101"/>
                  </a:lnTo>
                  <a:lnTo>
                    <a:pt x="2410819" y="1378103"/>
                  </a:lnTo>
                  <a:lnTo>
                    <a:pt x="2386119" y="1413045"/>
                  </a:lnTo>
                  <a:lnTo>
                    <a:pt x="2355945" y="1443219"/>
                  </a:lnTo>
                  <a:lnTo>
                    <a:pt x="2321004" y="1467919"/>
                  </a:lnTo>
                  <a:lnTo>
                    <a:pt x="2282002" y="1486437"/>
                  </a:lnTo>
                  <a:lnTo>
                    <a:pt x="2239646" y="1498066"/>
                  </a:lnTo>
                  <a:lnTo>
                    <a:pt x="2194644" y="1502099"/>
                  </a:lnTo>
                  <a:lnTo>
                    <a:pt x="250354" y="1502099"/>
                  </a:lnTo>
                  <a:lnTo>
                    <a:pt x="205353" y="1498066"/>
                  </a:lnTo>
                  <a:lnTo>
                    <a:pt x="162998" y="1486437"/>
                  </a:lnTo>
                  <a:lnTo>
                    <a:pt x="123996" y="1467919"/>
                  </a:lnTo>
                  <a:lnTo>
                    <a:pt x="89054" y="1443219"/>
                  </a:lnTo>
                  <a:lnTo>
                    <a:pt x="58880" y="1413045"/>
                  </a:lnTo>
                  <a:lnTo>
                    <a:pt x="34180" y="1378103"/>
                  </a:lnTo>
                  <a:lnTo>
                    <a:pt x="15662" y="1339101"/>
                  </a:lnTo>
                  <a:lnTo>
                    <a:pt x="4033" y="1296746"/>
                  </a:lnTo>
                  <a:lnTo>
                    <a:pt x="0" y="1251745"/>
                  </a:lnTo>
                  <a:lnTo>
                    <a:pt x="0" y="250354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976815" y="2437699"/>
              <a:ext cx="2152015" cy="206375"/>
            </a:xfrm>
            <a:custGeom>
              <a:avLst/>
              <a:gdLst/>
              <a:ahLst/>
              <a:cxnLst/>
              <a:rect l="l" t="t" r="r" b="b"/>
              <a:pathLst>
                <a:path w="2152015" h="206375">
                  <a:moveTo>
                    <a:pt x="2117299" y="205799"/>
                  </a:moveTo>
                  <a:lnTo>
                    <a:pt x="34300" y="205799"/>
                  </a:lnTo>
                  <a:lnTo>
                    <a:pt x="20949" y="203104"/>
                  </a:lnTo>
                  <a:lnTo>
                    <a:pt x="10046" y="195753"/>
                  </a:lnTo>
                  <a:lnTo>
                    <a:pt x="2695" y="184850"/>
                  </a:lnTo>
                  <a:lnTo>
                    <a:pt x="0" y="171499"/>
                  </a:lnTo>
                  <a:lnTo>
                    <a:pt x="0" y="34300"/>
                  </a:lnTo>
                  <a:lnTo>
                    <a:pt x="2650" y="21174"/>
                  </a:lnTo>
                  <a:lnTo>
                    <a:pt x="2695" y="20949"/>
                  </a:lnTo>
                  <a:lnTo>
                    <a:pt x="10046" y="10046"/>
                  </a:lnTo>
                  <a:lnTo>
                    <a:pt x="21074" y="2610"/>
                  </a:lnTo>
                  <a:lnTo>
                    <a:pt x="21368" y="2610"/>
                  </a:lnTo>
                  <a:lnTo>
                    <a:pt x="34300" y="0"/>
                  </a:lnTo>
                  <a:lnTo>
                    <a:pt x="2117299" y="0"/>
                  </a:lnTo>
                  <a:lnTo>
                    <a:pt x="2124022" y="665"/>
                  </a:lnTo>
                  <a:lnTo>
                    <a:pt x="2151599" y="34300"/>
                  </a:lnTo>
                  <a:lnTo>
                    <a:pt x="2151599" y="171499"/>
                  </a:lnTo>
                  <a:lnTo>
                    <a:pt x="2148904" y="184850"/>
                  </a:lnTo>
                  <a:lnTo>
                    <a:pt x="2141553" y="195753"/>
                  </a:lnTo>
                  <a:lnTo>
                    <a:pt x="2130650" y="203104"/>
                  </a:lnTo>
                  <a:lnTo>
                    <a:pt x="2117299" y="205799"/>
                  </a:lnTo>
                  <a:close/>
                </a:path>
              </a:pathLst>
            </a:custGeom>
            <a:solidFill>
              <a:srgbClr val="F1C1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976815" y="2437699"/>
              <a:ext cx="2152015" cy="206375"/>
            </a:xfrm>
            <a:custGeom>
              <a:avLst/>
              <a:gdLst/>
              <a:ahLst/>
              <a:cxnLst/>
              <a:rect l="l" t="t" r="r" b="b"/>
              <a:pathLst>
                <a:path w="2152015" h="206375">
                  <a:moveTo>
                    <a:pt x="0" y="34300"/>
                  </a:moveTo>
                  <a:lnTo>
                    <a:pt x="2695" y="20949"/>
                  </a:lnTo>
                  <a:lnTo>
                    <a:pt x="10046" y="10046"/>
                  </a:lnTo>
                  <a:lnTo>
                    <a:pt x="20949" y="2695"/>
                  </a:lnTo>
                  <a:lnTo>
                    <a:pt x="34300" y="0"/>
                  </a:lnTo>
                  <a:lnTo>
                    <a:pt x="2117299" y="0"/>
                  </a:lnTo>
                  <a:lnTo>
                    <a:pt x="2148988" y="21174"/>
                  </a:lnTo>
                  <a:lnTo>
                    <a:pt x="2151599" y="34300"/>
                  </a:lnTo>
                  <a:lnTo>
                    <a:pt x="2151599" y="171499"/>
                  </a:lnTo>
                  <a:lnTo>
                    <a:pt x="2148904" y="184850"/>
                  </a:lnTo>
                  <a:lnTo>
                    <a:pt x="2141553" y="195753"/>
                  </a:lnTo>
                  <a:lnTo>
                    <a:pt x="2130650" y="203104"/>
                  </a:lnTo>
                  <a:lnTo>
                    <a:pt x="2117299" y="205799"/>
                  </a:lnTo>
                  <a:lnTo>
                    <a:pt x="34300" y="205799"/>
                  </a:lnTo>
                  <a:lnTo>
                    <a:pt x="20949" y="203104"/>
                  </a:lnTo>
                  <a:lnTo>
                    <a:pt x="10046" y="195753"/>
                  </a:lnTo>
                  <a:lnTo>
                    <a:pt x="2695" y="184850"/>
                  </a:lnTo>
                  <a:lnTo>
                    <a:pt x="0" y="171499"/>
                  </a:lnTo>
                  <a:lnTo>
                    <a:pt x="0" y="3430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8" name="object 28"/>
          <p:cNvGrpSpPr/>
          <p:nvPr/>
        </p:nvGrpSpPr>
        <p:grpSpPr>
          <a:xfrm>
            <a:off x="1738637" y="1924408"/>
            <a:ext cx="2004060" cy="1200150"/>
            <a:chOff x="1738637" y="1924408"/>
            <a:chExt cx="2004060" cy="1200150"/>
          </a:xfrm>
        </p:grpSpPr>
        <p:sp>
          <p:nvSpPr>
            <p:cNvPr id="29" name="object 29"/>
            <p:cNvSpPr/>
            <p:nvPr/>
          </p:nvSpPr>
          <p:spPr>
            <a:xfrm>
              <a:off x="2919968" y="2579587"/>
              <a:ext cx="1270" cy="294640"/>
            </a:xfrm>
            <a:custGeom>
              <a:avLst/>
              <a:gdLst/>
              <a:ahLst/>
              <a:cxnLst/>
              <a:rect l="l" t="t" r="r" b="b"/>
              <a:pathLst>
                <a:path w="1269" h="294639">
                  <a:moveTo>
                    <a:pt x="753" y="294450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904235" y="2536362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0" y="43265"/>
                  </a:moveTo>
                  <a:lnTo>
                    <a:pt x="15621" y="0"/>
                  </a:lnTo>
                  <a:lnTo>
                    <a:pt x="31465" y="43184"/>
                  </a:lnTo>
                  <a:lnTo>
                    <a:pt x="0" y="43265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904235" y="2536362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184"/>
                  </a:moveTo>
                  <a:lnTo>
                    <a:pt x="15621" y="0"/>
                  </a:lnTo>
                  <a:lnTo>
                    <a:pt x="0" y="43265"/>
                  </a:lnTo>
                  <a:lnTo>
                    <a:pt x="31465" y="43184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721824" y="2579587"/>
              <a:ext cx="1270" cy="294640"/>
            </a:xfrm>
            <a:custGeom>
              <a:avLst/>
              <a:gdLst/>
              <a:ahLst/>
              <a:cxnLst/>
              <a:rect l="l" t="t" r="r" b="b"/>
              <a:pathLst>
                <a:path w="1270" h="294639">
                  <a:moveTo>
                    <a:pt x="753" y="294450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706091" y="2536362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0" y="43265"/>
                  </a:moveTo>
                  <a:lnTo>
                    <a:pt x="15621" y="0"/>
                  </a:lnTo>
                  <a:lnTo>
                    <a:pt x="31465" y="43184"/>
                  </a:lnTo>
                  <a:lnTo>
                    <a:pt x="0" y="43265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706091" y="2536362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184"/>
                  </a:moveTo>
                  <a:lnTo>
                    <a:pt x="15621" y="0"/>
                  </a:lnTo>
                  <a:lnTo>
                    <a:pt x="0" y="43265"/>
                  </a:lnTo>
                  <a:lnTo>
                    <a:pt x="31465" y="43184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118112" y="1972396"/>
              <a:ext cx="1270" cy="294640"/>
            </a:xfrm>
            <a:custGeom>
              <a:avLst/>
              <a:gdLst/>
              <a:ahLst/>
              <a:cxnLst/>
              <a:rect l="l" t="t" r="r" b="b"/>
              <a:pathLst>
                <a:path w="1269" h="294639">
                  <a:moveTo>
                    <a:pt x="753" y="294450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102379" y="1929171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0" y="43265"/>
                  </a:moveTo>
                  <a:lnTo>
                    <a:pt x="15621" y="0"/>
                  </a:lnTo>
                  <a:lnTo>
                    <a:pt x="31465" y="43184"/>
                  </a:lnTo>
                  <a:lnTo>
                    <a:pt x="0" y="43265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102379" y="1929171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184"/>
                  </a:moveTo>
                  <a:lnTo>
                    <a:pt x="15621" y="0"/>
                  </a:lnTo>
                  <a:lnTo>
                    <a:pt x="0" y="43265"/>
                  </a:lnTo>
                  <a:lnTo>
                    <a:pt x="31465" y="43184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919968" y="1972396"/>
              <a:ext cx="1270" cy="294640"/>
            </a:xfrm>
            <a:custGeom>
              <a:avLst/>
              <a:gdLst/>
              <a:ahLst/>
              <a:cxnLst/>
              <a:rect l="l" t="t" r="r" b="b"/>
              <a:pathLst>
                <a:path w="1269" h="294639">
                  <a:moveTo>
                    <a:pt x="753" y="294450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904235" y="1929171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0" y="43265"/>
                  </a:moveTo>
                  <a:lnTo>
                    <a:pt x="15621" y="0"/>
                  </a:lnTo>
                  <a:lnTo>
                    <a:pt x="31465" y="43184"/>
                  </a:lnTo>
                  <a:lnTo>
                    <a:pt x="0" y="43265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904235" y="1929171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184"/>
                  </a:moveTo>
                  <a:lnTo>
                    <a:pt x="15621" y="0"/>
                  </a:lnTo>
                  <a:lnTo>
                    <a:pt x="0" y="43265"/>
                  </a:lnTo>
                  <a:lnTo>
                    <a:pt x="31465" y="43184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3721824" y="1972396"/>
              <a:ext cx="1270" cy="294640"/>
            </a:xfrm>
            <a:custGeom>
              <a:avLst/>
              <a:gdLst/>
              <a:ahLst/>
              <a:cxnLst/>
              <a:rect l="l" t="t" r="r" b="b"/>
              <a:pathLst>
                <a:path w="1270" h="294639">
                  <a:moveTo>
                    <a:pt x="753" y="294450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3706091" y="1929171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0" y="43265"/>
                  </a:moveTo>
                  <a:lnTo>
                    <a:pt x="15621" y="0"/>
                  </a:lnTo>
                  <a:lnTo>
                    <a:pt x="31465" y="43184"/>
                  </a:lnTo>
                  <a:lnTo>
                    <a:pt x="0" y="43265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3706091" y="1929171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184"/>
                  </a:moveTo>
                  <a:lnTo>
                    <a:pt x="15621" y="0"/>
                  </a:lnTo>
                  <a:lnTo>
                    <a:pt x="0" y="43265"/>
                  </a:lnTo>
                  <a:lnTo>
                    <a:pt x="31465" y="43184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743399" y="2913749"/>
              <a:ext cx="728345" cy="206375"/>
            </a:xfrm>
            <a:custGeom>
              <a:avLst/>
              <a:gdLst/>
              <a:ahLst/>
              <a:cxnLst/>
              <a:rect l="l" t="t" r="r" b="b"/>
              <a:pathLst>
                <a:path w="728344" h="206375">
                  <a:moveTo>
                    <a:pt x="693799" y="205799"/>
                  </a:moveTo>
                  <a:lnTo>
                    <a:pt x="34300" y="205799"/>
                  </a:lnTo>
                  <a:lnTo>
                    <a:pt x="20949" y="203104"/>
                  </a:lnTo>
                  <a:lnTo>
                    <a:pt x="10046" y="195753"/>
                  </a:lnTo>
                  <a:lnTo>
                    <a:pt x="2695" y="184850"/>
                  </a:lnTo>
                  <a:lnTo>
                    <a:pt x="0" y="171499"/>
                  </a:lnTo>
                  <a:lnTo>
                    <a:pt x="0" y="34300"/>
                  </a:lnTo>
                  <a:lnTo>
                    <a:pt x="2695" y="20949"/>
                  </a:lnTo>
                  <a:lnTo>
                    <a:pt x="10046" y="10046"/>
                  </a:lnTo>
                  <a:lnTo>
                    <a:pt x="20949" y="2695"/>
                  </a:lnTo>
                  <a:lnTo>
                    <a:pt x="34300" y="0"/>
                  </a:lnTo>
                  <a:lnTo>
                    <a:pt x="693799" y="0"/>
                  </a:lnTo>
                  <a:lnTo>
                    <a:pt x="725488" y="21174"/>
                  </a:lnTo>
                  <a:lnTo>
                    <a:pt x="728099" y="34300"/>
                  </a:lnTo>
                  <a:lnTo>
                    <a:pt x="728099" y="171499"/>
                  </a:lnTo>
                  <a:lnTo>
                    <a:pt x="725404" y="184850"/>
                  </a:lnTo>
                  <a:lnTo>
                    <a:pt x="718053" y="195753"/>
                  </a:lnTo>
                  <a:lnTo>
                    <a:pt x="707150" y="203104"/>
                  </a:lnTo>
                  <a:lnTo>
                    <a:pt x="693799" y="205799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743399" y="2913749"/>
              <a:ext cx="728345" cy="206375"/>
            </a:xfrm>
            <a:custGeom>
              <a:avLst/>
              <a:gdLst/>
              <a:ahLst/>
              <a:cxnLst/>
              <a:rect l="l" t="t" r="r" b="b"/>
              <a:pathLst>
                <a:path w="728344" h="206375">
                  <a:moveTo>
                    <a:pt x="0" y="34300"/>
                  </a:moveTo>
                  <a:lnTo>
                    <a:pt x="2695" y="20949"/>
                  </a:lnTo>
                  <a:lnTo>
                    <a:pt x="10046" y="10046"/>
                  </a:lnTo>
                  <a:lnTo>
                    <a:pt x="20949" y="2695"/>
                  </a:lnTo>
                  <a:lnTo>
                    <a:pt x="34300" y="0"/>
                  </a:lnTo>
                  <a:lnTo>
                    <a:pt x="693799" y="0"/>
                  </a:lnTo>
                  <a:lnTo>
                    <a:pt x="725488" y="21174"/>
                  </a:lnTo>
                  <a:lnTo>
                    <a:pt x="728099" y="34300"/>
                  </a:lnTo>
                  <a:lnTo>
                    <a:pt x="728099" y="171499"/>
                  </a:lnTo>
                  <a:lnTo>
                    <a:pt x="725404" y="184850"/>
                  </a:lnTo>
                  <a:lnTo>
                    <a:pt x="718053" y="195753"/>
                  </a:lnTo>
                  <a:lnTo>
                    <a:pt x="707150" y="203104"/>
                  </a:lnTo>
                  <a:lnTo>
                    <a:pt x="693799" y="205799"/>
                  </a:lnTo>
                  <a:lnTo>
                    <a:pt x="34300" y="205799"/>
                  </a:lnTo>
                  <a:lnTo>
                    <a:pt x="20949" y="203104"/>
                  </a:lnTo>
                  <a:lnTo>
                    <a:pt x="10046" y="195753"/>
                  </a:lnTo>
                  <a:lnTo>
                    <a:pt x="2695" y="184850"/>
                  </a:lnTo>
                  <a:lnTo>
                    <a:pt x="0" y="171499"/>
                  </a:lnTo>
                  <a:lnTo>
                    <a:pt x="0" y="3430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5506509" y="2416012"/>
            <a:ext cx="109283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Self-Attention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4963602" y="1358620"/>
            <a:ext cx="574675" cy="215900"/>
            <a:chOff x="4963602" y="1358620"/>
            <a:chExt cx="574675" cy="215900"/>
          </a:xfrm>
        </p:grpSpPr>
        <p:sp>
          <p:nvSpPr>
            <p:cNvPr id="48" name="object 48"/>
            <p:cNvSpPr/>
            <p:nvPr/>
          </p:nvSpPr>
          <p:spPr>
            <a:xfrm>
              <a:off x="4968365" y="1363382"/>
              <a:ext cx="565150" cy="206375"/>
            </a:xfrm>
            <a:custGeom>
              <a:avLst/>
              <a:gdLst/>
              <a:ahLst/>
              <a:cxnLst/>
              <a:rect l="l" t="t" r="r" b="b"/>
              <a:pathLst>
                <a:path w="565150" h="206375">
                  <a:moveTo>
                    <a:pt x="530299" y="205799"/>
                  </a:moveTo>
                  <a:lnTo>
                    <a:pt x="34300" y="205799"/>
                  </a:lnTo>
                  <a:lnTo>
                    <a:pt x="20949" y="203104"/>
                  </a:lnTo>
                  <a:lnTo>
                    <a:pt x="10046" y="195753"/>
                  </a:lnTo>
                  <a:lnTo>
                    <a:pt x="2695" y="184850"/>
                  </a:lnTo>
                  <a:lnTo>
                    <a:pt x="0" y="171499"/>
                  </a:lnTo>
                  <a:lnTo>
                    <a:pt x="0" y="34300"/>
                  </a:lnTo>
                  <a:lnTo>
                    <a:pt x="2695" y="20949"/>
                  </a:lnTo>
                  <a:lnTo>
                    <a:pt x="10046" y="10046"/>
                  </a:lnTo>
                  <a:lnTo>
                    <a:pt x="20949" y="2695"/>
                  </a:lnTo>
                  <a:lnTo>
                    <a:pt x="34300" y="0"/>
                  </a:lnTo>
                  <a:lnTo>
                    <a:pt x="530299" y="0"/>
                  </a:lnTo>
                  <a:lnTo>
                    <a:pt x="561989" y="21174"/>
                  </a:lnTo>
                  <a:lnTo>
                    <a:pt x="564599" y="34300"/>
                  </a:lnTo>
                  <a:lnTo>
                    <a:pt x="564599" y="171499"/>
                  </a:lnTo>
                  <a:lnTo>
                    <a:pt x="561904" y="184850"/>
                  </a:lnTo>
                  <a:lnTo>
                    <a:pt x="554553" y="195753"/>
                  </a:lnTo>
                  <a:lnTo>
                    <a:pt x="543650" y="203104"/>
                  </a:lnTo>
                  <a:lnTo>
                    <a:pt x="530299" y="205799"/>
                  </a:lnTo>
                  <a:close/>
                </a:path>
              </a:pathLst>
            </a:custGeom>
            <a:solidFill>
              <a:srgbClr val="B6D7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4968365" y="1363382"/>
              <a:ext cx="565150" cy="206375"/>
            </a:xfrm>
            <a:custGeom>
              <a:avLst/>
              <a:gdLst/>
              <a:ahLst/>
              <a:cxnLst/>
              <a:rect l="l" t="t" r="r" b="b"/>
              <a:pathLst>
                <a:path w="565150" h="206375">
                  <a:moveTo>
                    <a:pt x="0" y="34300"/>
                  </a:moveTo>
                  <a:lnTo>
                    <a:pt x="2695" y="20949"/>
                  </a:lnTo>
                  <a:lnTo>
                    <a:pt x="10046" y="10046"/>
                  </a:lnTo>
                  <a:lnTo>
                    <a:pt x="20949" y="2695"/>
                  </a:lnTo>
                  <a:lnTo>
                    <a:pt x="34300" y="0"/>
                  </a:lnTo>
                  <a:lnTo>
                    <a:pt x="530299" y="0"/>
                  </a:lnTo>
                  <a:lnTo>
                    <a:pt x="561989" y="21174"/>
                  </a:lnTo>
                  <a:lnTo>
                    <a:pt x="564599" y="34300"/>
                  </a:lnTo>
                  <a:lnTo>
                    <a:pt x="564599" y="171499"/>
                  </a:lnTo>
                  <a:lnTo>
                    <a:pt x="561904" y="184850"/>
                  </a:lnTo>
                  <a:lnTo>
                    <a:pt x="554553" y="195753"/>
                  </a:lnTo>
                  <a:lnTo>
                    <a:pt x="543650" y="203104"/>
                  </a:lnTo>
                  <a:lnTo>
                    <a:pt x="530299" y="205799"/>
                  </a:lnTo>
                  <a:lnTo>
                    <a:pt x="34300" y="205799"/>
                  </a:lnTo>
                  <a:lnTo>
                    <a:pt x="20949" y="203104"/>
                  </a:lnTo>
                  <a:lnTo>
                    <a:pt x="10046" y="195753"/>
                  </a:lnTo>
                  <a:lnTo>
                    <a:pt x="2695" y="184850"/>
                  </a:lnTo>
                  <a:lnTo>
                    <a:pt x="0" y="171499"/>
                  </a:lnTo>
                  <a:lnTo>
                    <a:pt x="0" y="3430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5109635" y="1341696"/>
            <a:ext cx="28257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NN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5765459" y="1358620"/>
            <a:ext cx="574675" cy="215900"/>
            <a:chOff x="5765459" y="1358620"/>
            <a:chExt cx="574675" cy="215900"/>
          </a:xfrm>
        </p:grpSpPr>
        <p:sp>
          <p:nvSpPr>
            <p:cNvPr id="52" name="object 52"/>
            <p:cNvSpPr/>
            <p:nvPr/>
          </p:nvSpPr>
          <p:spPr>
            <a:xfrm>
              <a:off x="5770221" y="1363382"/>
              <a:ext cx="565150" cy="206375"/>
            </a:xfrm>
            <a:custGeom>
              <a:avLst/>
              <a:gdLst/>
              <a:ahLst/>
              <a:cxnLst/>
              <a:rect l="l" t="t" r="r" b="b"/>
              <a:pathLst>
                <a:path w="565150" h="206375">
                  <a:moveTo>
                    <a:pt x="530298" y="205799"/>
                  </a:moveTo>
                  <a:lnTo>
                    <a:pt x="34300" y="205799"/>
                  </a:lnTo>
                  <a:lnTo>
                    <a:pt x="20949" y="203104"/>
                  </a:lnTo>
                  <a:lnTo>
                    <a:pt x="10046" y="195753"/>
                  </a:lnTo>
                  <a:lnTo>
                    <a:pt x="2695" y="184850"/>
                  </a:lnTo>
                  <a:lnTo>
                    <a:pt x="0" y="171499"/>
                  </a:lnTo>
                  <a:lnTo>
                    <a:pt x="0" y="34300"/>
                  </a:lnTo>
                  <a:lnTo>
                    <a:pt x="2695" y="20949"/>
                  </a:lnTo>
                  <a:lnTo>
                    <a:pt x="10046" y="10046"/>
                  </a:lnTo>
                  <a:lnTo>
                    <a:pt x="20949" y="2695"/>
                  </a:lnTo>
                  <a:lnTo>
                    <a:pt x="34300" y="0"/>
                  </a:lnTo>
                  <a:lnTo>
                    <a:pt x="530298" y="0"/>
                  </a:lnTo>
                  <a:lnTo>
                    <a:pt x="561989" y="21174"/>
                  </a:lnTo>
                  <a:lnTo>
                    <a:pt x="564599" y="34300"/>
                  </a:lnTo>
                  <a:lnTo>
                    <a:pt x="564599" y="171499"/>
                  </a:lnTo>
                  <a:lnTo>
                    <a:pt x="561904" y="184850"/>
                  </a:lnTo>
                  <a:lnTo>
                    <a:pt x="554553" y="195753"/>
                  </a:lnTo>
                  <a:lnTo>
                    <a:pt x="543650" y="203104"/>
                  </a:lnTo>
                  <a:lnTo>
                    <a:pt x="530298" y="205799"/>
                  </a:lnTo>
                  <a:close/>
                </a:path>
              </a:pathLst>
            </a:custGeom>
            <a:solidFill>
              <a:srgbClr val="B6D7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5770221" y="1363382"/>
              <a:ext cx="565150" cy="206375"/>
            </a:xfrm>
            <a:custGeom>
              <a:avLst/>
              <a:gdLst/>
              <a:ahLst/>
              <a:cxnLst/>
              <a:rect l="l" t="t" r="r" b="b"/>
              <a:pathLst>
                <a:path w="565150" h="206375">
                  <a:moveTo>
                    <a:pt x="0" y="34300"/>
                  </a:moveTo>
                  <a:lnTo>
                    <a:pt x="2695" y="20949"/>
                  </a:lnTo>
                  <a:lnTo>
                    <a:pt x="10046" y="10046"/>
                  </a:lnTo>
                  <a:lnTo>
                    <a:pt x="20949" y="2695"/>
                  </a:lnTo>
                  <a:lnTo>
                    <a:pt x="34300" y="0"/>
                  </a:lnTo>
                  <a:lnTo>
                    <a:pt x="530298" y="0"/>
                  </a:lnTo>
                  <a:lnTo>
                    <a:pt x="561989" y="21174"/>
                  </a:lnTo>
                  <a:lnTo>
                    <a:pt x="564599" y="34300"/>
                  </a:lnTo>
                  <a:lnTo>
                    <a:pt x="564599" y="171499"/>
                  </a:lnTo>
                  <a:lnTo>
                    <a:pt x="561904" y="184850"/>
                  </a:lnTo>
                  <a:lnTo>
                    <a:pt x="554553" y="195753"/>
                  </a:lnTo>
                  <a:lnTo>
                    <a:pt x="543650" y="203104"/>
                  </a:lnTo>
                  <a:lnTo>
                    <a:pt x="530298" y="205799"/>
                  </a:lnTo>
                  <a:lnTo>
                    <a:pt x="34300" y="205799"/>
                  </a:lnTo>
                  <a:lnTo>
                    <a:pt x="20949" y="203104"/>
                  </a:lnTo>
                  <a:lnTo>
                    <a:pt x="10046" y="195753"/>
                  </a:lnTo>
                  <a:lnTo>
                    <a:pt x="2695" y="184850"/>
                  </a:lnTo>
                  <a:lnTo>
                    <a:pt x="0" y="171499"/>
                  </a:lnTo>
                  <a:lnTo>
                    <a:pt x="0" y="3430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" name="object 54"/>
          <p:cNvSpPr txBox="1"/>
          <p:nvPr/>
        </p:nvSpPr>
        <p:spPr>
          <a:xfrm>
            <a:off x="5911492" y="1341696"/>
            <a:ext cx="28257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NN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55" name="object 55"/>
          <p:cNvGrpSpPr/>
          <p:nvPr/>
        </p:nvGrpSpPr>
        <p:grpSpPr>
          <a:xfrm>
            <a:off x="6567315" y="1358620"/>
            <a:ext cx="574675" cy="215900"/>
            <a:chOff x="6567315" y="1358620"/>
            <a:chExt cx="574675" cy="215900"/>
          </a:xfrm>
        </p:grpSpPr>
        <p:sp>
          <p:nvSpPr>
            <p:cNvPr id="56" name="object 56"/>
            <p:cNvSpPr/>
            <p:nvPr/>
          </p:nvSpPr>
          <p:spPr>
            <a:xfrm>
              <a:off x="6572077" y="1363382"/>
              <a:ext cx="565150" cy="206375"/>
            </a:xfrm>
            <a:custGeom>
              <a:avLst/>
              <a:gdLst/>
              <a:ahLst/>
              <a:cxnLst/>
              <a:rect l="l" t="t" r="r" b="b"/>
              <a:pathLst>
                <a:path w="565150" h="206375">
                  <a:moveTo>
                    <a:pt x="530299" y="205799"/>
                  </a:moveTo>
                  <a:lnTo>
                    <a:pt x="34300" y="205799"/>
                  </a:lnTo>
                  <a:lnTo>
                    <a:pt x="20949" y="203104"/>
                  </a:lnTo>
                  <a:lnTo>
                    <a:pt x="10046" y="195753"/>
                  </a:lnTo>
                  <a:lnTo>
                    <a:pt x="2695" y="184850"/>
                  </a:lnTo>
                  <a:lnTo>
                    <a:pt x="0" y="171499"/>
                  </a:lnTo>
                  <a:lnTo>
                    <a:pt x="0" y="34300"/>
                  </a:lnTo>
                  <a:lnTo>
                    <a:pt x="2695" y="20949"/>
                  </a:lnTo>
                  <a:lnTo>
                    <a:pt x="10046" y="10046"/>
                  </a:lnTo>
                  <a:lnTo>
                    <a:pt x="20949" y="2695"/>
                  </a:lnTo>
                  <a:lnTo>
                    <a:pt x="34300" y="0"/>
                  </a:lnTo>
                  <a:lnTo>
                    <a:pt x="530299" y="0"/>
                  </a:lnTo>
                  <a:lnTo>
                    <a:pt x="561988" y="21174"/>
                  </a:lnTo>
                  <a:lnTo>
                    <a:pt x="564599" y="34300"/>
                  </a:lnTo>
                  <a:lnTo>
                    <a:pt x="564599" y="171499"/>
                  </a:lnTo>
                  <a:lnTo>
                    <a:pt x="561904" y="184850"/>
                  </a:lnTo>
                  <a:lnTo>
                    <a:pt x="554553" y="195753"/>
                  </a:lnTo>
                  <a:lnTo>
                    <a:pt x="543650" y="203104"/>
                  </a:lnTo>
                  <a:lnTo>
                    <a:pt x="530299" y="205799"/>
                  </a:lnTo>
                  <a:close/>
                </a:path>
              </a:pathLst>
            </a:custGeom>
            <a:solidFill>
              <a:srgbClr val="B6D7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6572077" y="1363382"/>
              <a:ext cx="565150" cy="206375"/>
            </a:xfrm>
            <a:custGeom>
              <a:avLst/>
              <a:gdLst/>
              <a:ahLst/>
              <a:cxnLst/>
              <a:rect l="l" t="t" r="r" b="b"/>
              <a:pathLst>
                <a:path w="565150" h="206375">
                  <a:moveTo>
                    <a:pt x="0" y="34300"/>
                  </a:moveTo>
                  <a:lnTo>
                    <a:pt x="2695" y="20949"/>
                  </a:lnTo>
                  <a:lnTo>
                    <a:pt x="10046" y="10046"/>
                  </a:lnTo>
                  <a:lnTo>
                    <a:pt x="20949" y="2695"/>
                  </a:lnTo>
                  <a:lnTo>
                    <a:pt x="34300" y="0"/>
                  </a:lnTo>
                  <a:lnTo>
                    <a:pt x="530299" y="0"/>
                  </a:lnTo>
                  <a:lnTo>
                    <a:pt x="561988" y="21174"/>
                  </a:lnTo>
                  <a:lnTo>
                    <a:pt x="564599" y="34300"/>
                  </a:lnTo>
                  <a:lnTo>
                    <a:pt x="564599" y="171499"/>
                  </a:lnTo>
                  <a:lnTo>
                    <a:pt x="561904" y="184850"/>
                  </a:lnTo>
                  <a:lnTo>
                    <a:pt x="554553" y="195753"/>
                  </a:lnTo>
                  <a:lnTo>
                    <a:pt x="543650" y="203104"/>
                  </a:lnTo>
                  <a:lnTo>
                    <a:pt x="530299" y="205799"/>
                  </a:lnTo>
                  <a:lnTo>
                    <a:pt x="34300" y="205799"/>
                  </a:lnTo>
                  <a:lnTo>
                    <a:pt x="20949" y="203104"/>
                  </a:lnTo>
                  <a:lnTo>
                    <a:pt x="10046" y="195753"/>
                  </a:lnTo>
                  <a:lnTo>
                    <a:pt x="2695" y="184850"/>
                  </a:lnTo>
                  <a:lnTo>
                    <a:pt x="0" y="171499"/>
                  </a:lnTo>
                  <a:lnTo>
                    <a:pt x="0" y="3430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8" name="object 58"/>
          <p:cNvSpPr txBox="1"/>
          <p:nvPr/>
        </p:nvSpPr>
        <p:spPr>
          <a:xfrm>
            <a:off x="6713348" y="1341696"/>
            <a:ext cx="28257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NN</a:t>
            </a:r>
            <a:endParaRPr sz="1400">
              <a:latin typeface="Arial"/>
              <a:cs typeface="Arial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5040450" y="3474887"/>
            <a:ext cx="452755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Arial"/>
                <a:cs typeface="Arial"/>
              </a:rPr>
              <a:t>Please</a:t>
            </a:r>
            <a:endParaRPr sz="1100">
              <a:latin typeface="Arial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5894453" y="3474875"/>
            <a:ext cx="367030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Arial"/>
                <a:cs typeface="Arial"/>
              </a:rPr>
              <a:t>come</a:t>
            </a:r>
            <a:endParaRPr sz="1100">
              <a:latin typeface="Arial"/>
              <a:cs typeface="Arial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6718913" y="3474875"/>
            <a:ext cx="305435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Arial"/>
                <a:cs typeface="Arial"/>
              </a:rPr>
              <a:t>here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62" name="object 62"/>
          <p:cNvGrpSpPr/>
          <p:nvPr/>
        </p:nvGrpSpPr>
        <p:grpSpPr>
          <a:xfrm>
            <a:off x="4972053" y="1588940"/>
            <a:ext cx="2161540" cy="1325880"/>
            <a:chOff x="4972053" y="1588940"/>
            <a:chExt cx="2161540" cy="1325880"/>
          </a:xfrm>
        </p:grpSpPr>
        <p:sp>
          <p:nvSpPr>
            <p:cNvPr id="63" name="object 63"/>
            <p:cNvSpPr/>
            <p:nvPr/>
          </p:nvSpPr>
          <p:spPr>
            <a:xfrm>
              <a:off x="5240575" y="2711244"/>
              <a:ext cx="1270" cy="198755"/>
            </a:xfrm>
            <a:custGeom>
              <a:avLst/>
              <a:gdLst/>
              <a:ahLst/>
              <a:cxnLst/>
              <a:rect l="l" t="t" r="r" b="b"/>
              <a:pathLst>
                <a:path w="1270" h="198755">
                  <a:moveTo>
                    <a:pt x="698" y="198750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5224842" y="2668019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0" y="43280"/>
                  </a:moveTo>
                  <a:lnTo>
                    <a:pt x="15580" y="0"/>
                  </a:lnTo>
                  <a:lnTo>
                    <a:pt x="31465" y="43169"/>
                  </a:lnTo>
                  <a:lnTo>
                    <a:pt x="0" y="43280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5224842" y="2668019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169"/>
                  </a:moveTo>
                  <a:lnTo>
                    <a:pt x="15580" y="0"/>
                  </a:lnTo>
                  <a:lnTo>
                    <a:pt x="0" y="43280"/>
                  </a:lnTo>
                  <a:lnTo>
                    <a:pt x="31465" y="4316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6060273" y="2711236"/>
              <a:ext cx="1270" cy="198755"/>
            </a:xfrm>
            <a:custGeom>
              <a:avLst/>
              <a:gdLst/>
              <a:ahLst/>
              <a:cxnLst/>
              <a:rect l="l" t="t" r="r" b="b"/>
              <a:pathLst>
                <a:path w="1270" h="198755">
                  <a:moveTo>
                    <a:pt x="698" y="198750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6044540" y="2668011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0" y="43280"/>
                  </a:moveTo>
                  <a:lnTo>
                    <a:pt x="15580" y="0"/>
                  </a:lnTo>
                  <a:lnTo>
                    <a:pt x="31465" y="43169"/>
                  </a:lnTo>
                  <a:lnTo>
                    <a:pt x="0" y="43280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6044540" y="2668011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169"/>
                  </a:moveTo>
                  <a:lnTo>
                    <a:pt x="15580" y="0"/>
                  </a:lnTo>
                  <a:lnTo>
                    <a:pt x="0" y="43280"/>
                  </a:lnTo>
                  <a:lnTo>
                    <a:pt x="31465" y="4316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6862129" y="2711236"/>
              <a:ext cx="1270" cy="198755"/>
            </a:xfrm>
            <a:custGeom>
              <a:avLst/>
              <a:gdLst/>
              <a:ahLst/>
              <a:cxnLst/>
              <a:rect l="l" t="t" r="r" b="b"/>
              <a:pathLst>
                <a:path w="1270" h="198755">
                  <a:moveTo>
                    <a:pt x="698" y="198750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6846396" y="2668011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0" y="43280"/>
                  </a:moveTo>
                  <a:lnTo>
                    <a:pt x="15581" y="0"/>
                  </a:lnTo>
                  <a:lnTo>
                    <a:pt x="31465" y="43169"/>
                  </a:lnTo>
                  <a:lnTo>
                    <a:pt x="0" y="43280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6846396" y="2668011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169"/>
                  </a:moveTo>
                  <a:lnTo>
                    <a:pt x="15581" y="0"/>
                  </a:lnTo>
                  <a:lnTo>
                    <a:pt x="0" y="43280"/>
                  </a:lnTo>
                  <a:lnTo>
                    <a:pt x="31465" y="4316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5249967" y="1636928"/>
              <a:ext cx="1270" cy="198755"/>
            </a:xfrm>
            <a:custGeom>
              <a:avLst/>
              <a:gdLst/>
              <a:ahLst/>
              <a:cxnLst/>
              <a:rect l="l" t="t" r="r" b="b"/>
              <a:pathLst>
                <a:path w="1270" h="198755">
                  <a:moveTo>
                    <a:pt x="698" y="198750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5234234" y="1593703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0" y="43280"/>
                  </a:moveTo>
                  <a:lnTo>
                    <a:pt x="15580" y="0"/>
                  </a:lnTo>
                  <a:lnTo>
                    <a:pt x="31464" y="43169"/>
                  </a:lnTo>
                  <a:lnTo>
                    <a:pt x="0" y="43280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5234234" y="1593703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4" y="43169"/>
                  </a:moveTo>
                  <a:lnTo>
                    <a:pt x="15580" y="0"/>
                  </a:lnTo>
                  <a:lnTo>
                    <a:pt x="0" y="43280"/>
                  </a:lnTo>
                  <a:lnTo>
                    <a:pt x="31464" y="4316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6051823" y="1636928"/>
              <a:ext cx="1270" cy="198755"/>
            </a:xfrm>
            <a:custGeom>
              <a:avLst/>
              <a:gdLst/>
              <a:ahLst/>
              <a:cxnLst/>
              <a:rect l="l" t="t" r="r" b="b"/>
              <a:pathLst>
                <a:path w="1270" h="198755">
                  <a:moveTo>
                    <a:pt x="698" y="198750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6036090" y="1593703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0" y="43280"/>
                  </a:moveTo>
                  <a:lnTo>
                    <a:pt x="15580" y="0"/>
                  </a:lnTo>
                  <a:lnTo>
                    <a:pt x="31465" y="43169"/>
                  </a:lnTo>
                  <a:lnTo>
                    <a:pt x="0" y="43280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6036090" y="1593703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169"/>
                  </a:moveTo>
                  <a:lnTo>
                    <a:pt x="15580" y="0"/>
                  </a:lnTo>
                  <a:lnTo>
                    <a:pt x="0" y="43280"/>
                  </a:lnTo>
                  <a:lnTo>
                    <a:pt x="31465" y="4316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6853679" y="1636928"/>
              <a:ext cx="1270" cy="198755"/>
            </a:xfrm>
            <a:custGeom>
              <a:avLst/>
              <a:gdLst/>
              <a:ahLst/>
              <a:cxnLst/>
              <a:rect l="l" t="t" r="r" b="b"/>
              <a:pathLst>
                <a:path w="1270" h="198755">
                  <a:moveTo>
                    <a:pt x="698" y="198750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6837946" y="1593703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0" y="43280"/>
                  </a:moveTo>
                  <a:lnTo>
                    <a:pt x="15581" y="0"/>
                  </a:lnTo>
                  <a:lnTo>
                    <a:pt x="31465" y="43169"/>
                  </a:lnTo>
                  <a:lnTo>
                    <a:pt x="0" y="43280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6837946" y="1593703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169"/>
                  </a:moveTo>
                  <a:lnTo>
                    <a:pt x="15581" y="0"/>
                  </a:lnTo>
                  <a:lnTo>
                    <a:pt x="0" y="43280"/>
                  </a:lnTo>
                  <a:lnTo>
                    <a:pt x="31465" y="4316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4976815" y="1904299"/>
              <a:ext cx="2152015" cy="206375"/>
            </a:xfrm>
            <a:custGeom>
              <a:avLst/>
              <a:gdLst/>
              <a:ahLst/>
              <a:cxnLst/>
              <a:rect l="l" t="t" r="r" b="b"/>
              <a:pathLst>
                <a:path w="2152015" h="206375">
                  <a:moveTo>
                    <a:pt x="2117299" y="205799"/>
                  </a:moveTo>
                  <a:lnTo>
                    <a:pt x="34300" y="205799"/>
                  </a:lnTo>
                  <a:lnTo>
                    <a:pt x="20949" y="203104"/>
                  </a:lnTo>
                  <a:lnTo>
                    <a:pt x="10046" y="195753"/>
                  </a:lnTo>
                  <a:lnTo>
                    <a:pt x="2695" y="184850"/>
                  </a:lnTo>
                  <a:lnTo>
                    <a:pt x="0" y="171499"/>
                  </a:lnTo>
                  <a:lnTo>
                    <a:pt x="0" y="34300"/>
                  </a:lnTo>
                  <a:lnTo>
                    <a:pt x="2650" y="21174"/>
                  </a:lnTo>
                  <a:lnTo>
                    <a:pt x="2695" y="20949"/>
                  </a:lnTo>
                  <a:lnTo>
                    <a:pt x="10046" y="10046"/>
                  </a:lnTo>
                  <a:lnTo>
                    <a:pt x="21074" y="2610"/>
                  </a:lnTo>
                  <a:lnTo>
                    <a:pt x="21368" y="2610"/>
                  </a:lnTo>
                  <a:lnTo>
                    <a:pt x="34300" y="0"/>
                  </a:lnTo>
                  <a:lnTo>
                    <a:pt x="2117299" y="0"/>
                  </a:lnTo>
                  <a:lnTo>
                    <a:pt x="2124022" y="665"/>
                  </a:lnTo>
                  <a:lnTo>
                    <a:pt x="2151599" y="34300"/>
                  </a:lnTo>
                  <a:lnTo>
                    <a:pt x="2151599" y="171499"/>
                  </a:lnTo>
                  <a:lnTo>
                    <a:pt x="2148904" y="184850"/>
                  </a:lnTo>
                  <a:lnTo>
                    <a:pt x="2141553" y="195753"/>
                  </a:lnTo>
                  <a:lnTo>
                    <a:pt x="2130650" y="203104"/>
                  </a:lnTo>
                  <a:lnTo>
                    <a:pt x="2117299" y="205799"/>
                  </a:lnTo>
                  <a:close/>
                </a:path>
              </a:pathLst>
            </a:custGeom>
            <a:solidFill>
              <a:srgbClr val="EA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4976815" y="1904299"/>
              <a:ext cx="2152015" cy="206375"/>
            </a:xfrm>
            <a:custGeom>
              <a:avLst/>
              <a:gdLst/>
              <a:ahLst/>
              <a:cxnLst/>
              <a:rect l="l" t="t" r="r" b="b"/>
              <a:pathLst>
                <a:path w="2152015" h="206375">
                  <a:moveTo>
                    <a:pt x="0" y="34300"/>
                  </a:moveTo>
                  <a:lnTo>
                    <a:pt x="2695" y="20949"/>
                  </a:lnTo>
                  <a:lnTo>
                    <a:pt x="10046" y="10046"/>
                  </a:lnTo>
                  <a:lnTo>
                    <a:pt x="20949" y="2695"/>
                  </a:lnTo>
                  <a:lnTo>
                    <a:pt x="34300" y="0"/>
                  </a:lnTo>
                  <a:lnTo>
                    <a:pt x="2117299" y="0"/>
                  </a:lnTo>
                  <a:lnTo>
                    <a:pt x="2148988" y="21174"/>
                  </a:lnTo>
                  <a:lnTo>
                    <a:pt x="2151599" y="34300"/>
                  </a:lnTo>
                  <a:lnTo>
                    <a:pt x="2151599" y="171499"/>
                  </a:lnTo>
                  <a:lnTo>
                    <a:pt x="2148904" y="184850"/>
                  </a:lnTo>
                  <a:lnTo>
                    <a:pt x="2141553" y="195753"/>
                  </a:lnTo>
                  <a:lnTo>
                    <a:pt x="2130650" y="203104"/>
                  </a:lnTo>
                  <a:lnTo>
                    <a:pt x="2117299" y="205799"/>
                  </a:lnTo>
                  <a:lnTo>
                    <a:pt x="34300" y="205799"/>
                  </a:lnTo>
                  <a:lnTo>
                    <a:pt x="20949" y="203104"/>
                  </a:lnTo>
                  <a:lnTo>
                    <a:pt x="10046" y="195753"/>
                  </a:lnTo>
                  <a:lnTo>
                    <a:pt x="2695" y="184850"/>
                  </a:lnTo>
                  <a:lnTo>
                    <a:pt x="0" y="171499"/>
                  </a:lnTo>
                  <a:lnTo>
                    <a:pt x="0" y="3430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3" name="object 83"/>
          <p:cNvSpPr txBox="1"/>
          <p:nvPr/>
        </p:nvSpPr>
        <p:spPr>
          <a:xfrm>
            <a:off x="5124957" y="1897916"/>
            <a:ext cx="185547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/>
                <a:cs typeface="Arial"/>
              </a:rPr>
              <a:t>Encoder-Decoder Attention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84" name="object 84"/>
          <p:cNvGrpSpPr/>
          <p:nvPr/>
        </p:nvGrpSpPr>
        <p:grpSpPr>
          <a:xfrm>
            <a:off x="4862837" y="2129848"/>
            <a:ext cx="2019935" cy="995044"/>
            <a:chOff x="4862837" y="2129848"/>
            <a:chExt cx="2019935" cy="995044"/>
          </a:xfrm>
        </p:grpSpPr>
        <p:sp>
          <p:nvSpPr>
            <p:cNvPr id="85" name="object 85"/>
            <p:cNvSpPr/>
            <p:nvPr/>
          </p:nvSpPr>
          <p:spPr>
            <a:xfrm>
              <a:off x="5240575" y="2177844"/>
              <a:ext cx="1270" cy="198755"/>
            </a:xfrm>
            <a:custGeom>
              <a:avLst/>
              <a:gdLst/>
              <a:ahLst/>
              <a:cxnLst/>
              <a:rect l="l" t="t" r="r" b="b"/>
              <a:pathLst>
                <a:path w="1270" h="198755">
                  <a:moveTo>
                    <a:pt x="698" y="198750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5224842" y="2134619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0" y="43280"/>
                  </a:moveTo>
                  <a:lnTo>
                    <a:pt x="15580" y="0"/>
                  </a:lnTo>
                  <a:lnTo>
                    <a:pt x="31465" y="43169"/>
                  </a:lnTo>
                  <a:lnTo>
                    <a:pt x="0" y="43280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5224842" y="2134619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169"/>
                  </a:moveTo>
                  <a:lnTo>
                    <a:pt x="15580" y="0"/>
                  </a:lnTo>
                  <a:lnTo>
                    <a:pt x="0" y="43280"/>
                  </a:lnTo>
                  <a:lnTo>
                    <a:pt x="31465" y="4316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6060273" y="2177836"/>
              <a:ext cx="1270" cy="198755"/>
            </a:xfrm>
            <a:custGeom>
              <a:avLst/>
              <a:gdLst/>
              <a:ahLst/>
              <a:cxnLst/>
              <a:rect l="l" t="t" r="r" b="b"/>
              <a:pathLst>
                <a:path w="1270" h="198755">
                  <a:moveTo>
                    <a:pt x="698" y="198750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6044540" y="2134611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0" y="43280"/>
                  </a:moveTo>
                  <a:lnTo>
                    <a:pt x="15580" y="0"/>
                  </a:lnTo>
                  <a:lnTo>
                    <a:pt x="31465" y="43169"/>
                  </a:lnTo>
                  <a:lnTo>
                    <a:pt x="0" y="43280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6044540" y="2134611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169"/>
                  </a:moveTo>
                  <a:lnTo>
                    <a:pt x="15580" y="0"/>
                  </a:lnTo>
                  <a:lnTo>
                    <a:pt x="0" y="43280"/>
                  </a:lnTo>
                  <a:lnTo>
                    <a:pt x="31465" y="4316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6862129" y="2177836"/>
              <a:ext cx="1270" cy="198755"/>
            </a:xfrm>
            <a:custGeom>
              <a:avLst/>
              <a:gdLst/>
              <a:ahLst/>
              <a:cxnLst/>
              <a:rect l="l" t="t" r="r" b="b"/>
              <a:pathLst>
                <a:path w="1270" h="198755">
                  <a:moveTo>
                    <a:pt x="698" y="198750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6846396" y="2134611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0" y="43280"/>
                  </a:moveTo>
                  <a:lnTo>
                    <a:pt x="15581" y="0"/>
                  </a:lnTo>
                  <a:lnTo>
                    <a:pt x="31465" y="43169"/>
                  </a:lnTo>
                  <a:lnTo>
                    <a:pt x="0" y="43280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6846396" y="2134611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169"/>
                  </a:moveTo>
                  <a:lnTo>
                    <a:pt x="15581" y="0"/>
                  </a:lnTo>
                  <a:lnTo>
                    <a:pt x="0" y="43280"/>
                  </a:lnTo>
                  <a:lnTo>
                    <a:pt x="31465" y="4316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4867600" y="2913750"/>
              <a:ext cx="728345" cy="206375"/>
            </a:xfrm>
            <a:custGeom>
              <a:avLst/>
              <a:gdLst/>
              <a:ahLst/>
              <a:cxnLst/>
              <a:rect l="l" t="t" r="r" b="b"/>
              <a:pathLst>
                <a:path w="728345" h="206375">
                  <a:moveTo>
                    <a:pt x="693799" y="205799"/>
                  </a:moveTo>
                  <a:lnTo>
                    <a:pt x="34300" y="205799"/>
                  </a:lnTo>
                  <a:lnTo>
                    <a:pt x="20949" y="203104"/>
                  </a:lnTo>
                  <a:lnTo>
                    <a:pt x="10046" y="195753"/>
                  </a:lnTo>
                  <a:lnTo>
                    <a:pt x="2695" y="184850"/>
                  </a:lnTo>
                  <a:lnTo>
                    <a:pt x="0" y="171499"/>
                  </a:lnTo>
                  <a:lnTo>
                    <a:pt x="0" y="34300"/>
                  </a:lnTo>
                  <a:lnTo>
                    <a:pt x="2695" y="20949"/>
                  </a:lnTo>
                  <a:lnTo>
                    <a:pt x="10046" y="10046"/>
                  </a:lnTo>
                  <a:lnTo>
                    <a:pt x="20949" y="2695"/>
                  </a:lnTo>
                  <a:lnTo>
                    <a:pt x="34300" y="0"/>
                  </a:lnTo>
                  <a:lnTo>
                    <a:pt x="693799" y="0"/>
                  </a:lnTo>
                  <a:lnTo>
                    <a:pt x="725489" y="21174"/>
                  </a:lnTo>
                  <a:lnTo>
                    <a:pt x="728099" y="34300"/>
                  </a:lnTo>
                  <a:lnTo>
                    <a:pt x="728099" y="171499"/>
                  </a:lnTo>
                  <a:lnTo>
                    <a:pt x="725404" y="184850"/>
                  </a:lnTo>
                  <a:lnTo>
                    <a:pt x="718053" y="195753"/>
                  </a:lnTo>
                  <a:lnTo>
                    <a:pt x="707150" y="203104"/>
                  </a:lnTo>
                  <a:lnTo>
                    <a:pt x="693799" y="205799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4867600" y="2913750"/>
              <a:ext cx="728345" cy="206375"/>
            </a:xfrm>
            <a:custGeom>
              <a:avLst/>
              <a:gdLst/>
              <a:ahLst/>
              <a:cxnLst/>
              <a:rect l="l" t="t" r="r" b="b"/>
              <a:pathLst>
                <a:path w="728345" h="206375">
                  <a:moveTo>
                    <a:pt x="0" y="34300"/>
                  </a:moveTo>
                  <a:lnTo>
                    <a:pt x="2695" y="20949"/>
                  </a:lnTo>
                  <a:lnTo>
                    <a:pt x="10046" y="10046"/>
                  </a:lnTo>
                  <a:lnTo>
                    <a:pt x="20949" y="2695"/>
                  </a:lnTo>
                  <a:lnTo>
                    <a:pt x="34300" y="0"/>
                  </a:lnTo>
                  <a:lnTo>
                    <a:pt x="693799" y="0"/>
                  </a:lnTo>
                  <a:lnTo>
                    <a:pt x="725489" y="21174"/>
                  </a:lnTo>
                  <a:lnTo>
                    <a:pt x="728099" y="34300"/>
                  </a:lnTo>
                  <a:lnTo>
                    <a:pt x="728099" y="171499"/>
                  </a:lnTo>
                  <a:lnTo>
                    <a:pt x="725404" y="184850"/>
                  </a:lnTo>
                  <a:lnTo>
                    <a:pt x="718053" y="195753"/>
                  </a:lnTo>
                  <a:lnTo>
                    <a:pt x="707150" y="203104"/>
                  </a:lnTo>
                  <a:lnTo>
                    <a:pt x="693799" y="205799"/>
                  </a:lnTo>
                  <a:lnTo>
                    <a:pt x="34300" y="205799"/>
                  </a:lnTo>
                  <a:lnTo>
                    <a:pt x="20949" y="203104"/>
                  </a:lnTo>
                  <a:lnTo>
                    <a:pt x="10046" y="195753"/>
                  </a:lnTo>
                  <a:lnTo>
                    <a:pt x="2695" y="184850"/>
                  </a:lnTo>
                  <a:lnTo>
                    <a:pt x="0" y="171499"/>
                  </a:lnTo>
                  <a:lnTo>
                    <a:pt x="0" y="3430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6" name="object 96"/>
          <p:cNvSpPr txBox="1"/>
          <p:nvPr/>
        </p:nvSpPr>
        <p:spPr>
          <a:xfrm>
            <a:off x="7592139" y="1914038"/>
            <a:ext cx="69786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Decoder</a:t>
            </a:r>
            <a:endParaRPr sz="1400">
              <a:latin typeface="Arial"/>
              <a:cs typeface="Arial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1826471" y="2932702"/>
            <a:ext cx="523240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Arial"/>
                <a:cs typeface="Arial"/>
              </a:rPr>
              <a:t>PE + WE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98" name="object 98"/>
          <p:cNvGrpSpPr/>
          <p:nvPr/>
        </p:nvGrpSpPr>
        <p:grpSpPr>
          <a:xfrm>
            <a:off x="2538737" y="2908987"/>
            <a:ext cx="737870" cy="215900"/>
            <a:chOff x="2538737" y="2908987"/>
            <a:chExt cx="737870" cy="215900"/>
          </a:xfrm>
        </p:grpSpPr>
        <p:sp>
          <p:nvSpPr>
            <p:cNvPr id="99" name="object 99"/>
            <p:cNvSpPr/>
            <p:nvPr/>
          </p:nvSpPr>
          <p:spPr>
            <a:xfrm>
              <a:off x="2543499" y="2913750"/>
              <a:ext cx="728345" cy="206375"/>
            </a:xfrm>
            <a:custGeom>
              <a:avLst/>
              <a:gdLst/>
              <a:ahLst/>
              <a:cxnLst/>
              <a:rect l="l" t="t" r="r" b="b"/>
              <a:pathLst>
                <a:path w="728345" h="206375">
                  <a:moveTo>
                    <a:pt x="693799" y="205799"/>
                  </a:moveTo>
                  <a:lnTo>
                    <a:pt x="34300" y="205799"/>
                  </a:lnTo>
                  <a:lnTo>
                    <a:pt x="20949" y="203104"/>
                  </a:lnTo>
                  <a:lnTo>
                    <a:pt x="10046" y="195753"/>
                  </a:lnTo>
                  <a:lnTo>
                    <a:pt x="2695" y="184850"/>
                  </a:lnTo>
                  <a:lnTo>
                    <a:pt x="0" y="171499"/>
                  </a:lnTo>
                  <a:lnTo>
                    <a:pt x="0" y="34300"/>
                  </a:lnTo>
                  <a:lnTo>
                    <a:pt x="2695" y="20949"/>
                  </a:lnTo>
                  <a:lnTo>
                    <a:pt x="10046" y="10046"/>
                  </a:lnTo>
                  <a:lnTo>
                    <a:pt x="20949" y="2695"/>
                  </a:lnTo>
                  <a:lnTo>
                    <a:pt x="34300" y="0"/>
                  </a:lnTo>
                  <a:lnTo>
                    <a:pt x="693799" y="0"/>
                  </a:lnTo>
                  <a:lnTo>
                    <a:pt x="725488" y="21174"/>
                  </a:lnTo>
                  <a:lnTo>
                    <a:pt x="728099" y="34300"/>
                  </a:lnTo>
                  <a:lnTo>
                    <a:pt x="728099" y="171499"/>
                  </a:lnTo>
                  <a:lnTo>
                    <a:pt x="725404" y="184850"/>
                  </a:lnTo>
                  <a:lnTo>
                    <a:pt x="718053" y="195753"/>
                  </a:lnTo>
                  <a:lnTo>
                    <a:pt x="707150" y="203104"/>
                  </a:lnTo>
                  <a:lnTo>
                    <a:pt x="693799" y="205799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2543499" y="2913750"/>
              <a:ext cx="728345" cy="206375"/>
            </a:xfrm>
            <a:custGeom>
              <a:avLst/>
              <a:gdLst/>
              <a:ahLst/>
              <a:cxnLst/>
              <a:rect l="l" t="t" r="r" b="b"/>
              <a:pathLst>
                <a:path w="728345" h="206375">
                  <a:moveTo>
                    <a:pt x="0" y="34300"/>
                  </a:moveTo>
                  <a:lnTo>
                    <a:pt x="2695" y="20949"/>
                  </a:lnTo>
                  <a:lnTo>
                    <a:pt x="10046" y="10046"/>
                  </a:lnTo>
                  <a:lnTo>
                    <a:pt x="20949" y="2695"/>
                  </a:lnTo>
                  <a:lnTo>
                    <a:pt x="34300" y="0"/>
                  </a:lnTo>
                  <a:lnTo>
                    <a:pt x="693799" y="0"/>
                  </a:lnTo>
                  <a:lnTo>
                    <a:pt x="725488" y="21174"/>
                  </a:lnTo>
                  <a:lnTo>
                    <a:pt x="728099" y="34300"/>
                  </a:lnTo>
                  <a:lnTo>
                    <a:pt x="728099" y="171499"/>
                  </a:lnTo>
                  <a:lnTo>
                    <a:pt x="725404" y="184850"/>
                  </a:lnTo>
                  <a:lnTo>
                    <a:pt x="718053" y="195753"/>
                  </a:lnTo>
                  <a:lnTo>
                    <a:pt x="707150" y="203104"/>
                  </a:lnTo>
                  <a:lnTo>
                    <a:pt x="693799" y="205799"/>
                  </a:lnTo>
                  <a:lnTo>
                    <a:pt x="34300" y="205799"/>
                  </a:lnTo>
                  <a:lnTo>
                    <a:pt x="20949" y="203104"/>
                  </a:lnTo>
                  <a:lnTo>
                    <a:pt x="10046" y="195753"/>
                  </a:lnTo>
                  <a:lnTo>
                    <a:pt x="2695" y="184850"/>
                  </a:lnTo>
                  <a:lnTo>
                    <a:pt x="0" y="171499"/>
                  </a:lnTo>
                  <a:lnTo>
                    <a:pt x="0" y="3430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1" name="object 101"/>
          <p:cNvSpPr txBox="1"/>
          <p:nvPr/>
        </p:nvSpPr>
        <p:spPr>
          <a:xfrm>
            <a:off x="2626571" y="2932702"/>
            <a:ext cx="523240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Arial"/>
                <a:cs typeface="Arial"/>
              </a:rPr>
              <a:t>PE + WE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102" name="object 102"/>
          <p:cNvGrpSpPr/>
          <p:nvPr/>
        </p:nvGrpSpPr>
        <p:grpSpPr>
          <a:xfrm>
            <a:off x="3338837" y="2908987"/>
            <a:ext cx="737870" cy="215900"/>
            <a:chOff x="3338837" y="2908987"/>
            <a:chExt cx="737870" cy="215900"/>
          </a:xfrm>
        </p:grpSpPr>
        <p:sp>
          <p:nvSpPr>
            <p:cNvPr id="103" name="object 103"/>
            <p:cNvSpPr/>
            <p:nvPr/>
          </p:nvSpPr>
          <p:spPr>
            <a:xfrm>
              <a:off x="3343600" y="2913750"/>
              <a:ext cx="728345" cy="206375"/>
            </a:xfrm>
            <a:custGeom>
              <a:avLst/>
              <a:gdLst/>
              <a:ahLst/>
              <a:cxnLst/>
              <a:rect l="l" t="t" r="r" b="b"/>
              <a:pathLst>
                <a:path w="728345" h="206375">
                  <a:moveTo>
                    <a:pt x="693799" y="205799"/>
                  </a:moveTo>
                  <a:lnTo>
                    <a:pt x="34300" y="205799"/>
                  </a:lnTo>
                  <a:lnTo>
                    <a:pt x="20949" y="203104"/>
                  </a:lnTo>
                  <a:lnTo>
                    <a:pt x="10046" y="195753"/>
                  </a:lnTo>
                  <a:lnTo>
                    <a:pt x="2695" y="184850"/>
                  </a:lnTo>
                  <a:lnTo>
                    <a:pt x="0" y="171499"/>
                  </a:lnTo>
                  <a:lnTo>
                    <a:pt x="0" y="34300"/>
                  </a:lnTo>
                  <a:lnTo>
                    <a:pt x="2695" y="20949"/>
                  </a:lnTo>
                  <a:lnTo>
                    <a:pt x="10046" y="10046"/>
                  </a:lnTo>
                  <a:lnTo>
                    <a:pt x="20949" y="2695"/>
                  </a:lnTo>
                  <a:lnTo>
                    <a:pt x="34300" y="0"/>
                  </a:lnTo>
                  <a:lnTo>
                    <a:pt x="693799" y="0"/>
                  </a:lnTo>
                  <a:lnTo>
                    <a:pt x="725489" y="21174"/>
                  </a:lnTo>
                  <a:lnTo>
                    <a:pt x="728099" y="34300"/>
                  </a:lnTo>
                  <a:lnTo>
                    <a:pt x="728099" y="171499"/>
                  </a:lnTo>
                  <a:lnTo>
                    <a:pt x="725404" y="184850"/>
                  </a:lnTo>
                  <a:lnTo>
                    <a:pt x="718053" y="195753"/>
                  </a:lnTo>
                  <a:lnTo>
                    <a:pt x="707150" y="203104"/>
                  </a:lnTo>
                  <a:lnTo>
                    <a:pt x="693799" y="205799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3343600" y="2913750"/>
              <a:ext cx="728345" cy="206375"/>
            </a:xfrm>
            <a:custGeom>
              <a:avLst/>
              <a:gdLst/>
              <a:ahLst/>
              <a:cxnLst/>
              <a:rect l="l" t="t" r="r" b="b"/>
              <a:pathLst>
                <a:path w="728345" h="206375">
                  <a:moveTo>
                    <a:pt x="0" y="34300"/>
                  </a:moveTo>
                  <a:lnTo>
                    <a:pt x="2695" y="20949"/>
                  </a:lnTo>
                  <a:lnTo>
                    <a:pt x="10046" y="10046"/>
                  </a:lnTo>
                  <a:lnTo>
                    <a:pt x="20949" y="2695"/>
                  </a:lnTo>
                  <a:lnTo>
                    <a:pt x="34300" y="0"/>
                  </a:lnTo>
                  <a:lnTo>
                    <a:pt x="693799" y="0"/>
                  </a:lnTo>
                  <a:lnTo>
                    <a:pt x="725489" y="21174"/>
                  </a:lnTo>
                  <a:lnTo>
                    <a:pt x="728099" y="34300"/>
                  </a:lnTo>
                  <a:lnTo>
                    <a:pt x="728099" y="171499"/>
                  </a:lnTo>
                  <a:lnTo>
                    <a:pt x="725404" y="184850"/>
                  </a:lnTo>
                  <a:lnTo>
                    <a:pt x="718053" y="195753"/>
                  </a:lnTo>
                  <a:lnTo>
                    <a:pt x="707150" y="203104"/>
                  </a:lnTo>
                  <a:lnTo>
                    <a:pt x="693799" y="205799"/>
                  </a:lnTo>
                  <a:lnTo>
                    <a:pt x="34300" y="205799"/>
                  </a:lnTo>
                  <a:lnTo>
                    <a:pt x="20949" y="203104"/>
                  </a:lnTo>
                  <a:lnTo>
                    <a:pt x="10046" y="195753"/>
                  </a:lnTo>
                  <a:lnTo>
                    <a:pt x="2695" y="184850"/>
                  </a:lnTo>
                  <a:lnTo>
                    <a:pt x="0" y="171499"/>
                  </a:lnTo>
                  <a:lnTo>
                    <a:pt x="0" y="3430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5" name="object 105"/>
          <p:cNvSpPr txBox="1"/>
          <p:nvPr/>
        </p:nvSpPr>
        <p:spPr>
          <a:xfrm>
            <a:off x="3426671" y="2932702"/>
            <a:ext cx="523240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Arial"/>
                <a:cs typeface="Arial"/>
              </a:rPr>
              <a:t>PE + WE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106" name="object 106"/>
          <p:cNvGrpSpPr/>
          <p:nvPr/>
        </p:nvGrpSpPr>
        <p:grpSpPr>
          <a:xfrm>
            <a:off x="2086648" y="2546212"/>
            <a:ext cx="1656080" cy="956944"/>
            <a:chOff x="2086648" y="2546212"/>
            <a:chExt cx="1656080" cy="956944"/>
          </a:xfrm>
        </p:grpSpPr>
        <p:sp>
          <p:nvSpPr>
            <p:cNvPr id="107" name="object 107"/>
            <p:cNvSpPr/>
            <p:nvPr/>
          </p:nvSpPr>
          <p:spPr>
            <a:xfrm>
              <a:off x="2107143" y="2594200"/>
              <a:ext cx="1270" cy="294640"/>
            </a:xfrm>
            <a:custGeom>
              <a:avLst/>
              <a:gdLst/>
              <a:ahLst/>
              <a:cxnLst/>
              <a:rect l="l" t="t" r="r" b="b"/>
              <a:pathLst>
                <a:path w="1269" h="294639">
                  <a:moveTo>
                    <a:pt x="753" y="294450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2091410" y="2550975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0" y="43265"/>
                  </a:moveTo>
                  <a:lnTo>
                    <a:pt x="15621" y="0"/>
                  </a:lnTo>
                  <a:lnTo>
                    <a:pt x="31465" y="43184"/>
                  </a:lnTo>
                  <a:lnTo>
                    <a:pt x="0" y="43265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2091410" y="2550975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184"/>
                  </a:moveTo>
                  <a:lnTo>
                    <a:pt x="15621" y="0"/>
                  </a:lnTo>
                  <a:lnTo>
                    <a:pt x="0" y="43265"/>
                  </a:lnTo>
                  <a:lnTo>
                    <a:pt x="31465" y="43184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2919968" y="3189187"/>
              <a:ext cx="1270" cy="294640"/>
            </a:xfrm>
            <a:custGeom>
              <a:avLst/>
              <a:gdLst/>
              <a:ahLst/>
              <a:cxnLst/>
              <a:rect l="l" t="t" r="r" b="b"/>
              <a:pathLst>
                <a:path w="1269" h="294639">
                  <a:moveTo>
                    <a:pt x="753" y="294450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2904235" y="3145962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0" y="43265"/>
                  </a:moveTo>
                  <a:lnTo>
                    <a:pt x="15621" y="0"/>
                  </a:lnTo>
                  <a:lnTo>
                    <a:pt x="31465" y="43184"/>
                  </a:lnTo>
                  <a:lnTo>
                    <a:pt x="0" y="43265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2904235" y="3145962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184"/>
                  </a:moveTo>
                  <a:lnTo>
                    <a:pt x="15621" y="0"/>
                  </a:lnTo>
                  <a:lnTo>
                    <a:pt x="0" y="43265"/>
                  </a:lnTo>
                  <a:lnTo>
                    <a:pt x="31465" y="43184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3721824" y="3189187"/>
              <a:ext cx="1270" cy="294640"/>
            </a:xfrm>
            <a:custGeom>
              <a:avLst/>
              <a:gdLst/>
              <a:ahLst/>
              <a:cxnLst/>
              <a:rect l="l" t="t" r="r" b="b"/>
              <a:pathLst>
                <a:path w="1270" h="294639">
                  <a:moveTo>
                    <a:pt x="753" y="294450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3706091" y="3145962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0" y="43265"/>
                  </a:moveTo>
                  <a:lnTo>
                    <a:pt x="15621" y="0"/>
                  </a:lnTo>
                  <a:lnTo>
                    <a:pt x="31465" y="43184"/>
                  </a:lnTo>
                  <a:lnTo>
                    <a:pt x="0" y="43265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3706091" y="3145962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184"/>
                  </a:moveTo>
                  <a:lnTo>
                    <a:pt x="15621" y="0"/>
                  </a:lnTo>
                  <a:lnTo>
                    <a:pt x="0" y="43265"/>
                  </a:lnTo>
                  <a:lnTo>
                    <a:pt x="31465" y="43184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2107143" y="3203800"/>
              <a:ext cx="1270" cy="294640"/>
            </a:xfrm>
            <a:custGeom>
              <a:avLst/>
              <a:gdLst/>
              <a:ahLst/>
              <a:cxnLst/>
              <a:rect l="l" t="t" r="r" b="b"/>
              <a:pathLst>
                <a:path w="1269" h="294639">
                  <a:moveTo>
                    <a:pt x="753" y="294450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2091410" y="3160575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0" y="43265"/>
                  </a:moveTo>
                  <a:lnTo>
                    <a:pt x="15621" y="0"/>
                  </a:lnTo>
                  <a:lnTo>
                    <a:pt x="31465" y="43184"/>
                  </a:lnTo>
                  <a:lnTo>
                    <a:pt x="0" y="43265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2091410" y="3160575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184"/>
                  </a:moveTo>
                  <a:lnTo>
                    <a:pt x="15621" y="0"/>
                  </a:lnTo>
                  <a:lnTo>
                    <a:pt x="0" y="43265"/>
                  </a:lnTo>
                  <a:lnTo>
                    <a:pt x="31465" y="43184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9" name="object 119"/>
          <p:cNvSpPr txBox="1"/>
          <p:nvPr/>
        </p:nvSpPr>
        <p:spPr>
          <a:xfrm>
            <a:off x="4950671" y="2932702"/>
            <a:ext cx="523240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Arial"/>
                <a:cs typeface="Arial"/>
              </a:rPr>
              <a:t>PE + WE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120" name="object 120"/>
          <p:cNvGrpSpPr/>
          <p:nvPr/>
        </p:nvGrpSpPr>
        <p:grpSpPr>
          <a:xfrm>
            <a:off x="5662937" y="2908987"/>
            <a:ext cx="737870" cy="215900"/>
            <a:chOff x="5662937" y="2908987"/>
            <a:chExt cx="737870" cy="215900"/>
          </a:xfrm>
        </p:grpSpPr>
        <p:sp>
          <p:nvSpPr>
            <p:cNvPr id="121" name="object 121"/>
            <p:cNvSpPr/>
            <p:nvPr/>
          </p:nvSpPr>
          <p:spPr>
            <a:xfrm>
              <a:off x="5667699" y="2913750"/>
              <a:ext cx="728345" cy="206375"/>
            </a:xfrm>
            <a:custGeom>
              <a:avLst/>
              <a:gdLst/>
              <a:ahLst/>
              <a:cxnLst/>
              <a:rect l="l" t="t" r="r" b="b"/>
              <a:pathLst>
                <a:path w="728345" h="206375">
                  <a:moveTo>
                    <a:pt x="693799" y="205799"/>
                  </a:moveTo>
                  <a:lnTo>
                    <a:pt x="34300" y="205799"/>
                  </a:lnTo>
                  <a:lnTo>
                    <a:pt x="20949" y="203104"/>
                  </a:lnTo>
                  <a:lnTo>
                    <a:pt x="10046" y="195753"/>
                  </a:lnTo>
                  <a:lnTo>
                    <a:pt x="2695" y="184850"/>
                  </a:lnTo>
                  <a:lnTo>
                    <a:pt x="0" y="171499"/>
                  </a:lnTo>
                  <a:lnTo>
                    <a:pt x="0" y="34300"/>
                  </a:lnTo>
                  <a:lnTo>
                    <a:pt x="2695" y="20949"/>
                  </a:lnTo>
                  <a:lnTo>
                    <a:pt x="10046" y="10046"/>
                  </a:lnTo>
                  <a:lnTo>
                    <a:pt x="20949" y="2695"/>
                  </a:lnTo>
                  <a:lnTo>
                    <a:pt x="34300" y="0"/>
                  </a:lnTo>
                  <a:lnTo>
                    <a:pt x="693799" y="0"/>
                  </a:lnTo>
                  <a:lnTo>
                    <a:pt x="725489" y="21174"/>
                  </a:lnTo>
                  <a:lnTo>
                    <a:pt x="728099" y="34300"/>
                  </a:lnTo>
                  <a:lnTo>
                    <a:pt x="728099" y="171499"/>
                  </a:lnTo>
                  <a:lnTo>
                    <a:pt x="725404" y="184850"/>
                  </a:lnTo>
                  <a:lnTo>
                    <a:pt x="718053" y="195753"/>
                  </a:lnTo>
                  <a:lnTo>
                    <a:pt x="707150" y="203104"/>
                  </a:lnTo>
                  <a:lnTo>
                    <a:pt x="693799" y="205799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5667699" y="2913750"/>
              <a:ext cx="728345" cy="206375"/>
            </a:xfrm>
            <a:custGeom>
              <a:avLst/>
              <a:gdLst/>
              <a:ahLst/>
              <a:cxnLst/>
              <a:rect l="l" t="t" r="r" b="b"/>
              <a:pathLst>
                <a:path w="728345" h="206375">
                  <a:moveTo>
                    <a:pt x="0" y="34300"/>
                  </a:moveTo>
                  <a:lnTo>
                    <a:pt x="2695" y="20949"/>
                  </a:lnTo>
                  <a:lnTo>
                    <a:pt x="10046" y="10046"/>
                  </a:lnTo>
                  <a:lnTo>
                    <a:pt x="20949" y="2695"/>
                  </a:lnTo>
                  <a:lnTo>
                    <a:pt x="34300" y="0"/>
                  </a:lnTo>
                  <a:lnTo>
                    <a:pt x="693799" y="0"/>
                  </a:lnTo>
                  <a:lnTo>
                    <a:pt x="725489" y="21174"/>
                  </a:lnTo>
                  <a:lnTo>
                    <a:pt x="728099" y="34300"/>
                  </a:lnTo>
                  <a:lnTo>
                    <a:pt x="728099" y="171499"/>
                  </a:lnTo>
                  <a:lnTo>
                    <a:pt x="725404" y="184850"/>
                  </a:lnTo>
                  <a:lnTo>
                    <a:pt x="718053" y="195753"/>
                  </a:lnTo>
                  <a:lnTo>
                    <a:pt x="707150" y="203104"/>
                  </a:lnTo>
                  <a:lnTo>
                    <a:pt x="693799" y="205799"/>
                  </a:lnTo>
                  <a:lnTo>
                    <a:pt x="34300" y="205799"/>
                  </a:lnTo>
                  <a:lnTo>
                    <a:pt x="20949" y="203104"/>
                  </a:lnTo>
                  <a:lnTo>
                    <a:pt x="10046" y="195753"/>
                  </a:lnTo>
                  <a:lnTo>
                    <a:pt x="2695" y="184850"/>
                  </a:lnTo>
                  <a:lnTo>
                    <a:pt x="0" y="171499"/>
                  </a:lnTo>
                  <a:lnTo>
                    <a:pt x="0" y="3430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3" name="object 123"/>
          <p:cNvSpPr txBox="1"/>
          <p:nvPr/>
        </p:nvSpPr>
        <p:spPr>
          <a:xfrm>
            <a:off x="5750771" y="2932702"/>
            <a:ext cx="523240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Arial"/>
                <a:cs typeface="Arial"/>
              </a:rPr>
              <a:t>PE + WE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124" name="object 124"/>
          <p:cNvGrpSpPr/>
          <p:nvPr/>
        </p:nvGrpSpPr>
        <p:grpSpPr>
          <a:xfrm>
            <a:off x="6463037" y="2908987"/>
            <a:ext cx="737870" cy="215900"/>
            <a:chOff x="6463037" y="2908987"/>
            <a:chExt cx="737870" cy="215900"/>
          </a:xfrm>
        </p:grpSpPr>
        <p:sp>
          <p:nvSpPr>
            <p:cNvPr id="125" name="object 125"/>
            <p:cNvSpPr/>
            <p:nvPr/>
          </p:nvSpPr>
          <p:spPr>
            <a:xfrm>
              <a:off x="6467799" y="2913750"/>
              <a:ext cx="728345" cy="206375"/>
            </a:xfrm>
            <a:custGeom>
              <a:avLst/>
              <a:gdLst/>
              <a:ahLst/>
              <a:cxnLst/>
              <a:rect l="l" t="t" r="r" b="b"/>
              <a:pathLst>
                <a:path w="728345" h="206375">
                  <a:moveTo>
                    <a:pt x="693799" y="205799"/>
                  </a:moveTo>
                  <a:lnTo>
                    <a:pt x="34300" y="205799"/>
                  </a:lnTo>
                  <a:lnTo>
                    <a:pt x="20949" y="203104"/>
                  </a:lnTo>
                  <a:lnTo>
                    <a:pt x="10046" y="195753"/>
                  </a:lnTo>
                  <a:lnTo>
                    <a:pt x="2695" y="184850"/>
                  </a:lnTo>
                  <a:lnTo>
                    <a:pt x="0" y="171499"/>
                  </a:lnTo>
                  <a:lnTo>
                    <a:pt x="0" y="34300"/>
                  </a:lnTo>
                  <a:lnTo>
                    <a:pt x="2695" y="20949"/>
                  </a:lnTo>
                  <a:lnTo>
                    <a:pt x="10046" y="10046"/>
                  </a:lnTo>
                  <a:lnTo>
                    <a:pt x="20949" y="2695"/>
                  </a:lnTo>
                  <a:lnTo>
                    <a:pt x="34300" y="0"/>
                  </a:lnTo>
                  <a:lnTo>
                    <a:pt x="693799" y="0"/>
                  </a:lnTo>
                  <a:lnTo>
                    <a:pt x="725488" y="21174"/>
                  </a:lnTo>
                  <a:lnTo>
                    <a:pt x="728099" y="34300"/>
                  </a:lnTo>
                  <a:lnTo>
                    <a:pt x="728099" y="171499"/>
                  </a:lnTo>
                  <a:lnTo>
                    <a:pt x="725404" y="184850"/>
                  </a:lnTo>
                  <a:lnTo>
                    <a:pt x="718053" y="195753"/>
                  </a:lnTo>
                  <a:lnTo>
                    <a:pt x="707150" y="203104"/>
                  </a:lnTo>
                  <a:lnTo>
                    <a:pt x="693799" y="205799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6467799" y="2913750"/>
              <a:ext cx="728345" cy="206375"/>
            </a:xfrm>
            <a:custGeom>
              <a:avLst/>
              <a:gdLst/>
              <a:ahLst/>
              <a:cxnLst/>
              <a:rect l="l" t="t" r="r" b="b"/>
              <a:pathLst>
                <a:path w="728345" h="206375">
                  <a:moveTo>
                    <a:pt x="0" y="34300"/>
                  </a:moveTo>
                  <a:lnTo>
                    <a:pt x="2695" y="20949"/>
                  </a:lnTo>
                  <a:lnTo>
                    <a:pt x="10046" y="10046"/>
                  </a:lnTo>
                  <a:lnTo>
                    <a:pt x="20949" y="2695"/>
                  </a:lnTo>
                  <a:lnTo>
                    <a:pt x="34300" y="0"/>
                  </a:lnTo>
                  <a:lnTo>
                    <a:pt x="693799" y="0"/>
                  </a:lnTo>
                  <a:lnTo>
                    <a:pt x="725488" y="21174"/>
                  </a:lnTo>
                  <a:lnTo>
                    <a:pt x="728099" y="34300"/>
                  </a:lnTo>
                  <a:lnTo>
                    <a:pt x="728099" y="171499"/>
                  </a:lnTo>
                  <a:lnTo>
                    <a:pt x="725404" y="184850"/>
                  </a:lnTo>
                  <a:lnTo>
                    <a:pt x="718053" y="195753"/>
                  </a:lnTo>
                  <a:lnTo>
                    <a:pt x="707150" y="203104"/>
                  </a:lnTo>
                  <a:lnTo>
                    <a:pt x="693799" y="205799"/>
                  </a:lnTo>
                  <a:lnTo>
                    <a:pt x="34300" y="205799"/>
                  </a:lnTo>
                  <a:lnTo>
                    <a:pt x="20949" y="203104"/>
                  </a:lnTo>
                  <a:lnTo>
                    <a:pt x="10046" y="195753"/>
                  </a:lnTo>
                  <a:lnTo>
                    <a:pt x="2695" y="184850"/>
                  </a:lnTo>
                  <a:lnTo>
                    <a:pt x="0" y="171499"/>
                  </a:lnTo>
                  <a:lnTo>
                    <a:pt x="0" y="3430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7" name="object 127"/>
          <p:cNvSpPr txBox="1"/>
          <p:nvPr/>
        </p:nvSpPr>
        <p:spPr>
          <a:xfrm>
            <a:off x="6550871" y="2932702"/>
            <a:ext cx="523240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Arial"/>
                <a:cs typeface="Arial"/>
              </a:rPr>
              <a:t>PE + WE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128" name="object 128"/>
          <p:cNvGrpSpPr/>
          <p:nvPr/>
        </p:nvGrpSpPr>
        <p:grpSpPr>
          <a:xfrm>
            <a:off x="5210848" y="3141200"/>
            <a:ext cx="1656080" cy="361950"/>
            <a:chOff x="5210848" y="3141200"/>
            <a:chExt cx="1656080" cy="361950"/>
          </a:xfrm>
        </p:grpSpPr>
        <p:sp>
          <p:nvSpPr>
            <p:cNvPr id="129" name="object 129"/>
            <p:cNvSpPr/>
            <p:nvPr/>
          </p:nvSpPr>
          <p:spPr>
            <a:xfrm>
              <a:off x="6044168" y="3189187"/>
              <a:ext cx="1270" cy="294640"/>
            </a:xfrm>
            <a:custGeom>
              <a:avLst/>
              <a:gdLst/>
              <a:ahLst/>
              <a:cxnLst/>
              <a:rect l="l" t="t" r="r" b="b"/>
              <a:pathLst>
                <a:path w="1270" h="294639">
                  <a:moveTo>
                    <a:pt x="753" y="294450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6028436" y="3145962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0" y="43265"/>
                  </a:moveTo>
                  <a:lnTo>
                    <a:pt x="15621" y="0"/>
                  </a:lnTo>
                  <a:lnTo>
                    <a:pt x="31465" y="43184"/>
                  </a:lnTo>
                  <a:lnTo>
                    <a:pt x="0" y="43265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6028436" y="3145962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184"/>
                  </a:moveTo>
                  <a:lnTo>
                    <a:pt x="15621" y="0"/>
                  </a:lnTo>
                  <a:lnTo>
                    <a:pt x="0" y="43265"/>
                  </a:lnTo>
                  <a:lnTo>
                    <a:pt x="31465" y="43184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6846024" y="3189187"/>
              <a:ext cx="1270" cy="294640"/>
            </a:xfrm>
            <a:custGeom>
              <a:avLst/>
              <a:gdLst/>
              <a:ahLst/>
              <a:cxnLst/>
              <a:rect l="l" t="t" r="r" b="b"/>
              <a:pathLst>
                <a:path w="1270" h="294639">
                  <a:moveTo>
                    <a:pt x="753" y="294450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6830291" y="3145962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0" y="43265"/>
                  </a:moveTo>
                  <a:lnTo>
                    <a:pt x="15622" y="0"/>
                  </a:lnTo>
                  <a:lnTo>
                    <a:pt x="31465" y="43184"/>
                  </a:lnTo>
                  <a:lnTo>
                    <a:pt x="0" y="43265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6830291" y="3145962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184"/>
                  </a:moveTo>
                  <a:lnTo>
                    <a:pt x="15622" y="0"/>
                  </a:lnTo>
                  <a:lnTo>
                    <a:pt x="0" y="43265"/>
                  </a:lnTo>
                  <a:lnTo>
                    <a:pt x="31465" y="43184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5231343" y="3203800"/>
              <a:ext cx="1270" cy="294640"/>
            </a:xfrm>
            <a:custGeom>
              <a:avLst/>
              <a:gdLst/>
              <a:ahLst/>
              <a:cxnLst/>
              <a:rect l="l" t="t" r="r" b="b"/>
              <a:pathLst>
                <a:path w="1270" h="294639">
                  <a:moveTo>
                    <a:pt x="753" y="294450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5215611" y="3160575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0" y="43265"/>
                  </a:moveTo>
                  <a:lnTo>
                    <a:pt x="15621" y="0"/>
                  </a:lnTo>
                  <a:lnTo>
                    <a:pt x="31465" y="43184"/>
                  </a:lnTo>
                  <a:lnTo>
                    <a:pt x="0" y="43265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5215611" y="3160575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184"/>
                  </a:moveTo>
                  <a:lnTo>
                    <a:pt x="15621" y="0"/>
                  </a:lnTo>
                  <a:lnTo>
                    <a:pt x="0" y="43265"/>
                  </a:lnTo>
                  <a:lnTo>
                    <a:pt x="31465" y="43184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8" name="object 138"/>
          <p:cNvSpPr txBox="1"/>
          <p:nvPr/>
        </p:nvSpPr>
        <p:spPr>
          <a:xfrm>
            <a:off x="527050" y="3852023"/>
            <a:ext cx="2188845" cy="626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18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PE - Positional Embedding WE - Word Embedding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FF5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Positional Embeddings in Transformer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9999" y="1355981"/>
            <a:ext cx="3202940" cy="1112612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79095" marR="5080" indent="-367030">
              <a:lnSpc>
                <a:spcPct val="100699"/>
              </a:lnSpc>
              <a:spcBef>
                <a:spcPts val="85"/>
              </a:spcBef>
              <a:buFont typeface="Arial"/>
              <a:buChar char="●"/>
              <a:tabLst>
                <a:tab pos="379095" algn="l"/>
              </a:tabLst>
            </a:pP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Positional embeddings (PE) encode the order of tokens into ﬁxed size vectors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6200249" y="1451824"/>
            <a:ext cx="208915" cy="818515"/>
            <a:chOff x="6200249" y="1451824"/>
            <a:chExt cx="208915" cy="818515"/>
          </a:xfrm>
        </p:grpSpPr>
        <p:sp>
          <p:nvSpPr>
            <p:cNvPr id="5" name="object 5"/>
            <p:cNvSpPr/>
            <p:nvPr/>
          </p:nvSpPr>
          <p:spPr>
            <a:xfrm>
              <a:off x="6209774" y="1661149"/>
              <a:ext cx="189865" cy="200025"/>
            </a:xfrm>
            <a:custGeom>
              <a:avLst/>
              <a:gdLst/>
              <a:ahLst/>
              <a:cxnLst/>
              <a:rect l="l" t="t" r="r" b="b"/>
              <a:pathLst>
                <a:path w="189864" h="200025">
                  <a:moveTo>
                    <a:pt x="189299" y="199799"/>
                  </a:moveTo>
                  <a:lnTo>
                    <a:pt x="0" y="199799"/>
                  </a:lnTo>
                  <a:lnTo>
                    <a:pt x="0" y="0"/>
                  </a:lnTo>
                  <a:lnTo>
                    <a:pt x="189299" y="0"/>
                  </a:lnTo>
                  <a:lnTo>
                    <a:pt x="189299" y="199799"/>
                  </a:lnTo>
                  <a:close/>
                </a:path>
              </a:pathLst>
            </a:custGeom>
            <a:solidFill>
              <a:srgbClr val="9900FF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6209774" y="1661149"/>
              <a:ext cx="189865" cy="200025"/>
            </a:xfrm>
            <a:custGeom>
              <a:avLst/>
              <a:gdLst/>
              <a:ahLst/>
              <a:cxnLst/>
              <a:rect l="l" t="t" r="r" b="b"/>
              <a:pathLst>
                <a:path w="189864" h="200025">
                  <a:moveTo>
                    <a:pt x="0" y="0"/>
                  </a:moveTo>
                  <a:lnTo>
                    <a:pt x="189299" y="0"/>
                  </a:lnTo>
                  <a:lnTo>
                    <a:pt x="189299" y="199799"/>
                  </a:lnTo>
                  <a:lnTo>
                    <a:pt x="0" y="19979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6209774" y="1461349"/>
              <a:ext cx="189865" cy="200025"/>
            </a:xfrm>
            <a:custGeom>
              <a:avLst/>
              <a:gdLst/>
              <a:ahLst/>
              <a:cxnLst/>
              <a:rect l="l" t="t" r="r" b="b"/>
              <a:pathLst>
                <a:path w="189864" h="200025">
                  <a:moveTo>
                    <a:pt x="189299" y="199799"/>
                  </a:moveTo>
                  <a:lnTo>
                    <a:pt x="0" y="199799"/>
                  </a:lnTo>
                  <a:lnTo>
                    <a:pt x="0" y="0"/>
                  </a:lnTo>
                  <a:lnTo>
                    <a:pt x="189299" y="0"/>
                  </a:lnTo>
                  <a:lnTo>
                    <a:pt x="189299" y="199799"/>
                  </a:lnTo>
                  <a:close/>
                </a:path>
              </a:pathLst>
            </a:custGeom>
            <a:solidFill>
              <a:srgbClr val="9900FF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6209774" y="1461349"/>
              <a:ext cx="189865" cy="200025"/>
            </a:xfrm>
            <a:custGeom>
              <a:avLst/>
              <a:gdLst/>
              <a:ahLst/>
              <a:cxnLst/>
              <a:rect l="l" t="t" r="r" b="b"/>
              <a:pathLst>
                <a:path w="189864" h="200025">
                  <a:moveTo>
                    <a:pt x="0" y="0"/>
                  </a:moveTo>
                  <a:lnTo>
                    <a:pt x="189299" y="0"/>
                  </a:lnTo>
                  <a:lnTo>
                    <a:pt x="189299" y="199799"/>
                  </a:lnTo>
                  <a:lnTo>
                    <a:pt x="0" y="19979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6209774" y="2060749"/>
              <a:ext cx="189865" cy="200025"/>
            </a:xfrm>
            <a:custGeom>
              <a:avLst/>
              <a:gdLst/>
              <a:ahLst/>
              <a:cxnLst/>
              <a:rect l="l" t="t" r="r" b="b"/>
              <a:pathLst>
                <a:path w="189864" h="200025">
                  <a:moveTo>
                    <a:pt x="189299" y="199799"/>
                  </a:moveTo>
                  <a:lnTo>
                    <a:pt x="0" y="199799"/>
                  </a:lnTo>
                  <a:lnTo>
                    <a:pt x="0" y="0"/>
                  </a:lnTo>
                  <a:lnTo>
                    <a:pt x="189299" y="0"/>
                  </a:lnTo>
                  <a:lnTo>
                    <a:pt x="189299" y="199799"/>
                  </a:lnTo>
                  <a:close/>
                </a:path>
              </a:pathLst>
            </a:custGeom>
            <a:solidFill>
              <a:srgbClr val="9900FF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6209774" y="2060749"/>
              <a:ext cx="189865" cy="200025"/>
            </a:xfrm>
            <a:custGeom>
              <a:avLst/>
              <a:gdLst/>
              <a:ahLst/>
              <a:cxnLst/>
              <a:rect l="l" t="t" r="r" b="b"/>
              <a:pathLst>
                <a:path w="189864" h="200025">
                  <a:moveTo>
                    <a:pt x="0" y="0"/>
                  </a:moveTo>
                  <a:lnTo>
                    <a:pt x="189299" y="0"/>
                  </a:lnTo>
                  <a:lnTo>
                    <a:pt x="189299" y="199799"/>
                  </a:lnTo>
                  <a:lnTo>
                    <a:pt x="0" y="19979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6209774" y="1860949"/>
              <a:ext cx="189865" cy="200025"/>
            </a:xfrm>
            <a:custGeom>
              <a:avLst/>
              <a:gdLst/>
              <a:ahLst/>
              <a:cxnLst/>
              <a:rect l="l" t="t" r="r" b="b"/>
              <a:pathLst>
                <a:path w="189864" h="200025">
                  <a:moveTo>
                    <a:pt x="189299" y="199799"/>
                  </a:moveTo>
                  <a:lnTo>
                    <a:pt x="0" y="199799"/>
                  </a:lnTo>
                  <a:lnTo>
                    <a:pt x="0" y="0"/>
                  </a:lnTo>
                  <a:lnTo>
                    <a:pt x="189299" y="0"/>
                  </a:lnTo>
                  <a:lnTo>
                    <a:pt x="189299" y="199799"/>
                  </a:lnTo>
                  <a:close/>
                </a:path>
              </a:pathLst>
            </a:custGeom>
            <a:solidFill>
              <a:srgbClr val="9900FF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6209774" y="1860949"/>
              <a:ext cx="189865" cy="200025"/>
            </a:xfrm>
            <a:custGeom>
              <a:avLst/>
              <a:gdLst/>
              <a:ahLst/>
              <a:cxnLst/>
              <a:rect l="l" t="t" r="r" b="b"/>
              <a:pathLst>
                <a:path w="189864" h="200025">
                  <a:moveTo>
                    <a:pt x="0" y="0"/>
                  </a:moveTo>
                  <a:lnTo>
                    <a:pt x="189299" y="0"/>
                  </a:lnTo>
                  <a:lnTo>
                    <a:pt x="189299" y="199799"/>
                  </a:lnTo>
                  <a:lnTo>
                    <a:pt x="0" y="19979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6886050" y="1451824"/>
            <a:ext cx="208915" cy="818515"/>
            <a:chOff x="6886050" y="1451824"/>
            <a:chExt cx="208915" cy="818515"/>
          </a:xfrm>
        </p:grpSpPr>
        <p:sp>
          <p:nvSpPr>
            <p:cNvPr id="14" name="object 14"/>
            <p:cNvSpPr/>
            <p:nvPr/>
          </p:nvSpPr>
          <p:spPr>
            <a:xfrm>
              <a:off x="6895575" y="1661149"/>
              <a:ext cx="189865" cy="200025"/>
            </a:xfrm>
            <a:custGeom>
              <a:avLst/>
              <a:gdLst/>
              <a:ahLst/>
              <a:cxnLst/>
              <a:rect l="l" t="t" r="r" b="b"/>
              <a:pathLst>
                <a:path w="189865" h="200025">
                  <a:moveTo>
                    <a:pt x="189299" y="199799"/>
                  </a:moveTo>
                  <a:lnTo>
                    <a:pt x="0" y="199799"/>
                  </a:lnTo>
                  <a:lnTo>
                    <a:pt x="0" y="0"/>
                  </a:lnTo>
                  <a:lnTo>
                    <a:pt x="189299" y="0"/>
                  </a:lnTo>
                  <a:lnTo>
                    <a:pt x="189299" y="199799"/>
                  </a:lnTo>
                  <a:close/>
                </a:path>
              </a:pathLst>
            </a:custGeom>
            <a:solidFill>
              <a:srgbClr val="9900FF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6895575" y="1661149"/>
              <a:ext cx="189865" cy="200025"/>
            </a:xfrm>
            <a:custGeom>
              <a:avLst/>
              <a:gdLst/>
              <a:ahLst/>
              <a:cxnLst/>
              <a:rect l="l" t="t" r="r" b="b"/>
              <a:pathLst>
                <a:path w="189865" h="200025">
                  <a:moveTo>
                    <a:pt x="0" y="0"/>
                  </a:moveTo>
                  <a:lnTo>
                    <a:pt x="189299" y="0"/>
                  </a:lnTo>
                  <a:lnTo>
                    <a:pt x="189299" y="199799"/>
                  </a:lnTo>
                  <a:lnTo>
                    <a:pt x="0" y="19979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6895575" y="1461349"/>
              <a:ext cx="189865" cy="200025"/>
            </a:xfrm>
            <a:custGeom>
              <a:avLst/>
              <a:gdLst/>
              <a:ahLst/>
              <a:cxnLst/>
              <a:rect l="l" t="t" r="r" b="b"/>
              <a:pathLst>
                <a:path w="189865" h="200025">
                  <a:moveTo>
                    <a:pt x="189299" y="199799"/>
                  </a:moveTo>
                  <a:lnTo>
                    <a:pt x="0" y="199799"/>
                  </a:lnTo>
                  <a:lnTo>
                    <a:pt x="0" y="0"/>
                  </a:lnTo>
                  <a:lnTo>
                    <a:pt x="189299" y="0"/>
                  </a:lnTo>
                  <a:lnTo>
                    <a:pt x="189299" y="199799"/>
                  </a:lnTo>
                  <a:close/>
                </a:path>
              </a:pathLst>
            </a:custGeom>
            <a:solidFill>
              <a:srgbClr val="9900FF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6895575" y="1461349"/>
              <a:ext cx="189865" cy="200025"/>
            </a:xfrm>
            <a:custGeom>
              <a:avLst/>
              <a:gdLst/>
              <a:ahLst/>
              <a:cxnLst/>
              <a:rect l="l" t="t" r="r" b="b"/>
              <a:pathLst>
                <a:path w="189865" h="200025">
                  <a:moveTo>
                    <a:pt x="0" y="0"/>
                  </a:moveTo>
                  <a:lnTo>
                    <a:pt x="189299" y="0"/>
                  </a:lnTo>
                  <a:lnTo>
                    <a:pt x="189299" y="199799"/>
                  </a:lnTo>
                  <a:lnTo>
                    <a:pt x="0" y="19979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object 18"/>
            <p:cNvSpPr/>
            <p:nvPr/>
          </p:nvSpPr>
          <p:spPr>
            <a:xfrm>
              <a:off x="6895575" y="2060749"/>
              <a:ext cx="189865" cy="200025"/>
            </a:xfrm>
            <a:custGeom>
              <a:avLst/>
              <a:gdLst/>
              <a:ahLst/>
              <a:cxnLst/>
              <a:rect l="l" t="t" r="r" b="b"/>
              <a:pathLst>
                <a:path w="189865" h="200025">
                  <a:moveTo>
                    <a:pt x="189299" y="199799"/>
                  </a:moveTo>
                  <a:lnTo>
                    <a:pt x="0" y="199799"/>
                  </a:lnTo>
                  <a:lnTo>
                    <a:pt x="0" y="0"/>
                  </a:lnTo>
                  <a:lnTo>
                    <a:pt x="189299" y="0"/>
                  </a:lnTo>
                  <a:lnTo>
                    <a:pt x="189299" y="199799"/>
                  </a:lnTo>
                  <a:close/>
                </a:path>
              </a:pathLst>
            </a:custGeom>
            <a:solidFill>
              <a:srgbClr val="9900FF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object 19"/>
            <p:cNvSpPr/>
            <p:nvPr/>
          </p:nvSpPr>
          <p:spPr>
            <a:xfrm>
              <a:off x="6895575" y="2060749"/>
              <a:ext cx="189865" cy="200025"/>
            </a:xfrm>
            <a:custGeom>
              <a:avLst/>
              <a:gdLst/>
              <a:ahLst/>
              <a:cxnLst/>
              <a:rect l="l" t="t" r="r" b="b"/>
              <a:pathLst>
                <a:path w="189865" h="200025">
                  <a:moveTo>
                    <a:pt x="0" y="0"/>
                  </a:moveTo>
                  <a:lnTo>
                    <a:pt x="189299" y="0"/>
                  </a:lnTo>
                  <a:lnTo>
                    <a:pt x="189299" y="199799"/>
                  </a:lnTo>
                  <a:lnTo>
                    <a:pt x="0" y="19979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object 20"/>
            <p:cNvSpPr/>
            <p:nvPr/>
          </p:nvSpPr>
          <p:spPr>
            <a:xfrm>
              <a:off x="6895575" y="1860949"/>
              <a:ext cx="189865" cy="200025"/>
            </a:xfrm>
            <a:custGeom>
              <a:avLst/>
              <a:gdLst/>
              <a:ahLst/>
              <a:cxnLst/>
              <a:rect l="l" t="t" r="r" b="b"/>
              <a:pathLst>
                <a:path w="189865" h="200025">
                  <a:moveTo>
                    <a:pt x="189299" y="199799"/>
                  </a:moveTo>
                  <a:lnTo>
                    <a:pt x="0" y="199799"/>
                  </a:lnTo>
                  <a:lnTo>
                    <a:pt x="0" y="0"/>
                  </a:lnTo>
                  <a:lnTo>
                    <a:pt x="189299" y="0"/>
                  </a:lnTo>
                  <a:lnTo>
                    <a:pt x="189299" y="199799"/>
                  </a:lnTo>
                  <a:close/>
                </a:path>
              </a:pathLst>
            </a:custGeom>
            <a:solidFill>
              <a:srgbClr val="9900FF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6895575" y="1860949"/>
              <a:ext cx="189865" cy="200025"/>
            </a:xfrm>
            <a:custGeom>
              <a:avLst/>
              <a:gdLst/>
              <a:ahLst/>
              <a:cxnLst/>
              <a:rect l="l" t="t" r="r" b="b"/>
              <a:pathLst>
                <a:path w="189865" h="200025">
                  <a:moveTo>
                    <a:pt x="0" y="0"/>
                  </a:moveTo>
                  <a:lnTo>
                    <a:pt x="189299" y="0"/>
                  </a:lnTo>
                  <a:lnTo>
                    <a:pt x="189299" y="199799"/>
                  </a:lnTo>
                  <a:lnTo>
                    <a:pt x="0" y="19979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2" name="object 22"/>
          <p:cNvGrpSpPr/>
          <p:nvPr/>
        </p:nvGrpSpPr>
        <p:grpSpPr>
          <a:xfrm>
            <a:off x="7571850" y="1451824"/>
            <a:ext cx="208915" cy="818515"/>
            <a:chOff x="7571850" y="1451824"/>
            <a:chExt cx="208915" cy="818515"/>
          </a:xfrm>
        </p:grpSpPr>
        <p:sp>
          <p:nvSpPr>
            <p:cNvPr id="23" name="object 23"/>
            <p:cNvSpPr/>
            <p:nvPr/>
          </p:nvSpPr>
          <p:spPr>
            <a:xfrm>
              <a:off x="7581375" y="1661149"/>
              <a:ext cx="189865" cy="200025"/>
            </a:xfrm>
            <a:custGeom>
              <a:avLst/>
              <a:gdLst/>
              <a:ahLst/>
              <a:cxnLst/>
              <a:rect l="l" t="t" r="r" b="b"/>
              <a:pathLst>
                <a:path w="189865" h="200025">
                  <a:moveTo>
                    <a:pt x="189299" y="199799"/>
                  </a:moveTo>
                  <a:lnTo>
                    <a:pt x="0" y="199799"/>
                  </a:lnTo>
                  <a:lnTo>
                    <a:pt x="0" y="0"/>
                  </a:lnTo>
                  <a:lnTo>
                    <a:pt x="189299" y="0"/>
                  </a:lnTo>
                  <a:lnTo>
                    <a:pt x="189299" y="199799"/>
                  </a:lnTo>
                  <a:close/>
                </a:path>
              </a:pathLst>
            </a:custGeom>
            <a:solidFill>
              <a:srgbClr val="9900FF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object 24"/>
            <p:cNvSpPr/>
            <p:nvPr/>
          </p:nvSpPr>
          <p:spPr>
            <a:xfrm>
              <a:off x="7581375" y="1661149"/>
              <a:ext cx="189865" cy="200025"/>
            </a:xfrm>
            <a:custGeom>
              <a:avLst/>
              <a:gdLst/>
              <a:ahLst/>
              <a:cxnLst/>
              <a:rect l="l" t="t" r="r" b="b"/>
              <a:pathLst>
                <a:path w="189865" h="200025">
                  <a:moveTo>
                    <a:pt x="0" y="0"/>
                  </a:moveTo>
                  <a:lnTo>
                    <a:pt x="189299" y="0"/>
                  </a:lnTo>
                  <a:lnTo>
                    <a:pt x="189299" y="199799"/>
                  </a:lnTo>
                  <a:lnTo>
                    <a:pt x="0" y="19979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object 25"/>
            <p:cNvSpPr/>
            <p:nvPr/>
          </p:nvSpPr>
          <p:spPr>
            <a:xfrm>
              <a:off x="7581375" y="1461349"/>
              <a:ext cx="189865" cy="200025"/>
            </a:xfrm>
            <a:custGeom>
              <a:avLst/>
              <a:gdLst/>
              <a:ahLst/>
              <a:cxnLst/>
              <a:rect l="l" t="t" r="r" b="b"/>
              <a:pathLst>
                <a:path w="189865" h="200025">
                  <a:moveTo>
                    <a:pt x="189299" y="199799"/>
                  </a:moveTo>
                  <a:lnTo>
                    <a:pt x="0" y="199799"/>
                  </a:lnTo>
                  <a:lnTo>
                    <a:pt x="0" y="0"/>
                  </a:lnTo>
                  <a:lnTo>
                    <a:pt x="189299" y="0"/>
                  </a:lnTo>
                  <a:lnTo>
                    <a:pt x="189299" y="199799"/>
                  </a:lnTo>
                  <a:close/>
                </a:path>
              </a:pathLst>
            </a:custGeom>
            <a:solidFill>
              <a:srgbClr val="9900FF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object 26"/>
            <p:cNvSpPr/>
            <p:nvPr/>
          </p:nvSpPr>
          <p:spPr>
            <a:xfrm>
              <a:off x="7581375" y="1461349"/>
              <a:ext cx="189865" cy="200025"/>
            </a:xfrm>
            <a:custGeom>
              <a:avLst/>
              <a:gdLst/>
              <a:ahLst/>
              <a:cxnLst/>
              <a:rect l="l" t="t" r="r" b="b"/>
              <a:pathLst>
                <a:path w="189865" h="200025">
                  <a:moveTo>
                    <a:pt x="0" y="0"/>
                  </a:moveTo>
                  <a:lnTo>
                    <a:pt x="189299" y="0"/>
                  </a:lnTo>
                  <a:lnTo>
                    <a:pt x="189299" y="199799"/>
                  </a:lnTo>
                  <a:lnTo>
                    <a:pt x="0" y="19979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object 27"/>
            <p:cNvSpPr/>
            <p:nvPr/>
          </p:nvSpPr>
          <p:spPr>
            <a:xfrm>
              <a:off x="7581375" y="2060749"/>
              <a:ext cx="189865" cy="200025"/>
            </a:xfrm>
            <a:custGeom>
              <a:avLst/>
              <a:gdLst/>
              <a:ahLst/>
              <a:cxnLst/>
              <a:rect l="l" t="t" r="r" b="b"/>
              <a:pathLst>
                <a:path w="189865" h="200025">
                  <a:moveTo>
                    <a:pt x="189299" y="199799"/>
                  </a:moveTo>
                  <a:lnTo>
                    <a:pt x="0" y="199799"/>
                  </a:lnTo>
                  <a:lnTo>
                    <a:pt x="0" y="0"/>
                  </a:lnTo>
                  <a:lnTo>
                    <a:pt x="189299" y="0"/>
                  </a:lnTo>
                  <a:lnTo>
                    <a:pt x="189299" y="199799"/>
                  </a:lnTo>
                  <a:close/>
                </a:path>
              </a:pathLst>
            </a:custGeom>
            <a:solidFill>
              <a:srgbClr val="9900FF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object 28"/>
            <p:cNvSpPr/>
            <p:nvPr/>
          </p:nvSpPr>
          <p:spPr>
            <a:xfrm>
              <a:off x="7581375" y="2060749"/>
              <a:ext cx="189865" cy="200025"/>
            </a:xfrm>
            <a:custGeom>
              <a:avLst/>
              <a:gdLst/>
              <a:ahLst/>
              <a:cxnLst/>
              <a:rect l="l" t="t" r="r" b="b"/>
              <a:pathLst>
                <a:path w="189865" h="200025">
                  <a:moveTo>
                    <a:pt x="0" y="0"/>
                  </a:moveTo>
                  <a:lnTo>
                    <a:pt x="189299" y="0"/>
                  </a:lnTo>
                  <a:lnTo>
                    <a:pt x="189299" y="199799"/>
                  </a:lnTo>
                  <a:lnTo>
                    <a:pt x="0" y="19979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object 29"/>
            <p:cNvSpPr/>
            <p:nvPr/>
          </p:nvSpPr>
          <p:spPr>
            <a:xfrm>
              <a:off x="7581375" y="1860949"/>
              <a:ext cx="189865" cy="200025"/>
            </a:xfrm>
            <a:custGeom>
              <a:avLst/>
              <a:gdLst/>
              <a:ahLst/>
              <a:cxnLst/>
              <a:rect l="l" t="t" r="r" b="b"/>
              <a:pathLst>
                <a:path w="189865" h="200025">
                  <a:moveTo>
                    <a:pt x="189299" y="199799"/>
                  </a:moveTo>
                  <a:lnTo>
                    <a:pt x="0" y="199799"/>
                  </a:lnTo>
                  <a:lnTo>
                    <a:pt x="0" y="0"/>
                  </a:lnTo>
                  <a:lnTo>
                    <a:pt x="189299" y="0"/>
                  </a:lnTo>
                  <a:lnTo>
                    <a:pt x="189299" y="199799"/>
                  </a:lnTo>
                  <a:close/>
                </a:path>
              </a:pathLst>
            </a:custGeom>
            <a:solidFill>
              <a:srgbClr val="9900FF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object 30"/>
            <p:cNvSpPr/>
            <p:nvPr/>
          </p:nvSpPr>
          <p:spPr>
            <a:xfrm>
              <a:off x="7581375" y="1860949"/>
              <a:ext cx="189865" cy="200025"/>
            </a:xfrm>
            <a:custGeom>
              <a:avLst/>
              <a:gdLst/>
              <a:ahLst/>
              <a:cxnLst/>
              <a:rect l="l" t="t" r="r" b="b"/>
              <a:pathLst>
                <a:path w="189865" h="200025">
                  <a:moveTo>
                    <a:pt x="0" y="0"/>
                  </a:moveTo>
                  <a:lnTo>
                    <a:pt x="189299" y="0"/>
                  </a:lnTo>
                  <a:lnTo>
                    <a:pt x="189299" y="199799"/>
                  </a:lnTo>
                  <a:lnTo>
                    <a:pt x="0" y="19979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1" name="object 31"/>
          <p:cNvGrpSpPr/>
          <p:nvPr/>
        </p:nvGrpSpPr>
        <p:grpSpPr>
          <a:xfrm>
            <a:off x="8257650" y="1451824"/>
            <a:ext cx="208915" cy="818515"/>
            <a:chOff x="8257650" y="1451824"/>
            <a:chExt cx="208915" cy="818515"/>
          </a:xfrm>
        </p:grpSpPr>
        <p:sp>
          <p:nvSpPr>
            <p:cNvPr id="32" name="object 32"/>
            <p:cNvSpPr/>
            <p:nvPr/>
          </p:nvSpPr>
          <p:spPr>
            <a:xfrm>
              <a:off x="8267175" y="1661149"/>
              <a:ext cx="189865" cy="200025"/>
            </a:xfrm>
            <a:custGeom>
              <a:avLst/>
              <a:gdLst/>
              <a:ahLst/>
              <a:cxnLst/>
              <a:rect l="l" t="t" r="r" b="b"/>
              <a:pathLst>
                <a:path w="189865" h="200025">
                  <a:moveTo>
                    <a:pt x="189299" y="199799"/>
                  </a:moveTo>
                  <a:lnTo>
                    <a:pt x="0" y="199799"/>
                  </a:lnTo>
                  <a:lnTo>
                    <a:pt x="0" y="0"/>
                  </a:lnTo>
                  <a:lnTo>
                    <a:pt x="189299" y="0"/>
                  </a:lnTo>
                  <a:lnTo>
                    <a:pt x="189299" y="199799"/>
                  </a:lnTo>
                  <a:close/>
                </a:path>
              </a:pathLst>
            </a:custGeom>
            <a:solidFill>
              <a:srgbClr val="9900FF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object 33"/>
            <p:cNvSpPr/>
            <p:nvPr/>
          </p:nvSpPr>
          <p:spPr>
            <a:xfrm>
              <a:off x="8267175" y="1661149"/>
              <a:ext cx="189865" cy="200025"/>
            </a:xfrm>
            <a:custGeom>
              <a:avLst/>
              <a:gdLst/>
              <a:ahLst/>
              <a:cxnLst/>
              <a:rect l="l" t="t" r="r" b="b"/>
              <a:pathLst>
                <a:path w="189865" h="200025">
                  <a:moveTo>
                    <a:pt x="0" y="0"/>
                  </a:moveTo>
                  <a:lnTo>
                    <a:pt x="189299" y="0"/>
                  </a:lnTo>
                  <a:lnTo>
                    <a:pt x="189299" y="199799"/>
                  </a:lnTo>
                  <a:lnTo>
                    <a:pt x="0" y="19979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object 34"/>
            <p:cNvSpPr/>
            <p:nvPr/>
          </p:nvSpPr>
          <p:spPr>
            <a:xfrm>
              <a:off x="8267175" y="1461349"/>
              <a:ext cx="189865" cy="200025"/>
            </a:xfrm>
            <a:custGeom>
              <a:avLst/>
              <a:gdLst/>
              <a:ahLst/>
              <a:cxnLst/>
              <a:rect l="l" t="t" r="r" b="b"/>
              <a:pathLst>
                <a:path w="189865" h="200025">
                  <a:moveTo>
                    <a:pt x="189299" y="199799"/>
                  </a:moveTo>
                  <a:lnTo>
                    <a:pt x="0" y="199799"/>
                  </a:lnTo>
                  <a:lnTo>
                    <a:pt x="0" y="0"/>
                  </a:lnTo>
                  <a:lnTo>
                    <a:pt x="189299" y="0"/>
                  </a:lnTo>
                  <a:lnTo>
                    <a:pt x="189299" y="199799"/>
                  </a:lnTo>
                  <a:close/>
                </a:path>
              </a:pathLst>
            </a:custGeom>
            <a:solidFill>
              <a:srgbClr val="9900FF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object 35"/>
            <p:cNvSpPr/>
            <p:nvPr/>
          </p:nvSpPr>
          <p:spPr>
            <a:xfrm>
              <a:off x="8267175" y="1461349"/>
              <a:ext cx="189865" cy="200025"/>
            </a:xfrm>
            <a:custGeom>
              <a:avLst/>
              <a:gdLst/>
              <a:ahLst/>
              <a:cxnLst/>
              <a:rect l="l" t="t" r="r" b="b"/>
              <a:pathLst>
                <a:path w="189865" h="200025">
                  <a:moveTo>
                    <a:pt x="0" y="0"/>
                  </a:moveTo>
                  <a:lnTo>
                    <a:pt x="189299" y="0"/>
                  </a:lnTo>
                  <a:lnTo>
                    <a:pt x="189299" y="199799"/>
                  </a:lnTo>
                  <a:lnTo>
                    <a:pt x="0" y="19979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object 36"/>
            <p:cNvSpPr/>
            <p:nvPr/>
          </p:nvSpPr>
          <p:spPr>
            <a:xfrm>
              <a:off x="8267175" y="2060749"/>
              <a:ext cx="189865" cy="200025"/>
            </a:xfrm>
            <a:custGeom>
              <a:avLst/>
              <a:gdLst/>
              <a:ahLst/>
              <a:cxnLst/>
              <a:rect l="l" t="t" r="r" b="b"/>
              <a:pathLst>
                <a:path w="189865" h="200025">
                  <a:moveTo>
                    <a:pt x="189299" y="199799"/>
                  </a:moveTo>
                  <a:lnTo>
                    <a:pt x="0" y="199799"/>
                  </a:lnTo>
                  <a:lnTo>
                    <a:pt x="0" y="0"/>
                  </a:lnTo>
                  <a:lnTo>
                    <a:pt x="189299" y="0"/>
                  </a:lnTo>
                  <a:lnTo>
                    <a:pt x="189299" y="199799"/>
                  </a:lnTo>
                  <a:close/>
                </a:path>
              </a:pathLst>
            </a:custGeom>
            <a:solidFill>
              <a:srgbClr val="9900FF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object 37"/>
            <p:cNvSpPr/>
            <p:nvPr/>
          </p:nvSpPr>
          <p:spPr>
            <a:xfrm>
              <a:off x="8267175" y="2060749"/>
              <a:ext cx="189865" cy="200025"/>
            </a:xfrm>
            <a:custGeom>
              <a:avLst/>
              <a:gdLst/>
              <a:ahLst/>
              <a:cxnLst/>
              <a:rect l="l" t="t" r="r" b="b"/>
              <a:pathLst>
                <a:path w="189865" h="200025">
                  <a:moveTo>
                    <a:pt x="0" y="0"/>
                  </a:moveTo>
                  <a:lnTo>
                    <a:pt x="189299" y="0"/>
                  </a:lnTo>
                  <a:lnTo>
                    <a:pt x="189299" y="199799"/>
                  </a:lnTo>
                  <a:lnTo>
                    <a:pt x="0" y="19979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object 38"/>
            <p:cNvSpPr/>
            <p:nvPr/>
          </p:nvSpPr>
          <p:spPr>
            <a:xfrm>
              <a:off x="8267175" y="1860949"/>
              <a:ext cx="189865" cy="200025"/>
            </a:xfrm>
            <a:custGeom>
              <a:avLst/>
              <a:gdLst/>
              <a:ahLst/>
              <a:cxnLst/>
              <a:rect l="l" t="t" r="r" b="b"/>
              <a:pathLst>
                <a:path w="189865" h="200025">
                  <a:moveTo>
                    <a:pt x="189299" y="199799"/>
                  </a:moveTo>
                  <a:lnTo>
                    <a:pt x="0" y="199799"/>
                  </a:lnTo>
                  <a:lnTo>
                    <a:pt x="0" y="0"/>
                  </a:lnTo>
                  <a:lnTo>
                    <a:pt x="189299" y="0"/>
                  </a:lnTo>
                  <a:lnTo>
                    <a:pt x="189299" y="199799"/>
                  </a:lnTo>
                  <a:close/>
                </a:path>
              </a:pathLst>
            </a:custGeom>
            <a:solidFill>
              <a:srgbClr val="9900FF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object 39"/>
            <p:cNvSpPr/>
            <p:nvPr/>
          </p:nvSpPr>
          <p:spPr>
            <a:xfrm>
              <a:off x="8267175" y="1860949"/>
              <a:ext cx="189865" cy="200025"/>
            </a:xfrm>
            <a:custGeom>
              <a:avLst/>
              <a:gdLst/>
              <a:ahLst/>
              <a:cxnLst/>
              <a:rect l="l" t="t" r="r" b="b"/>
              <a:pathLst>
                <a:path w="189865" h="200025">
                  <a:moveTo>
                    <a:pt x="0" y="0"/>
                  </a:moveTo>
                  <a:lnTo>
                    <a:pt x="189299" y="0"/>
                  </a:lnTo>
                  <a:lnTo>
                    <a:pt x="189299" y="199799"/>
                  </a:lnTo>
                  <a:lnTo>
                    <a:pt x="0" y="19979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6192887" y="1155301"/>
            <a:ext cx="22352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p1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6878687" y="1155301"/>
            <a:ext cx="22352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p2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7564487" y="1155301"/>
            <a:ext cx="22352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p3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8250287" y="1155301"/>
            <a:ext cx="22352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p4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4973878" y="1689729"/>
            <a:ext cx="855980" cy="389255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2700" marR="5080" indent="84455">
              <a:lnSpc>
                <a:spcPts val="1430"/>
              </a:lnSpc>
              <a:spcBef>
                <a:spcPts val="155"/>
              </a:spcBef>
            </a:pPr>
            <a:r>
              <a:rPr sz="1200" dirty="0">
                <a:latin typeface="Arial" panose="020B0604020202020204" pitchFamily="34" charset="0"/>
                <a:cs typeface="Arial" panose="020B0604020202020204" pitchFamily="34" charset="0"/>
              </a:rPr>
              <a:t>Positional embeddings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FF5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Positional Embeddings in Transformer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9998" y="1355981"/>
            <a:ext cx="3412401" cy="832857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79095" marR="5080" indent="-367030">
              <a:lnSpc>
                <a:spcPct val="100699"/>
              </a:lnSpc>
              <a:spcBef>
                <a:spcPts val="85"/>
              </a:spcBef>
              <a:buFont typeface="Arial"/>
              <a:buChar char="●"/>
              <a:tabLst>
                <a:tab pos="379095" algn="l"/>
              </a:tabLst>
            </a:pP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Positional embeddings (PE) encode the order of tokens into ﬁxed size vectors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49999" y="2460881"/>
            <a:ext cx="3400900" cy="832857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79095" marR="5080" indent="-367030">
              <a:lnSpc>
                <a:spcPct val="100699"/>
              </a:lnSpc>
              <a:spcBef>
                <a:spcPts val="85"/>
              </a:spcBef>
              <a:buFont typeface="Arial"/>
              <a:buChar char="●"/>
              <a:tabLst>
                <a:tab pos="379095" algn="l"/>
              </a:tabLst>
            </a:pP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Combined with word embeddings and passed to encoder and decoder layers</a:t>
            </a:r>
            <a:endParaRPr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200249" y="1451824"/>
            <a:ext cx="208915" cy="818515"/>
            <a:chOff x="6200249" y="1451824"/>
            <a:chExt cx="208915" cy="818515"/>
          </a:xfrm>
        </p:grpSpPr>
        <p:sp>
          <p:nvSpPr>
            <p:cNvPr id="6" name="object 6"/>
            <p:cNvSpPr/>
            <p:nvPr/>
          </p:nvSpPr>
          <p:spPr>
            <a:xfrm>
              <a:off x="6209774" y="1661149"/>
              <a:ext cx="189865" cy="200025"/>
            </a:xfrm>
            <a:custGeom>
              <a:avLst/>
              <a:gdLst/>
              <a:ahLst/>
              <a:cxnLst/>
              <a:rect l="l" t="t" r="r" b="b"/>
              <a:pathLst>
                <a:path w="189864" h="200025">
                  <a:moveTo>
                    <a:pt x="189299" y="199799"/>
                  </a:moveTo>
                  <a:lnTo>
                    <a:pt x="0" y="199799"/>
                  </a:lnTo>
                  <a:lnTo>
                    <a:pt x="0" y="0"/>
                  </a:lnTo>
                  <a:lnTo>
                    <a:pt x="189299" y="0"/>
                  </a:lnTo>
                  <a:lnTo>
                    <a:pt x="189299" y="199799"/>
                  </a:lnTo>
                  <a:close/>
                </a:path>
              </a:pathLst>
            </a:custGeom>
            <a:solidFill>
              <a:srgbClr val="9900FF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6209774" y="1661149"/>
              <a:ext cx="189865" cy="200025"/>
            </a:xfrm>
            <a:custGeom>
              <a:avLst/>
              <a:gdLst/>
              <a:ahLst/>
              <a:cxnLst/>
              <a:rect l="l" t="t" r="r" b="b"/>
              <a:pathLst>
                <a:path w="189864" h="200025">
                  <a:moveTo>
                    <a:pt x="0" y="0"/>
                  </a:moveTo>
                  <a:lnTo>
                    <a:pt x="189299" y="0"/>
                  </a:lnTo>
                  <a:lnTo>
                    <a:pt x="189299" y="199799"/>
                  </a:lnTo>
                  <a:lnTo>
                    <a:pt x="0" y="19979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6209774" y="1461349"/>
              <a:ext cx="189865" cy="200025"/>
            </a:xfrm>
            <a:custGeom>
              <a:avLst/>
              <a:gdLst/>
              <a:ahLst/>
              <a:cxnLst/>
              <a:rect l="l" t="t" r="r" b="b"/>
              <a:pathLst>
                <a:path w="189864" h="200025">
                  <a:moveTo>
                    <a:pt x="189299" y="199799"/>
                  </a:moveTo>
                  <a:lnTo>
                    <a:pt x="0" y="199799"/>
                  </a:lnTo>
                  <a:lnTo>
                    <a:pt x="0" y="0"/>
                  </a:lnTo>
                  <a:lnTo>
                    <a:pt x="189299" y="0"/>
                  </a:lnTo>
                  <a:lnTo>
                    <a:pt x="189299" y="199799"/>
                  </a:lnTo>
                  <a:close/>
                </a:path>
              </a:pathLst>
            </a:custGeom>
            <a:solidFill>
              <a:srgbClr val="9900FF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6209774" y="1461349"/>
              <a:ext cx="189865" cy="200025"/>
            </a:xfrm>
            <a:custGeom>
              <a:avLst/>
              <a:gdLst/>
              <a:ahLst/>
              <a:cxnLst/>
              <a:rect l="l" t="t" r="r" b="b"/>
              <a:pathLst>
                <a:path w="189864" h="200025">
                  <a:moveTo>
                    <a:pt x="0" y="0"/>
                  </a:moveTo>
                  <a:lnTo>
                    <a:pt x="189299" y="0"/>
                  </a:lnTo>
                  <a:lnTo>
                    <a:pt x="189299" y="199799"/>
                  </a:lnTo>
                  <a:lnTo>
                    <a:pt x="0" y="19979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6209774" y="2060749"/>
              <a:ext cx="189865" cy="200025"/>
            </a:xfrm>
            <a:custGeom>
              <a:avLst/>
              <a:gdLst/>
              <a:ahLst/>
              <a:cxnLst/>
              <a:rect l="l" t="t" r="r" b="b"/>
              <a:pathLst>
                <a:path w="189864" h="200025">
                  <a:moveTo>
                    <a:pt x="189299" y="199799"/>
                  </a:moveTo>
                  <a:lnTo>
                    <a:pt x="0" y="199799"/>
                  </a:lnTo>
                  <a:lnTo>
                    <a:pt x="0" y="0"/>
                  </a:lnTo>
                  <a:lnTo>
                    <a:pt x="189299" y="0"/>
                  </a:lnTo>
                  <a:lnTo>
                    <a:pt x="189299" y="199799"/>
                  </a:lnTo>
                  <a:close/>
                </a:path>
              </a:pathLst>
            </a:custGeom>
            <a:solidFill>
              <a:srgbClr val="9900FF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6209774" y="2060749"/>
              <a:ext cx="189865" cy="200025"/>
            </a:xfrm>
            <a:custGeom>
              <a:avLst/>
              <a:gdLst/>
              <a:ahLst/>
              <a:cxnLst/>
              <a:rect l="l" t="t" r="r" b="b"/>
              <a:pathLst>
                <a:path w="189864" h="200025">
                  <a:moveTo>
                    <a:pt x="0" y="0"/>
                  </a:moveTo>
                  <a:lnTo>
                    <a:pt x="189299" y="0"/>
                  </a:lnTo>
                  <a:lnTo>
                    <a:pt x="189299" y="199799"/>
                  </a:lnTo>
                  <a:lnTo>
                    <a:pt x="0" y="19979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6209774" y="1860949"/>
              <a:ext cx="189865" cy="200025"/>
            </a:xfrm>
            <a:custGeom>
              <a:avLst/>
              <a:gdLst/>
              <a:ahLst/>
              <a:cxnLst/>
              <a:rect l="l" t="t" r="r" b="b"/>
              <a:pathLst>
                <a:path w="189864" h="200025">
                  <a:moveTo>
                    <a:pt x="189299" y="199799"/>
                  </a:moveTo>
                  <a:lnTo>
                    <a:pt x="0" y="199799"/>
                  </a:lnTo>
                  <a:lnTo>
                    <a:pt x="0" y="0"/>
                  </a:lnTo>
                  <a:lnTo>
                    <a:pt x="189299" y="0"/>
                  </a:lnTo>
                  <a:lnTo>
                    <a:pt x="189299" y="199799"/>
                  </a:lnTo>
                  <a:close/>
                </a:path>
              </a:pathLst>
            </a:custGeom>
            <a:solidFill>
              <a:srgbClr val="9900FF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6209774" y="1860949"/>
              <a:ext cx="189865" cy="200025"/>
            </a:xfrm>
            <a:custGeom>
              <a:avLst/>
              <a:gdLst/>
              <a:ahLst/>
              <a:cxnLst/>
              <a:rect l="l" t="t" r="r" b="b"/>
              <a:pathLst>
                <a:path w="189864" h="200025">
                  <a:moveTo>
                    <a:pt x="0" y="0"/>
                  </a:moveTo>
                  <a:lnTo>
                    <a:pt x="189299" y="0"/>
                  </a:lnTo>
                  <a:lnTo>
                    <a:pt x="189299" y="199799"/>
                  </a:lnTo>
                  <a:lnTo>
                    <a:pt x="0" y="19979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6886050" y="1451824"/>
            <a:ext cx="208915" cy="818515"/>
            <a:chOff x="6886050" y="1451824"/>
            <a:chExt cx="208915" cy="818515"/>
          </a:xfrm>
        </p:grpSpPr>
        <p:sp>
          <p:nvSpPr>
            <p:cNvPr id="15" name="object 15"/>
            <p:cNvSpPr/>
            <p:nvPr/>
          </p:nvSpPr>
          <p:spPr>
            <a:xfrm>
              <a:off x="6895575" y="1661149"/>
              <a:ext cx="189865" cy="200025"/>
            </a:xfrm>
            <a:custGeom>
              <a:avLst/>
              <a:gdLst/>
              <a:ahLst/>
              <a:cxnLst/>
              <a:rect l="l" t="t" r="r" b="b"/>
              <a:pathLst>
                <a:path w="189865" h="200025">
                  <a:moveTo>
                    <a:pt x="189299" y="199799"/>
                  </a:moveTo>
                  <a:lnTo>
                    <a:pt x="0" y="199799"/>
                  </a:lnTo>
                  <a:lnTo>
                    <a:pt x="0" y="0"/>
                  </a:lnTo>
                  <a:lnTo>
                    <a:pt x="189299" y="0"/>
                  </a:lnTo>
                  <a:lnTo>
                    <a:pt x="189299" y="199799"/>
                  </a:lnTo>
                  <a:close/>
                </a:path>
              </a:pathLst>
            </a:custGeom>
            <a:solidFill>
              <a:srgbClr val="9900FF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6895575" y="1661149"/>
              <a:ext cx="189865" cy="200025"/>
            </a:xfrm>
            <a:custGeom>
              <a:avLst/>
              <a:gdLst/>
              <a:ahLst/>
              <a:cxnLst/>
              <a:rect l="l" t="t" r="r" b="b"/>
              <a:pathLst>
                <a:path w="189865" h="200025">
                  <a:moveTo>
                    <a:pt x="0" y="0"/>
                  </a:moveTo>
                  <a:lnTo>
                    <a:pt x="189299" y="0"/>
                  </a:lnTo>
                  <a:lnTo>
                    <a:pt x="189299" y="199799"/>
                  </a:lnTo>
                  <a:lnTo>
                    <a:pt x="0" y="19979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6895575" y="1461349"/>
              <a:ext cx="189865" cy="200025"/>
            </a:xfrm>
            <a:custGeom>
              <a:avLst/>
              <a:gdLst/>
              <a:ahLst/>
              <a:cxnLst/>
              <a:rect l="l" t="t" r="r" b="b"/>
              <a:pathLst>
                <a:path w="189865" h="200025">
                  <a:moveTo>
                    <a:pt x="189299" y="199799"/>
                  </a:moveTo>
                  <a:lnTo>
                    <a:pt x="0" y="199799"/>
                  </a:lnTo>
                  <a:lnTo>
                    <a:pt x="0" y="0"/>
                  </a:lnTo>
                  <a:lnTo>
                    <a:pt x="189299" y="0"/>
                  </a:lnTo>
                  <a:lnTo>
                    <a:pt x="189299" y="199799"/>
                  </a:lnTo>
                  <a:close/>
                </a:path>
              </a:pathLst>
            </a:custGeom>
            <a:solidFill>
              <a:srgbClr val="9900FF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object 18"/>
            <p:cNvSpPr/>
            <p:nvPr/>
          </p:nvSpPr>
          <p:spPr>
            <a:xfrm>
              <a:off x="6895575" y="1461349"/>
              <a:ext cx="189865" cy="200025"/>
            </a:xfrm>
            <a:custGeom>
              <a:avLst/>
              <a:gdLst/>
              <a:ahLst/>
              <a:cxnLst/>
              <a:rect l="l" t="t" r="r" b="b"/>
              <a:pathLst>
                <a:path w="189865" h="200025">
                  <a:moveTo>
                    <a:pt x="0" y="0"/>
                  </a:moveTo>
                  <a:lnTo>
                    <a:pt x="189299" y="0"/>
                  </a:lnTo>
                  <a:lnTo>
                    <a:pt x="189299" y="199799"/>
                  </a:lnTo>
                  <a:lnTo>
                    <a:pt x="0" y="19979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object 19"/>
            <p:cNvSpPr/>
            <p:nvPr/>
          </p:nvSpPr>
          <p:spPr>
            <a:xfrm>
              <a:off x="6895575" y="2060749"/>
              <a:ext cx="189865" cy="200025"/>
            </a:xfrm>
            <a:custGeom>
              <a:avLst/>
              <a:gdLst/>
              <a:ahLst/>
              <a:cxnLst/>
              <a:rect l="l" t="t" r="r" b="b"/>
              <a:pathLst>
                <a:path w="189865" h="200025">
                  <a:moveTo>
                    <a:pt x="189299" y="199799"/>
                  </a:moveTo>
                  <a:lnTo>
                    <a:pt x="0" y="199799"/>
                  </a:lnTo>
                  <a:lnTo>
                    <a:pt x="0" y="0"/>
                  </a:lnTo>
                  <a:lnTo>
                    <a:pt x="189299" y="0"/>
                  </a:lnTo>
                  <a:lnTo>
                    <a:pt x="189299" y="199799"/>
                  </a:lnTo>
                  <a:close/>
                </a:path>
              </a:pathLst>
            </a:custGeom>
            <a:solidFill>
              <a:srgbClr val="9900FF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object 20"/>
            <p:cNvSpPr/>
            <p:nvPr/>
          </p:nvSpPr>
          <p:spPr>
            <a:xfrm>
              <a:off x="6895575" y="2060749"/>
              <a:ext cx="189865" cy="200025"/>
            </a:xfrm>
            <a:custGeom>
              <a:avLst/>
              <a:gdLst/>
              <a:ahLst/>
              <a:cxnLst/>
              <a:rect l="l" t="t" r="r" b="b"/>
              <a:pathLst>
                <a:path w="189865" h="200025">
                  <a:moveTo>
                    <a:pt x="0" y="0"/>
                  </a:moveTo>
                  <a:lnTo>
                    <a:pt x="189299" y="0"/>
                  </a:lnTo>
                  <a:lnTo>
                    <a:pt x="189299" y="199799"/>
                  </a:lnTo>
                  <a:lnTo>
                    <a:pt x="0" y="19979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6895575" y="1860949"/>
              <a:ext cx="189865" cy="200025"/>
            </a:xfrm>
            <a:custGeom>
              <a:avLst/>
              <a:gdLst/>
              <a:ahLst/>
              <a:cxnLst/>
              <a:rect l="l" t="t" r="r" b="b"/>
              <a:pathLst>
                <a:path w="189865" h="200025">
                  <a:moveTo>
                    <a:pt x="189299" y="199799"/>
                  </a:moveTo>
                  <a:lnTo>
                    <a:pt x="0" y="199799"/>
                  </a:lnTo>
                  <a:lnTo>
                    <a:pt x="0" y="0"/>
                  </a:lnTo>
                  <a:lnTo>
                    <a:pt x="189299" y="0"/>
                  </a:lnTo>
                  <a:lnTo>
                    <a:pt x="189299" y="199799"/>
                  </a:lnTo>
                  <a:close/>
                </a:path>
              </a:pathLst>
            </a:custGeom>
            <a:solidFill>
              <a:srgbClr val="9900FF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object 22"/>
            <p:cNvSpPr/>
            <p:nvPr/>
          </p:nvSpPr>
          <p:spPr>
            <a:xfrm>
              <a:off x="6895575" y="1860949"/>
              <a:ext cx="189865" cy="200025"/>
            </a:xfrm>
            <a:custGeom>
              <a:avLst/>
              <a:gdLst/>
              <a:ahLst/>
              <a:cxnLst/>
              <a:rect l="l" t="t" r="r" b="b"/>
              <a:pathLst>
                <a:path w="189865" h="200025">
                  <a:moveTo>
                    <a:pt x="0" y="0"/>
                  </a:moveTo>
                  <a:lnTo>
                    <a:pt x="189299" y="0"/>
                  </a:lnTo>
                  <a:lnTo>
                    <a:pt x="189299" y="199799"/>
                  </a:lnTo>
                  <a:lnTo>
                    <a:pt x="0" y="19979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3" name="object 23"/>
          <p:cNvGrpSpPr/>
          <p:nvPr/>
        </p:nvGrpSpPr>
        <p:grpSpPr>
          <a:xfrm>
            <a:off x="7571850" y="1451824"/>
            <a:ext cx="208915" cy="818515"/>
            <a:chOff x="7571850" y="1451824"/>
            <a:chExt cx="208915" cy="818515"/>
          </a:xfrm>
        </p:grpSpPr>
        <p:sp>
          <p:nvSpPr>
            <p:cNvPr id="24" name="object 24"/>
            <p:cNvSpPr/>
            <p:nvPr/>
          </p:nvSpPr>
          <p:spPr>
            <a:xfrm>
              <a:off x="7581375" y="1661149"/>
              <a:ext cx="189865" cy="200025"/>
            </a:xfrm>
            <a:custGeom>
              <a:avLst/>
              <a:gdLst/>
              <a:ahLst/>
              <a:cxnLst/>
              <a:rect l="l" t="t" r="r" b="b"/>
              <a:pathLst>
                <a:path w="189865" h="200025">
                  <a:moveTo>
                    <a:pt x="189299" y="199799"/>
                  </a:moveTo>
                  <a:lnTo>
                    <a:pt x="0" y="199799"/>
                  </a:lnTo>
                  <a:lnTo>
                    <a:pt x="0" y="0"/>
                  </a:lnTo>
                  <a:lnTo>
                    <a:pt x="189299" y="0"/>
                  </a:lnTo>
                  <a:lnTo>
                    <a:pt x="189299" y="199799"/>
                  </a:lnTo>
                  <a:close/>
                </a:path>
              </a:pathLst>
            </a:custGeom>
            <a:solidFill>
              <a:srgbClr val="9900FF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object 25"/>
            <p:cNvSpPr/>
            <p:nvPr/>
          </p:nvSpPr>
          <p:spPr>
            <a:xfrm>
              <a:off x="7581375" y="1661149"/>
              <a:ext cx="189865" cy="200025"/>
            </a:xfrm>
            <a:custGeom>
              <a:avLst/>
              <a:gdLst/>
              <a:ahLst/>
              <a:cxnLst/>
              <a:rect l="l" t="t" r="r" b="b"/>
              <a:pathLst>
                <a:path w="189865" h="200025">
                  <a:moveTo>
                    <a:pt x="0" y="0"/>
                  </a:moveTo>
                  <a:lnTo>
                    <a:pt x="189299" y="0"/>
                  </a:lnTo>
                  <a:lnTo>
                    <a:pt x="189299" y="199799"/>
                  </a:lnTo>
                  <a:lnTo>
                    <a:pt x="0" y="19979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object 26"/>
            <p:cNvSpPr/>
            <p:nvPr/>
          </p:nvSpPr>
          <p:spPr>
            <a:xfrm>
              <a:off x="7581375" y="1461349"/>
              <a:ext cx="189865" cy="200025"/>
            </a:xfrm>
            <a:custGeom>
              <a:avLst/>
              <a:gdLst/>
              <a:ahLst/>
              <a:cxnLst/>
              <a:rect l="l" t="t" r="r" b="b"/>
              <a:pathLst>
                <a:path w="189865" h="200025">
                  <a:moveTo>
                    <a:pt x="189299" y="199799"/>
                  </a:moveTo>
                  <a:lnTo>
                    <a:pt x="0" y="199799"/>
                  </a:lnTo>
                  <a:lnTo>
                    <a:pt x="0" y="0"/>
                  </a:lnTo>
                  <a:lnTo>
                    <a:pt x="189299" y="0"/>
                  </a:lnTo>
                  <a:lnTo>
                    <a:pt x="189299" y="199799"/>
                  </a:lnTo>
                  <a:close/>
                </a:path>
              </a:pathLst>
            </a:custGeom>
            <a:solidFill>
              <a:srgbClr val="9900FF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object 27"/>
            <p:cNvSpPr/>
            <p:nvPr/>
          </p:nvSpPr>
          <p:spPr>
            <a:xfrm>
              <a:off x="7581375" y="1461349"/>
              <a:ext cx="189865" cy="200025"/>
            </a:xfrm>
            <a:custGeom>
              <a:avLst/>
              <a:gdLst/>
              <a:ahLst/>
              <a:cxnLst/>
              <a:rect l="l" t="t" r="r" b="b"/>
              <a:pathLst>
                <a:path w="189865" h="200025">
                  <a:moveTo>
                    <a:pt x="0" y="0"/>
                  </a:moveTo>
                  <a:lnTo>
                    <a:pt x="189299" y="0"/>
                  </a:lnTo>
                  <a:lnTo>
                    <a:pt x="189299" y="199799"/>
                  </a:lnTo>
                  <a:lnTo>
                    <a:pt x="0" y="19979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object 28"/>
            <p:cNvSpPr/>
            <p:nvPr/>
          </p:nvSpPr>
          <p:spPr>
            <a:xfrm>
              <a:off x="7581375" y="2060749"/>
              <a:ext cx="189865" cy="200025"/>
            </a:xfrm>
            <a:custGeom>
              <a:avLst/>
              <a:gdLst/>
              <a:ahLst/>
              <a:cxnLst/>
              <a:rect l="l" t="t" r="r" b="b"/>
              <a:pathLst>
                <a:path w="189865" h="200025">
                  <a:moveTo>
                    <a:pt x="189299" y="199799"/>
                  </a:moveTo>
                  <a:lnTo>
                    <a:pt x="0" y="199799"/>
                  </a:lnTo>
                  <a:lnTo>
                    <a:pt x="0" y="0"/>
                  </a:lnTo>
                  <a:lnTo>
                    <a:pt x="189299" y="0"/>
                  </a:lnTo>
                  <a:lnTo>
                    <a:pt x="189299" y="199799"/>
                  </a:lnTo>
                  <a:close/>
                </a:path>
              </a:pathLst>
            </a:custGeom>
            <a:solidFill>
              <a:srgbClr val="9900FF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object 29"/>
            <p:cNvSpPr/>
            <p:nvPr/>
          </p:nvSpPr>
          <p:spPr>
            <a:xfrm>
              <a:off x="7581375" y="2060749"/>
              <a:ext cx="189865" cy="200025"/>
            </a:xfrm>
            <a:custGeom>
              <a:avLst/>
              <a:gdLst/>
              <a:ahLst/>
              <a:cxnLst/>
              <a:rect l="l" t="t" r="r" b="b"/>
              <a:pathLst>
                <a:path w="189865" h="200025">
                  <a:moveTo>
                    <a:pt x="0" y="0"/>
                  </a:moveTo>
                  <a:lnTo>
                    <a:pt x="189299" y="0"/>
                  </a:lnTo>
                  <a:lnTo>
                    <a:pt x="189299" y="199799"/>
                  </a:lnTo>
                  <a:lnTo>
                    <a:pt x="0" y="19979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object 30"/>
            <p:cNvSpPr/>
            <p:nvPr/>
          </p:nvSpPr>
          <p:spPr>
            <a:xfrm>
              <a:off x="7581375" y="1860949"/>
              <a:ext cx="189865" cy="200025"/>
            </a:xfrm>
            <a:custGeom>
              <a:avLst/>
              <a:gdLst/>
              <a:ahLst/>
              <a:cxnLst/>
              <a:rect l="l" t="t" r="r" b="b"/>
              <a:pathLst>
                <a:path w="189865" h="200025">
                  <a:moveTo>
                    <a:pt x="189299" y="199799"/>
                  </a:moveTo>
                  <a:lnTo>
                    <a:pt x="0" y="199799"/>
                  </a:lnTo>
                  <a:lnTo>
                    <a:pt x="0" y="0"/>
                  </a:lnTo>
                  <a:lnTo>
                    <a:pt x="189299" y="0"/>
                  </a:lnTo>
                  <a:lnTo>
                    <a:pt x="189299" y="199799"/>
                  </a:lnTo>
                  <a:close/>
                </a:path>
              </a:pathLst>
            </a:custGeom>
            <a:solidFill>
              <a:srgbClr val="9900FF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object 31"/>
            <p:cNvSpPr/>
            <p:nvPr/>
          </p:nvSpPr>
          <p:spPr>
            <a:xfrm>
              <a:off x="7581375" y="1860949"/>
              <a:ext cx="189865" cy="200025"/>
            </a:xfrm>
            <a:custGeom>
              <a:avLst/>
              <a:gdLst/>
              <a:ahLst/>
              <a:cxnLst/>
              <a:rect l="l" t="t" r="r" b="b"/>
              <a:pathLst>
                <a:path w="189865" h="200025">
                  <a:moveTo>
                    <a:pt x="0" y="0"/>
                  </a:moveTo>
                  <a:lnTo>
                    <a:pt x="189299" y="0"/>
                  </a:lnTo>
                  <a:lnTo>
                    <a:pt x="189299" y="199799"/>
                  </a:lnTo>
                  <a:lnTo>
                    <a:pt x="0" y="19979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2" name="object 32"/>
          <p:cNvGrpSpPr/>
          <p:nvPr/>
        </p:nvGrpSpPr>
        <p:grpSpPr>
          <a:xfrm>
            <a:off x="8257650" y="1451824"/>
            <a:ext cx="208915" cy="818515"/>
            <a:chOff x="8257650" y="1451824"/>
            <a:chExt cx="208915" cy="818515"/>
          </a:xfrm>
        </p:grpSpPr>
        <p:sp>
          <p:nvSpPr>
            <p:cNvPr id="33" name="object 33"/>
            <p:cNvSpPr/>
            <p:nvPr/>
          </p:nvSpPr>
          <p:spPr>
            <a:xfrm>
              <a:off x="8267175" y="1661149"/>
              <a:ext cx="189865" cy="200025"/>
            </a:xfrm>
            <a:custGeom>
              <a:avLst/>
              <a:gdLst/>
              <a:ahLst/>
              <a:cxnLst/>
              <a:rect l="l" t="t" r="r" b="b"/>
              <a:pathLst>
                <a:path w="189865" h="200025">
                  <a:moveTo>
                    <a:pt x="189299" y="199799"/>
                  </a:moveTo>
                  <a:lnTo>
                    <a:pt x="0" y="199799"/>
                  </a:lnTo>
                  <a:lnTo>
                    <a:pt x="0" y="0"/>
                  </a:lnTo>
                  <a:lnTo>
                    <a:pt x="189299" y="0"/>
                  </a:lnTo>
                  <a:lnTo>
                    <a:pt x="189299" y="199799"/>
                  </a:lnTo>
                  <a:close/>
                </a:path>
              </a:pathLst>
            </a:custGeom>
            <a:solidFill>
              <a:srgbClr val="9900FF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object 34"/>
            <p:cNvSpPr/>
            <p:nvPr/>
          </p:nvSpPr>
          <p:spPr>
            <a:xfrm>
              <a:off x="8267175" y="1661149"/>
              <a:ext cx="189865" cy="200025"/>
            </a:xfrm>
            <a:custGeom>
              <a:avLst/>
              <a:gdLst/>
              <a:ahLst/>
              <a:cxnLst/>
              <a:rect l="l" t="t" r="r" b="b"/>
              <a:pathLst>
                <a:path w="189865" h="200025">
                  <a:moveTo>
                    <a:pt x="0" y="0"/>
                  </a:moveTo>
                  <a:lnTo>
                    <a:pt x="189299" y="0"/>
                  </a:lnTo>
                  <a:lnTo>
                    <a:pt x="189299" y="199799"/>
                  </a:lnTo>
                  <a:lnTo>
                    <a:pt x="0" y="19979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object 35"/>
            <p:cNvSpPr/>
            <p:nvPr/>
          </p:nvSpPr>
          <p:spPr>
            <a:xfrm>
              <a:off x="8267175" y="1461349"/>
              <a:ext cx="189865" cy="200025"/>
            </a:xfrm>
            <a:custGeom>
              <a:avLst/>
              <a:gdLst/>
              <a:ahLst/>
              <a:cxnLst/>
              <a:rect l="l" t="t" r="r" b="b"/>
              <a:pathLst>
                <a:path w="189865" h="200025">
                  <a:moveTo>
                    <a:pt x="189299" y="199799"/>
                  </a:moveTo>
                  <a:lnTo>
                    <a:pt x="0" y="199799"/>
                  </a:lnTo>
                  <a:lnTo>
                    <a:pt x="0" y="0"/>
                  </a:lnTo>
                  <a:lnTo>
                    <a:pt x="189299" y="0"/>
                  </a:lnTo>
                  <a:lnTo>
                    <a:pt x="189299" y="199799"/>
                  </a:lnTo>
                  <a:close/>
                </a:path>
              </a:pathLst>
            </a:custGeom>
            <a:solidFill>
              <a:srgbClr val="9900FF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object 36"/>
            <p:cNvSpPr/>
            <p:nvPr/>
          </p:nvSpPr>
          <p:spPr>
            <a:xfrm>
              <a:off x="8267175" y="1461349"/>
              <a:ext cx="189865" cy="200025"/>
            </a:xfrm>
            <a:custGeom>
              <a:avLst/>
              <a:gdLst/>
              <a:ahLst/>
              <a:cxnLst/>
              <a:rect l="l" t="t" r="r" b="b"/>
              <a:pathLst>
                <a:path w="189865" h="200025">
                  <a:moveTo>
                    <a:pt x="0" y="0"/>
                  </a:moveTo>
                  <a:lnTo>
                    <a:pt x="189299" y="0"/>
                  </a:lnTo>
                  <a:lnTo>
                    <a:pt x="189299" y="199799"/>
                  </a:lnTo>
                  <a:lnTo>
                    <a:pt x="0" y="19979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object 37"/>
            <p:cNvSpPr/>
            <p:nvPr/>
          </p:nvSpPr>
          <p:spPr>
            <a:xfrm>
              <a:off x="8267175" y="2060749"/>
              <a:ext cx="189865" cy="200025"/>
            </a:xfrm>
            <a:custGeom>
              <a:avLst/>
              <a:gdLst/>
              <a:ahLst/>
              <a:cxnLst/>
              <a:rect l="l" t="t" r="r" b="b"/>
              <a:pathLst>
                <a:path w="189865" h="200025">
                  <a:moveTo>
                    <a:pt x="189299" y="199799"/>
                  </a:moveTo>
                  <a:lnTo>
                    <a:pt x="0" y="199799"/>
                  </a:lnTo>
                  <a:lnTo>
                    <a:pt x="0" y="0"/>
                  </a:lnTo>
                  <a:lnTo>
                    <a:pt x="189299" y="0"/>
                  </a:lnTo>
                  <a:lnTo>
                    <a:pt x="189299" y="199799"/>
                  </a:lnTo>
                  <a:close/>
                </a:path>
              </a:pathLst>
            </a:custGeom>
            <a:solidFill>
              <a:srgbClr val="9900FF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object 38"/>
            <p:cNvSpPr/>
            <p:nvPr/>
          </p:nvSpPr>
          <p:spPr>
            <a:xfrm>
              <a:off x="8267175" y="2060749"/>
              <a:ext cx="189865" cy="200025"/>
            </a:xfrm>
            <a:custGeom>
              <a:avLst/>
              <a:gdLst/>
              <a:ahLst/>
              <a:cxnLst/>
              <a:rect l="l" t="t" r="r" b="b"/>
              <a:pathLst>
                <a:path w="189865" h="200025">
                  <a:moveTo>
                    <a:pt x="0" y="0"/>
                  </a:moveTo>
                  <a:lnTo>
                    <a:pt x="189299" y="0"/>
                  </a:lnTo>
                  <a:lnTo>
                    <a:pt x="189299" y="199799"/>
                  </a:lnTo>
                  <a:lnTo>
                    <a:pt x="0" y="19979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object 39"/>
            <p:cNvSpPr/>
            <p:nvPr/>
          </p:nvSpPr>
          <p:spPr>
            <a:xfrm>
              <a:off x="8267175" y="1860949"/>
              <a:ext cx="189865" cy="200025"/>
            </a:xfrm>
            <a:custGeom>
              <a:avLst/>
              <a:gdLst/>
              <a:ahLst/>
              <a:cxnLst/>
              <a:rect l="l" t="t" r="r" b="b"/>
              <a:pathLst>
                <a:path w="189865" h="200025">
                  <a:moveTo>
                    <a:pt x="189299" y="199799"/>
                  </a:moveTo>
                  <a:lnTo>
                    <a:pt x="0" y="199799"/>
                  </a:lnTo>
                  <a:lnTo>
                    <a:pt x="0" y="0"/>
                  </a:lnTo>
                  <a:lnTo>
                    <a:pt x="189299" y="0"/>
                  </a:lnTo>
                  <a:lnTo>
                    <a:pt x="189299" y="199799"/>
                  </a:lnTo>
                  <a:close/>
                </a:path>
              </a:pathLst>
            </a:custGeom>
            <a:solidFill>
              <a:srgbClr val="9900FF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object 40"/>
            <p:cNvSpPr/>
            <p:nvPr/>
          </p:nvSpPr>
          <p:spPr>
            <a:xfrm>
              <a:off x="8267175" y="1860949"/>
              <a:ext cx="189865" cy="200025"/>
            </a:xfrm>
            <a:custGeom>
              <a:avLst/>
              <a:gdLst/>
              <a:ahLst/>
              <a:cxnLst/>
              <a:rect l="l" t="t" r="r" b="b"/>
              <a:pathLst>
                <a:path w="189865" h="200025">
                  <a:moveTo>
                    <a:pt x="0" y="0"/>
                  </a:moveTo>
                  <a:lnTo>
                    <a:pt x="189299" y="0"/>
                  </a:lnTo>
                  <a:lnTo>
                    <a:pt x="189299" y="199799"/>
                  </a:lnTo>
                  <a:lnTo>
                    <a:pt x="0" y="19979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6192887" y="1155301"/>
            <a:ext cx="22352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p1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6878687" y="1155301"/>
            <a:ext cx="22352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p2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7564487" y="1155301"/>
            <a:ext cx="22352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p3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8250287" y="1155301"/>
            <a:ext cx="22352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p4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4973878" y="1689729"/>
            <a:ext cx="855980" cy="389255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2700" marR="5080" indent="84455">
              <a:lnSpc>
                <a:spcPts val="1430"/>
              </a:lnSpc>
              <a:spcBef>
                <a:spcPts val="155"/>
              </a:spcBef>
            </a:pPr>
            <a:r>
              <a:rPr sz="1200" dirty="0">
                <a:latin typeface="Arial" panose="020B0604020202020204" pitchFamily="34" charset="0"/>
                <a:cs typeface="Arial" panose="020B0604020202020204" pitchFamily="34" charset="0"/>
              </a:rPr>
              <a:t>Positional embeddings</a:t>
            </a:r>
          </a:p>
        </p:txBody>
      </p:sp>
      <p:graphicFrame>
        <p:nvGraphicFramePr>
          <p:cNvPr id="46" name="object 46"/>
          <p:cNvGraphicFramePr>
            <a:graphicFrameLocks noGrp="1"/>
          </p:cNvGraphicFramePr>
          <p:nvPr/>
        </p:nvGraphicFramePr>
        <p:xfrm>
          <a:off x="6060499" y="2494275"/>
          <a:ext cx="417830" cy="797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9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9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93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9900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3C7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93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9900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3C7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93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9900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3C7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93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9900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3C7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7" name="object 47"/>
          <p:cNvGraphicFramePr>
            <a:graphicFrameLocks noGrp="1"/>
          </p:cNvGraphicFramePr>
          <p:nvPr/>
        </p:nvGraphicFramePr>
        <p:xfrm>
          <a:off x="6746299" y="2494275"/>
          <a:ext cx="417830" cy="797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9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9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93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9900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3C7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93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9900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3C7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93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9900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3C7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93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9900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3C7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8" name="object 48"/>
          <p:cNvGraphicFramePr>
            <a:graphicFrameLocks noGrp="1"/>
          </p:cNvGraphicFramePr>
          <p:nvPr/>
        </p:nvGraphicFramePr>
        <p:xfrm>
          <a:off x="7432099" y="2494275"/>
          <a:ext cx="417830" cy="797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9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9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93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9900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3C7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93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9900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3C7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93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9900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3C7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93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9900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3C7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9" name="object 49"/>
          <p:cNvGraphicFramePr>
            <a:graphicFrameLocks noGrp="1"/>
          </p:cNvGraphicFramePr>
          <p:nvPr/>
        </p:nvGraphicFramePr>
        <p:xfrm>
          <a:off x="8117899" y="2494275"/>
          <a:ext cx="417830" cy="797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9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9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93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9900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3C7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93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9900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3C7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93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9900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3C7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93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9900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3C7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0" name="object 50"/>
          <p:cNvSpPr txBox="1"/>
          <p:nvPr/>
        </p:nvSpPr>
        <p:spPr>
          <a:xfrm>
            <a:off x="4965432" y="2451729"/>
            <a:ext cx="873125" cy="932180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20955" marR="13335" indent="-635" algn="ctr">
              <a:lnSpc>
                <a:spcPts val="1430"/>
              </a:lnSpc>
              <a:spcBef>
                <a:spcPts val="155"/>
              </a:spcBef>
            </a:pPr>
            <a:r>
              <a:rPr sz="1200" dirty="0">
                <a:latin typeface="Arial" panose="020B0604020202020204" pitchFamily="34" charset="0"/>
                <a:cs typeface="Arial" panose="020B0604020202020204" pitchFamily="34" charset="0"/>
              </a:rPr>
              <a:t>Positional embeddings</a:t>
            </a:r>
            <a:endParaRPr sz="1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ts val="1365"/>
              </a:lnSpc>
            </a:pPr>
            <a:r>
              <a:rPr sz="12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endParaRPr sz="1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5080" indent="-635" algn="ctr">
              <a:lnSpc>
                <a:spcPts val="1430"/>
              </a:lnSpc>
              <a:spcBef>
                <a:spcPts val="50"/>
              </a:spcBef>
            </a:pPr>
            <a:r>
              <a:rPr sz="1200" dirty="0">
                <a:latin typeface="Arial" panose="020B0604020202020204" pitchFamily="34" charset="0"/>
                <a:cs typeface="Arial" panose="020B0604020202020204" pitchFamily="34" charset="0"/>
              </a:rPr>
              <a:t>Word Embeddings</a:t>
            </a:r>
            <a:endParaRPr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1475" y="271663"/>
            <a:ext cx="829338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FF5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Positional Embeddings in Transformer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9998" y="1355981"/>
            <a:ext cx="3488601" cy="832857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79095" marR="5080" indent="-367030">
              <a:lnSpc>
                <a:spcPct val="100699"/>
              </a:lnSpc>
              <a:spcBef>
                <a:spcPts val="85"/>
              </a:spcBef>
              <a:buFont typeface="Arial"/>
              <a:buChar char="●"/>
              <a:tabLst>
                <a:tab pos="379095" algn="l"/>
              </a:tabLst>
            </a:pP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Positional embeddings (PE) encode the order of tokens into ﬁxed size vectors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49999" y="2460881"/>
            <a:ext cx="3476843" cy="832857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79095" marR="5080" indent="-367030">
              <a:lnSpc>
                <a:spcPct val="100699"/>
              </a:lnSpc>
              <a:spcBef>
                <a:spcPts val="85"/>
              </a:spcBef>
              <a:buFont typeface="Arial"/>
              <a:buChar char="●"/>
              <a:tabLst>
                <a:tab pos="379095" algn="l"/>
              </a:tabLst>
            </a:pP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Combined with word embeddings and passed to encoder and decoder layers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49999" y="3565781"/>
            <a:ext cx="3095061" cy="55310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79095" marR="5080" indent="-367030">
              <a:lnSpc>
                <a:spcPct val="100699"/>
              </a:lnSpc>
              <a:spcBef>
                <a:spcPts val="85"/>
              </a:spcBef>
              <a:buFont typeface="Arial"/>
              <a:buChar char="●"/>
              <a:tabLst>
                <a:tab pos="379095" algn="l"/>
              </a:tabLst>
            </a:pP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PE are generated by two functions</a:t>
            </a:r>
            <a:endParaRPr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6200249" y="1451824"/>
            <a:ext cx="227548" cy="818515"/>
            <a:chOff x="6200249" y="1451824"/>
            <a:chExt cx="208915" cy="818515"/>
          </a:xfrm>
        </p:grpSpPr>
        <p:sp>
          <p:nvSpPr>
            <p:cNvPr id="7" name="object 7"/>
            <p:cNvSpPr/>
            <p:nvPr/>
          </p:nvSpPr>
          <p:spPr>
            <a:xfrm>
              <a:off x="6209774" y="1661149"/>
              <a:ext cx="189865" cy="200025"/>
            </a:xfrm>
            <a:custGeom>
              <a:avLst/>
              <a:gdLst/>
              <a:ahLst/>
              <a:cxnLst/>
              <a:rect l="l" t="t" r="r" b="b"/>
              <a:pathLst>
                <a:path w="189864" h="200025">
                  <a:moveTo>
                    <a:pt x="189299" y="199799"/>
                  </a:moveTo>
                  <a:lnTo>
                    <a:pt x="0" y="199799"/>
                  </a:lnTo>
                  <a:lnTo>
                    <a:pt x="0" y="0"/>
                  </a:lnTo>
                  <a:lnTo>
                    <a:pt x="189299" y="0"/>
                  </a:lnTo>
                  <a:lnTo>
                    <a:pt x="189299" y="199799"/>
                  </a:lnTo>
                  <a:close/>
                </a:path>
              </a:pathLst>
            </a:custGeom>
            <a:solidFill>
              <a:srgbClr val="9900FF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6209774" y="1661149"/>
              <a:ext cx="189865" cy="200025"/>
            </a:xfrm>
            <a:custGeom>
              <a:avLst/>
              <a:gdLst/>
              <a:ahLst/>
              <a:cxnLst/>
              <a:rect l="l" t="t" r="r" b="b"/>
              <a:pathLst>
                <a:path w="189864" h="200025">
                  <a:moveTo>
                    <a:pt x="0" y="0"/>
                  </a:moveTo>
                  <a:lnTo>
                    <a:pt x="189299" y="0"/>
                  </a:lnTo>
                  <a:lnTo>
                    <a:pt x="189299" y="199799"/>
                  </a:lnTo>
                  <a:lnTo>
                    <a:pt x="0" y="19979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6209774" y="1461349"/>
              <a:ext cx="189865" cy="200025"/>
            </a:xfrm>
            <a:custGeom>
              <a:avLst/>
              <a:gdLst/>
              <a:ahLst/>
              <a:cxnLst/>
              <a:rect l="l" t="t" r="r" b="b"/>
              <a:pathLst>
                <a:path w="189864" h="200025">
                  <a:moveTo>
                    <a:pt x="189299" y="199799"/>
                  </a:moveTo>
                  <a:lnTo>
                    <a:pt x="0" y="199799"/>
                  </a:lnTo>
                  <a:lnTo>
                    <a:pt x="0" y="0"/>
                  </a:lnTo>
                  <a:lnTo>
                    <a:pt x="189299" y="0"/>
                  </a:lnTo>
                  <a:lnTo>
                    <a:pt x="189299" y="199799"/>
                  </a:lnTo>
                  <a:close/>
                </a:path>
              </a:pathLst>
            </a:custGeom>
            <a:solidFill>
              <a:srgbClr val="9900FF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6209774" y="1461349"/>
              <a:ext cx="189865" cy="200025"/>
            </a:xfrm>
            <a:custGeom>
              <a:avLst/>
              <a:gdLst/>
              <a:ahLst/>
              <a:cxnLst/>
              <a:rect l="l" t="t" r="r" b="b"/>
              <a:pathLst>
                <a:path w="189864" h="200025">
                  <a:moveTo>
                    <a:pt x="0" y="0"/>
                  </a:moveTo>
                  <a:lnTo>
                    <a:pt x="189299" y="0"/>
                  </a:lnTo>
                  <a:lnTo>
                    <a:pt x="189299" y="199799"/>
                  </a:lnTo>
                  <a:lnTo>
                    <a:pt x="0" y="19979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6209774" y="2060749"/>
              <a:ext cx="189865" cy="200025"/>
            </a:xfrm>
            <a:custGeom>
              <a:avLst/>
              <a:gdLst/>
              <a:ahLst/>
              <a:cxnLst/>
              <a:rect l="l" t="t" r="r" b="b"/>
              <a:pathLst>
                <a:path w="189864" h="200025">
                  <a:moveTo>
                    <a:pt x="189299" y="199799"/>
                  </a:moveTo>
                  <a:lnTo>
                    <a:pt x="0" y="199799"/>
                  </a:lnTo>
                  <a:lnTo>
                    <a:pt x="0" y="0"/>
                  </a:lnTo>
                  <a:lnTo>
                    <a:pt x="189299" y="0"/>
                  </a:lnTo>
                  <a:lnTo>
                    <a:pt x="189299" y="199799"/>
                  </a:lnTo>
                  <a:close/>
                </a:path>
              </a:pathLst>
            </a:custGeom>
            <a:solidFill>
              <a:srgbClr val="9900FF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6209774" y="2060749"/>
              <a:ext cx="189865" cy="200025"/>
            </a:xfrm>
            <a:custGeom>
              <a:avLst/>
              <a:gdLst/>
              <a:ahLst/>
              <a:cxnLst/>
              <a:rect l="l" t="t" r="r" b="b"/>
              <a:pathLst>
                <a:path w="189864" h="200025">
                  <a:moveTo>
                    <a:pt x="0" y="0"/>
                  </a:moveTo>
                  <a:lnTo>
                    <a:pt x="189299" y="0"/>
                  </a:lnTo>
                  <a:lnTo>
                    <a:pt x="189299" y="199799"/>
                  </a:lnTo>
                  <a:lnTo>
                    <a:pt x="0" y="19979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6209774" y="1860949"/>
              <a:ext cx="189865" cy="200025"/>
            </a:xfrm>
            <a:custGeom>
              <a:avLst/>
              <a:gdLst/>
              <a:ahLst/>
              <a:cxnLst/>
              <a:rect l="l" t="t" r="r" b="b"/>
              <a:pathLst>
                <a:path w="189864" h="200025">
                  <a:moveTo>
                    <a:pt x="189299" y="199799"/>
                  </a:moveTo>
                  <a:lnTo>
                    <a:pt x="0" y="199799"/>
                  </a:lnTo>
                  <a:lnTo>
                    <a:pt x="0" y="0"/>
                  </a:lnTo>
                  <a:lnTo>
                    <a:pt x="189299" y="0"/>
                  </a:lnTo>
                  <a:lnTo>
                    <a:pt x="189299" y="199799"/>
                  </a:lnTo>
                  <a:close/>
                </a:path>
              </a:pathLst>
            </a:custGeom>
            <a:solidFill>
              <a:srgbClr val="9900FF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6209774" y="1860949"/>
              <a:ext cx="189865" cy="200025"/>
            </a:xfrm>
            <a:custGeom>
              <a:avLst/>
              <a:gdLst/>
              <a:ahLst/>
              <a:cxnLst/>
              <a:rect l="l" t="t" r="r" b="b"/>
              <a:pathLst>
                <a:path w="189864" h="200025">
                  <a:moveTo>
                    <a:pt x="0" y="0"/>
                  </a:moveTo>
                  <a:lnTo>
                    <a:pt x="189299" y="0"/>
                  </a:lnTo>
                  <a:lnTo>
                    <a:pt x="189299" y="199799"/>
                  </a:lnTo>
                  <a:lnTo>
                    <a:pt x="0" y="19979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6886050" y="1451824"/>
            <a:ext cx="227548" cy="818515"/>
            <a:chOff x="6886050" y="1451824"/>
            <a:chExt cx="208915" cy="818515"/>
          </a:xfrm>
        </p:grpSpPr>
        <p:sp>
          <p:nvSpPr>
            <p:cNvPr id="16" name="object 16"/>
            <p:cNvSpPr/>
            <p:nvPr/>
          </p:nvSpPr>
          <p:spPr>
            <a:xfrm>
              <a:off x="6895575" y="1661149"/>
              <a:ext cx="189865" cy="200025"/>
            </a:xfrm>
            <a:custGeom>
              <a:avLst/>
              <a:gdLst/>
              <a:ahLst/>
              <a:cxnLst/>
              <a:rect l="l" t="t" r="r" b="b"/>
              <a:pathLst>
                <a:path w="189865" h="200025">
                  <a:moveTo>
                    <a:pt x="189299" y="199799"/>
                  </a:moveTo>
                  <a:lnTo>
                    <a:pt x="0" y="199799"/>
                  </a:lnTo>
                  <a:lnTo>
                    <a:pt x="0" y="0"/>
                  </a:lnTo>
                  <a:lnTo>
                    <a:pt x="189299" y="0"/>
                  </a:lnTo>
                  <a:lnTo>
                    <a:pt x="189299" y="199799"/>
                  </a:lnTo>
                  <a:close/>
                </a:path>
              </a:pathLst>
            </a:custGeom>
            <a:solidFill>
              <a:srgbClr val="9900FF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6895575" y="1661149"/>
              <a:ext cx="189865" cy="200025"/>
            </a:xfrm>
            <a:custGeom>
              <a:avLst/>
              <a:gdLst/>
              <a:ahLst/>
              <a:cxnLst/>
              <a:rect l="l" t="t" r="r" b="b"/>
              <a:pathLst>
                <a:path w="189865" h="200025">
                  <a:moveTo>
                    <a:pt x="0" y="0"/>
                  </a:moveTo>
                  <a:lnTo>
                    <a:pt x="189299" y="0"/>
                  </a:lnTo>
                  <a:lnTo>
                    <a:pt x="189299" y="199799"/>
                  </a:lnTo>
                  <a:lnTo>
                    <a:pt x="0" y="19979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object 18"/>
            <p:cNvSpPr/>
            <p:nvPr/>
          </p:nvSpPr>
          <p:spPr>
            <a:xfrm>
              <a:off x="6895575" y="1461349"/>
              <a:ext cx="189865" cy="200025"/>
            </a:xfrm>
            <a:custGeom>
              <a:avLst/>
              <a:gdLst/>
              <a:ahLst/>
              <a:cxnLst/>
              <a:rect l="l" t="t" r="r" b="b"/>
              <a:pathLst>
                <a:path w="189865" h="200025">
                  <a:moveTo>
                    <a:pt x="189299" y="199799"/>
                  </a:moveTo>
                  <a:lnTo>
                    <a:pt x="0" y="199799"/>
                  </a:lnTo>
                  <a:lnTo>
                    <a:pt x="0" y="0"/>
                  </a:lnTo>
                  <a:lnTo>
                    <a:pt x="189299" y="0"/>
                  </a:lnTo>
                  <a:lnTo>
                    <a:pt x="189299" y="199799"/>
                  </a:lnTo>
                  <a:close/>
                </a:path>
              </a:pathLst>
            </a:custGeom>
            <a:solidFill>
              <a:srgbClr val="9900FF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object 19"/>
            <p:cNvSpPr/>
            <p:nvPr/>
          </p:nvSpPr>
          <p:spPr>
            <a:xfrm>
              <a:off x="6895575" y="1461349"/>
              <a:ext cx="189865" cy="200025"/>
            </a:xfrm>
            <a:custGeom>
              <a:avLst/>
              <a:gdLst/>
              <a:ahLst/>
              <a:cxnLst/>
              <a:rect l="l" t="t" r="r" b="b"/>
              <a:pathLst>
                <a:path w="189865" h="200025">
                  <a:moveTo>
                    <a:pt x="0" y="0"/>
                  </a:moveTo>
                  <a:lnTo>
                    <a:pt x="189299" y="0"/>
                  </a:lnTo>
                  <a:lnTo>
                    <a:pt x="189299" y="199799"/>
                  </a:lnTo>
                  <a:lnTo>
                    <a:pt x="0" y="19979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object 20"/>
            <p:cNvSpPr/>
            <p:nvPr/>
          </p:nvSpPr>
          <p:spPr>
            <a:xfrm>
              <a:off x="6895575" y="2060749"/>
              <a:ext cx="189865" cy="200025"/>
            </a:xfrm>
            <a:custGeom>
              <a:avLst/>
              <a:gdLst/>
              <a:ahLst/>
              <a:cxnLst/>
              <a:rect l="l" t="t" r="r" b="b"/>
              <a:pathLst>
                <a:path w="189865" h="200025">
                  <a:moveTo>
                    <a:pt x="189299" y="199799"/>
                  </a:moveTo>
                  <a:lnTo>
                    <a:pt x="0" y="199799"/>
                  </a:lnTo>
                  <a:lnTo>
                    <a:pt x="0" y="0"/>
                  </a:lnTo>
                  <a:lnTo>
                    <a:pt x="189299" y="0"/>
                  </a:lnTo>
                  <a:lnTo>
                    <a:pt x="189299" y="199799"/>
                  </a:lnTo>
                  <a:close/>
                </a:path>
              </a:pathLst>
            </a:custGeom>
            <a:solidFill>
              <a:srgbClr val="9900FF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6895575" y="2060749"/>
              <a:ext cx="189865" cy="200025"/>
            </a:xfrm>
            <a:custGeom>
              <a:avLst/>
              <a:gdLst/>
              <a:ahLst/>
              <a:cxnLst/>
              <a:rect l="l" t="t" r="r" b="b"/>
              <a:pathLst>
                <a:path w="189865" h="200025">
                  <a:moveTo>
                    <a:pt x="0" y="0"/>
                  </a:moveTo>
                  <a:lnTo>
                    <a:pt x="189299" y="0"/>
                  </a:lnTo>
                  <a:lnTo>
                    <a:pt x="189299" y="199799"/>
                  </a:lnTo>
                  <a:lnTo>
                    <a:pt x="0" y="19979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object 22"/>
            <p:cNvSpPr/>
            <p:nvPr/>
          </p:nvSpPr>
          <p:spPr>
            <a:xfrm>
              <a:off x="6895575" y="1860949"/>
              <a:ext cx="189865" cy="200025"/>
            </a:xfrm>
            <a:custGeom>
              <a:avLst/>
              <a:gdLst/>
              <a:ahLst/>
              <a:cxnLst/>
              <a:rect l="l" t="t" r="r" b="b"/>
              <a:pathLst>
                <a:path w="189865" h="200025">
                  <a:moveTo>
                    <a:pt x="189299" y="199799"/>
                  </a:moveTo>
                  <a:lnTo>
                    <a:pt x="0" y="199799"/>
                  </a:lnTo>
                  <a:lnTo>
                    <a:pt x="0" y="0"/>
                  </a:lnTo>
                  <a:lnTo>
                    <a:pt x="189299" y="0"/>
                  </a:lnTo>
                  <a:lnTo>
                    <a:pt x="189299" y="199799"/>
                  </a:lnTo>
                  <a:close/>
                </a:path>
              </a:pathLst>
            </a:custGeom>
            <a:solidFill>
              <a:srgbClr val="9900FF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object 23"/>
            <p:cNvSpPr/>
            <p:nvPr/>
          </p:nvSpPr>
          <p:spPr>
            <a:xfrm>
              <a:off x="6895575" y="1860949"/>
              <a:ext cx="189865" cy="200025"/>
            </a:xfrm>
            <a:custGeom>
              <a:avLst/>
              <a:gdLst/>
              <a:ahLst/>
              <a:cxnLst/>
              <a:rect l="l" t="t" r="r" b="b"/>
              <a:pathLst>
                <a:path w="189865" h="200025">
                  <a:moveTo>
                    <a:pt x="0" y="0"/>
                  </a:moveTo>
                  <a:lnTo>
                    <a:pt x="189299" y="0"/>
                  </a:lnTo>
                  <a:lnTo>
                    <a:pt x="189299" y="199799"/>
                  </a:lnTo>
                  <a:lnTo>
                    <a:pt x="0" y="19979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4" name="object 24"/>
          <p:cNvGrpSpPr/>
          <p:nvPr/>
        </p:nvGrpSpPr>
        <p:grpSpPr>
          <a:xfrm>
            <a:off x="7571850" y="1451824"/>
            <a:ext cx="227548" cy="818515"/>
            <a:chOff x="7571850" y="1451824"/>
            <a:chExt cx="208915" cy="818515"/>
          </a:xfrm>
        </p:grpSpPr>
        <p:sp>
          <p:nvSpPr>
            <p:cNvPr id="25" name="object 25"/>
            <p:cNvSpPr/>
            <p:nvPr/>
          </p:nvSpPr>
          <p:spPr>
            <a:xfrm>
              <a:off x="7581375" y="1661149"/>
              <a:ext cx="189865" cy="200025"/>
            </a:xfrm>
            <a:custGeom>
              <a:avLst/>
              <a:gdLst/>
              <a:ahLst/>
              <a:cxnLst/>
              <a:rect l="l" t="t" r="r" b="b"/>
              <a:pathLst>
                <a:path w="189865" h="200025">
                  <a:moveTo>
                    <a:pt x="189299" y="199799"/>
                  </a:moveTo>
                  <a:lnTo>
                    <a:pt x="0" y="199799"/>
                  </a:lnTo>
                  <a:lnTo>
                    <a:pt x="0" y="0"/>
                  </a:lnTo>
                  <a:lnTo>
                    <a:pt x="189299" y="0"/>
                  </a:lnTo>
                  <a:lnTo>
                    <a:pt x="189299" y="199799"/>
                  </a:lnTo>
                  <a:close/>
                </a:path>
              </a:pathLst>
            </a:custGeom>
            <a:solidFill>
              <a:srgbClr val="9900FF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object 26"/>
            <p:cNvSpPr/>
            <p:nvPr/>
          </p:nvSpPr>
          <p:spPr>
            <a:xfrm>
              <a:off x="7581375" y="1661149"/>
              <a:ext cx="189865" cy="200025"/>
            </a:xfrm>
            <a:custGeom>
              <a:avLst/>
              <a:gdLst/>
              <a:ahLst/>
              <a:cxnLst/>
              <a:rect l="l" t="t" r="r" b="b"/>
              <a:pathLst>
                <a:path w="189865" h="200025">
                  <a:moveTo>
                    <a:pt x="0" y="0"/>
                  </a:moveTo>
                  <a:lnTo>
                    <a:pt x="189299" y="0"/>
                  </a:lnTo>
                  <a:lnTo>
                    <a:pt x="189299" y="199799"/>
                  </a:lnTo>
                  <a:lnTo>
                    <a:pt x="0" y="19979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object 27"/>
            <p:cNvSpPr/>
            <p:nvPr/>
          </p:nvSpPr>
          <p:spPr>
            <a:xfrm>
              <a:off x="7581375" y="1461349"/>
              <a:ext cx="189865" cy="200025"/>
            </a:xfrm>
            <a:custGeom>
              <a:avLst/>
              <a:gdLst/>
              <a:ahLst/>
              <a:cxnLst/>
              <a:rect l="l" t="t" r="r" b="b"/>
              <a:pathLst>
                <a:path w="189865" h="200025">
                  <a:moveTo>
                    <a:pt x="189299" y="199799"/>
                  </a:moveTo>
                  <a:lnTo>
                    <a:pt x="0" y="199799"/>
                  </a:lnTo>
                  <a:lnTo>
                    <a:pt x="0" y="0"/>
                  </a:lnTo>
                  <a:lnTo>
                    <a:pt x="189299" y="0"/>
                  </a:lnTo>
                  <a:lnTo>
                    <a:pt x="189299" y="199799"/>
                  </a:lnTo>
                  <a:close/>
                </a:path>
              </a:pathLst>
            </a:custGeom>
            <a:solidFill>
              <a:srgbClr val="9900FF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object 28"/>
            <p:cNvSpPr/>
            <p:nvPr/>
          </p:nvSpPr>
          <p:spPr>
            <a:xfrm>
              <a:off x="7581375" y="1461349"/>
              <a:ext cx="189865" cy="200025"/>
            </a:xfrm>
            <a:custGeom>
              <a:avLst/>
              <a:gdLst/>
              <a:ahLst/>
              <a:cxnLst/>
              <a:rect l="l" t="t" r="r" b="b"/>
              <a:pathLst>
                <a:path w="189865" h="200025">
                  <a:moveTo>
                    <a:pt x="0" y="0"/>
                  </a:moveTo>
                  <a:lnTo>
                    <a:pt x="189299" y="0"/>
                  </a:lnTo>
                  <a:lnTo>
                    <a:pt x="189299" y="199799"/>
                  </a:lnTo>
                  <a:lnTo>
                    <a:pt x="0" y="19979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object 29"/>
            <p:cNvSpPr/>
            <p:nvPr/>
          </p:nvSpPr>
          <p:spPr>
            <a:xfrm>
              <a:off x="7581375" y="2060749"/>
              <a:ext cx="189865" cy="200025"/>
            </a:xfrm>
            <a:custGeom>
              <a:avLst/>
              <a:gdLst/>
              <a:ahLst/>
              <a:cxnLst/>
              <a:rect l="l" t="t" r="r" b="b"/>
              <a:pathLst>
                <a:path w="189865" h="200025">
                  <a:moveTo>
                    <a:pt x="189299" y="199799"/>
                  </a:moveTo>
                  <a:lnTo>
                    <a:pt x="0" y="199799"/>
                  </a:lnTo>
                  <a:lnTo>
                    <a:pt x="0" y="0"/>
                  </a:lnTo>
                  <a:lnTo>
                    <a:pt x="189299" y="0"/>
                  </a:lnTo>
                  <a:lnTo>
                    <a:pt x="189299" y="199799"/>
                  </a:lnTo>
                  <a:close/>
                </a:path>
              </a:pathLst>
            </a:custGeom>
            <a:solidFill>
              <a:srgbClr val="9900FF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object 30"/>
            <p:cNvSpPr/>
            <p:nvPr/>
          </p:nvSpPr>
          <p:spPr>
            <a:xfrm>
              <a:off x="7581375" y="2060749"/>
              <a:ext cx="189865" cy="200025"/>
            </a:xfrm>
            <a:custGeom>
              <a:avLst/>
              <a:gdLst/>
              <a:ahLst/>
              <a:cxnLst/>
              <a:rect l="l" t="t" r="r" b="b"/>
              <a:pathLst>
                <a:path w="189865" h="200025">
                  <a:moveTo>
                    <a:pt x="0" y="0"/>
                  </a:moveTo>
                  <a:lnTo>
                    <a:pt x="189299" y="0"/>
                  </a:lnTo>
                  <a:lnTo>
                    <a:pt x="189299" y="199799"/>
                  </a:lnTo>
                  <a:lnTo>
                    <a:pt x="0" y="19979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object 31"/>
            <p:cNvSpPr/>
            <p:nvPr/>
          </p:nvSpPr>
          <p:spPr>
            <a:xfrm>
              <a:off x="7581375" y="1860949"/>
              <a:ext cx="189865" cy="200025"/>
            </a:xfrm>
            <a:custGeom>
              <a:avLst/>
              <a:gdLst/>
              <a:ahLst/>
              <a:cxnLst/>
              <a:rect l="l" t="t" r="r" b="b"/>
              <a:pathLst>
                <a:path w="189865" h="200025">
                  <a:moveTo>
                    <a:pt x="189299" y="199799"/>
                  </a:moveTo>
                  <a:lnTo>
                    <a:pt x="0" y="199799"/>
                  </a:lnTo>
                  <a:lnTo>
                    <a:pt x="0" y="0"/>
                  </a:lnTo>
                  <a:lnTo>
                    <a:pt x="189299" y="0"/>
                  </a:lnTo>
                  <a:lnTo>
                    <a:pt x="189299" y="199799"/>
                  </a:lnTo>
                  <a:close/>
                </a:path>
              </a:pathLst>
            </a:custGeom>
            <a:solidFill>
              <a:srgbClr val="9900FF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object 32"/>
            <p:cNvSpPr/>
            <p:nvPr/>
          </p:nvSpPr>
          <p:spPr>
            <a:xfrm>
              <a:off x="7581375" y="1860949"/>
              <a:ext cx="189865" cy="200025"/>
            </a:xfrm>
            <a:custGeom>
              <a:avLst/>
              <a:gdLst/>
              <a:ahLst/>
              <a:cxnLst/>
              <a:rect l="l" t="t" r="r" b="b"/>
              <a:pathLst>
                <a:path w="189865" h="200025">
                  <a:moveTo>
                    <a:pt x="0" y="0"/>
                  </a:moveTo>
                  <a:lnTo>
                    <a:pt x="189299" y="0"/>
                  </a:lnTo>
                  <a:lnTo>
                    <a:pt x="189299" y="199799"/>
                  </a:lnTo>
                  <a:lnTo>
                    <a:pt x="0" y="19979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3" name="object 33"/>
          <p:cNvGrpSpPr/>
          <p:nvPr/>
        </p:nvGrpSpPr>
        <p:grpSpPr>
          <a:xfrm>
            <a:off x="8257650" y="1451824"/>
            <a:ext cx="227548" cy="818515"/>
            <a:chOff x="8257650" y="1451824"/>
            <a:chExt cx="208915" cy="818515"/>
          </a:xfrm>
        </p:grpSpPr>
        <p:sp>
          <p:nvSpPr>
            <p:cNvPr id="34" name="object 34"/>
            <p:cNvSpPr/>
            <p:nvPr/>
          </p:nvSpPr>
          <p:spPr>
            <a:xfrm>
              <a:off x="8267175" y="1661149"/>
              <a:ext cx="189865" cy="200025"/>
            </a:xfrm>
            <a:custGeom>
              <a:avLst/>
              <a:gdLst/>
              <a:ahLst/>
              <a:cxnLst/>
              <a:rect l="l" t="t" r="r" b="b"/>
              <a:pathLst>
                <a:path w="189865" h="200025">
                  <a:moveTo>
                    <a:pt x="189299" y="199799"/>
                  </a:moveTo>
                  <a:lnTo>
                    <a:pt x="0" y="199799"/>
                  </a:lnTo>
                  <a:lnTo>
                    <a:pt x="0" y="0"/>
                  </a:lnTo>
                  <a:lnTo>
                    <a:pt x="189299" y="0"/>
                  </a:lnTo>
                  <a:lnTo>
                    <a:pt x="189299" y="199799"/>
                  </a:lnTo>
                  <a:close/>
                </a:path>
              </a:pathLst>
            </a:custGeom>
            <a:solidFill>
              <a:srgbClr val="9900FF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object 35"/>
            <p:cNvSpPr/>
            <p:nvPr/>
          </p:nvSpPr>
          <p:spPr>
            <a:xfrm>
              <a:off x="8267175" y="1661149"/>
              <a:ext cx="189865" cy="200025"/>
            </a:xfrm>
            <a:custGeom>
              <a:avLst/>
              <a:gdLst/>
              <a:ahLst/>
              <a:cxnLst/>
              <a:rect l="l" t="t" r="r" b="b"/>
              <a:pathLst>
                <a:path w="189865" h="200025">
                  <a:moveTo>
                    <a:pt x="0" y="0"/>
                  </a:moveTo>
                  <a:lnTo>
                    <a:pt x="189299" y="0"/>
                  </a:lnTo>
                  <a:lnTo>
                    <a:pt x="189299" y="199799"/>
                  </a:lnTo>
                  <a:lnTo>
                    <a:pt x="0" y="19979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object 36"/>
            <p:cNvSpPr/>
            <p:nvPr/>
          </p:nvSpPr>
          <p:spPr>
            <a:xfrm>
              <a:off x="8267175" y="1461349"/>
              <a:ext cx="189865" cy="200025"/>
            </a:xfrm>
            <a:custGeom>
              <a:avLst/>
              <a:gdLst/>
              <a:ahLst/>
              <a:cxnLst/>
              <a:rect l="l" t="t" r="r" b="b"/>
              <a:pathLst>
                <a:path w="189865" h="200025">
                  <a:moveTo>
                    <a:pt x="189299" y="199799"/>
                  </a:moveTo>
                  <a:lnTo>
                    <a:pt x="0" y="199799"/>
                  </a:lnTo>
                  <a:lnTo>
                    <a:pt x="0" y="0"/>
                  </a:lnTo>
                  <a:lnTo>
                    <a:pt x="189299" y="0"/>
                  </a:lnTo>
                  <a:lnTo>
                    <a:pt x="189299" y="199799"/>
                  </a:lnTo>
                  <a:close/>
                </a:path>
              </a:pathLst>
            </a:custGeom>
            <a:solidFill>
              <a:srgbClr val="9900FF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object 37"/>
            <p:cNvSpPr/>
            <p:nvPr/>
          </p:nvSpPr>
          <p:spPr>
            <a:xfrm>
              <a:off x="8267175" y="1461349"/>
              <a:ext cx="189865" cy="200025"/>
            </a:xfrm>
            <a:custGeom>
              <a:avLst/>
              <a:gdLst/>
              <a:ahLst/>
              <a:cxnLst/>
              <a:rect l="l" t="t" r="r" b="b"/>
              <a:pathLst>
                <a:path w="189865" h="200025">
                  <a:moveTo>
                    <a:pt x="0" y="0"/>
                  </a:moveTo>
                  <a:lnTo>
                    <a:pt x="189299" y="0"/>
                  </a:lnTo>
                  <a:lnTo>
                    <a:pt x="189299" y="199799"/>
                  </a:lnTo>
                  <a:lnTo>
                    <a:pt x="0" y="19979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object 38"/>
            <p:cNvSpPr/>
            <p:nvPr/>
          </p:nvSpPr>
          <p:spPr>
            <a:xfrm>
              <a:off x="8267175" y="2060749"/>
              <a:ext cx="189865" cy="200025"/>
            </a:xfrm>
            <a:custGeom>
              <a:avLst/>
              <a:gdLst/>
              <a:ahLst/>
              <a:cxnLst/>
              <a:rect l="l" t="t" r="r" b="b"/>
              <a:pathLst>
                <a:path w="189865" h="200025">
                  <a:moveTo>
                    <a:pt x="189299" y="199799"/>
                  </a:moveTo>
                  <a:lnTo>
                    <a:pt x="0" y="199799"/>
                  </a:lnTo>
                  <a:lnTo>
                    <a:pt x="0" y="0"/>
                  </a:lnTo>
                  <a:lnTo>
                    <a:pt x="189299" y="0"/>
                  </a:lnTo>
                  <a:lnTo>
                    <a:pt x="189299" y="199799"/>
                  </a:lnTo>
                  <a:close/>
                </a:path>
              </a:pathLst>
            </a:custGeom>
            <a:solidFill>
              <a:srgbClr val="9900FF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object 39"/>
            <p:cNvSpPr/>
            <p:nvPr/>
          </p:nvSpPr>
          <p:spPr>
            <a:xfrm>
              <a:off x="8267175" y="2060749"/>
              <a:ext cx="189865" cy="200025"/>
            </a:xfrm>
            <a:custGeom>
              <a:avLst/>
              <a:gdLst/>
              <a:ahLst/>
              <a:cxnLst/>
              <a:rect l="l" t="t" r="r" b="b"/>
              <a:pathLst>
                <a:path w="189865" h="200025">
                  <a:moveTo>
                    <a:pt x="0" y="0"/>
                  </a:moveTo>
                  <a:lnTo>
                    <a:pt x="189299" y="0"/>
                  </a:lnTo>
                  <a:lnTo>
                    <a:pt x="189299" y="199799"/>
                  </a:lnTo>
                  <a:lnTo>
                    <a:pt x="0" y="19979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object 40"/>
            <p:cNvSpPr/>
            <p:nvPr/>
          </p:nvSpPr>
          <p:spPr>
            <a:xfrm>
              <a:off x="8267175" y="1860949"/>
              <a:ext cx="189865" cy="200025"/>
            </a:xfrm>
            <a:custGeom>
              <a:avLst/>
              <a:gdLst/>
              <a:ahLst/>
              <a:cxnLst/>
              <a:rect l="l" t="t" r="r" b="b"/>
              <a:pathLst>
                <a:path w="189865" h="200025">
                  <a:moveTo>
                    <a:pt x="189299" y="199799"/>
                  </a:moveTo>
                  <a:lnTo>
                    <a:pt x="0" y="199799"/>
                  </a:lnTo>
                  <a:lnTo>
                    <a:pt x="0" y="0"/>
                  </a:lnTo>
                  <a:lnTo>
                    <a:pt x="189299" y="0"/>
                  </a:lnTo>
                  <a:lnTo>
                    <a:pt x="189299" y="199799"/>
                  </a:lnTo>
                  <a:close/>
                </a:path>
              </a:pathLst>
            </a:custGeom>
            <a:solidFill>
              <a:srgbClr val="9900FF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object 41"/>
            <p:cNvSpPr/>
            <p:nvPr/>
          </p:nvSpPr>
          <p:spPr>
            <a:xfrm>
              <a:off x="8267175" y="1860949"/>
              <a:ext cx="189865" cy="200025"/>
            </a:xfrm>
            <a:custGeom>
              <a:avLst/>
              <a:gdLst/>
              <a:ahLst/>
              <a:cxnLst/>
              <a:rect l="l" t="t" r="r" b="b"/>
              <a:pathLst>
                <a:path w="189865" h="200025">
                  <a:moveTo>
                    <a:pt x="0" y="0"/>
                  </a:moveTo>
                  <a:lnTo>
                    <a:pt x="189299" y="0"/>
                  </a:lnTo>
                  <a:lnTo>
                    <a:pt x="189299" y="199799"/>
                  </a:lnTo>
                  <a:lnTo>
                    <a:pt x="0" y="19979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6192886" y="1155301"/>
            <a:ext cx="24345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p1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878686" y="1155301"/>
            <a:ext cx="24345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p2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7564486" y="1155301"/>
            <a:ext cx="24345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p3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8250286" y="1155301"/>
            <a:ext cx="24345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p4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4973878" y="1689729"/>
            <a:ext cx="932322" cy="389255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2700" marR="5080" indent="84455">
              <a:lnSpc>
                <a:spcPts val="1430"/>
              </a:lnSpc>
              <a:spcBef>
                <a:spcPts val="155"/>
              </a:spcBef>
            </a:pPr>
            <a:r>
              <a:rPr sz="1200" dirty="0">
                <a:latin typeface="Arial" panose="020B0604020202020204" pitchFamily="34" charset="0"/>
                <a:cs typeface="Arial" panose="020B0604020202020204" pitchFamily="34" charset="0"/>
              </a:rPr>
              <a:t>Positional embeddings</a:t>
            </a:r>
            <a:endParaRPr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7" name="object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9923345"/>
              </p:ext>
            </p:extLst>
          </p:nvPr>
        </p:nvGraphicFramePr>
        <p:xfrm>
          <a:off x="6060498" y="2494275"/>
          <a:ext cx="455096" cy="797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75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75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93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9900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3C7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93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9900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3C7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93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9900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3C7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93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9900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3C7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8" name="object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9935663"/>
              </p:ext>
            </p:extLst>
          </p:nvPr>
        </p:nvGraphicFramePr>
        <p:xfrm>
          <a:off x="6746298" y="2494275"/>
          <a:ext cx="455096" cy="797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75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75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93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9900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3C7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93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9900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3C7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93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9900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3C7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93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9900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3C7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9" name="object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8238645"/>
              </p:ext>
            </p:extLst>
          </p:nvPr>
        </p:nvGraphicFramePr>
        <p:xfrm>
          <a:off x="7432098" y="2494275"/>
          <a:ext cx="455096" cy="797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75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75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93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9900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3C7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93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9900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3C7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93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9900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3C7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93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9900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3C7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0" name="object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6183786"/>
              </p:ext>
            </p:extLst>
          </p:nvPr>
        </p:nvGraphicFramePr>
        <p:xfrm>
          <a:off x="8117898" y="2494275"/>
          <a:ext cx="455096" cy="797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75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75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93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9900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3C7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93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9900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3C7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93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9900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3C7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93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9900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3C7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1" name="object 51"/>
          <p:cNvSpPr txBox="1"/>
          <p:nvPr/>
        </p:nvSpPr>
        <p:spPr>
          <a:xfrm>
            <a:off x="4965432" y="2451729"/>
            <a:ext cx="950997" cy="932180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20955" marR="13335" indent="-635" algn="ctr">
              <a:lnSpc>
                <a:spcPts val="1430"/>
              </a:lnSpc>
              <a:spcBef>
                <a:spcPts val="155"/>
              </a:spcBef>
            </a:pPr>
            <a:r>
              <a:rPr sz="1200" dirty="0">
                <a:latin typeface="Arial" panose="020B0604020202020204" pitchFamily="34" charset="0"/>
                <a:cs typeface="Arial" panose="020B0604020202020204" pitchFamily="34" charset="0"/>
              </a:rPr>
              <a:t>Positional embeddings</a:t>
            </a:r>
            <a:endParaRPr sz="1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ts val="1365"/>
              </a:lnSpc>
            </a:pPr>
            <a:r>
              <a:rPr sz="12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endParaRPr sz="1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5080" indent="-635" algn="ctr">
              <a:lnSpc>
                <a:spcPts val="1430"/>
              </a:lnSpc>
              <a:spcBef>
                <a:spcPts val="50"/>
              </a:spcBef>
            </a:pPr>
            <a:r>
              <a:rPr sz="1200" dirty="0">
                <a:latin typeface="Arial" panose="020B0604020202020204" pitchFamily="34" charset="0"/>
                <a:cs typeface="Arial" panose="020B0604020202020204" pitchFamily="34" charset="0"/>
              </a:rPr>
              <a:t>Word Embeddings</a:t>
            </a:r>
            <a:endParaRPr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4877621" y="3763547"/>
            <a:ext cx="4077181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9255" indent="-351155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389255" algn="l"/>
              </a:tabLst>
            </a:pP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PE(p, 2i + 1) = cos(p/10000</a:t>
            </a:r>
            <a:r>
              <a:rPr sz="1575" baseline="31746" dirty="0">
                <a:latin typeface="Arial" panose="020B0604020202020204" pitchFamily="34" charset="0"/>
                <a:cs typeface="Arial" panose="020B0604020202020204" pitchFamily="34" charset="0"/>
              </a:rPr>
              <a:t>2i / emb_dim</a:t>
            </a: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4877621" y="4258847"/>
            <a:ext cx="3706466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9255" indent="-351155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389255" algn="l"/>
              </a:tabLst>
            </a:pP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PE(p, 2i ) = sin(p/10000</a:t>
            </a:r>
            <a:r>
              <a:rPr sz="1575" baseline="31746" dirty="0">
                <a:latin typeface="Arial" panose="020B0604020202020204" pitchFamily="34" charset="0"/>
                <a:cs typeface="Arial" panose="020B0604020202020204" pitchFamily="34" charset="0"/>
              </a:rPr>
              <a:t>2i / emb_dim</a:t>
            </a: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117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FF5900"/>
                </a:solidFill>
              </a:rPr>
              <a:t>Encoder-Decoder in Transformer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71675" y="1081554"/>
            <a:ext cx="6000749" cy="3276599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117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FF5900"/>
                </a:solidFill>
              </a:rPr>
              <a:t>Encoder-Decoder in Transformer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81137" y="1119187"/>
            <a:ext cx="6340724" cy="334044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061459" y="3579887"/>
            <a:ext cx="109283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Self-Attention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73035" y="2972696"/>
            <a:ext cx="28257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NN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74892" y="2972696"/>
            <a:ext cx="28257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NN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276748" y="2972696"/>
            <a:ext cx="28257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NN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99644" y="4236875"/>
            <a:ext cx="429259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Arial"/>
                <a:cs typeface="Arial"/>
              </a:rPr>
              <a:t>Komm</a:t>
            </a:r>
            <a:endParaRPr sz="11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462855" y="4236875"/>
            <a:ext cx="289560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Arial"/>
                <a:cs typeface="Arial"/>
              </a:rPr>
              <a:t>bitte</a:t>
            </a:r>
            <a:endParaRPr sz="11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287382" y="4236875"/>
            <a:ext cx="227329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Arial"/>
                <a:cs typeface="Arial"/>
              </a:rPr>
              <a:t>her</a:t>
            </a:r>
            <a:endParaRPr sz="11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061459" y="2365504"/>
            <a:ext cx="109283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Self-Attention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73035" y="1758313"/>
            <a:ext cx="28257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NN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474892" y="1758313"/>
            <a:ext cx="28257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NN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276748" y="1758313"/>
            <a:ext cx="28257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NN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947659" y="3960887"/>
            <a:ext cx="109283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Self-Attention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550785" y="2886570"/>
            <a:ext cx="28257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NN</a:t>
            </a:r>
            <a:endParaRPr sz="14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352642" y="2886570"/>
            <a:ext cx="28257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NN</a:t>
            </a:r>
            <a:endParaRPr sz="14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154498" y="2886570"/>
            <a:ext cx="28257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NN</a:t>
            </a:r>
            <a:endParaRPr sz="14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456301" y="4465487"/>
            <a:ext cx="452755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Arial"/>
                <a:cs typeface="Arial"/>
              </a:rPr>
              <a:t>Please</a:t>
            </a:r>
            <a:endParaRPr sz="11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310303" y="4465475"/>
            <a:ext cx="367030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Arial"/>
                <a:cs typeface="Arial"/>
              </a:rPr>
              <a:t>come</a:t>
            </a:r>
            <a:endParaRPr sz="11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134762" y="4465475"/>
            <a:ext cx="305435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Arial"/>
                <a:cs typeface="Arial"/>
              </a:rPr>
              <a:t>here</a:t>
            </a:r>
            <a:endParaRPr sz="11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566107" y="3442791"/>
            <a:ext cx="185547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/>
                <a:cs typeface="Arial"/>
              </a:rPr>
              <a:t>Encoder-Decoder Attention</a:t>
            </a:r>
            <a:endParaRPr sz="12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947659" y="2284487"/>
            <a:ext cx="109283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Self-Attention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550785" y="1210171"/>
            <a:ext cx="28257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NN</a:t>
            </a:r>
            <a:endParaRPr sz="14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352642" y="1210171"/>
            <a:ext cx="28257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NN</a:t>
            </a:r>
            <a:endParaRPr sz="14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154498" y="1210171"/>
            <a:ext cx="28257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NN</a:t>
            </a:r>
            <a:endParaRPr sz="14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566107" y="1766391"/>
            <a:ext cx="185547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/>
                <a:cs typeface="Arial"/>
              </a:rPr>
              <a:t>Encoder-Decoder Attention</a:t>
            </a:r>
            <a:endParaRPr sz="12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67892" y="2079587"/>
            <a:ext cx="836294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Encoder 2</a:t>
            </a:r>
            <a:endParaRPr sz="14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67892" y="3298788"/>
            <a:ext cx="836294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Encoder 1</a:t>
            </a:r>
            <a:endParaRPr sz="14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959190" y="3458912"/>
            <a:ext cx="845819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Decoder 1</a:t>
            </a:r>
            <a:endParaRPr sz="14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959190" y="1782513"/>
            <a:ext cx="845819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Decoder 2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6472477" y="847815"/>
            <a:ext cx="41275" cy="252095"/>
            <a:chOff x="6472477" y="847815"/>
            <a:chExt cx="41275" cy="252095"/>
          </a:xfrm>
        </p:grpSpPr>
        <p:sp>
          <p:nvSpPr>
            <p:cNvPr id="33" name="object 33"/>
            <p:cNvSpPr/>
            <p:nvPr/>
          </p:nvSpPr>
          <p:spPr>
            <a:xfrm>
              <a:off x="6492973" y="895803"/>
              <a:ext cx="1270" cy="198755"/>
            </a:xfrm>
            <a:custGeom>
              <a:avLst/>
              <a:gdLst/>
              <a:ahLst/>
              <a:cxnLst/>
              <a:rect l="l" t="t" r="r" b="b"/>
              <a:pathLst>
                <a:path w="1270" h="198755">
                  <a:moveTo>
                    <a:pt x="698" y="198750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477240" y="852578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0" y="43280"/>
                  </a:moveTo>
                  <a:lnTo>
                    <a:pt x="15580" y="0"/>
                  </a:lnTo>
                  <a:lnTo>
                    <a:pt x="31465" y="43169"/>
                  </a:lnTo>
                  <a:lnTo>
                    <a:pt x="0" y="43280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477240" y="852578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31465" y="43169"/>
                  </a:moveTo>
                  <a:lnTo>
                    <a:pt x="15580" y="0"/>
                  </a:lnTo>
                  <a:lnTo>
                    <a:pt x="0" y="43280"/>
                  </a:lnTo>
                  <a:lnTo>
                    <a:pt x="31465" y="4316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685800" y="1733550"/>
            <a:ext cx="77724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FF5900"/>
                </a:solidFill>
              </a:rPr>
              <a:t>Intuition behind Self Attention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67173" y="1353949"/>
            <a:ext cx="7667227" cy="351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latin typeface="Arial" panose="020B0604020202020204" pitchFamily="34" charset="0"/>
                <a:cs typeface="Arial" panose="020B0604020202020204" pitchFamily="34" charset="0"/>
              </a:rPr>
              <a:t>“The kids were scared of the lions, so they left right away.”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36825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FF5900"/>
                </a:solidFill>
              </a:rPr>
              <a:t>Recap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112135" y="3141907"/>
            <a:ext cx="918210" cy="676275"/>
            <a:chOff x="1112135" y="3141907"/>
            <a:chExt cx="918210" cy="676275"/>
          </a:xfrm>
        </p:grpSpPr>
        <p:sp>
          <p:nvSpPr>
            <p:cNvPr id="4" name="object 4"/>
            <p:cNvSpPr/>
            <p:nvPr/>
          </p:nvSpPr>
          <p:spPr>
            <a:xfrm>
              <a:off x="1116897" y="3146669"/>
              <a:ext cx="908685" cy="666750"/>
            </a:xfrm>
            <a:custGeom>
              <a:avLst/>
              <a:gdLst/>
              <a:ahLst/>
              <a:cxnLst/>
              <a:rect l="l" t="t" r="r" b="b"/>
              <a:pathLst>
                <a:path w="908685" h="666750">
                  <a:moveTo>
                    <a:pt x="797347" y="666299"/>
                  </a:moveTo>
                  <a:lnTo>
                    <a:pt x="111052" y="666299"/>
                  </a:lnTo>
                  <a:lnTo>
                    <a:pt x="67825" y="657572"/>
                  </a:lnTo>
                  <a:lnTo>
                    <a:pt x="32526" y="633773"/>
                  </a:lnTo>
                  <a:lnTo>
                    <a:pt x="8727" y="598474"/>
                  </a:lnTo>
                  <a:lnTo>
                    <a:pt x="0" y="555247"/>
                  </a:lnTo>
                  <a:lnTo>
                    <a:pt x="0" y="111052"/>
                  </a:lnTo>
                  <a:lnTo>
                    <a:pt x="8727" y="67825"/>
                  </a:lnTo>
                  <a:lnTo>
                    <a:pt x="32526" y="32526"/>
                  </a:lnTo>
                  <a:lnTo>
                    <a:pt x="67825" y="8727"/>
                  </a:lnTo>
                  <a:lnTo>
                    <a:pt x="111052" y="0"/>
                  </a:lnTo>
                  <a:lnTo>
                    <a:pt x="797347" y="0"/>
                  </a:lnTo>
                  <a:lnTo>
                    <a:pt x="839845" y="8453"/>
                  </a:lnTo>
                  <a:lnTo>
                    <a:pt x="875873" y="32526"/>
                  </a:lnTo>
                  <a:lnTo>
                    <a:pt x="899946" y="68554"/>
                  </a:lnTo>
                  <a:lnTo>
                    <a:pt x="908399" y="111052"/>
                  </a:lnTo>
                  <a:lnTo>
                    <a:pt x="908399" y="555247"/>
                  </a:lnTo>
                  <a:lnTo>
                    <a:pt x="899672" y="598474"/>
                  </a:lnTo>
                  <a:lnTo>
                    <a:pt x="875873" y="633773"/>
                  </a:lnTo>
                  <a:lnTo>
                    <a:pt x="840574" y="657572"/>
                  </a:lnTo>
                  <a:lnTo>
                    <a:pt x="797347" y="666299"/>
                  </a:lnTo>
                  <a:close/>
                </a:path>
              </a:pathLst>
            </a:custGeom>
            <a:solidFill>
              <a:srgbClr val="EA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116897" y="3146669"/>
              <a:ext cx="908685" cy="666750"/>
            </a:xfrm>
            <a:custGeom>
              <a:avLst/>
              <a:gdLst/>
              <a:ahLst/>
              <a:cxnLst/>
              <a:rect l="l" t="t" r="r" b="b"/>
              <a:pathLst>
                <a:path w="908685" h="666750">
                  <a:moveTo>
                    <a:pt x="0" y="111052"/>
                  </a:moveTo>
                  <a:lnTo>
                    <a:pt x="8727" y="67825"/>
                  </a:lnTo>
                  <a:lnTo>
                    <a:pt x="32526" y="32526"/>
                  </a:lnTo>
                  <a:lnTo>
                    <a:pt x="67825" y="8727"/>
                  </a:lnTo>
                  <a:lnTo>
                    <a:pt x="111052" y="0"/>
                  </a:lnTo>
                  <a:lnTo>
                    <a:pt x="797347" y="0"/>
                  </a:lnTo>
                  <a:lnTo>
                    <a:pt x="839845" y="8453"/>
                  </a:lnTo>
                  <a:lnTo>
                    <a:pt x="875873" y="32526"/>
                  </a:lnTo>
                  <a:lnTo>
                    <a:pt x="899946" y="68554"/>
                  </a:lnTo>
                  <a:lnTo>
                    <a:pt x="908399" y="111052"/>
                  </a:lnTo>
                  <a:lnTo>
                    <a:pt x="908399" y="555247"/>
                  </a:lnTo>
                  <a:lnTo>
                    <a:pt x="899672" y="598474"/>
                  </a:lnTo>
                  <a:lnTo>
                    <a:pt x="875873" y="633773"/>
                  </a:lnTo>
                  <a:lnTo>
                    <a:pt x="840574" y="657572"/>
                  </a:lnTo>
                  <a:lnTo>
                    <a:pt x="797347" y="666299"/>
                  </a:lnTo>
                  <a:lnTo>
                    <a:pt x="111052" y="666299"/>
                  </a:lnTo>
                  <a:lnTo>
                    <a:pt x="67825" y="657572"/>
                  </a:lnTo>
                  <a:lnTo>
                    <a:pt x="32526" y="633773"/>
                  </a:lnTo>
                  <a:lnTo>
                    <a:pt x="8727" y="598474"/>
                  </a:lnTo>
                  <a:lnTo>
                    <a:pt x="0" y="555247"/>
                  </a:lnTo>
                  <a:lnTo>
                    <a:pt x="0" y="111052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280572" y="3280048"/>
            <a:ext cx="581025" cy="389255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34620" marR="5080" indent="-122555">
              <a:lnSpc>
                <a:spcPts val="1430"/>
              </a:lnSpc>
              <a:spcBef>
                <a:spcPts val="155"/>
              </a:spcBef>
            </a:pPr>
            <a:r>
              <a:rPr sz="1200" spc="-10" dirty="0">
                <a:latin typeface="Gill Sans MT"/>
                <a:cs typeface="Gill Sans MT"/>
              </a:rPr>
              <a:t>Encoder </a:t>
            </a:r>
            <a:r>
              <a:rPr sz="1200" spc="-25" dirty="0">
                <a:latin typeface="Gill Sans MT"/>
                <a:cs typeface="Gill Sans MT"/>
              </a:rPr>
              <a:t>RNN</a:t>
            </a:r>
            <a:endParaRPr sz="1200">
              <a:latin typeface="Gill Sans MT"/>
              <a:cs typeface="Gill Sans MT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664912" y="3459318"/>
            <a:ext cx="927100" cy="824230"/>
            <a:chOff x="664912" y="3459318"/>
            <a:chExt cx="927100" cy="824230"/>
          </a:xfrm>
        </p:grpSpPr>
        <p:sp>
          <p:nvSpPr>
            <p:cNvPr id="8" name="object 8"/>
            <p:cNvSpPr/>
            <p:nvPr/>
          </p:nvSpPr>
          <p:spPr>
            <a:xfrm>
              <a:off x="664912" y="3479813"/>
              <a:ext cx="394970" cy="0"/>
            </a:xfrm>
            <a:custGeom>
              <a:avLst/>
              <a:gdLst/>
              <a:ahLst/>
              <a:cxnLst/>
              <a:rect l="l" t="t" r="r" b="b"/>
              <a:pathLst>
                <a:path w="394969">
                  <a:moveTo>
                    <a:pt x="0" y="0"/>
                  </a:moveTo>
                  <a:lnTo>
                    <a:pt x="394950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59862" y="3464080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5"/>
                  </a:moveTo>
                  <a:lnTo>
                    <a:pt x="0" y="0"/>
                  </a:lnTo>
                  <a:lnTo>
                    <a:pt x="43225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59862" y="3464080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5"/>
                  </a:moveTo>
                  <a:lnTo>
                    <a:pt x="43225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571074" y="3869995"/>
              <a:ext cx="0" cy="414020"/>
            </a:xfrm>
            <a:custGeom>
              <a:avLst/>
              <a:gdLst/>
              <a:ahLst/>
              <a:cxnLst/>
              <a:rect l="l" t="t" r="r" b="b"/>
              <a:pathLst>
                <a:path h="414020">
                  <a:moveTo>
                    <a:pt x="0" y="4135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555341" y="3826770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555341" y="3826770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644525" y="3200011"/>
            <a:ext cx="22860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100" spc="-25" dirty="0">
                <a:latin typeface="Gill Sans MT"/>
                <a:cs typeface="Gill Sans MT"/>
              </a:rPr>
              <a:t>H</a:t>
            </a:r>
            <a:r>
              <a:rPr sz="1050" spc="-37" baseline="-31746" dirty="0">
                <a:latin typeface="Gill Sans MT"/>
                <a:cs typeface="Gill Sans MT"/>
              </a:rPr>
              <a:t>0</a:t>
            </a:r>
            <a:endParaRPr sz="1050" baseline="-31746">
              <a:latin typeface="Gill Sans MT"/>
              <a:cs typeface="Gill Sans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276271" y="3944573"/>
            <a:ext cx="2251710" cy="1113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6075">
              <a:lnSpc>
                <a:spcPct val="100000"/>
              </a:lnSpc>
              <a:spcBef>
                <a:spcPts val="100"/>
              </a:spcBef>
            </a:pPr>
            <a:r>
              <a:rPr sz="1400" spc="-25" dirty="0">
                <a:latin typeface="Arial"/>
                <a:cs typeface="Arial"/>
              </a:rPr>
              <a:t>x</a:t>
            </a:r>
            <a:r>
              <a:rPr sz="1350" spc="-37" baseline="-33950" dirty="0">
                <a:latin typeface="Arial"/>
                <a:cs typeface="Arial"/>
              </a:rPr>
              <a:t>1</a:t>
            </a:r>
            <a:endParaRPr sz="1350" baseline="-339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70"/>
              </a:spcBef>
            </a:pPr>
            <a:endParaRPr sz="900" dirty="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</a:pPr>
            <a:r>
              <a:rPr sz="1400" spc="-20" dirty="0">
                <a:latin typeface="Arial"/>
                <a:cs typeface="Arial"/>
              </a:rPr>
              <a:t>Komm</a:t>
            </a:r>
            <a:endParaRPr sz="1400" dirty="0">
              <a:latin typeface="Arial"/>
              <a:cs typeface="Arial"/>
            </a:endParaRPr>
          </a:p>
          <a:p>
            <a:pPr marL="1083310">
              <a:lnSpc>
                <a:spcPct val="100000"/>
              </a:lnSpc>
              <a:spcBef>
                <a:spcPts val="1540"/>
              </a:spcBef>
            </a:pPr>
            <a:r>
              <a:rPr sz="1800" spc="-10" dirty="0">
                <a:latin typeface="Arial"/>
                <a:cs typeface="Arial"/>
              </a:rPr>
              <a:t>ENCODER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90245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FF5900"/>
                </a:solidFill>
              </a:rPr>
              <a:t>Intuition behind Self Attention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35"/>
              </a:spcBef>
            </a:pPr>
            <a:r>
              <a:rPr dirty="0"/>
              <a:t>“The </a:t>
            </a:r>
            <a:r>
              <a:rPr dirty="0">
                <a:solidFill>
                  <a:srgbClr val="9900FF"/>
                </a:solidFill>
              </a:rPr>
              <a:t>kids </a:t>
            </a:r>
            <a:r>
              <a:rPr dirty="0"/>
              <a:t>were scared of the </a:t>
            </a:r>
            <a:r>
              <a:rPr dirty="0">
                <a:solidFill>
                  <a:srgbClr val="9900FF"/>
                </a:solidFill>
              </a:rPr>
              <a:t>lions</a:t>
            </a:r>
            <a:r>
              <a:rPr dirty="0"/>
              <a:t>, so </a:t>
            </a:r>
            <a:r>
              <a:rPr dirty="0">
                <a:solidFill>
                  <a:srgbClr val="CC0000"/>
                </a:solidFill>
              </a:rPr>
              <a:t>they </a:t>
            </a:r>
            <a:r>
              <a:rPr dirty="0"/>
              <a:t>left right away.”</a:t>
            </a:r>
          </a:p>
          <a:p>
            <a:pPr marL="1495425" algn="ctr">
              <a:lnSpc>
                <a:spcPct val="100000"/>
              </a:lnSpc>
              <a:spcBef>
                <a:spcPts val="459"/>
              </a:spcBef>
            </a:pPr>
            <a:r>
              <a:rPr sz="1600" dirty="0"/>
              <a:t>?</a:t>
            </a:r>
            <a:endParaRPr sz="1600"/>
          </a:p>
          <a:p>
            <a:pPr>
              <a:lnSpc>
                <a:spcPct val="100000"/>
              </a:lnSpc>
              <a:spcBef>
                <a:spcPts val="1019"/>
              </a:spcBef>
            </a:pPr>
            <a:endParaRPr sz="1600"/>
          </a:p>
          <a:p>
            <a:pPr marR="1239520" algn="ctr">
              <a:lnSpc>
                <a:spcPct val="100000"/>
              </a:lnSpc>
              <a:spcBef>
                <a:spcPts val="5"/>
              </a:spcBef>
            </a:pPr>
            <a:r>
              <a:rPr sz="1600" dirty="0"/>
              <a:t>?</a:t>
            </a:r>
            <a:endParaRPr sz="1600"/>
          </a:p>
        </p:txBody>
      </p:sp>
      <p:grpSp>
        <p:nvGrpSpPr>
          <p:cNvPr id="3" name="object 3"/>
          <p:cNvGrpSpPr/>
          <p:nvPr/>
        </p:nvGrpSpPr>
        <p:grpSpPr>
          <a:xfrm>
            <a:off x="1532037" y="1729212"/>
            <a:ext cx="4403725" cy="1069975"/>
            <a:chOff x="1532037" y="1729212"/>
            <a:chExt cx="4403725" cy="1069975"/>
          </a:xfrm>
        </p:grpSpPr>
        <p:sp>
          <p:nvSpPr>
            <p:cNvPr id="4" name="object 4"/>
            <p:cNvSpPr/>
            <p:nvPr/>
          </p:nvSpPr>
          <p:spPr>
            <a:xfrm>
              <a:off x="4699099" y="1733974"/>
              <a:ext cx="1003300" cy="400050"/>
            </a:xfrm>
            <a:custGeom>
              <a:avLst/>
              <a:gdLst/>
              <a:ahLst/>
              <a:cxnLst/>
              <a:rect l="l" t="t" r="r" b="b"/>
              <a:pathLst>
                <a:path w="1003300" h="400050">
                  <a:moveTo>
                    <a:pt x="199949" y="99974"/>
                  </a:moveTo>
                  <a:lnTo>
                    <a:pt x="0" y="99974"/>
                  </a:lnTo>
                  <a:lnTo>
                    <a:pt x="99974" y="0"/>
                  </a:lnTo>
                  <a:lnTo>
                    <a:pt x="199949" y="99974"/>
                  </a:lnTo>
                  <a:close/>
                </a:path>
                <a:path w="1003300" h="400050">
                  <a:moveTo>
                    <a:pt x="984935" y="299924"/>
                  </a:moveTo>
                  <a:lnTo>
                    <a:pt x="828243" y="299924"/>
                  </a:lnTo>
                  <a:lnTo>
                    <a:pt x="857429" y="294032"/>
                  </a:lnTo>
                  <a:lnTo>
                    <a:pt x="881263" y="277963"/>
                  </a:lnTo>
                  <a:lnTo>
                    <a:pt x="897332" y="254129"/>
                  </a:lnTo>
                  <a:lnTo>
                    <a:pt x="903224" y="224943"/>
                  </a:lnTo>
                  <a:lnTo>
                    <a:pt x="903224" y="0"/>
                  </a:lnTo>
                  <a:lnTo>
                    <a:pt x="1003199" y="0"/>
                  </a:lnTo>
                  <a:lnTo>
                    <a:pt x="1003199" y="224943"/>
                  </a:lnTo>
                  <a:lnTo>
                    <a:pt x="996950" y="271453"/>
                  </a:lnTo>
                  <a:lnTo>
                    <a:pt x="984935" y="299924"/>
                  </a:lnTo>
                  <a:close/>
                </a:path>
                <a:path w="1003300" h="400050">
                  <a:moveTo>
                    <a:pt x="828243" y="399899"/>
                  </a:moveTo>
                  <a:lnTo>
                    <a:pt x="224943" y="399899"/>
                  </a:lnTo>
                  <a:lnTo>
                    <a:pt x="190652" y="396507"/>
                  </a:lnTo>
                  <a:lnTo>
                    <a:pt x="127877" y="370505"/>
                  </a:lnTo>
                  <a:lnTo>
                    <a:pt x="79382" y="322009"/>
                  </a:lnTo>
                  <a:lnTo>
                    <a:pt x="53380" y="259235"/>
                  </a:lnTo>
                  <a:lnTo>
                    <a:pt x="49987" y="224943"/>
                  </a:lnTo>
                  <a:lnTo>
                    <a:pt x="49987" y="99974"/>
                  </a:lnTo>
                  <a:lnTo>
                    <a:pt x="149962" y="99974"/>
                  </a:lnTo>
                  <a:lnTo>
                    <a:pt x="149962" y="224943"/>
                  </a:lnTo>
                  <a:lnTo>
                    <a:pt x="155854" y="254129"/>
                  </a:lnTo>
                  <a:lnTo>
                    <a:pt x="171923" y="277963"/>
                  </a:lnTo>
                  <a:lnTo>
                    <a:pt x="195757" y="294032"/>
                  </a:lnTo>
                  <a:lnTo>
                    <a:pt x="224943" y="299924"/>
                  </a:lnTo>
                  <a:lnTo>
                    <a:pt x="984935" y="299924"/>
                  </a:lnTo>
                  <a:lnTo>
                    <a:pt x="979313" y="313247"/>
                  </a:lnTo>
                  <a:lnTo>
                    <a:pt x="951956" y="348656"/>
                  </a:lnTo>
                  <a:lnTo>
                    <a:pt x="916547" y="376013"/>
                  </a:lnTo>
                  <a:lnTo>
                    <a:pt x="874754" y="393650"/>
                  </a:lnTo>
                  <a:lnTo>
                    <a:pt x="828243" y="399899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699099" y="1733974"/>
              <a:ext cx="1003300" cy="400050"/>
            </a:xfrm>
            <a:custGeom>
              <a:avLst/>
              <a:gdLst/>
              <a:ahLst/>
              <a:cxnLst/>
              <a:rect l="l" t="t" r="r" b="b"/>
              <a:pathLst>
                <a:path w="1003300" h="400050">
                  <a:moveTo>
                    <a:pt x="1003199" y="0"/>
                  </a:moveTo>
                  <a:lnTo>
                    <a:pt x="1003199" y="224943"/>
                  </a:lnTo>
                  <a:lnTo>
                    <a:pt x="996950" y="271453"/>
                  </a:lnTo>
                  <a:lnTo>
                    <a:pt x="979313" y="313247"/>
                  </a:lnTo>
                  <a:lnTo>
                    <a:pt x="951956" y="348656"/>
                  </a:lnTo>
                  <a:lnTo>
                    <a:pt x="916547" y="376013"/>
                  </a:lnTo>
                  <a:lnTo>
                    <a:pt x="874754" y="393650"/>
                  </a:lnTo>
                  <a:lnTo>
                    <a:pt x="828243" y="399899"/>
                  </a:lnTo>
                  <a:lnTo>
                    <a:pt x="224943" y="399899"/>
                  </a:lnTo>
                  <a:lnTo>
                    <a:pt x="157990" y="386582"/>
                  </a:lnTo>
                  <a:lnTo>
                    <a:pt x="101230" y="348656"/>
                  </a:lnTo>
                  <a:lnTo>
                    <a:pt x="63305" y="291896"/>
                  </a:lnTo>
                  <a:lnTo>
                    <a:pt x="49987" y="224943"/>
                  </a:lnTo>
                  <a:lnTo>
                    <a:pt x="49987" y="99974"/>
                  </a:lnTo>
                  <a:lnTo>
                    <a:pt x="0" y="99974"/>
                  </a:lnTo>
                  <a:lnTo>
                    <a:pt x="99974" y="0"/>
                  </a:lnTo>
                  <a:lnTo>
                    <a:pt x="199949" y="99974"/>
                  </a:lnTo>
                  <a:lnTo>
                    <a:pt x="149962" y="99974"/>
                  </a:lnTo>
                  <a:lnTo>
                    <a:pt x="149962" y="224943"/>
                  </a:lnTo>
                  <a:lnTo>
                    <a:pt x="155854" y="254129"/>
                  </a:lnTo>
                  <a:lnTo>
                    <a:pt x="171923" y="277963"/>
                  </a:lnTo>
                  <a:lnTo>
                    <a:pt x="195757" y="294032"/>
                  </a:lnTo>
                  <a:lnTo>
                    <a:pt x="224943" y="299924"/>
                  </a:lnTo>
                  <a:lnTo>
                    <a:pt x="828243" y="299924"/>
                  </a:lnTo>
                  <a:lnTo>
                    <a:pt x="857429" y="294032"/>
                  </a:lnTo>
                  <a:lnTo>
                    <a:pt x="881263" y="277963"/>
                  </a:lnTo>
                  <a:lnTo>
                    <a:pt x="897332" y="254129"/>
                  </a:lnTo>
                  <a:lnTo>
                    <a:pt x="903224" y="224943"/>
                  </a:lnTo>
                  <a:lnTo>
                    <a:pt x="903224" y="0"/>
                  </a:lnTo>
                  <a:lnTo>
                    <a:pt x="1003199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36799" y="1734099"/>
              <a:ext cx="4394200" cy="1060450"/>
            </a:xfrm>
            <a:custGeom>
              <a:avLst/>
              <a:gdLst/>
              <a:ahLst/>
              <a:cxnLst/>
              <a:rect l="l" t="t" r="r" b="b"/>
              <a:pathLst>
                <a:path w="4394200" h="1060450">
                  <a:moveTo>
                    <a:pt x="241190" y="234396"/>
                  </a:moveTo>
                  <a:lnTo>
                    <a:pt x="0" y="234396"/>
                  </a:lnTo>
                  <a:lnTo>
                    <a:pt x="120595" y="0"/>
                  </a:lnTo>
                  <a:lnTo>
                    <a:pt x="241190" y="234396"/>
                  </a:lnTo>
                  <a:close/>
                </a:path>
                <a:path w="4394200" h="1060450">
                  <a:moveTo>
                    <a:pt x="4202627" y="971006"/>
                  </a:moveTo>
                  <a:lnTo>
                    <a:pt x="3930393" y="971006"/>
                  </a:lnTo>
                  <a:lnTo>
                    <a:pt x="3977409" y="968085"/>
                  </a:lnTo>
                  <a:lnTo>
                    <a:pt x="4022682" y="959559"/>
                  </a:lnTo>
                  <a:lnTo>
                    <a:pt x="4065861" y="945777"/>
                  </a:lnTo>
                  <a:lnTo>
                    <a:pt x="4106594" y="927091"/>
                  </a:lnTo>
                  <a:lnTo>
                    <a:pt x="4144532" y="903852"/>
                  </a:lnTo>
                  <a:lnTo>
                    <a:pt x="4179321" y="876412"/>
                  </a:lnTo>
                  <a:lnTo>
                    <a:pt x="4210612" y="845121"/>
                  </a:lnTo>
                  <a:lnTo>
                    <a:pt x="4238052" y="810332"/>
                  </a:lnTo>
                  <a:lnTo>
                    <a:pt x="4261291" y="772394"/>
                  </a:lnTo>
                  <a:lnTo>
                    <a:pt x="4279977" y="731661"/>
                  </a:lnTo>
                  <a:lnTo>
                    <a:pt x="4293759" y="688482"/>
                  </a:lnTo>
                  <a:lnTo>
                    <a:pt x="4302211" y="643605"/>
                  </a:lnTo>
                  <a:lnTo>
                    <a:pt x="4305206" y="596193"/>
                  </a:lnTo>
                  <a:lnTo>
                    <a:pt x="4305206" y="0"/>
                  </a:lnTo>
                  <a:lnTo>
                    <a:pt x="4394099" y="0"/>
                  </a:lnTo>
                  <a:lnTo>
                    <a:pt x="4394099" y="596193"/>
                  </a:lnTo>
                  <a:lnTo>
                    <a:pt x="4391725" y="643209"/>
                  </a:lnTo>
                  <a:lnTo>
                    <a:pt x="4384679" y="689646"/>
                  </a:lnTo>
                  <a:lnTo>
                    <a:pt x="4373252" y="734085"/>
                  </a:lnTo>
                  <a:lnTo>
                    <a:pt x="4357659" y="776689"/>
                  </a:lnTo>
                  <a:lnTo>
                    <a:pt x="4338133" y="817223"/>
                  </a:lnTo>
                  <a:lnTo>
                    <a:pt x="4314906" y="855456"/>
                  </a:lnTo>
                  <a:lnTo>
                    <a:pt x="4288212" y="891153"/>
                  </a:lnTo>
                  <a:lnTo>
                    <a:pt x="4258283" y="924083"/>
                  </a:lnTo>
                  <a:lnTo>
                    <a:pt x="4225353" y="954012"/>
                  </a:lnTo>
                  <a:lnTo>
                    <a:pt x="4202627" y="971006"/>
                  </a:lnTo>
                  <a:close/>
                </a:path>
                <a:path w="4394200" h="1060450">
                  <a:moveTo>
                    <a:pt x="3930393" y="1059899"/>
                  </a:moveTo>
                  <a:lnTo>
                    <a:pt x="539854" y="1059899"/>
                  </a:lnTo>
                  <a:lnTo>
                    <a:pt x="487531" y="1056940"/>
                  </a:lnTo>
                  <a:lnTo>
                    <a:pt x="436279" y="1048186"/>
                  </a:lnTo>
                  <a:lnTo>
                    <a:pt x="386552" y="1033826"/>
                  </a:lnTo>
                  <a:lnTo>
                    <a:pt x="338803" y="1014047"/>
                  </a:lnTo>
                  <a:lnTo>
                    <a:pt x="293486" y="989039"/>
                  </a:lnTo>
                  <a:lnTo>
                    <a:pt x="251055" y="958988"/>
                  </a:lnTo>
                  <a:lnTo>
                    <a:pt x="211964" y="924083"/>
                  </a:lnTo>
                  <a:lnTo>
                    <a:pt x="177059" y="884992"/>
                  </a:lnTo>
                  <a:lnTo>
                    <a:pt x="147009" y="842562"/>
                  </a:lnTo>
                  <a:lnTo>
                    <a:pt x="122000" y="797245"/>
                  </a:lnTo>
                  <a:lnTo>
                    <a:pt x="102222" y="749496"/>
                  </a:lnTo>
                  <a:lnTo>
                    <a:pt x="87862" y="699768"/>
                  </a:lnTo>
                  <a:lnTo>
                    <a:pt x="79108" y="648516"/>
                  </a:lnTo>
                  <a:lnTo>
                    <a:pt x="76148" y="596193"/>
                  </a:lnTo>
                  <a:lnTo>
                    <a:pt x="76148" y="234396"/>
                  </a:lnTo>
                  <a:lnTo>
                    <a:pt x="165042" y="234396"/>
                  </a:lnTo>
                  <a:lnTo>
                    <a:pt x="165042" y="596193"/>
                  </a:lnTo>
                  <a:lnTo>
                    <a:pt x="167962" y="643209"/>
                  </a:lnTo>
                  <a:lnTo>
                    <a:pt x="176489" y="688482"/>
                  </a:lnTo>
                  <a:lnTo>
                    <a:pt x="190271" y="731661"/>
                  </a:lnTo>
                  <a:lnTo>
                    <a:pt x="208957" y="772394"/>
                  </a:lnTo>
                  <a:lnTo>
                    <a:pt x="232196" y="810332"/>
                  </a:lnTo>
                  <a:lnTo>
                    <a:pt x="259636" y="845121"/>
                  </a:lnTo>
                  <a:lnTo>
                    <a:pt x="290926" y="876412"/>
                  </a:lnTo>
                  <a:lnTo>
                    <a:pt x="325716" y="903852"/>
                  </a:lnTo>
                  <a:lnTo>
                    <a:pt x="363653" y="927091"/>
                  </a:lnTo>
                  <a:lnTo>
                    <a:pt x="404387" y="945777"/>
                  </a:lnTo>
                  <a:lnTo>
                    <a:pt x="447566" y="959559"/>
                  </a:lnTo>
                  <a:lnTo>
                    <a:pt x="492839" y="968085"/>
                  </a:lnTo>
                  <a:lnTo>
                    <a:pt x="539854" y="971006"/>
                  </a:lnTo>
                  <a:lnTo>
                    <a:pt x="4202627" y="971006"/>
                  </a:lnTo>
                  <a:lnTo>
                    <a:pt x="4189656" y="980706"/>
                  </a:lnTo>
                  <a:lnTo>
                    <a:pt x="4151423" y="1003933"/>
                  </a:lnTo>
                  <a:lnTo>
                    <a:pt x="4110889" y="1023459"/>
                  </a:lnTo>
                  <a:lnTo>
                    <a:pt x="4068285" y="1039052"/>
                  </a:lnTo>
                  <a:lnTo>
                    <a:pt x="4023846" y="1050479"/>
                  </a:lnTo>
                  <a:lnTo>
                    <a:pt x="3977805" y="1057505"/>
                  </a:lnTo>
                  <a:lnTo>
                    <a:pt x="3930393" y="1059899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36799" y="1734099"/>
              <a:ext cx="4394200" cy="1060450"/>
            </a:xfrm>
            <a:custGeom>
              <a:avLst/>
              <a:gdLst/>
              <a:ahLst/>
              <a:cxnLst/>
              <a:rect l="l" t="t" r="r" b="b"/>
              <a:pathLst>
                <a:path w="4394200" h="1060450">
                  <a:moveTo>
                    <a:pt x="4394099" y="0"/>
                  </a:moveTo>
                  <a:lnTo>
                    <a:pt x="4394099" y="596193"/>
                  </a:lnTo>
                  <a:lnTo>
                    <a:pt x="4391705" y="643605"/>
                  </a:lnTo>
                  <a:lnTo>
                    <a:pt x="4384679" y="689646"/>
                  </a:lnTo>
                  <a:lnTo>
                    <a:pt x="4373252" y="734085"/>
                  </a:lnTo>
                  <a:lnTo>
                    <a:pt x="4357659" y="776689"/>
                  </a:lnTo>
                  <a:lnTo>
                    <a:pt x="4338133" y="817223"/>
                  </a:lnTo>
                  <a:lnTo>
                    <a:pt x="4314906" y="855456"/>
                  </a:lnTo>
                  <a:lnTo>
                    <a:pt x="4288212" y="891153"/>
                  </a:lnTo>
                  <a:lnTo>
                    <a:pt x="4258283" y="924083"/>
                  </a:lnTo>
                  <a:lnTo>
                    <a:pt x="4225354" y="954012"/>
                  </a:lnTo>
                  <a:lnTo>
                    <a:pt x="4189656" y="980706"/>
                  </a:lnTo>
                  <a:lnTo>
                    <a:pt x="4151423" y="1003933"/>
                  </a:lnTo>
                  <a:lnTo>
                    <a:pt x="4110889" y="1023459"/>
                  </a:lnTo>
                  <a:lnTo>
                    <a:pt x="4068285" y="1039052"/>
                  </a:lnTo>
                  <a:lnTo>
                    <a:pt x="4023846" y="1050479"/>
                  </a:lnTo>
                  <a:lnTo>
                    <a:pt x="3977805" y="1057505"/>
                  </a:lnTo>
                  <a:lnTo>
                    <a:pt x="3930393" y="1059899"/>
                  </a:lnTo>
                  <a:lnTo>
                    <a:pt x="539854" y="1059899"/>
                  </a:lnTo>
                  <a:lnTo>
                    <a:pt x="487531" y="1056940"/>
                  </a:lnTo>
                  <a:lnTo>
                    <a:pt x="436279" y="1048186"/>
                  </a:lnTo>
                  <a:lnTo>
                    <a:pt x="386552" y="1033826"/>
                  </a:lnTo>
                  <a:lnTo>
                    <a:pt x="338803" y="1014047"/>
                  </a:lnTo>
                  <a:lnTo>
                    <a:pt x="293486" y="989039"/>
                  </a:lnTo>
                  <a:lnTo>
                    <a:pt x="251055" y="958988"/>
                  </a:lnTo>
                  <a:lnTo>
                    <a:pt x="211964" y="924083"/>
                  </a:lnTo>
                  <a:lnTo>
                    <a:pt x="177059" y="884992"/>
                  </a:lnTo>
                  <a:lnTo>
                    <a:pt x="147009" y="842562"/>
                  </a:lnTo>
                  <a:lnTo>
                    <a:pt x="122000" y="797245"/>
                  </a:lnTo>
                  <a:lnTo>
                    <a:pt x="102222" y="749496"/>
                  </a:lnTo>
                  <a:lnTo>
                    <a:pt x="87862" y="699768"/>
                  </a:lnTo>
                  <a:lnTo>
                    <a:pt x="79108" y="648516"/>
                  </a:lnTo>
                  <a:lnTo>
                    <a:pt x="76148" y="596193"/>
                  </a:lnTo>
                  <a:lnTo>
                    <a:pt x="76148" y="234396"/>
                  </a:lnTo>
                  <a:lnTo>
                    <a:pt x="0" y="234396"/>
                  </a:lnTo>
                  <a:lnTo>
                    <a:pt x="120595" y="0"/>
                  </a:lnTo>
                  <a:lnTo>
                    <a:pt x="241190" y="234396"/>
                  </a:lnTo>
                  <a:lnTo>
                    <a:pt x="165042" y="234396"/>
                  </a:lnTo>
                  <a:lnTo>
                    <a:pt x="165042" y="596193"/>
                  </a:lnTo>
                  <a:lnTo>
                    <a:pt x="167962" y="643209"/>
                  </a:lnTo>
                  <a:lnTo>
                    <a:pt x="176489" y="688482"/>
                  </a:lnTo>
                  <a:lnTo>
                    <a:pt x="190271" y="731661"/>
                  </a:lnTo>
                  <a:lnTo>
                    <a:pt x="208957" y="772394"/>
                  </a:lnTo>
                  <a:lnTo>
                    <a:pt x="232196" y="810332"/>
                  </a:lnTo>
                  <a:lnTo>
                    <a:pt x="259636" y="845121"/>
                  </a:lnTo>
                  <a:lnTo>
                    <a:pt x="290926" y="876412"/>
                  </a:lnTo>
                  <a:lnTo>
                    <a:pt x="325716" y="903852"/>
                  </a:lnTo>
                  <a:lnTo>
                    <a:pt x="363653" y="927091"/>
                  </a:lnTo>
                  <a:lnTo>
                    <a:pt x="404387" y="945777"/>
                  </a:lnTo>
                  <a:lnTo>
                    <a:pt x="447566" y="959559"/>
                  </a:lnTo>
                  <a:lnTo>
                    <a:pt x="492839" y="968085"/>
                  </a:lnTo>
                  <a:lnTo>
                    <a:pt x="539854" y="971006"/>
                  </a:lnTo>
                  <a:lnTo>
                    <a:pt x="3930393" y="971006"/>
                  </a:lnTo>
                  <a:lnTo>
                    <a:pt x="3977409" y="968085"/>
                  </a:lnTo>
                  <a:lnTo>
                    <a:pt x="4022682" y="959559"/>
                  </a:lnTo>
                  <a:lnTo>
                    <a:pt x="4065861" y="945777"/>
                  </a:lnTo>
                  <a:lnTo>
                    <a:pt x="4106594" y="927091"/>
                  </a:lnTo>
                  <a:lnTo>
                    <a:pt x="4144532" y="903852"/>
                  </a:lnTo>
                  <a:lnTo>
                    <a:pt x="4179321" y="876412"/>
                  </a:lnTo>
                  <a:lnTo>
                    <a:pt x="4210612" y="845121"/>
                  </a:lnTo>
                  <a:lnTo>
                    <a:pt x="4238052" y="810332"/>
                  </a:lnTo>
                  <a:lnTo>
                    <a:pt x="4261291" y="772394"/>
                  </a:lnTo>
                  <a:lnTo>
                    <a:pt x="4279977" y="731661"/>
                  </a:lnTo>
                  <a:lnTo>
                    <a:pt x="4293759" y="688482"/>
                  </a:lnTo>
                  <a:lnTo>
                    <a:pt x="4302285" y="643209"/>
                  </a:lnTo>
                  <a:lnTo>
                    <a:pt x="4305206" y="596193"/>
                  </a:lnTo>
                  <a:lnTo>
                    <a:pt x="4305206" y="0"/>
                  </a:lnTo>
                  <a:lnTo>
                    <a:pt x="4394099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685800" y="1352550"/>
            <a:ext cx="77724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FF5900"/>
                </a:solidFill>
              </a:rPr>
              <a:t>Intuition behind Self Attention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67172" y="1001172"/>
            <a:ext cx="7438628" cy="351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latin typeface="Arial" panose="020B0604020202020204" pitchFamily="34" charset="0"/>
                <a:cs typeface="Arial" panose="020B0604020202020204" pitchFamily="34" charset="0"/>
              </a:rPr>
              <a:t>“The </a:t>
            </a:r>
            <a:r>
              <a:rPr sz="2200" dirty="0">
                <a:solidFill>
                  <a:srgbClr val="99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kids </a:t>
            </a:r>
            <a:r>
              <a:rPr sz="2200" dirty="0">
                <a:latin typeface="Arial" panose="020B0604020202020204" pitchFamily="34" charset="0"/>
                <a:cs typeface="Arial" panose="020B0604020202020204" pitchFamily="34" charset="0"/>
              </a:rPr>
              <a:t>were scared of the lions, so </a:t>
            </a:r>
            <a:r>
              <a:rPr sz="2200" dirty="0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they </a:t>
            </a:r>
            <a:r>
              <a:rPr sz="2200" dirty="0">
                <a:latin typeface="Arial" panose="020B0604020202020204" pitchFamily="34" charset="0"/>
                <a:cs typeface="Arial" panose="020B0604020202020204" pitchFamily="34" charset="0"/>
              </a:rPr>
              <a:t>left right away.”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1532037" y="1729337"/>
            <a:ext cx="4403725" cy="1069975"/>
            <a:chOff x="1532037" y="1729337"/>
            <a:chExt cx="4403725" cy="1069975"/>
          </a:xfrm>
        </p:grpSpPr>
        <p:sp>
          <p:nvSpPr>
            <p:cNvPr id="5" name="object 5"/>
            <p:cNvSpPr/>
            <p:nvPr/>
          </p:nvSpPr>
          <p:spPr>
            <a:xfrm>
              <a:off x="1536799" y="1734099"/>
              <a:ext cx="4394200" cy="1060450"/>
            </a:xfrm>
            <a:custGeom>
              <a:avLst/>
              <a:gdLst/>
              <a:ahLst/>
              <a:cxnLst/>
              <a:rect l="l" t="t" r="r" b="b"/>
              <a:pathLst>
                <a:path w="4394200" h="1060450">
                  <a:moveTo>
                    <a:pt x="241190" y="234396"/>
                  </a:moveTo>
                  <a:lnTo>
                    <a:pt x="0" y="234396"/>
                  </a:lnTo>
                  <a:lnTo>
                    <a:pt x="120595" y="0"/>
                  </a:lnTo>
                  <a:lnTo>
                    <a:pt x="241190" y="234396"/>
                  </a:lnTo>
                  <a:close/>
                </a:path>
                <a:path w="4394200" h="1060450">
                  <a:moveTo>
                    <a:pt x="4202627" y="971006"/>
                  </a:moveTo>
                  <a:lnTo>
                    <a:pt x="3930393" y="971006"/>
                  </a:lnTo>
                  <a:lnTo>
                    <a:pt x="3977409" y="968085"/>
                  </a:lnTo>
                  <a:lnTo>
                    <a:pt x="4022682" y="959559"/>
                  </a:lnTo>
                  <a:lnTo>
                    <a:pt x="4065861" y="945777"/>
                  </a:lnTo>
                  <a:lnTo>
                    <a:pt x="4106594" y="927091"/>
                  </a:lnTo>
                  <a:lnTo>
                    <a:pt x="4144532" y="903852"/>
                  </a:lnTo>
                  <a:lnTo>
                    <a:pt x="4179321" y="876412"/>
                  </a:lnTo>
                  <a:lnTo>
                    <a:pt x="4210612" y="845121"/>
                  </a:lnTo>
                  <a:lnTo>
                    <a:pt x="4238052" y="810332"/>
                  </a:lnTo>
                  <a:lnTo>
                    <a:pt x="4261291" y="772394"/>
                  </a:lnTo>
                  <a:lnTo>
                    <a:pt x="4279977" y="731661"/>
                  </a:lnTo>
                  <a:lnTo>
                    <a:pt x="4293759" y="688482"/>
                  </a:lnTo>
                  <a:lnTo>
                    <a:pt x="4302211" y="643605"/>
                  </a:lnTo>
                  <a:lnTo>
                    <a:pt x="4305206" y="596193"/>
                  </a:lnTo>
                  <a:lnTo>
                    <a:pt x="4305206" y="0"/>
                  </a:lnTo>
                  <a:lnTo>
                    <a:pt x="4394099" y="0"/>
                  </a:lnTo>
                  <a:lnTo>
                    <a:pt x="4394099" y="596193"/>
                  </a:lnTo>
                  <a:lnTo>
                    <a:pt x="4391725" y="643209"/>
                  </a:lnTo>
                  <a:lnTo>
                    <a:pt x="4384679" y="689646"/>
                  </a:lnTo>
                  <a:lnTo>
                    <a:pt x="4373252" y="734085"/>
                  </a:lnTo>
                  <a:lnTo>
                    <a:pt x="4357659" y="776689"/>
                  </a:lnTo>
                  <a:lnTo>
                    <a:pt x="4338133" y="817223"/>
                  </a:lnTo>
                  <a:lnTo>
                    <a:pt x="4314906" y="855456"/>
                  </a:lnTo>
                  <a:lnTo>
                    <a:pt x="4288212" y="891153"/>
                  </a:lnTo>
                  <a:lnTo>
                    <a:pt x="4258283" y="924083"/>
                  </a:lnTo>
                  <a:lnTo>
                    <a:pt x="4225353" y="954012"/>
                  </a:lnTo>
                  <a:lnTo>
                    <a:pt x="4202627" y="971006"/>
                  </a:lnTo>
                  <a:close/>
                </a:path>
                <a:path w="4394200" h="1060450">
                  <a:moveTo>
                    <a:pt x="3930393" y="1059899"/>
                  </a:moveTo>
                  <a:lnTo>
                    <a:pt x="539854" y="1059899"/>
                  </a:lnTo>
                  <a:lnTo>
                    <a:pt x="487531" y="1056940"/>
                  </a:lnTo>
                  <a:lnTo>
                    <a:pt x="436279" y="1048186"/>
                  </a:lnTo>
                  <a:lnTo>
                    <a:pt x="386552" y="1033826"/>
                  </a:lnTo>
                  <a:lnTo>
                    <a:pt x="338803" y="1014047"/>
                  </a:lnTo>
                  <a:lnTo>
                    <a:pt x="293486" y="989039"/>
                  </a:lnTo>
                  <a:lnTo>
                    <a:pt x="251055" y="958988"/>
                  </a:lnTo>
                  <a:lnTo>
                    <a:pt x="211964" y="924083"/>
                  </a:lnTo>
                  <a:lnTo>
                    <a:pt x="177059" y="884992"/>
                  </a:lnTo>
                  <a:lnTo>
                    <a:pt x="147009" y="842562"/>
                  </a:lnTo>
                  <a:lnTo>
                    <a:pt x="122000" y="797245"/>
                  </a:lnTo>
                  <a:lnTo>
                    <a:pt x="102222" y="749496"/>
                  </a:lnTo>
                  <a:lnTo>
                    <a:pt x="87862" y="699768"/>
                  </a:lnTo>
                  <a:lnTo>
                    <a:pt x="79108" y="648516"/>
                  </a:lnTo>
                  <a:lnTo>
                    <a:pt x="76148" y="596193"/>
                  </a:lnTo>
                  <a:lnTo>
                    <a:pt x="76148" y="234396"/>
                  </a:lnTo>
                  <a:lnTo>
                    <a:pt x="165042" y="234396"/>
                  </a:lnTo>
                  <a:lnTo>
                    <a:pt x="165042" y="596193"/>
                  </a:lnTo>
                  <a:lnTo>
                    <a:pt x="167962" y="643209"/>
                  </a:lnTo>
                  <a:lnTo>
                    <a:pt x="176489" y="688482"/>
                  </a:lnTo>
                  <a:lnTo>
                    <a:pt x="190271" y="731661"/>
                  </a:lnTo>
                  <a:lnTo>
                    <a:pt x="208957" y="772394"/>
                  </a:lnTo>
                  <a:lnTo>
                    <a:pt x="232196" y="810332"/>
                  </a:lnTo>
                  <a:lnTo>
                    <a:pt x="259636" y="845121"/>
                  </a:lnTo>
                  <a:lnTo>
                    <a:pt x="290926" y="876412"/>
                  </a:lnTo>
                  <a:lnTo>
                    <a:pt x="325716" y="903852"/>
                  </a:lnTo>
                  <a:lnTo>
                    <a:pt x="363653" y="927091"/>
                  </a:lnTo>
                  <a:lnTo>
                    <a:pt x="404387" y="945777"/>
                  </a:lnTo>
                  <a:lnTo>
                    <a:pt x="447566" y="959559"/>
                  </a:lnTo>
                  <a:lnTo>
                    <a:pt x="492839" y="968085"/>
                  </a:lnTo>
                  <a:lnTo>
                    <a:pt x="539854" y="971006"/>
                  </a:lnTo>
                  <a:lnTo>
                    <a:pt x="4202627" y="971006"/>
                  </a:lnTo>
                  <a:lnTo>
                    <a:pt x="4189656" y="980706"/>
                  </a:lnTo>
                  <a:lnTo>
                    <a:pt x="4151423" y="1003933"/>
                  </a:lnTo>
                  <a:lnTo>
                    <a:pt x="4110889" y="1023459"/>
                  </a:lnTo>
                  <a:lnTo>
                    <a:pt x="4068285" y="1039052"/>
                  </a:lnTo>
                  <a:lnTo>
                    <a:pt x="4023846" y="1050479"/>
                  </a:lnTo>
                  <a:lnTo>
                    <a:pt x="3977805" y="1057505"/>
                  </a:lnTo>
                  <a:lnTo>
                    <a:pt x="3930393" y="1059899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36799" y="1734099"/>
              <a:ext cx="4394200" cy="1060450"/>
            </a:xfrm>
            <a:custGeom>
              <a:avLst/>
              <a:gdLst/>
              <a:ahLst/>
              <a:cxnLst/>
              <a:rect l="l" t="t" r="r" b="b"/>
              <a:pathLst>
                <a:path w="4394200" h="1060450">
                  <a:moveTo>
                    <a:pt x="4394099" y="0"/>
                  </a:moveTo>
                  <a:lnTo>
                    <a:pt x="4394099" y="596193"/>
                  </a:lnTo>
                  <a:lnTo>
                    <a:pt x="4391705" y="643605"/>
                  </a:lnTo>
                  <a:lnTo>
                    <a:pt x="4384679" y="689646"/>
                  </a:lnTo>
                  <a:lnTo>
                    <a:pt x="4373252" y="734085"/>
                  </a:lnTo>
                  <a:lnTo>
                    <a:pt x="4357659" y="776689"/>
                  </a:lnTo>
                  <a:lnTo>
                    <a:pt x="4338133" y="817223"/>
                  </a:lnTo>
                  <a:lnTo>
                    <a:pt x="4314906" y="855456"/>
                  </a:lnTo>
                  <a:lnTo>
                    <a:pt x="4288212" y="891153"/>
                  </a:lnTo>
                  <a:lnTo>
                    <a:pt x="4258283" y="924083"/>
                  </a:lnTo>
                  <a:lnTo>
                    <a:pt x="4225354" y="954012"/>
                  </a:lnTo>
                  <a:lnTo>
                    <a:pt x="4189656" y="980706"/>
                  </a:lnTo>
                  <a:lnTo>
                    <a:pt x="4151423" y="1003933"/>
                  </a:lnTo>
                  <a:lnTo>
                    <a:pt x="4110889" y="1023459"/>
                  </a:lnTo>
                  <a:lnTo>
                    <a:pt x="4068285" y="1039052"/>
                  </a:lnTo>
                  <a:lnTo>
                    <a:pt x="4023846" y="1050479"/>
                  </a:lnTo>
                  <a:lnTo>
                    <a:pt x="3977805" y="1057505"/>
                  </a:lnTo>
                  <a:lnTo>
                    <a:pt x="3930393" y="1059899"/>
                  </a:lnTo>
                  <a:lnTo>
                    <a:pt x="539854" y="1059899"/>
                  </a:lnTo>
                  <a:lnTo>
                    <a:pt x="487531" y="1056940"/>
                  </a:lnTo>
                  <a:lnTo>
                    <a:pt x="436279" y="1048186"/>
                  </a:lnTo>
                  <a:lnTo>
                    <a:pt x="386552" y="1033826"/>
                  </a:lnTo>
                  <a:lnTo>
                    <a:pt x="338803" y="1014047"/>
                  </a:lnTo>
                  <a:lnTo>
                    <a:pt x="293486" y="989039"/>
                  </a:lnTo>
                  <a:lnTo>
                    <a:pt x="251055" y="958988"/>
                  </a:lnTo>
                  <a:lnTo>
                    <a:pt x="211964" y="924083"/>
                  </a:lnTo>
                  <a:lnTo>
                    <a:pt x="177059" y="884992"/>
                  </a:lnTo>
                  <a:lnTo>
                    <a:pt x="147009" y="842562"/>
                  </a:lnTo>
                  <a:lnTo>
                    <a:pt x="122000" y="797245"/>
                  </a:lnTo>
                  <a:lnTo>
                    <a:pt x="102222" y="749496"/>
                  </a:lnTo>
                  <a:lnTo>
                    <a:pt x="87862" y="699768"/>
                  </a:lnTo>
                  <a:lnTo>
                    <a:pt x="79108" y="648516"/>
                  </a:lnTo>
                  <a:lnTo>
                    <a:pt x="76148" y="596193"/>
                  </a:lnTo>
                  <a:lnTo>
                    <a:pt x="76148" y="234396"/>
                  </a:lnTo>
                  <a:lnTo>
                    <a:pt x="0" y="234396"/>
                  </a:lnTo>
                  <a:lnTo>
                    <a:pt x="120595" y="0"/>
                  </a:lnTo>
                  <a:lnTo>
                    <a:pt x="241190" y="234396"/>
                  </a:lnTo>
                  <a:lnTo>
                    <a:pt x="165042" y="234396"/>
                  </a:lnTo>
                  <a:lnTo>
                    <a:pt x="165042" y="596193"/>
                  </a:lnTo>
                  <a:lnTo>
                    <a:pt x="167962" y="643209"/>
                  </a:lnTo>
                  <a:lnTo>
                    <a:pt x="176489" y="688482"/>
                  </a:lnTo>
                  <a:lnTo>
                    <a:pt x="190271" y="731661"/>
                  </a:lnTo>
                  <a:lnTo>
                    <a:pt x="208957" y="772394"/>
                  </a:lnTo>
                  <a:lnTo>
                    <a:pt x="232196" y="810332"/>
                  </a:lnTo>
                  <a:lnTo>
                    <a:pt x="259636" y="845121"/>
                  </a:lnTo>
                  <a:lnTo>
                    <a:pt x="290926" y="876412"/>
                  </a:lnTo>
                  <a:lnTo>
                    <a:pt x="325716" y="903852"/>
                  </a:lnTo>
                  <a:lnTo>
                    <a:pt x="363653" y="927091"/>
                  </a:lnTo>
                  <a:lnTo>
                    <a:pt x="404387" y="945777"/>
                  </a:lnTo>
                  <a:lnTo>
                    <a:pt x="447566" y="959559"/>
                  </a:lnTo>
                  <a:lnTo>
                    <a:pt x="492839" y="968085"/>
                  </a:lnTo>
                  <a:lnTo>
                    <a:pt x="539854" y="971006"/>
                  </a:lnTo>
                  <a:lnTo>
                    <a:pt x="3930393" y="971006"/>
                  </a:lnTo>
                  <a:lnTo>
                    <a:pt x="3977409" y="968085"/>
                  </a:lnTo>
                  <a:lnTo>
                    <a:pt x="4022682" y="959559"/>
                  </a:lnTo>
                  <a:lnTo>
                    <a:pt x="4065861" y="945777"/>
                  </a:lnTo>
                  <a:lnTo>
                    <a:pt x="4106594" y="927091"/>
                  </a:lnTo>
                  <a:lnTo>
                    <a:pt x="4144532" y="903852"/>
                  </a:lnTo>
                  <a:lnTo>
                    <a:pt x="4179321" y="876412"/>
                  </a:lnTo>
                  <a:lnTo>
                    <a:pt x="4210612" y="845121"/>
                  </a:lnTo>
                  <a:lnTo>
                    <a:pt x="4238052" y="810332"/>
                  </a:lnTo>
                  <a:lnTo>
                    <a:pt x="4261291" y="772394"/>
                  </a:lnTo>
                  <a:lnTo>
                    <a:pt x="4279977" y="731661"/>
                  </a:lnTo>
                  <a:lnTo>
                    <a:pt x="4293759" y="688482"/>
                  </a:lnTo>
                  <a:lnTo>
                    <a:pt x="4302285" y="643209"/>
                  </a:lnTo>
                  <a:lnTo>
                    <a:pt x="4305206" y="596193"/>
                  </a:lnTo>
                  <a:lnTo>
                    <a:pt x="4305206" y="0"/>
                  </a:lnTo>
                  <a:lnTo>
                    <a:pt x="4394099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90245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FF5900"/>
                </a:solidFill>
              </a:rPr>
              <a:t>Intuition behind Self Attention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8050" y="1081549"/>
            <a:ext cx="3047999" cy="369947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0739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FF5900"/>
                </a:solidFill>
              </a:rPr>
              <a:t>Encoder Layer in Transformer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364687" y="1684337"/>
            <a:ext cx="2414905" cy="2527935"/>
            <a:chOff x="3364687" y="1684337"/>
            <a:chExt cx="2414905" cy="2527935"/>
          </a:xfrm>
        </p:grpSpPr>
        <p:sp>
          <p:nvSpPr>
            <p:cNvPr id="4" name="object 4"/>
            <p:cNvSpPr/>
            <p:nvPr/>
          </p:nvSpPr>
          <p:spPr>
            <a:xfrm>
              <a:off x="3369450" y="1689099"/>
              <a:ext cx="2405380" cy="2000250"/>
            </a:xfrm>
            <a:custGeom>
              <a:avLst/>
              <a:gdLst/>
              <a:ahLst/>
              <a:cxnLst/>
              <a:rect l="l" t="t" r="r" b="b"/>
              <a:pathLst>
                <a:path w="2405379" h="2000250">
                  <a:moveTo>
                    <a:pt x="2071793" y="1999799"/>
                  </a:moveTo>
                  <a:lnTo>
                    <a:pt x="333306" y="1999799"/>
                  </a:lnTo>
                  <a:lnTo>
                    <a:pt x="284053" y="1996186"/>
                  </a:lnTo>
                  <a:lnTo>
                    <a:pt x="237043" y="1985688"/>
                  </a:lnTo>
                  <a:lnTo>
                    <a:pt x="192793" y="1968821"/>
                  </a:lnTo>
                  <a:lnTo>
                    <a:pt x="151817" y="1946102"/>
                  </a:lnTo>
                  <a:lnTo>
                    <a:pt x="114633" y="1918045"/>
                  </a:lnTo>
                  <a:lnTo>
                    <a:pt x="81754" y="1885166"/>
                  </a:lnTo>
                  <a:lnTo>
                    <a:pt x="53697" y="1847982"/>
                  </a:lnTo>
                  <a:lnTo>
                    <a:pt x="30978" y="1807006"/>
                  </a:lnTo>
                  <a:lnTo>
                    <a:pt x="14111" y="1762756"/>
                  </a:lnTo>
                  <a:lnTo>
                    <a:pt x="3613" y="1715746"/>
                  </a:lnTo>
                  <a:lnTo>
                    <a:pt x="0" y="1666493"/>
                  </a:lnTo>
                  <a:lnTo>
                    <a:pt x="0" y="333306"/>
                  </a:lnTo>
                  <a:lnTo>
                    <a:pt x="3613" y="284053"/>
                  </a:lnTo>
                  <a:lnTo>
                    <a:pt x="14111" y="237043"/>
                  </a:lnTo>
                  <a:lnTo>
                    <a:pt x="30978" y="192792"/>
                  </a:lnTo>
                  <a:lnTo>
                    <a:pt x="53697" y="151817"/>
                  </a:lnTo>
                  <a:lnTo>
                    <a:pt x="81754" y="114633"/>
                  </a:lnTo>
                  <a:lnTo>
                    <a:pt x="114633" y="81754"/>
                  </a:lnTo>
                  <a:lnTo>
                    <a:pt x="151817" y="53697"/>
                  </a:lnTo>
                  <a:lnTo>
                    <a:pt x="192793" y="30978"/>
                  </a:lnTo>
                  <a:lnTo>
                    <a:pt x="237043" y="14111"/>
                  </a:lnTo>
                  <a:lnTo>
                    <a:pt x="284053" y="3613"/>
                  </a:lnTo>
                  <a:lnTo>
                    <a:pt x="333306" y="0"/>
                  </a:lnTo>
                  <a:lnTo>
                    <a:pt x="2071793" y="0"/>
                  </a:lnTo>
                  <a:lnTo>
                    <a:pt x="2124248" y="4152"/>
                  </a:lnTo>
                  <a:lnTo>
                    <a:pt x="2174939" y="16361"/>
                  </a:lnTo>
                  <a:lnTo>
                    <a:pt x="2222971" y="36256"/>
                  </a:lnTo>
                  <a:lnTo>
                    <a:pt x="2267448" y="63467"/>
                  </a:lnTo>
                  <a:lnTo>
                    <a:pt x="2307476" y="97623"/>
                  </a:lnTo>
                  <a:lnTo>
                    <a:pt x="2341632" y="137650"/>
                  </a:lnTo>
                  <a:lnTo>
                    <a:pt x="2368843" y="182128"/>
                  </a:lnTo>
                  <a:lnTo>
                    <a:pt x="2388738" y="230160"/>
                  </a:lnTo>
                  <a:lnTo>
                    <a:pt x="2400947" y="280851"/>
                  </a:lnTo>
                  <a:lnTo>
                    <a:pt x="2405099" y="333306"/>
                  </a:lnTo>
                  <a:lnTo>
                    <a:pt x="2405099" y="1666493"/>
                  </a:lnTo>
                  <a:lnTo>
                    <a:pt x="2401486" y="1715746"/>
                  </a:lnTo>
                  <a:lnTo>
                    <a:pt x="2390988" y="1762756"/>
                  </a:lnTo>
                  <a:lnTo>
                    <a:pt x="2374121" y="1807006"/>
                  </a:lnTo>
                  <a:lnTo>
                    <a:pt x="2351402" y="1847982"/>
                  </a:lnTo>
                  <a:lnTo>
                    <a:pt x="2323345" y="1885166"/>
                  </a:lnTo>
                  <a:lnTo>
                    <a:pt x="2290466" y="1918045"/>
                  </a:lnTo>
                  <a:lnTo>
                    <a:pt x="2253282" y="1946102"/>
                  </a:lnTo>
                  <a:lnTo>
                    <a:pt x="2212306" y="1968821"/>
                  </a:lnTo>
                  <a:lnTo>
                    <a:pt x="2168056" y="1985688"/>
                  </a:lnTo>
                  <a:lnTo>
                    <a:pt x="2121046" y="1996186"/>
                  </a:lnTo>
                  <a:lnTo>
                    <a:pt x="2071793" y="1999799"/>
                  </a:lnTo>
                  <a:close/>
                </a:path>
              </a:pathLst>
            </a:custGeom>
            <a:solidFill>
              <a:srgbClr val="EA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369450" y="1689100"/>
              <a:ext cx="2405380" cy="2490470"/>
            </a:xfrm>
            <a:custGeom>
              <a:avLst/>
              <a:gdLst/>
              <a:ahLst/>
              <a:cxnLst/>
              <a:rect l="l" t="t" r="r" b="b"/>
              <a:pathLst>
                <a:path w="2405379" h="2490470">
                  <a:moveTo>
                    <a:pt x="0" y="333306"/>
                  </a:moveTo>
                  <a:lnTo>
                    <a:pt x="3613" y="284053"/>
                  </a:lnTo>
                  <a:lnTo>
                    <a:pt x="14111" y="237043"/>
                  </a:lnTo>
                  <a:lnTo>
                    <a:pt x="30978" y="192792"/>
                  </a:lnTo>
                  <a:lnTo>
                    <a:pt x="53697" y="151817"/>
                  </a:lnTo>
                  <a:lnTo>
                    <a:pt x="81754" y="114633"/>
                  </a:lnTo>
                  <a:lnTo>
                    <a:pt x="114633" y="81754"/>
                  </a:lnTo>
                  <a:lnTo>
                    <a:pt x="151817" y="53697"/>
                  </a:lnTo>
                  <a:lnTo>
                    <a:pt x="192793" y="30978"/>
                  </a:lnTo>
                  <a:lnTo>
                    <a:pt x="237043" y="14111"/>
                  </a:lnTo>
                  <a:lnTo>
                    <a:pt x="284053" y="3613"/>
                  </a:lnTo>
                  <a:lnTo>
                    <a:pt x="333306" y="0"/>
                  </a:lnTo>
                  <a:lnTo>
                    <a:pt x="2071793" y="0"/>
                  </a:lnTo>
                  <a:lnTo>
                    <a:pt x="2124248" y="4152"/>
                  </a:lnTo>
                  <a:lnTo>
                    <a:pt x="2174939" y="16361"/>
                  </a:lnTo>
                  <a:lnTo>
                    <a:pt x="2222971" y="36256"/>
                  </a:lnTo>
                  <a:lnTo>
                    <a:pt x="2267449" y="63467"/>
                  </a:lnTo>
                  <a:lnTo>
                    <a:pt x="2307476" y="97623"/>
                  </a:lnTo>
                  <a:lnTo>
                    <a:pt x="2341632" y="137650"/>
                  </a:lnTo>
                  <a:lnTo>
                    <a:pt x="2368843" y="182128"/>
                  </a:lnTo>
                  <a:lnTo>
                    <a:pt x="2388738" y="230160"/>
                  </a:lnTo>
                  <a:lnTo>
                    <a:pt x="2400947" y="280851"/>
                  </a:lnTo>
                  <a:lnTo>
                    <a:pt x="2405099" y="333306"/>
                  </a:lnTo>
                  <a:lnTo>
                    <a:pt x="2405099" y="1666493"/>
                  </a:lnTo>
                  <a:lnTo>
                    <a:pt x="2401486" y="1715746"/>
                  </a:lnTo>
                  <a:lnTo>
                    <a:pt x="2390988" y="1762756"/>
                  </a:lnTo>
                  <a:lnTo>
                    <a:pt x="2374121" y="1807006"/>
                  </a:lnTo>
                  <a:lnTo>
                    <a:pt x="2351402" y="1847982"/>
                  </a:lnTo>
                  <a:lnTo>
                    <a:pt x="2323345" y="1885166"/>
                  </a:lnTo>
                  <a:lnTo>
                    <a:pt x="2290466" y="1918045"/>
                  </a:lnTo>
                  <a:lnTo>
                    <a:pt x="2253282" y="1946102"/>
                  </a:lnTo>
                  <a:lnTo>
                    <a:pt x="2212306" y="1968821"/>
                  </a:lnTo>
                  <a:lnTo>
                    <a:pt x="2168056" y="1985688"/>
                  </a:lnTo>
                  <a:lnTo>
                    <a:pt x="2121046" y="1996186"/>
                  </a:lnTo>
                  <a:lnTo>
                    <a:pt x="2071793" y="1999799"/>
                  </a:lnTo>
                  <a:lnTo>
                    <a:pt x="333306" y="1999799"/>
                  </a:lnTo>
                  <a:lnTo>
                    <a:pt x="284053" y="1996186"/>
                  </a:lnTo>
                  <a:lnTo>
                    <a:pt x="237043" y="1985688"/>
                  </a:lnTo>
                  <a:lnTo>
                    <a:pt x="192793" y="1968821"/>
                  </a:lnTo>
                  <a:lnTo>
                    <a:pt x="151817" y="1946102"/>
                  </a:lnTo>
                  <a:lnTo>
                    <a:pt x="114633" y="1918045"/>
                  </a:lnTo>
                  <a:lnTo>
                    <a:pt x="81754" y="1885166"/>
                  </a:lnTo>
                  <a:lnTo>
                    <a:pt x="53697" y="1847982"/>
                  </a:lnTo>
                  <a:lnTo>
                    <a:pt x="30978" y="1807006"/>
                  </a:lnTo>
                  <a:lnTo>
                    <a:pt x="14111" y="1762756"/>
                  </a:lnTo>
                  <a:lnTo>
                    <a:pt x="3613" y="1715746"/>
                  </a:lnTo>
                  <a:lnTo>
                    <a:pt x="0" y="1666493"/>
                  </a:lnTo>
                  <a:lnTo>
                    <a:pt x="0" y="333306"/>
                  </a:lnTo>
                  <a:close/>
                </a:path>
                <a:path w="2405379" h="2490470">
                  <a:moveTo>
                    <a:pt x="2034658" y="2489945"/>
                  </a:moveTo>
                  <a:lnTo>
                    <a:pt x="2034658" y="2076395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388375" y="3722270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388375" y="3722270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739949" y="3793795"/>
              <a:ext cx="0" cy="414020"/>
            </a:xfrm>
            <a:custGeom>
              <a:avLst/>
              <a:gdLst/>
              <a:ahLst/>
              <a:cxnLst/>
              <a:rect l="l" t="t" r="r" b="b"/>
              <a:pathLst>
                <a:path h="414020">
                  <a:moveTo>
                    <a:pt x="0" y="4135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724216" y="3750569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724216" y="3750569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71992" y="3765495"/>
              <a:ext cx="0" cy="414020"/>
            </a:xfrm>
            <a:custGeom>
              <a:avLst/>
              <a:gdLst/>
              <a:ahLst/>
              <a:cxnLst/>
              <a:rect l="l" t="t" r="r" b="b"/>
              <a:pathLst>
                <a:path h="414020">
                  <a:moveTo>
                    <a:pt x="0" y="4135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56259" y="3722270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56259" y="3722270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533100" y="3124200"/>
              <a:ext cx="2062480" cy="412750"/>
            </a:xfrm>
            <a:custGeom>
              <a:avLst/>
              <a:gdLst/>
              <a:ahLst/>
              <a:cxnLst/>
              <a:rect l="l" t="t" r="r" b="b"/>
              <a:pathLst>
                <a:path w="2062479" h="412750">
                  <a:moveTo>
                    <a:pt x="1993498" y="412199"/>
                  </a:moveTo>
                  <a:lnTo>
                    <a:pt x="68701" y="412199"/>
                  </a:lnTo>
                  <a:lnTo>
                    <a:pt x="41959" y="406801"/>
                  </a:lnTo>
                  <a:lnTo>
                    <a:pt x="20122" y="392077"/>
                  </a:lnTo>
                  <a:lnTo>
                    <a:pt x="5398" y="370240"/>
                  </a:lnTo>
                  <a:lnTo>
                    <a:pt x="0" y="343498"/>
                  </a:lnTo>
                  <a:lnTo>
                    <a:pt x="0" y="68701"/>
                  </a:lnTo>
                  <a:lnTo>
                    <a:pt x="20122" y="20121"/>
                  </a:lnTo>
                  <a:lnTo>
                    <a:pt x="68701" y="0"/>
                  </a:lnTo>
                  <a:lnTo>
                    <a:pt x="1993498" y="0"/>
                  </a:lnTo>
                  <a:lnTo>
                    <a:pt x="2031614" y="11542"/>
                  </a:lnTo>
                  <a:lnTo>
                    <a:pt x="2056970" y="42410"/>
                  </a:lnTo>
                  <a:lnTo>
                    <a:pt x="2062199" y="68701"/>
                  </a:lnTo>
                  <a:lnTo>
                    <a:pt x="2062199" y="343498"/>
                  </a:lnTo>
                  <a:lnTo>
                    <a:pt x="2056801" y="370240"/>
                  </a:lnTo>
                  <a:lnTo>
                    <a:pt x="2042077" y="392077"/>
                  </a:lnTo>
                  <a:lnTo>
                    <a:pt x="2020240" y="406801"/>
                  </a:lnTo>
                  <a:lnTo>
                    <a:pt x="1993498" y="412199"/>
                  </a:lnTo>
                  <a:close/>
                </a:path>
              </a:pathLst>
            </a:custGeom>
            <a:solidFill>
              <a:srgbClr val="EEFF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533100" y="3124200"/>
              <a:ext cx="2062480" cy="412750"/>
            </a:xfrm>
            <a:custGeom>
              <a:avLst/>
              <a:gdLst/>
              <a:ahLst/>
              <a:cxnLst/>
              <a:rect l="l" t="t" r="r" b="b"/>
              <a:pathLst>
                <a:path w="2062479" h="412750">
                  <a:moveTo>
                    <a:pt x="0" y="68701"/>
                  </a:moveTo>
                  <a:lnTo>
                    <a:pt x="5398" y="41959"/>
                  </a:lnTo>
                  <a:lnTo>
                    <a:pt x="20122" y="20122"/>
                  </a:lnTo>
                  <a:lnTo>
                    <a:pt x="41959" y="5398"/>
                  </a:lnTo>
                  <a:lnTo>
                    <a:pt x="68701" y="0"/>
                  </a:lnTo>
                  <a:lnTo>
                    <a:pt x="1993498" y="0"/>
                  </a:lnTo>
                  <a:lnTo>
                    <a:pt x="2031614" y="11542"/>
                  </a:lnTo>
                  <a:lnTo>
                    <a:pt x="2056970" y="42410"/>
                  </a:lnTo>
                  <a:lnTo>
                    <a:pt x="2062199" y="68701"/>
                  </a:lnTo>
                  <a:lnTo>
                    <a:pt x="2062199" y="343498"/>
                  </a:lnTo>
                  <a:lnTo>
                    <a:pt x="2056801" y="370240"/>
                  </a:lnTo>
                  <a:lnTo>
                    <a:pt x="2042077" y="392077"/>
                  </a:lnTo>
                  <a:lnTo>
                    <a:pt x="2020240" y="406801"/>
                  </a:lnTo>
                  <a:lnTo>
                    <a:pt x="1993498" y="412199"/>
                  </a:lnTo>
                  <a:lnTo>
                    <a:pt x="68701" y="412199"/>
                  </a:lnTo>
                  <a:lnTo>
                    <a:pt x="41959" y="406801"/>
                  </a:lnTo>
                  <a:lnTo>
                    <a:pt x="20122" y="392077"/>
                  </a:lnTo>
                  <a:lnTo>
                    <a:pt x="5398" y="370240"/>
                  </a:lnTo>
                  <a:lnTo>
                    <a:pt x="0" y="343498"/>
                  </a:lnTo>
                  <a:lnTo>
                    <a:pt x="0" y="68701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3470545" y="4273258"/>
            <a:ext cx="53911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0" dirty="0">
                <a:latin typeface="Arial"/>
                <a:cs typeface="Arial"/>
              </a:rPr>
              <a:t>Komm</a:t>
            </a:r>
            <a:endParaRPr sz="14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391401" y="4244958"/>
            <a:ext cx="36195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latin typeface="Arial"/>
                <a:cs typeface="Arial"/>
              </a:rPr>
              <a:t>bitte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263040" y="4244958"/>
            <a:ext cx="28257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5" dirty="0">
                <a:latin typeface="Arial"/>
                <a:cs typeface="Arial"/>
              </a:rPr>
              <a:t>her</a:t>
            </a:r>
            <a:endParaRPr sz="14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013148" y="3205713"/>
            <a:ext cx="110172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Gill Sans MT"/>
                <a:cs typeface="Gill Sans MT"/>
              </a:rPr>
              <a:t>Self-</a:t>
            </a:r>
            <a:r>
              <a:rPr sz="1400" spc="-10" dirty="0">
                <a:latin typeface="Gill Sans MT"/>
                <a:cs typeface="Gill Sans MT"/>
              </a:rPr>
              <a:t>Attention</a:t>
            </a:r>
            <a:endParaRPr sz="1400">
              <a:latin typeface="Gill Sans MT"/>
              <a:cs typeface="Gill Sans MT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3528337" y="1824037"/>
            <a:ext cx="2072005" cy="422275"/>
            <a:chOff x="3528337" y="1824037"/>
            <a:chExt cx="2072005" cy="422275"/>
          </a:xfrm>
        </p:grpSpPr>
        <p:sp>
          <p:nvSpPr>
            <p:cNvPr id="21" name="object 21"/>
            <p:cNvSpPr/>
            <p:nvPr/>
          </p:nvSpPr>
          <p:spPr>
            <a:xfrm>
              <a:off x="3533099" y="1828799"/>
              <a:ext cx="2062480" cy="412750"/>
            </a:xfrm>
            <a:custGeom>
              <a:avLst/>
              <a:gdLst/>
              <a:ahLst/>
              <a:cxnLst/>
              <a:rect l="l" t="t" r="r" b="b"/>
              <a:pathLst>
                <a:path w="2062479" h="412750">
                  <a:moveTo>
                    <a:pt x="1993498" y="412199"/>
                  </a:moveTo>
                  <a:lnTo>
                    <a:pt x="68701" y="412199"/>
                  </a:lnTo>
                  <a:lnTo>
                    <a:pt x="41959" y="406801"/>
                  </a:lnTo>
                  <a:lnTo>
                    <a:pt x="20122" y="392077"/>
                  </a:lnTo>
                  <a:lnTo>
                    <a:pt x="5398" y="370240"/>
                  </a:lnTo>
                  <a:lnTo>
                    <a:pt x="0" y="343498"/>
                  </a:lnTo>
                  <a:lnTo>
                    <a:pt x="0" y="68701"/>
                  </a:lnTo>
                  <a:lnTo>
                    <a:pt x="20122" y="20121"/>
                  </a:lnTo>
                  <a:lnTo>
                    <a:pt x="68701" y="0"/>
                  </a:lnTo>
                  <a:lnTo>
                    <a:pt x="1993498" y="0"/>
                  </a:lnTo>
                  <a:lnTo>
                    <a:pt x="2031614" y="11542"/>
                  </a:lnTo>
                  <a:lnTo>
                    <a:pt x="2056970" y="42410"/>
                  </a:lnTo>
                  <a:lnTo>
                    <a:pt x="2062199" y="68701"/>
                  </a:lnTo>
                  <a:lnTo>
                    <a:pt x="2062199" y="343498"/>
                  </a:lnTo>
                  <a:lnTo>
                    <a:pt x="2056801" y="370240"/>
                  </a:lnTo>
                  <a:lnTo>
                    <a:pt x="2042077" y="392077"/>
                  </a:lnTo>
                  <a:lnTo>
                    <a:pt x="2020240" y="406801"/>
                  </a:lnTo>
                  <a:lnTo>
                    <a:pt x="1993498" y="412199"/>
                  </a:lnTo>
                  <a:close/>
                </a:path>
              </a:pathLst>
            </a:custGeom>
            <a:solidFill>
              <a:srgbClr val="9FC5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533099" y="1828800"/>
              <a:ext cx="2062480" cy="412750"/>
            </a:xfrm>
            <a:custGeom>
              <a:avLst/>
              <a:gdLst/>
              <a:ahLst/>
              <a:cxnLst/>
              <a:rect l="l" t="t" r="r" b="b"/>
              <a:pathLst>
                <a:path w="2062479" h="412750">
                  <a:moveTo>
                    <a:pt x="0" y="68701"/>
                  </a:moveTo>
                  <a:lnTo>
                    <a:pt x="5398" y="41959"/>
                  </a:lnTo>
                  <a:lnTo>
                    <a:pt x="20122" y="20122"/>
                  </a:lnTo>
                  <a:lnTo>
                    <a:pt x="41959" y="5398"/>
                  </a:lnTo>
                  <a:lnTo>
                    <a:pt x="68701" y="0"/>
                  </a:lnTo>
                  <a:lnTo>
                    <a:pt x="1993498" y="0"/>
                  </a:lnTo>
                  <a:lnTo>
                    <a:pt x="2031614" y="11542"/>
                  </a:lnTo>
                  <a:lnTo>
                    <a:pt x="2056970" y="42410"/>
                  </a:lnTo>
                  <a:lnTo>
                    <a:pt x="2062199" y="68701"/>
                  </a:lnTo>
                  <a:lnTo>
                    <a:pt x="2062199" y="343498"/>
                  </a:lnTo>
                  <a:lnTo>
                    <a:pt x="2056801" y="370240"/>
                  </a:lnTo>
                  <a:lnTo>
                    <a:pt x="2042077" y="392077"/>
                  </a:lnTo>
                  <a:lnTo>
                    <a:pt x="2020240" y="406801"/>
                  </a:lnTo>
                  <a:lnTo>
                    <a:pt x="1993498" y="412199"/>
                  </a:lnTo>
                  <a:lnTo>
                    <a:pt x="68701" y="412199"/>
                  </a:lnTo>
                  <a:lnTo>
                    <a:pt x="41959" y="406801"/>
                  </a:lnTo>
                  <a:lnTo>
                    <a:pt x="20122" y="392077"/>
                  </a:lnTo>
                  <a:lnTo>
                    <a:pt x="5398" y="370240"/>
                  </a:lnTo>
                  <a:lnTo>
                    <a:pt x="0" y="343498"/>
                  </a:lnTo>
                  <a:lnTo>
                    <a:pt x="0" y="68701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3864255" y="1910312"/>
            <a:ext cx="139954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70" dirty="0">
                <a:latin typeface="Gill Sans MT"/>
                <a:cs typeface="Gill Sans MT"/>
              </a:rPr>
              <a:t>Feed</a:t>
            </a:r>
            <a:r>
              <a:rPr sz="1400" spc="55" dirty="0">
                <a:latin typeface="Gill Sans MT"/>
                <a:cs typeface="Gill Sans MT"/>
              </a:rPr>
              <a:t> </a:t>
            </a:r>
            <a:r>
              <a:rPr sz="1400" dirty="0">
                <a:latin typeface="Gill Sans MT"/>
                <a:cs typeface="Gill Sans MT"/>
              </a:rPr>
              <a:t>Forward</a:t>
            </a:r>
            <a:r>
              <a:rPr sz="1400" spc="55" dirty="0">
                <a:latin typeface="Gill Sans MT"/>
                <a:cs typeface="Gill Sans MT"/>
              </a:rPr>
              <a:t> </a:t>
            </a:r>
            <a:r>
              <a:rPr sz="1400" spc="-40" dirty="0">
                <a:latin typeface="Gill Sans MT"/>
                <a:cs typeface="Gill Sans MT"/>
              </a:rPr>
              <a:t>NN</a:t>
            </a:r>
            <a:endParaRPr sz="1400">
              <a:latin typeface="Gill Sans MT"/>
              <a:cs typeface="Gill Sans M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715535" y="2503297"/>
            <a:ext cx="25336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600" spc="70" dirty="0">
                <a:latin typeface="Gill Sans MT"/>
                <a:cs typeface="Gill Sans MT"/>
              </a:rPr>
              <a:t>z</a:t>
            </a:r>
            <a:r>
              <a:rPr sz="1575" spc="104" baseline="-31746" dirty="0">
                <a:latin typeface="Gill Sans MT"/>
                <a:cs typeface="Gill Sans MT"/>
              </a:rPr>
              <a:t>1</a:t>
            </a:r>
            <a:endParaRPr sz="1575" baseline="-31746">
              <a:latin typeface="Gill Sans MT"/>
              <a:cs typeface="Gill Sans MT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406851" y="2503805"/>
            <a:ext cx="24193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500" spc="60" dirty="0">
                <a:latin typeface="Gill Sans MT"/>
                <a:cs typeface="Gill Sans MT"/>
              </a:rPr>
              <a:t>z</a:t>
            </a:r>
            <a:r>
              <a:rPr sz="1500" spc="89" baseline="-30555" dirty="0">
                <a:latin typeface="Gill Sans MT"/>
                <a:cs typeface="Gill Sans MT"/>
              </a:rPr>
              <a:t>2</a:t>
            </a:r>
            <a:endParaRPr sz="1500" baseline="-30555">
              <a:latin typeface="Gill Sans MT"/>
              <a:cs typeface="Gill Sans MT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092651" y="2503805"/>
            <a:ext cx="24193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500" spc="60" dirty="0">
                <a:latin typeface="Gill Sans MT"/>
                <a:cs typeface="Gill Sans MT"/>
              </a:rPr>
              <a:t>z</a:t>
            </a:r>
            <a:r>
              <a:rPr sz="1500" spc="89" baseline="-30555" dirty="0">
                <a:latin typeface="Gill Sans MT"/>
                <a:cs typeface="Gill Sans MT"/>
              </a:rPr>
              <a:t>3</a:t>
            </a:r>
            <a:endParaRPr sz="1500" baseline="-30555">
              <a:latin typeface="Gill Sans MT"/>
              <a:cs typeface="Gill Sans MT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3821504" y="2180862"/>
            <a:ext cx="1412875" cy="1019810"/>
            <a:chOff x="3821504" y="2180862"/>
            <a:chExt cx="1412875" cy="1019810"/>
          </a:xfrm>
        </p:grpSpPr>
        <p:sp>
          <p:nvSpPr>
            <p:cNvPr id="28" name="object 28"/>
            <p:cNvSpPr/>
            <p:nvPr/>
          </p:nvSpPr>
          <p:spPr>
            <a:xfrm>
              <a:off x="3841999" y="2914649"/>
              <a:ext cx="0" cy="285750"/>
            </a:xfrm>
            <a:custGeom>
              <a:avLst/>
              <a:gdLst/>
              <a:ahLst/>
              <a:cxnLst/>
              <a:rect l="l" t="t" r="r" b="b"/>
              <a:pathLst>
                <a:path h="285750">
                  <a:moveTo>
                    <a:pt x="0" y="2857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826267" y="287142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826267" y="287142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527799" y="2914649"/>
              <a:ext cx="0" cy="285750"/>
            </a:xfrm>
            <a:custGeom>
              <a:avLst/>
              <a:gdLst/>
              <a:ahLst/>
              <a:cxnLst/>
              <a:rect l="l" t="t" r="r" b="b"/>
              <a:pathLst>
                <a:path h="285750">
                  <a:moveTo>
                    <a:pt x="0" y="2857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512067" y="287142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512067" y="287142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213599" y="2914649"/>
              <a:ext cx="0" cy="285750"/>
            </a:xfrm>
            <a:custGeom>
              <a:avLst/>
              <a:gdLst/>
              <a:ahLst/>
              <a:cxnLst/>
              <a:rect l="l" t="t" r="r" b="b"/>
              <a:pathLst>
                <a:path h="285750">
                  <a:moveTo>
                    <a:pt x="0" y="2857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197867" y="287142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197867" y="287142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841999" y="2228849"/>
              <a:ext cx="0" cy="285750"/>
            </a:xfrm>
            <a:custGeom>
              <a:avLst/>
              <a:gdLst/>
              <a:ahLst/>
              <a:cxnLst/>
              <a:rect l="l" t="t" r="r" b="b"/>
              <a:pathLst>
                <a:path h="285750">
                  <a:moveTo>
                    <a:pt x="0" y="2857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826267" y="218562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826267" y="218562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527799" y="2228849"/>
              <a:ext cx="0" cy="285750"/>
            </a:xfrm>
            <a:custGeom>
              <a:avLst/>
              <a:gdLst/>
              <a:ahLst/>
              <a:cxnLst/>
              <a:rect l="l" t="t" r="r" b="b"/>
              <a:pathLst>
                <a:path h="285750">
                  <a:moveTo>
                    <a:pt x="0" y="2857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512067" y="218562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512067" y="218562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5213599" y="2228849"/>
              <a:ext cx="0" cy="285750"/>
            </a:xfrm>
            <a:custGeom>
              <a:avLst/>
              <a:gdLst/>
              <a:ahLst/>
              <a:cxnLst/>
              <a:rect l="l" t="t" r="r" b="b"/>
              <a:pathLst>
                <a:path h="285750">
                  <a:moveTo>
                    <a:pt x="0" y="2857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5197867" y="218562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5197867" y="218562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3753523" y="3868363"/>
            <a:ext cx="4997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latin typeface="Arial"/>
                <a:cs typeface="Arial"/>
              </a:rPr>
              <a:t>x</a:t>
            </a:r>
            <a:r>
              <a:rPr sz="1350" spc="-15" baseline="-33950" dirty="0">
                <a:latin typeface="Arial"/>
                <a:cs typeface="Arial"/>
              </a:rPr>
              <a:t>1</a:t>
            </a:r>
            <a:r>
              <a:rPr sz="1400" spc="-10" dirty="0">
                <a:latin typeface="Arial"/>
                <a:cs typeface="Arial"/>
              </a:rPr>
              <a:t>+p</a:t>
            </a:r>
            <a:r>
              <a:rPr sz="1350" spc="-15" baseline="-33950" dirty="0">
                <a:latin typeface="Arial"/>
                <a:cs typeface="Arial"/>
              </a:rPr>
              <a:t>1</a:t>
            </a:r>
            <a:endParaRPr sz="1350" baseline="-3395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4591723" y="3868363"/>
            <a:ext cx="4997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latin typeface="Arial"/>
                <a:cs typeface="Arial"/>
              </a:rPr>
              <a:t>x</a:t>
            </a:r>
            <a:r>
              <a:rPr sz="1350" spc="-15" baseline="-33950" dirty="0">
                <a:latin typeface="Arial"/>
                <a:cs typeface="Arial"/>
              </a:rPr>
              <a:t>2</a:t>
            </a:r>
            <a:r>
              <a:rPr sz="1400" spc="-10" dirty="0">
                <a:latin typeface="Arial"/>
                <a:cs typeface="Arial"/>
              </a:rPr>
              <a:t>+p</a:t>
            </a:r>
            <a:r>
              <a:rPr sz="1350" spc="-15" baseline="-33950" dirty="0">
                <a:latin typeface="Arial"/>
                <a:cs typeface="Arial"/>
              </a:rPr>
              <a:t>2</a:t>
            </a:r>
            <a:endParaRPr sz="1350" baseline="-3395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5429923" y="3868363"/>
            <a:ext cx="4997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latin typeface="Arial"/>
                <a:cs typeface="Arial"/>
              </a:rPr>
              <a:t>x</a:t>
            </a:r>
            <a:r>
              <a:rPr sz="1350" spc="-15" baseline="-33950" dirty="0">
                <a:latin typeface="Arial"/>
                <a:cs typeface="Arial"/>
              </a:rPr>
              <a:t>3</a:t>
            </a:r>
            <a:r>
              <a:rPr sz="1400" spc="-10" dirty="0">
                <a:latin typeface="Arial"/>
                <a:cs typeface="Arial"/>
              </a:rPr>
              <a:t>+p</a:t>
            </a:r>
            <a:r>
              <a:rPr sz="1350" spc="-15" baseline="-33950" dirty="0">
                <a:latin typeface="Arial"/>
                <a:cs typeface="Arial"/>
              </a:rPr>
              <a:t>3</a:t>
            </a:r>
            <a:endParaRPr sz="1350" baseline="-33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0739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FF5900"/>
                </a:solidFill>
              </a:rPr>
              <a:t>Encoder Layer in Transformer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364687" y="3081337"/>
            <a:ext cx="2414905" cy="612775"/>
            <a:chOff x="3364687" y="3081337"/>
            <a:chExt cx="2414905" cy="612775"/>
          </a:xfrm>
        </p:grpSpPr>
        <p:sp>
          <p:nvSpPr>
            <p:cNvPr id="4" name="object 4"/>
            <p:cNvSpPr/>
            <p:nvPr/>
          </p:nvSpPr>
          <p:spPr>
            <a:xfrm>
              <a:off x="3369450" y="3086100"/>
              <a:ext cx="2405380" cy="603250"/>
            </a:xfrm>
            <a:custGeom>
              <a:avLst/>
              <a:gdLst/>
              <a:ahLst/>
              <a:cxnLst/>
              <a:rect l="l" t="t" r="r" b="b"/>
              <a:pathLst>
                <a:path w="2405379" h="603250">
                  <a:moveTo>
                    <a:pt x="2304647" y="602699"/>
                  </a:moveTo>
                  <a:lnTo>
                    <a:pt x="100451" y="602699"/>
                  </a:lnTo>
                  <a:lnTo>
                    <a:pt x="61351" y="594806"/>
                  </a:lnTo>
                  <a:lnTo>
                    <a:pt x="29421" y="573278"/>
                  </a:lnTo>
                  <a:lnTo>
                    <a:pt x="7893" y="541348"/>
                  </a:lnTo>
                  <a:lnTo>
                    <a:pt x="0" y="502247"/>
                  </a:lnTo>
                  <a:lnTo>
                    <a:pt x="0" y="100451"/>
                  </a:lnTo>
                  <a:lnTo>
                    <a:pt x="7893" y="61351"/>
                  </a:lnTo>
                  <a:lnTo>
                    <a:pt x="29421" y="29421"/>
                  </a:lnTo>
                  <a:lnTo>
                    <a:pt x="61351" y="7893"/>
                  </a:lnTo>
                  <a:lnTo>
                    <a:pt x="100451" y="0"/>
                  </a:lnTo>
                  <a:lnTo>
                    <a:pt x="2304647" y="0"/>
                  </a:lnTo>
                  <a:lnTo>
                    <a:pt x="2343089" y="7646"/>
                  </a:lnTo>
                  <a:lnTo>
                    <a:pt x="2375677" y="29421"/>
                  </a:lnTo>
                  <a:lnTo>
                    <a:pt x="2397453" y="62010"/>
                  </a:lnTo>
                  <a:lnTo>
                    <a:pt x="2405099" y="100451"/>
                  </a:lnTo>
                  <a:lnTo>
                    <a:pt x="2405099" y="502247"/>
                  </a:lnTo>
                  <a:lnTo>
                    <a:pt x="2397205" y="541348"/>
                  </a:lnTo>
                  <a:lnTo>
                    <a:pt x="2375678" y="573278"/>
                  </a:lnTo>
                  <a:lnTo>
                    <a:pt x="2343748" y="594806"/>
                  </a:lnTo>
                  <a:lnTo>
                    <a:pt x="2304647" y="602699"/>
                  </a:lnTo>
                  <a:close/>
                </a:path>
              </a:pathLst>
            </a:custGeom>
            <a:solidFill>
              <a:srgbClr val="EA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369450" y="3086100"/>
              <a:ext cx="2405380" cy="603250"/>
            </a:xfrm>
            <a:custGeom>
              <a:avLst/>
              <a:gdLst/>
              <a:ahLst/>
              <a:cxnLst/>
              <a:rect l="l" t="t" r="r" b="b"/>
              <a:pathLst>
                <a:path w="2405379" h="603250">
                  <a:moveTo>
                    <a:pt x="0" y="100451"/>
                  </a:moveTo>
                  <a:lnTo>
                    <a:pt x="7893" y="61351"/>
                  </a:lnTo>
                  <a:lnTo>
                    <a:pt x="29421" y="29421"/>
                  </a:lnTo>
                  <a:lnTo>
                    <a:pt x="61351" y="7893"/>
                  </a:lnTo>
                  <a:lnTo>
                    <a:pt x="100451" y="0"/>
                  </a:lnTo>
                  <a:lnTo>
                    <a:pt x="2304647" y="0"/>
                  </a:lnTo>
                  <a:lnTo>
                    <a:pt x="2343089" y="7646"/>
                  </a:lnTo>
                  <a:lnTo>
                    <a:pt x="2375677" y="29421"/>
                  </a:lnTo>
                  <a:lnTo>
                    <a:pt x="2397453" y="62010"/>
                  </a:lnTo>
                  <a:lnTo>
                    <a:pt x="2405099" y="100451"/>
                  </a:lnTo>
                  <a:lnTo>
                    <a:pt x="2405099" y="502247"/>
                  </a:lnTo>
                  <a:lnTo>
                    <a:pt x="2397205" y="541348"/>
                  </a:lnTo>
                  <a:lnTo>
                    <a:pt x="2375678" y="573278"/>
                  </a:lnTo>
                  <a:lnTo>
                    <a:pt x="2343748" y="594806"/>
                  </a:lnTo>
                  <a:lnTo>
                    <a:pt x="2304647" y="602699"/>
                  </a:lnTo>
                  <a:lnTo>
                    <a:pt x="100451" y="602699"/>
                  </a:lnTo>
                  <a:lnTo>
                    <a:pt x="61351" y="594806"/>
                  </a:lnTo>
                  <a:lnTo>
                    <a:pt x="29421" y="573278"/>
                  </a:lnTo>
                  <a:lnTo>
                    <a:pt x="7893" y="541348"/>
                  </a:lnTo>
                  <a:lnTo>
                    <a:pt x="0" y="502247"/>
                  </a:lnTo>
                  <a:lnTo>
                    <a:pt x="0" y="100451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4159386" y="3262863"/>
            <a:ext cx="82486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60" dirty="0">
                <a:latin typeface="Gill Sans MT"/>
                <a:cs typeface="Gill Sans MT"/>
              </a:rPr>
              <a:t>Encoder</a:t>
            </a:r>
            <a:r>
              <a:rPr sz="1400" b="1" spc="15" dirty="0">
                <a:latin typeface="Gill Sans MT"/>
                <a:cs typeface="Gill Sans MT"/>
              </a:rPr>
              <a:t> </a:t>
            </a:r>
            <a:r>
              <a:rPr sz="1400" b="1" spc="-60" dirty="0">
                <a:latin typeface="Gill Sans MT"/>
                <a:cs typeface="Gill Sans MT"/>
              </a:rPr>
              <a:t>1</a:t>
            </a:r>
            <a:endParaRPr sz="1400">
              <a:latin typeface="Gill Sans MT"/>
              <a:cs typeface="Gill Sans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470545" y="4273258"/>
            <a:ext cx="53911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0" dirty="0">
                <a:latin typeface="Arial"/>
                <a:cs typeface="Arial"/>
              </a:rPr>
              <a:t>Komm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391401" y="4244958"/>
            <a:ext cx="36195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latin typeface="Arial"/>
                <a:cs typeface="Arial"/>
              </a:rPr>
              <a:t>bitte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263040" y="4244958"/>
            <a:ext cx="28257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5" dirty="0">
                <a:latin typeface="Arial"/>
                <a:cs typeface="Arial"/>
              </a:rPr>
              <a:t>her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364687" y="1938337"/>
            <a:ext cx="2414905" cy="2273935"/>
            <a:chOff x="3364687" y="1938337"/>
            <a:chExt cx="2414905" cy="2273935"/>
          </a:xfrm>
        </p:grpSpPr>
        <p:sp>
          <p:nvSpPr>
            <p:cNvPr id="11" name="object 11"/>
            <p:cNvSpPr/>
            <p:nvPr/>
          </p:nvSpPr>
          <p:spPr>
            <a:xfrm>
              <a:off x="5404108" y="3765495"/>
              <a:ext cx="0" cy="414020"/>
            </a:xfrm>
            <a:custGeom>
              <a:avLst/>
              <a:gdLst/>
              <a:ahLst/>
              <a:cxnLst/>
              <a:rect l="l" t="t" r="r" b="b"/>
              <a:pathLst>
                <a:path h="414020">
                  <a:moveTo>
                    <a:pt x="0" y="4135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388375" y="3722270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388375" y="3722270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739949" y="3793795"/>
              <a:ext cx="0" cy="414020"/>
            </a:xfrm>
            <a:custGeom>
              <a:avLst/>
              <a:gdLst/>
              <a:ahLst/>
              <a:cxnLst/>
              <a:rect l="l" t="t" r="r" b="b"/>
              <a:pathLst>
                <a:path h="414020">
                  <a:moveTo>
                    <a:pt x="0" y="4135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724216" y="3750569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724216" y="3750569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571992" y="3765495"/>
              <a:ext cx="0" cy="414020"/>
            </a:xfrm>
            <a:custGeom>
              <a:avLst/>
              <a:gdLst/>
              <a:ahLst/>
              <a:cxnLst/>
              <a:rect l="l" t="t" r="r" b="b"/>
              <a:pathLst>
                <a:path h="414020">
                  <a:moveTo>
                    <a:pt x="0" y="4135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556259" y="3722270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556259" y="3722270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369450" y="1943100"/>
              <a:ext cx="2405380" cy="603250"/>
            </a:xfrm>
            <a:custGeom>
              <a:avLst/>
              <a:gdLst/>
              <a:ahLst/>
              <a:cxnLst/>
              <a:rect l="l" t="t" r="r" b="b"/>
              <a:pathLst>
                <a:path w="2405379" h="603250">
                  <a:moveTo>
                    <a:pt x="2304647" y="602699"/>
                  </a:moveTo>
                  <a:lnTo>
                    <a:pt x="100451" y="602699"/>
                  </a:lnTo>
                  <a:lnTo>
                    <a:pt x="61351" y="594806"/>
                  </a:lnTo>
                  <a:lnTo>
                    <a:pt x="29421" y="573278"/>
                  </a:lnTo>
                  <a:lnTo>
                    <a:pt x="7893" y="541348"/>
                  </a:lnTo>
                  <a:lnTo>
                    <a:pt x="0" y="502247"/>
                  </a:lnTo>
                  <a:lnTo>
                    <a:pt x="0" y="100451"/>
                  </a:lnTo>
                  <a:lnTo>
                    <a:pt x="7893" y="61351"/>
                  </a:lnTo>
                  <a:lnTo>
                    <a:pt x="29421" y="29421"/>
                  </a:lnTo>
                  <a:lnTo>
                    <a:pt x="61351" y="7893"/>
                  </a:lnTo>
                  <a:lnTo>
                    <a:pt x="100451" y="0"/>
                  </a:lnTo>
                  <a:lnTo>
                    <a:pt x="2304647" y="0"/>
                  </a:lnTo>
                  <a:lnTo>
                    <a:pt x="2343089" y="7646"/>
                  </a:lnTo>
                  <a:lnTo>
                    <a:pt x="2375677" y="29421"/>
                  </a:lnTo>
                  <a:lnTo>
                    <a:pt x="2397453" y="62010"/>
                  </a:lnTo>
                  <a:lnTo>
                    <a:pt x="2405099" y="100451"/>
                  </a:lnTo>
                  <a:lnTo>
                    <a:pt x="2405099" y="502247"/>
                  </a:lnTo>
                  <a:lnTo>
                    <a:pt x="2397205" y="541348"/>
                  </a:lnTo>
                  <a:lnTo>
                    <a:pt x="2375678" y="573278"/>
                  </a:lnTo>
                  <a:lnTo>
                    <a:pt x="2343748" y="594806"/>
                  </a:lnTo>
                  <a:lnTo>
                    <a:pt x="2304647" y="602699"/>
                  </a:lnTo>
                  <a:close/>
                </a:path>
              </a:pathLst>
            </a:custGeom>
            <a:solidFill>
              <a:srgbClr val="EA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369450" y="1943100"/>
              <a:ext cx="2405380" cy="603250"/>
            </a:xfrm>
            <a:custGeom>
              <a:avLst/>
              <a:gdLst/>
              <a:ahLst/>
              <a:cxnLst/>
              <a:rect l="l" t="t" r="r" b="b"/>
              <a:pathLst>
                <a:path w="2405379" h="603250">
                  <a:moveTo>
                    <a:pt x="0" y="100451"/>
                  </a:moveTo>
                  <a:lnTo>
                    <a:pt x="7893" y="61351"/>
                  </a:lnTo>
                  <a:lnTo>
                    <a:pt x="29421" y="29421"/>
                  </a:lnTo>
                  <a:lnTo>
                    <a:pt x="61351" y="7893"/>
                  </a:lnTo>
                  <a:lnTo>
                    <a:pt x="100451" y="0"/>
                  </a:lnTo>
                  <a:lnTo>
                    <a:pt x="2304647" y="0"/>
                  </a:lnTo>
                  <a:lnTo>
                    <a:pt x="2343089" y="7646"/>
                  </a:lnTo>
                  <a:lnTo>
                    <a:pt x="2375677" y="29421"/>
                  </a:lnTo>
                  <a:lnTo>
                    <a:pt x="2397453" y="62010"/>
                  </a:lnTo>
                  <a:lnTo>
                    <a:pt x="2405099" y="100451"/>
                  </a:lnTo>
                  <a:lnTo>
                    <a:pt x="2405099" y="502247"/>
                  </a:lnTo>
                  <a:lnTo>
                    <a:pt x="2397205" y="541348"/>
                  </a:lnTo>
                  <a:lnTo>
                    <a:pt x="2375678" y="573278"/>
                  </a:lnTo>
                  <a:lnTo>
                    <a:pt x="2343748" y="594806"/>
                  </a:lnTo>
                  <a:lnTo>
                    <a:pt x="2304647" y="602699"/>
                  </a:lnTo>
                  <a:lnTo>
                    <a:pt x="100451" y="602699"/>
                  </a:lnTo>
                  <a:lnTo>
                    <a:pt x="61351" y="594806"/>
                  </a:lnTo>
                  <a:lnTo>
                    <a:pt x="29421" y="573278"/>
                  </a:lnTo>
                  <a:lnTo>
                    <a:pt x="7893" y="541348"/>
                  </a:lnTo>
                  <a:lnTo>
                    <a:pt x="0" y="502247"/>
                  </a:lnTo>
                  <a:lnTo>
                    <a:pt x="0" y="100451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159386" y="2119863"/>
            <a:ext cx="82486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60" dirty="0">
                <a:latin typeface="Gill Sans MT"/>
                <a:cs typeface="Gill Sans MT"/>
              </a:rPr>
              <a:t>Encoder</a:t>
            </a:r>
            <a:r>
              <a:rPr sz="1400" b="1" spc="15" dirty="0">
                <a:latin typeface="Gill Sans MT"/>
                <a:cs typeface="Gill Sans MT"/>
              </a:rPr>
              <a:t> </a:t>
            </a:r>
            <a:r>
              <a:rPr sz="1400" b="1" spc="-60" dirty="0">
                <a:latin typeface="Gill Sans MT"/>
                <a:cs typeface="Gill Sans MT"/>
              </a:rPr>
              <a:t>2</a:t>
            </a:r>
            <a:endParaRPr sz="1400">
              <a:latin typeface="Gill Sans MT"/>
              <a:cs typeface="Gill Sans MT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5383613" y="2574507"/>
            <a:ext cx="41275" cy="466725"/>
            <a:chOff x="5383613" y="2574507"/>
            <a:chExt cx="41275" cy="466725"/>
          </a:xfrm>
        </p:grpSpPr>
        <p:sp>
          <p:nvSpPr>
            <p:cNvPr id="24" name="object 24"/>
            <p:cNvSpPr/>
            <p:nvPr/>
          </p:nvSpPr>
          <p:spPr>
            <a:xfrm>
              <a:off x="5404108" y="2622495"/>
              <a:ext cx="0" cy="414020"/>
            </a:xfrm>
            <a:custGeom>
              <a:avLst/>
              <a:gdLst/>
              <a:ahLst/>
              <a:cxnLst/>
              <a:rect l="l" t="t" r="r" b="b"/>
              <a:pathLst>
                <a:path h="414019">
                  <a:moveTo>
                    <a:pt x="0" y="4135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388375" y="2579269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388375" y="2579269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5417723" y="2763737"/>
            <a:ext cx="25781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100" spc="-37" baseline="19841" dirty="0">
                <a:latin typeface="Arial"/>
                <a:cs typeface="Arial"/>
              </a:rPr>
              <a:t>f</a:t>
            </a:r>
            <a:r>
              <a:rPr sz="900" spc="-25" dirty="0">
                <a:latin typeface="Arial"/>
                <a:cs typeface="Arial"/>
              </a:rPr>
              <a:t>13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3719453" y="2574507"/>
            <a:ext cx="873125" cy="494665"/>
            <a:chOff x="3719453" y="2574507"/>
            <a:chExt cx="873125" cy="494665"/>
          </a:xfrm>
        </p:grpSpPr>
        <p:sp>
          <p:nvSpPr>
            <p:cNvPr id="29" name="object 29"/>
            <p:cNvSpPr/>
            <p:nvPr/>
          </p:nvSpPr>
          <p:spPr>
            <a:xfrm>
              <a:off x="3739949" y="2650795"/>
              <a:ext cx="0" cy="414020"/>
            </a:xfrm>
            <a:custGeom>
              <a:avLst/>
              <a:gdLst/>
              <a:ahLst/>
              <a:cxnLst/>
              <a:rect l="l" t="t" r="r" b="b"/>
              <a:pathLst>
                <a:path h="414019">
                  <a:moveTo>
                    <a:pt x="0" y="4135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724216" y="2607569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724216" y="2607569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571992" y="2622495"/>
              <a:ext cx="0" cy="414020"/>
            </a:xfrm>
            <a:custGeom>
              <a:avLst/>
              <a:gdLst/>
              <a:ahLst/>
              <a:cxnLst/>
              <a:rect l="l" t="t" r="r" b="b"/>
              <a:pathLst>
                <a:path h="414019">
                  <a:moveTo>
                    <a:pt x="0" y="4135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556259" y="2579269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556259" y="2579269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3753527" y="2792039"/>
            <a:ext cx="24892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100" spc="-37" baseline="19841" dirty="0">
                <a:latin typeface="Arial"/>
                <a:cs typeface="Arial"/>
              </a:rPr>
              <a:t>f</a:t>
            </a:r>
            <a:r>
              <a:rPr sz="900" spc="-25" dirty="0">
                <a:latin typeface="Arial"/>
                <a:cs typeface="Arial"/>
              </a:rPr>
              <a:t>11</a:t>
            </a:r>
            <a:endParaRPr sz="9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585595" y="2763739"/>
            <a:ext cx="25781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100" spc="-37" baseline="19841" dirty="0">
                <a:latin typeface="Arial"/>
                <a:cs typeface="Arial"/>
              </a:rPr>
              <a:t>f</a:t>
            </a:r>
            <a:r>
              <a:rPr sz="900" spc="-25" dirty="0">
                <a:latin typeface="Arial"/>
                <a:cs typeface="Arial"/>
              </a:rPr>
              <a:t>12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5383613" y="1431507"/>
            <a:ext cx="41275" cy="461645"/>
            <a:chOff x="5383613" y="1431507"/>
            <a:chExt cx="41275" cy="461645"/>
          </a:xfrm>
        </p:grpSpPr>
        <p:sp>
          <p:nvSpPr>
            <p:cNvPr id="38" name="object 38"/>
            <p:cNvSpPr/>
            <p:nvPr/>
          </p:nvSpPr>
          <p:spPr>
            <a:xfrm>
              <a:off x="5404108" y="1479495"/>
              <a:ext cx="0" cy="414020"/>
            </a:xfrm>
            <a:custGeom>
              <a:avLst/>
              <a:gdLst/>
              <a:ahLst/>
              <a:cxnLst/>
              <a:rect l="l" t="t" r="r" b="b"/>
              <a:pathLst>
                <a:path h="414019">
                  <a:moveTo>
                    <a:pt x="0" y="4135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5388375" y="1436269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5388375" y="1436269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1" name="object 41"/>
          <p:cNvGrpSpPr/>
          <p:nvPr/>
        </p:nvGrpSpPr>
        <p:grpSpPr>
          <a:xfrm>
            <a:off x="3719453" y="1431507"/>
            <a:ext cx="873125" cy="490220"/>
            <a:chOff x="3719453" y="1431507"/>
            <a:chExt cx="873125" cy="490220"/>
          </a:xfrm>
        </p:grpSpPr>
        <p:sp>
          <p:nvSpPr>
            <p:cNvPr id="42" name="object 42"/>
            <p:cNvSpPr/>
            <p:nvPr/>
          </p:nvSpPr>
          <p:spPr>
            <a:xfrm>
              <a:off x="3739949" y="1507795"/>
              <a:ext cx="0" cy="414020"/>
            </a:xfrm>
            <a:custGeom>
              <a:avLst/>
              <a:gdLst/>
              <a:ahLst/>
              <a:cxnLst/>
              <a:rect l="l" t="t" r="r" b="b"/>
              <a:pathLst>
                <a:path h="414019">
                  <a:moveTo>
                    <a:pt x="0" y="4135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3724216" y="1464569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724216" y="1464569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571992" y="1479495"/>
              <a:ext cx="0" cy="414020"/>
            </a:xfrm>
            <a:custGeom>
              <a:avLst/>
              <a:gdLst/>
              <a:ahLst/>
              <a:cxnLst/>
              <a:rect l="l" t="t" r="r" b="b"/>
              <a:pathLst>
                <a:path h="414019">
                  <a:moveTo>
                    <a:pt x="0" y="4135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4556259" y="1436269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4556259" y="1436269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5417723" y="1620737"/>
            <a:ext cx="25781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100" spc="-37" baseline="19841" dirty="0">
                <a:latin typeface="Arial"/>
                <a:cs typeface="Arial"/>
              </a:rPr>
              <a:t>f</a:t>
            </a:r>
            <a:r>
              <a:rPr sz="900" spc="-25" dirty="0">
                <a:latin typeface="Arial"/>
                <a:cs typeface="Arial"/>
              </a:rPr>
              <a:t>23</a:t>
            </a:r>
            <a:endParaRPr sz="90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3753527" y="1649039"/>
            <a:ext cx="25781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100" spc="-37" baseline="19841" dirty="0">
                <a:latin typeface="Arial"/>
                <a:cs typeface="Arial"/>
              </a:rPr>
              <a:t>f</a:t>
            </a:r>
            <a:r>
              <a:rPr sz="900" spc="-25" dirty="0">
                <a:latin typeface="Arial"/>
                <a:cs typeface="Arial"/>
              </a:rPr>
              <a:t>21</a:t>
            </a:r>
            <a:endParaRPr sz="90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4585595" y="1620739"/>
            <a:ext cx="25781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100" spc="-37" baseline="19841" dirty="0">
                <a:latin typeface="Arial"/>
                <a:cs typeface="Arial"/>
              </a:rPr>
              <a:t>f</a:t>
            </a:r>
            <a:r>
              <a:rPr sz="900" spc="-25" dirty="0">
                <a:latin typeface="Arial"/>
                <a:cs typeface="Arial"/>
              </a:rPr>
              <a:t>22</a:t>
            </a:r>
            <a:endParaRPr sz="90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3753523" y="3868363"/>
            <a:ext cx="4997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latin typeface="Arial"/>
                <a:cs typeface="Arial"/>
              </a:rPr>
              <a:t>x</a:t>
            </a:r>
            <a:r>
              <a:rPr sz="1350" spc="-15" baseline="-33950" dirty="0">
                <a:latin typeface="Arial"/>
                <a:cs typeface="Arial"/>
              </a:rPr>
              <a:t>1</a:t>
            </a:r>
            <a:r>
              <a:rPr sz="1400" spc="-10" dirty="0">
                <a:latin typeface="Arial"/>
                <a:cs typeface="Arial"/>
              </a:rPr>
              <a:t>+p</a:t>
            </a:r>
            <a:r>
              <a:rPr sz="1350" spc="-15" baseline="-33950" dirty="0">
                <a:latin typeface="Arial"/>
                <a:cs typeface="Arial"/>
              </a:rPr>
              <a:t>1</a:t>
            </a:r>
            <a:endParaRPr sz="1350" baseline="-3395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4591723" y="3868363"/>
            <a:ext cx="4997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latin typeface="Arial"/>
                <a:cs typeface="Arial"/>
              </a:rPr>
              <a:t>x</a:t>
            </a:r>
            <a:r>
              <a:rPr sz="1350" spc="-15" baseline="-33950" dirty="0">
                <a:latin typeface="Arial"/>
                <a:cs typeface="Arial"/>
              </a:rPr>
              <a:t>2</a:t>
            </a:r>
            <a:r>
              <a:rPr sz="1400" spc="-10" dirty="0">
                <a:latin typeface="Arial"/>
                <a:cs typeface="Arial"/>
              </a:rPr>
              <a:t>+p</a:t>
            </a:r>
            <a:r>
              <a:rPr sz="1350" spc="-15" baseline="-33950" dirty="0">
                <a:latin typeface="Arial"/>
                <a:cs typeface="Arial"/>
              </a:rPr>
              <a:t>2</a:t>
            </a:r>
            <a:endParaRPr sz="1350" baseline="-3395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429923" y="3868363"/>
            <a:ext cx="4997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latin typeface="Arial"/>
                <a:cs typeface="Arial"/>
              </a:rPr>
              <a:t>x</a:t>
            </a:r>
            <a:r>
              <a:rPr sz="1350" spc="-15" baseline="-33950" dirty="0">
                <a:latin typeface="Arial"/>
                <a:cs typeface="Arial"/>
              </a:rPr>
              <a:t>3</a:t>
            </a:r>
            <a:r>
              <a:rPr sz="1400" spc="-10" dirty="0">
                <a:latin typeface="Arial"/>
                <a:cs typeface="Arial"/>
              </a:rPr>
              <a:t>+p</a:t>
            </a:r>
            <a:r>
              <a:rPr sz="1350" spc="-15" baseline="-33950" dirty="0">
                <a:latin typeface="Arial"/>
                <a:cs typeface="Arial"/>
              </a:rPr>
              <a:t>3</a:t>
            </a:r>
            <a:endParaRPr sz="1350" baseline="-33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9596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FF5900"/>
                </a:solidFill>
              </a:rPr>
              <a:t>Decoder Layer in Transformer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364687" y="1684337"/>
            <a:ext cx="2414905" cy="2009775"/>
            <a:chOff x="3364687" y="1684337"/>
            <a:chExt cx="2414905" cy="2009775"/>
          </a:xfrm>
        </p:grpSpPr>
        <p:sp>
          <p:nvSpPr>
            <p:cNvPr id="4" name="object 4"/>
            <p:cNvSpPr/>
            <p:nvPr/>
          </p:nvSpPr>
          <p:spPr>
            <a:xfrm>
              <a:off x="3369450" y="1689099"/>
              <a:ext cx="2405380" cy="2000250"/>
            </a:xfrm>
            <a:custGeom>
              <a:avLst/>
              <a:gdLst/>
              <a:ahLst/>
              <a:cxnLst/>
              <a:rect l="l" t="t" r="r" b="b"/>
              <a:pathLst>
                <a:path w="2405379" h="2000250">
                  <a:moveTo>
                    <a:pt x="2071793" y="1999799"/>
                  </a:moveTo>
                  <a:lnTo>
                    <a:pt x="333306" y="1999799"/>
                  </a:lnTo>
                  <a:lnTo>
                    <a:pt x="284053" y="1996186"/>
                  </a:lnTo>
                  <a:lnTo>
                    <a:pt x="237043" y="1985688"/>
                  </a:lnTo>
                  <a:lnTo>
                    <a:pt x="192793" y="1968821"/>
                  </a:lnTo>
                  <a:lnTo>
                    <a:pt x="151817" y="1946102"/>
                  </a:lnTo>
                  <a:lnTo>
                    <a:pt x="114633" y="1918045"/>
                  </a:lnTo>
                  <a:lnTo>
                    <a:pt x="81754" y="1885166"/>
                  </a:lnTo>
                  <a:lnTo>
                    <a:pt x="53697" y="1847982"/>
                  </a:lnTo>
                  <a:lnTo>
                    <a:pt x="30978" y="1807006"/>
                  </a:lnTo>
                  <a:lnTo>
                    <a:pt x="14111" y="1762756"/>
                  </a:lnTo>
                  <a:lnTo>
                    <a:pt x="3613" y="1715746"/>
                  </a:lnTo>
                  <a:lnTo>
                    <a:pt x="0" y="1666493"/>
                  </a:lnTo>
                  <a:lnTo>
                    <a:pt x="0" y="333306"/>
                  </a:lnTo>
                  <a:lnTo>
                    <a:pt x="3613" y="284053"/>
                  </a:lnTo>
                  <a:lnTo>
                    <a:pt x="14111" y="237043"/>
                  </a:lnTo>
                  <a:lnTo>
                    <a:pt x="30978" y="192792"/>
                  </a:lnTo>
                  <a:lnTo>
                    <a:pt x="53697" y="151817"/>
                  </a:lnTo>
                  <a:lnTo>
                    <a:pt x="81754" y="114633"/>
                  </a:lnTo>
                  <a:lnTo>
                    <a:pt x="114633" y="81754"/>
                  </a:lnTo>
                  <a:lnTo>
                    <a:pt x="151817" y="53697"/>
                  </a:lnTo>
                  <a:lnTo>
                    <a:pt x="192793" y="30978"/>
                  </a:lnTo>
                  <a:lnTo>
                    <a:pt x="237043" y="14111"/>
                  </a:lnTo>
                  <a:lnTo>
                    <a:pt x="284053" y="3613"/>
                  </a:lnTo>
                  <a:lnTo>
                    <a:pt x="333306" y="0"/>
                  </a:lnTo>
                  <a:lnTo>
                    <a:pt x="2071793" y="0"/>
                  </a:lnTo>
                  <a:lnTo>
                    <a:pt x="2124248" y="4152"/>
                  </a:lnTo>
                  <a:lnTo>
                    <a:pt x="2174939" y="16361"/>
                  </a:lnTo>
                  <a:lnTo>
                    <a:pt x="2222971" y="36256"/>
                  </a:lnTo>
                  <a:lnTo>
                    <a:pt x="2267448" y="63467"/>
                  </a:lnTo>
                  <a:lnTo>
                    <a:pt x="2307476" y="97623"/>
                  </a:lnTo>
                  <a:lnTo>
                    <a:pt x="2341632" y="137650"/>
                  </a:lnTo>
                  <a:lnTo>
                    <a:pt x="2368843" y="182128"/>
                  </a:lnTo>
                  <a:lnTo>
                    <a:pt x="2388738" y="230160"/>
                  </a:lnTo>
                  <a:lnTo>
                    <a:pt x="2400947" y="280851"/>
                  </a:lnTo>
                  <a:lnTo>
                    <a:pt x="2405099" y="333306"/>
                  </a:lnTo>
                  <a:lnTo>
                    <a:pt x="2405099" y="1666493"/>
                  </a:lnTo>
                  <a:lnTo>
                    <a:pt x="2401486" y="1715746"/>
                  </a:lnTo>
                  <a:lnTo>
                    <a:pt x="2390988" y="1762756"/>
                  </a:lnTo>
                  <a:lnTo>
                    <a:pt x="2374121" y="1807006"/>
                  </a:lnTo>
                  <a:lnTo>
                    <a:pt x="2351402" y="1847982"/>
                  </a:lnTo>
                  <a:lnTo>
                    <a:pt x="2323345" y="1885166"/>
                  </a:lnTo>
                  <a:lnTo>
                    <a:pt x="2290466" y="1918045"/>
                  </a:lnTo>
                  <a:lnTo>
                    <a:pt x="2253282" y="1946102"/>
                  </a:lnTo>
                  <a:lnTo>
                    <a:pt x="2212306" y="1968821"/>
                  </a:lnTo>
                  <a:lnTo>
                    <a:pt x="2168056" y="1985688"/>
                  </a:lnTo>
                  <a:lnTo>
                    <a:pt x="2121046" y="1996186"/>
                  </a:lnTo>
                  <a:lnTo>
                    <a:pt x="2071793" y="1999799"/>
                  </a:lnTo>
                  <a:close/>
                </a:path>
              </a:pathLst>
            </a:custGeom>
            <a:solidFill>
              <a:srgbClr val="B6D7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369450" y="1689100"/>
              <a:ext cx="2405380" cy="2000250"/>
            </a:xfrm>
            <a:custGeom>
              <a:avLst/>
              <a:gdLst/>
              <a:ahLst/>
              <a:cxnLst/>
              <a:rect l="l" t="t" r="r" b="b"/>
              <a:pathLst>
                <a:path w="2405379" h="2000250">
                  <a:moveTo>
                    <a:pt x="0" y="333306"/>
                  </a:moveTo>
                  <a:lnTo>
                    <a:pt x="3613" y="284053"/>
                  </a:lnTo>
                  <a:lnTo>
                    <a:pt x="14111" y="237043"/>
                  </a:lnTo>
                  <a:lnTo>
                    <a:pt x="30978" y="192792"/>
                  </a:lnTo>
                  <a:lnTo>
                    <a:pt x="53697" y="151817"/>
                  </a:lnTo>
                  <a:lnTo>
                    <a:pt x="81754" y="114633"/>
                  </a:lnTo>
                  <a:lnTo>
                    <a:pt x="114633" y="81754"/>
                  </a:lnTo>
                  <a:lnTo>
                    <a:pt x="151817" y="53697"/>
                  </a:lnTo>
                  <a:lnTo>
                    <a:pt x="192793" y="30978"/>
                  </a:lnTo>
                  <a:lnTo>
                    <a:pt x="237043" y="14111"/>
                  </a:lnTo>
                  <a:lnTo>
                    <a:pt x="284053" y="3613"/>
                  </a:lnTo>
                  <a:lnTo>
                    <a:pt x="333306" y="0"/>
                  </a:lnTo>
                  <a:lnTo>
                    <a:pt x="2071793" y="0"/>
                  </a:lnTo>
                  <a:lnTo>
                    <a:pt x="2124248" y="4152"/>
                  </a:lnTo>
                  <a:lnTo>
                    <a:pt x="2174939" y="16361"/>
                  </a:lnTo>
                  <a:lnTo>
                    <a:pt x="2222971" y="36256"/>
                  </a:lnTo>
                  <a:lnTo>
                    <a:pt x="2267449" y="63467"/>
                  </a:lnTo>
                  <a:lnTo>
                    <a:pt x="2307476" y="97623"/>
                  </a:lnTo>
                  <a:lnTo>
                    <a:pt x="2341632" y="137650"/>
                  </a:lnTo>
                  <a:lnTo>
                    <a:pt x="2368843" y="182128"/>
                  </a:lnTo>
                  <a:lnTo>
                    <a:pt x="2388738" y="230160"/>
                  </a:lnTo>
                  <a:lnTo>
                    <a:pt x="2400947" y="280851"/>
                  </a:lnTo>
                  <a:lnTo>
                    <a:pt x="2405099" y="333306"/>
                  </a:lnTo>
                  <a:lnTo>
                    <a:pt x="2405099" y="1666493"/>
                  </a:lnTo>
                  <a:lnTo>
                    <a:pt x="2401486" y="1715746"/>
                  </a:lnTo>
                  <a:lnTo>
                    <a:pt x="2390988" y="1762756"/>
                  </a:lnTo>
                  <a:lnTo>
                    <a:pt x="2374121" y="1807006"/>
                  </a:lnTo>
                  <a:lnTo>
                    <a:pt x="2351402" y="1847982"/>
                  </a:lnTo>
                  <a:lnTo>
                    <a:pt x="2323345" y="1885166"/>
                  </a:lnTo>
                  <a:lnTo>
                    <a:pt x="2290466" y="1918045"/>
                  </a:lnTo>
                  <a:lnTo>
                    <a:pt x="2253282" y="1946102"/>
                  </a:lnTo>
                  <a:lnTo>
                    <a:pt x="2212306" y="1968821"/>
                  </a:lnTo>
                  <a:lnTo>
                    <a:pt x="2168056" y="1985688"/>
                  </a:lnTo>
                  <a:lnTo>
                    <a:pt x="2121046" y="1996186"/>
                  </a:lnTo>
                  <a:lnTo>
                    <a:pt x="2071793" y="1999799"/>
                  </a:lnTo>
                  <a:lnTo>
                    <a:pt x="333306" y="1999799"/>
                  </a:lnTo>
                  <a:lnTo>
                    <a:pt x="284053" y="1996186"/>
                  </a:lnTo>
                  <a:lnTo>
                    <a:pt x="237043" y="1985688"/>
                  </a:lnTo>
                  <a:lnTo>
                    <a:pt x="192793" y="1968821"/>
                  </a:lnTo>
                  <a:lnTo>
                    <a:pt x="151817" y="1946102"/>
                  </a:lnTo>
                  <a:lnTo>
                    <a:pt x="114633" y="1918045"/>
                  </a:lnTo>
                  <a:lnTo>
                    <a:pt x="81754" y="1885166"/>
                  </a:lnTo>
                  <a:lnTo>
                    <a:pt x="53697" y="1847982"/>
                  </a:lnTo>
                  <a:lnTo>
                    <a:pt x="30978" y="1807006"/>
                  </a:lnTo>
                  <a:lnTo>
                    <a:pt x="14111" y="1762756"/>
                  </a:lnTo>
                  <a:lnTo>
                    <a:pt x="3613" y="1715746"/>
                  </a:lnTo>
                  <a:lnTo>
                    <a:pt x="0" y="1666493"/>
                  </a:lnTo>
                  <a:lnTo>
                    <a:pt x="0" y="333306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4226458" y="2564413"/>
            <a:ext cx="69088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60" dirty="0">
                <a:latin typeface="Gill Sans MT"/>
                <a:cs typeface="Gill Sans MT"/>
              </a:rPr>
              <a:t>Decoder</a:t>
            </a:r>
            <a:endParaRPr sz="1400">
              <a:latin typeface="Gill Sans MT"/>
              <a:cs typeface="Gill Sans MT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719453" y="3717507"/>
            <a:ext cx="1705610" cy="490220"/>
            <a:chOff x="3719453" y="3717507"/>
            <a:chExt cx="1705610" cy="490220"/>
          </a:xfrm>
        </p:grpSpPr>
        <p:sp>
          <p:nvSpPr>
            <p:cNvPr id="8" name="object 8"/>
            <p:cNvSpPr/>
            <p:nvPr/>
          </p:nvSpPr>
          <p:spPr>
            <a:xfrm>
              <a:off x="5404108" y="3765495"/>
              <a:ext cx="0" cy="414020"/>
            </a:xfrm>
            <a:custGeom>
              <a:avLst/>
              <a:gdLst/>
              <a:ahLst/>
              <a:cxnLst/>
              <a:rect l="l" t="t" r="r" b="b"/>
              <a:pathLst>
                <a:path h="414020">
                  <a:moveTo>
                    <a:pt x="0" y="4135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388375" y="3722270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388375" y="3722270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739949" y="3793795"/>
              <a:ext cx="0" cy="414020"/>
            </a:xfrm>
            <a:custGeom>
              <a:avLst/>
              <a:gdLst/>
              <a:ahLst/>
              <a:cxnLst/>
              <a:rect l="l" t="t" r="r" b="b"/>
              <a:pathLst>
                <a:path h="414020">
                  <a:moveTo>
                    <a:pt x="0" y="4135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724216" y="3750570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724216" y="3750570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571992" y="3765495"/>
              <a:ext cx="0" cy="414020"/>
            </a:xfrm>
            <a:custGeom>
              <a:avLst/>
              <a:gdLst/>
              <a:ahLst/>
              <a:cxnLst/>
              <a:rect l="l" t="t" r="r" b="b"/>
              <a:pathLst>
                <a:path h="414020">
                  <a:moveTo>
                    <a:pt x="0" y="4135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556259" y="3722270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556259" y="3722270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3450676" y="4273258"/>
            <a:ext cx="57785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latin typeface="Arial"/>
                <a:cs typeface="Arial"/>
              </a:rPr>
              <a:t>&lt;start&gt;</a:t>
            </a:r>
            <a:endParaRPr sz="14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302637" y="4244958"/>
            <a:ext cx="53911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0" dirty="0">
                <a:latin typeface="Arial"/>
                <a:cs typeface="Arial"/>
              </a:rPr>
              <a:t>Komm</a:t>
            </a:r>
            <a:endParaRPr sz="14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223517" y="4244958"/>
            <a:ext cx="36195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latin typeface="Arial"/>
                <a:cs typeface="Arial"/>
              </a:rPr>
              <a:t>bitte</a:t>
            </a:r>
            <a:endParaRPr sz="14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753523" y="3868363"/>
            <a:ext cx="4997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latin typeface="Arial"/>
                <a:cs typeface="Arial"/>
              </a:rPr>
              <a:t>y</a:t>
            </a:r>
            <a:r>
              <a:rPr sz="1350" spc="-15" baseline="-33950" dirty="0">
                <a:latin typeface="Arial"/>
                <a:cs typeface="Arial"/>
              </a:rPr>
              <a:t>1</a:t>
            </a:r>
            <a:r>
              <a:rPr sz="1400" spc="-10" dirty="0">
                <a:latin typeface="Arial"/>
                <a:cs typeface="Arial"/>
              </a:rPr>
              <a:t>+p</a:t>
            </a:r>
            <a:r>
              <a:rPr sz="1350" spc="-15" baseline="-33950" dirty="0">
                <a:latin typeface="Arial"/>
                <a:cs typeface="Arial"/>
              </a:rPr>
              <a:t>1</a:t>
            </a:r>
            <a:endParaRPr sz="1350" baseline="-3395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591723" y="3868363"/>
            <a:ext cx="4997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latin typeface="Arial"/>
                <a:cs typeface="Arial"/>
              </a:rPr>
              <a:t>y</a:t>
            </a:r>
            <a:r>
              <a:rPr sz="1350" spc="-15" baseline="-33950" dirty="0">
                <a:latin typeface="Arial"/>
                <a:cs typeface="Arial"/>
              </a:rPr>
              <a:t>2</a:t>
            </a:r>
            <a:r>
              <a:rPr sz="1400" spc="-10" dirty="0">
                <a:latin typeface="Arial"/>
                <a:cs typeface="Arial"/>
              </a:rPr>
              <a:t>+p</a:t>
            </a:r>
            <a:r>
              <a:rPr sz="1350" spc="-15" baseline="-33950" dirty="0">
                <a:latin typeface="Arial"/>
                <a:cs typeface="Arial"/>
              </a:rPr>
              <a:t>2</a:t>
            </a:r>
            <a:endParaRPr sz="1350" baseline="-3395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429923" y="3868363"/>
            <a:ext cx="4997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latin typeface="Arial"/>
                <a:cs typeface="Arial"/>
              </a:rPr>
              <a:t>y</a:t>
            </a:r>
            <a:r>
              <a:rPr sz="1350" spc="-15" baseline="-33950" dirty="0">
                <a:latin typeface="Arial"/>
                <a:cs typeface="Arial"/>
              </a:rPr>
              <a:t>3</a:t>
            </a:r>
            <a:r>
              <a:rPr sz="1400" spc="-10" dirty="0">
                <a:latin typeface="Arial"/>
                <a:cs typeface="Arial"/>
              </a:rPr>
              <a:t>+p</a:t>
            </a:r>
            <a:r>
              <a:rPr sz="1350" spc="-15" baseline="-33950" dirty="0">
                <a:latin typeface="Arial"/>
                <a:cs typeface="Arial"/>
              </a:rPr>
              <a:t>3</a:t>
            </a:r>
            <a:endParaRPr sz="1350" baseline="-33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9596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FF5900"/>
                </a:solidFill>
              </a:rPr>
              <a:t>Decoder Layer in Transformer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364687" y="1684337"/>
            <a:ext cx="2414905" cy="2527935"/>
            <a:chOff x="3364687" y="1684337"/>
            <a:chExt cx="2414905" cy="2527935"/>
          </a:xfrm>
        </p:grpSpPr>
        <p:sp>
          <p:nvSpPr>
            <p:cNvPr id="4" name="object 4"/>
            <p:cNvSpPr/>
            <p:nvPr/>
          </p:nvSpPr>
          <p:spPr>
            <a:xfrm>
              <a:off x="3369450" y="1689099"/>
              <a:ext cx="2405380" cy="2000250"/>
            </a:xfrm>
            <a:custGeom>
              <a:avLst/>
              <a:gdLst/>
              <a:ahLst/>
              <a:cxnLst/>
              <a:rect l="l" t="t" r="r" b="b"/>
              <a:pathLst>
                <a:path w="2405379" h="2000250">
                  <a:moveTo>
                    <a:pt x="2071793" y="1999799"/>
                  </a:moveTo>
                  <a:lnTo>
                    <a:pt x="333306" y="1999799"/>
                  </a:lnTo>
                  <a:lnTo>
                    <a:pt x="284053" y="1996186"/>
                  </a:lnTo>
                  <a:lnTo>
                    <a:pt x="237043" y="1985688"/>
                  </a:lnTo>
                  <a:lnTo>
                    <a:pt x="192793" y="1968821"/>
                  </a:lnTo>
                  <a:lnTo>
                    <a:pt x="151817" y="1946102"/>
                  </a:lnTo>
                  <a:lnTo>
                    <a:pt x="114633" y="1918045"/>
                  </a:lnTo>
                  <a:lnTo>
                    <a:pt x="81754" y="1885166"/>
                  </a:lnTo>
                  <a:lnTo>
                    <a:pt x="53697" y="1847982"/>
                  </a:lnTo>
                  <a:lnTo>
                    <a:pt x="30978" y="1807006"/>
                  </a:lnTo>
                  <a:lnTo>
                    <a:pt x="14111" y="1762756"/>
                  </a:lnTo>
                  <a:lnTo>
                    <a:pt x="3613" y="1715746"/>
                  </a:lnTo>
                  <a:lnTo>
                    <a:pt x="0" y="1666493"/>
                  </a:lnTo>
                  <a:lnTo>
                    <a:pt x="0" y="333306"/>
                  </a:lnTo>
                  <a:lnTo>
                    <a:pt x="3613" y="284053"/>
                  </a:lnTo>
                  <a:lnTo>
                    <a:pt x="14111" y="237043"/>
                  </a:lnTo>
                  <a:lnTo>
                    <a:pt x="30978" y="192792"/>
                  </a:lnTo>
                  <a:lnTo>
                    <a:pt x="53697" y="151817"/>
                  </a:lnTo>
                  <a:lnTo>
                    <a:pt x="81754" y="114633"/>
                  </a:lnTo>
                  <a:lnTo>
                    <a:pt x="114633" y="81754"/>
                  </a:lnTo>
                  <a:lnTo>
                    <a:pt x="151817" y="53697"/>
                  </a:lnTo>
                  <a:lnTo>
                    <a:pt x="192793" y="30978"/>
                  </a:lnTo>
                  <a:lnTo>
                    <a:pt x="237043" y="14111"/>
                  </a:lnTo>
                  <a:lnTo>
                    <a:pt x="284053" y="3613"/>
                  </a:lnTo>
                  <a:lnTo>
                    <a:pt x="333306" y="0"/>
                  </a:lnTo>
                  <a:lnTo>
                    <a:pt x="2071793" y="0"/>
                  </a:lnTo>
                  <a:lnTo>
                    <a:pt x="2124248" y="4152"/>
                  </a:lnTo>
                  <a:lnTo>
                    <a:pt x="2174939" y="16361"/>
                  </a:lnTo>
                  <a:lnTo>
                    <a:pt x="2222971" y="36256"/>
                  </a:lnTo>
                  <a:lnTo>
                    <a:pt x="2267448" y="63467"/>
                  </a:lnTo>
                  <a:lnTo>
                    <a:pt x="2307476" y="97623"/>
                  </a:lnTo>
                  <a:lnTo>
                    <a:pt x="2341632" y="137650"/>
                  </a:lnTo>
                  <a:lnTo>
                    <a:pt x="2368843" y="182128"/>
                  </a:lnTo>
                  <a:lnTo>
                    <a:pt x="2388738" y="230160"/>
                  </a:lnTo>
                  <a:lnTo>
                    <a:pt x="2400947" y="280851"/>
                  </a:lnTo>
                  <a:lnTo>
                    <a:pt x="2405099" y="333306"/>
                  </a:lnTo>
                  <a:lnTo>
                    <a:pt x="2405099" y="1666493"/>
                  </a:lnTo>
                  <a:lnTo>
                    <a:pt x="2401486" y="1715746"/>
                  </a:lnTo>
                  <a:lnTo>
                    <a:pt x="2390988" y="1762756"/>
                  </a:lnTo>
                  <a:lnTo>
                    <a:pt x="2374121" y="1807006"/>
                  </a:lnTo>
                  <a:lnTo>
                    <a:pt x="2351402" y="1847982"/>
                  </a:lnTo>
                  <a:lnTo>
                    <a:pt x="2323345" y="1885166"/>
                  </a:lnTo>
                  <a:lnTo>
                    <a:pt x="2290466" y="1918045"/>
                  </a:lnTo>
                  <a:lnTo>
                    <a:pt x="2253282" y="1946102"/>
                  </a:lnTo>
                  <a:lnTo>
                    <a:pt x="2212306" y="1968821"/>
                  </a:lnTo>
                  <a:lnTo>
                    <a:pt x="2168056" y="1985688"/>
                  </a:lnTo>
                  <a:lnTo>
                    <a:pt x="2121046" y="1996186"/>
                  </a:lnTo>
                  <a:lnTo>
                    <a:pt x="2071793" y="1999799"/>
                  </a:lnTo>
                  <a:close/>
                </a:path>
              </a:pathLst>
            </a:custGeom>
            <a:solidFill>
              <a:srgbClr val="B6D7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369450" y="1689100"/>
              <a:ext cx="2405380" cy="2490470"/>
            </a:xfrm>
            <a:custGeom>
              <a:avLst/>
              <a:gdLst/>
              <a:ahLst/>
              <a:cxnLst/>
              <a:rect l="l" t="t" r="r" b="b"/>
              <a:pathLst>
                <a:path w="2405379" h="2490470">
                  <a:moveTo>
                    <a:pt x="0" y="333306"/>
                  </a:moveTo>
                  <a:lnTo>
                    <a:pt x="3613" y="284053"/>
                  </a:lnTo>
                  <a:lnTo>
                    <a:pt x="14111" y="237043"/>
                  </a:lnTo>
                  <a:lnTo>
                    <a:pt x="30978" y="192792"/>
                  </a:lnTo>
                  <a:lnTo>
                    <a:pt x="53697" y="151817"/>
                  </a:lnTo>
                  <a:lnTo>
                    <a:pt x="81754" y="114633"/>
                  </a:lnTo>
                  <a:lnTo>
                    <a:pt x="114633" y="81754"/>
                  </a:lnTo>
                  <a:lnTo>
                    <a:pt x="151817" y="53697"/>
                  </a:lnTo>
                  <a:lnTo>
                    <a:pt x="192793" y="30978"/>
                  </a:lnTo>
                  <a:lnTo>
                    <a:pt x="237043" y="14111"/>
                  </a:lnTo>
                  <a:lnTo>
                    <a:pt x="284053" y="3613"/>
                  </a:lnTo>
                  <a:lnTo>
                    <a:pt x="333306" y="0"/>
                  </a:lnTo>
                  <a:lnTo>
                    <a:pt x="2071793" y="0"/>
                  </a:lnTo>
                  <a:lnTo>
                    <a:pt x="2124248" y="4152"/>
                  </a:lnTo>
                  <a:lnTo>
                    <a:pt x="2174939" y="16361"/>
                  </a:lnTo>
                  <a:lnTo>
                    <a:pt x="2222971" y="36256"/>
                  </a:lnTo>
                  <a:lnTo>
                    <a:pt x="2267449" y="63467"/>
                  </a:lnTo>
                  <a:lnTo>
                    <a:pt x="2307476" y="97623"/>
                  </a:lnTo>
                  <a:lnTo>
                    <a:pt x="2341632" y="137650"/>
                  </a:lnTo>
                  <a:lnTo>
                    <a:pt x="2368843" y="182128"/>
                  </a:lnTo>
                  <a:lnTo>
                    <a:pt x="2388738" y="230160"/>
                  </a:lnTo>
                  <a:lnTo>
                    <a:pt x="2400947" y="280851"/>
                  </a:lnTo>
                  <a:lnTo>
                    <a:pt x="2405099" y="333306"/>
                  </a:lnTo>
                  <a:lnTo>
                    <a:pt x="2405099" y="1666493"/>
                  </a:lnTo>
                  <a:lnTo>
                    <a:pt x="2401486" y="1715746"/>
                  </a:lnTo>
                  <a:lnTo>
                    <a:pt x="2390988" y="1762756"/>
                  </a:lnTo>
                  <a:lnTo>
                    <a:pt x="2374121" y="1807006"/>
                  </a:lnTo>
                  <a:lnTo>
                    <a:pt x="2351402" y="1847982"/>
                  </a:lnTo>
                  <a:lnTo>
                    <a:pt x="2323345" y="1885166"/>
                  </a:lnTo>
                  <a:lnTo>
                    <a:pt x="2290466" y="1918045"/>
                  </a:lnTo>
                  <a:lnTo>
                    <a:pt x="2253282" y="1946102"/>
                  </a:lnTo>
                  <a:lnTo>
                    <a:pt x="2212306" y="1968821"/>
                  </a:lnTo>
                  <a:lnTo>
                    <a:pt x="2168056" y="1985688"/>
                  </a:lnTo>
                  <a:lnTo>
                    <a:pt x="2121046" y="1996186"/>
                  </a:lnTo>
                  <a:lnTo>
                    <a:pt x="2071793" y="1999799"/>
                  </a:lnTo>
                  <a:lnTo>
                    <a:pt x="333306" y="1999799"/>
                  </a:lnTo>
                  <a:lnTo>
                    <a:pt x="284053" y="1996186"/>
                  </a:lnTo>
                  <a:lnTo>
                    <a:pt x="237043" y="1985688"/>
                  </a:lnTo>
                  <a:lnTo>
                    <a:pt x="192793" y="1968821"/>
                  </a:lnTo>
                  <a:lnTo>
                    <a:pt x="151817" y="1946102"/>
                  </a:lnTo>
                  <a:lnTo>
                    <a:pt x="114633" y="1918045"/>
                  </a:lnTo>
                  <a:lnTo>
                    <a:pt x="81754" y="1885166"/>
                  </a:lnTo>
                  <a:lnTo>
                    <a:pt x="53697" y="1847982"/>
                  </a:lnTo>
                  <a:lnTo>
                    <a:pt x="30978" y="1807006"/>
                  </a:lnTo>
                  <a:lnTo>
                    <a:pt x="14111" y="1762756"/>
                  </a:lnTo>
                  <a:lnTo>
                    <a:pt x="3613" y="1715746"/>
                  </a:lnTo>
                  <a:lnTo>
                    <a:pt x="0" y="1666493"/>
                  </a:lnTo>
                  <a:lnTo>
                    <a:pt x="0" y="333306"/>
                  </a:lnTo>
                  <a:close/>
                </a:path>
                <a:path w="2405379" h="2490470">
                  <a:moveTo>
                    <a:pt x="2034658" y="2489945"/>
                  </a:moveTo>
                  <a:lnTo>
                    <a:pt x="2034658" y="2076395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388375" y="3722270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388375" y="3722270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739949" y="3793795"/>
              <a:ext cx="0" cy="414020"/>
            </a:xfrm>
            <a:custGeom>
              <a:avLst/>
              <a:gdLst/>
              <a:ahLst/>
              <a:cxnLst/>
              <a:rect l="l" t="t" r="r" b="b"/>
              <a:pathLst>
                <a:path h="414020">
                  <a:moveTo>
                    <a:pt x="0" y="4135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724216" y="3750569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724216" y="3750569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71992" y="3765495"/>
              <a:ext cx="0" cy="414020"/>
            </a:xfrm>
            <a:custGeom>
              <a:avLst/>
              <a:gdLst/>
              <a:ahLst/>
              <a:cxnLst/>
              <a:rect l="l" t="t" r="r" b="b"/>
              <a:pathLst>
                <a:path h="414020">
                  <a:moveTo>
                    <a:pt x="0" y="4135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56259" y="3722270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56259" y="3722270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533100" y="3124200"/>
              <a:ext cx="2062480" cy="412750"/>
            </a:xfrm>
            <a:custGeom>
              <a:avLst/>
              <a:gdLst/>
              <a:ahLst/>
              <a:cxnLst/>
              <a:rect l="l" t="t" r="r" b="b"/>
              <a:pathLst>
                <a:path w="2062479" h="412750">
                  <a:moveTo>
                    <a:pt x="1993498" y="412199"/>
                  </a:moveTo>
                  <a:lnTo>
                    <a:pt x="68701" y="412199"/>
                  </a:lnTo>
                  <a:lnTo>
                    <a:pt x="41959" y="406801"/>
                  </a:lnTo>
                  <a:lnTo>
                    <a:pt x="20122" y="392077"/>
                  </a:lnTo>
                  <a:lnTo>
                    <a:pt x="5398" y="370240"/>
                  </a:lnTo>
                  <a:lnTo>
                    <a:pt x="0" y="343498"/>
                  </a:lnTo>
                  <a:lnTo>
                    <a:pt x="0" y="68701"/>
                  </a:lnTo>
                  <a:lnTo>
                    <a:pt x="20122" y="20121"/>
                  </a:lnTo>
                  <a:lnTo>
                    <a:pt x="68701" y="0"/>
                  </a:lnTo>
                  <a:lnTo>
                    <a:pt x="1993498" y="0"/>
                  </a:lnTo>
                  <a:lnTo>
                    <a:pt x="2031614" y="11542"/>
                  </a:lnTo>
                  <a:lnTo>
                    <a:pt x="2056970" y="42410"/>
                  </a:lnTo>
                  <a:lnTo>
                    <a:pt x="2062199" y="68701"/>
                  </a:lnTo>
                  <a:lnTo>
                    <a:pt x="2062199" y="343498"/>
                  </a:lnTo>
                  <a:lnTo>
                    <a:pt x="2056801" y="370240"/>
                  </a:lnTo>
                  <a:lnTo>
                    <a:pt x="2042077" y="392077"/>
                  </a:lnTo>
                  <a:lnTo>
                    <a:pt x="2020240" y="406801"/>
                  </a:lnTo>
                  <a:lnTo>
                    <a:pt x="1993498" y="412199"/>
                  </a:lnTo>
                  <a:close/>
                </a:path>
              </a:pathLst>
            </a:custGeom>
            <a:solidFill>
              <a:srgbClr val="EEFF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533100" y="3124200"/>
              <a:ext cx="2062480" cy="412750"/>
            </a:xfrm>
            <a:custGeom>
              <a:avLst/>
              <a:gdLst/>
              <a:ahLst/>
              <a:cxnLst/>
              <a:rect l="l" t="t" r="r" b="b"/>
              <a:pathLst>
                <a:path w="2062479" h="412750">
                  <a:moveTo>
                    <a:pt x="0" y="68701"/>
                  </a:moveTo>
                  <a:lnTo>
                    <a:pt x="5398" y="41959"/>
                  </a:lnTo>
                  <a:lnTo>
                    <a:pt x="20122" y="20122"/>
                  </a:lnTo>
                  <a:lnTo>
                    <a:pt x="41959" y="5398"/>
                  </a:lnTo>
                  <a:lnTo>
                    <a:pt x="68701" y="0"/>
                  </a:lnTo>
                  <a:lnTo>
                    <a:pt x="1993498" y="0"/>
                  </a:lnTo>
                  <a:lnTo>
                    <a:pt x="2031614" y="11542"/>
                  </a:lnTo>
                  <a:lnTo>
                    <a:pt x="2056970" y="42410"/>
                  </a:lnTo>
                  <a:lnTo>
                    <a:pt x="2062199" y="68701"/>
                  </a:lnTo>
                  <a:lnTo>
                    <a:pt x="2062199" y="343498"/>
                  </a:lnTo>
                  <a:lnTo>
                    <a:pt x="2056801" y="370240"/>
                  </a:lnTo>
                  <a:lnTo>
                    <a:pt x="2042077" y="392077"/>
                  </a:lnTo>
                  <a:lnTo>
                    <a:pt x="2020240" y="406801"/>
                  </a:lnTo>
                  <a:lnTo>
                    <a:pt x="1993498" y="412199"/>
                  </a:lnTo>
                  <a:lnTo>
                    <a:pt x="68701" y="412199"/>
                  </a:lnTo>
                  <a:lnTo>
                    <a:pt x="41959" y="406801"/>
                  </a:lnTo>
                  <a:lnTo>
                    <a:pt x="20122" y="392077"/>
                  </a:lnTo>
                  <a:lnTo>
                    <a:pt x="5398" y="370240"/>
                  </a:lnTo>
                  <a:lnTo>
                    <a:pt x="0" y="343498"/>
                  </a:lnTo>
                  <a:lnTo>
                    <a:pt x="0" y="68701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3450676" y="4273258"/>
            <a:ext cx="57785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latin typeface="Arial"/>
                <a:cs typeface="Arial"/>
              </a:rPr>
              <a:t>&lt;start&gt;</a:t>
            </a:r>
            <a:endParaRPr sz="14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302637" y="4244958"/>
            <a:ext cx="53911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0" dirty="0">
                <a:latin typeface="Arial"/>
                <a:cs typeface="Arial"/>
              </a:rPr>
              <a:t>Komm</a:t>
            </a:r>
            <a:endParaRPr sz="14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223517" y="4244958"/>
            <a:ext cx="36195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latin typeface="Arial"/>
                <a:cs typeface="Arial"/>
              </a:rPr>
              <a:t>bitte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013148" y="3205713"/>
            <a:ext cx="110172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Gill Sans MT"/>
                <a:cs typeface="Gill Sans MT"/>
              </a:rPr>
              <a:t>Self-</a:t>
            </a:r>
            <a:r>
              <a:rPr sz="1400" spc="-10" dirty="0">
                <a:latin typeface="Gill Sans MT"/>
                <a:cs typeface="Gill Sans MT"/>
              </a:rPr>
              <a:t>Attention</a:t>
            </a:r>
            <a:endParaRPr sz="1400">
              <a:latin typeface="Gill Sans MT"/>
              <a:cs typeface="Gill Sans MT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3528337" y="1824037"/>
            <a:ext cx="2072005" cy="422275"/>
            <a:chOff x="3528337" y="1824037"/>
            <a:chExt cx="2072005" cy="422275"/>
          </a:xfrm>
        </p:grpSpPr>
        <p:sp>
          <p:nvSpPr>
            <p:cNvPr id="21" name="object 21"/>
            <p:cNvSpPr/>
            <p:nvPr/>
          </p:nvSpPr>
          <p:spPr>
            <a:xfrm>
              <a:off x="3533099" y="1828799"/>
              <a:ext cx="2062480" cy="412750"/>
            </a:xfrm>
            <a:custGeom>
              <a:avLst/>
              <a:gdLst/>
              <a:ahLst/>
              <a:cxnLst/>
              <a:rect l="l" t="t" r="r" b="b"/>
              <a:pathLst>
                <a:path w="2062479" h="412750">
                  <a:moveTo>
                    <a:pt x="1993498" y="412199"/>
                  </a:moveTo>
                  <a:lnTo>
                    <a:pt x="68701" y="412199"/>
                  </a:lnTo>
                  <a:lnTo>
                    <a:pt x="41959" y="406801"/>
                  </a:lnTo>
                  <a:lnTo>
                    <a:pt x="20122" y="392077"/>
                  </a:lnTo>
                  <a:lnTo>
                    <a:pt x="5398" y="370240"/>
                  </a:lnTo>
                  <a:lnTo>
                    <a:pt x="0" y="343498"/>
                  </a:lnTo>
                  <a:lnTo>
                    <a:pt x="0" y="68701"/>
                  </a:lnTo>
                  <a:lnTo>
                    <a:pt x="20122" y="20121"/>
                  </a:lnTo>
                  <a:lnTo>
                    <a:pt x="68701" y="0"/>
                  </a:lnTo>
                  <a:lnTo>
                    <a:pt x="1993498" y="0"/>
                  </a:lnTo>
                  <a:lnTo>
                    <a:pt x="2031614" y="11542"/>
                  </a:lnTo>
                  <a:lnTo>
                    <a:pt x="2056970" y="42410"/>
                  </a:lnTo>
                  <a:lnTo>
                    <a:pt x="2062199" y="68701"/>
                  </a:lnTo>
                  <a:lnTo>
                    <a:pt x="2062199" y="343498"/>
                  </a:lnTo>
                  <a:lnTo>
                    <a:pt x="2056801" y="370240"/>
                  </a:lnTo>
                  <a:lnTo>
                    <a:pt x="2042077" y="392077"/>
                  </a:lnTo>
                  <a:lnTo>
                    <a:pt x="2020240" y="406801"/>
                  </a:lnTo>
                  <a:lnTo>
                    <a:pt x="1993498" y="412199"/>
                  </a:lnTo>
                  <a:close/>
                </a:path>
              </a:pathLst>
            </a:custGeom>
            <a:solidFill>
              <a:srgbClr val="9FC5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533099" y="1828800"/>
              <a:ext cx="2062480" cy="412750"/>
            </a:xfrm>
            <a:custGeom>
              <a:avLst/>
              <a:gdLst/>
              <a:ahLst/>
              <a:cxnLst/>
              <a:rect l="l" t="t" r="r" b="b"/>
              <a:pathLst>
                <a:path w="2062479" h="412750">
                  <a:moveTo>
                    <a:pt x="0" y="68701"/>
                  </a:moveTo>
                  <a:lnTo>
                    <a:pt x="5398" y="41959"/>
                  </a:lnTo>
                  <a:lnTo>
                    <a:pt x="20122" y="20122"/>
                  </a:lnTo>
                  <a:lnTo>
                    <a:pt x="41959" y="5398"/>
                  </a:lnTo>
                  <a:lnTo>
                    <a:pt x="68701" y="0"/>
                  </a:lnTo>
                  <a:lnTo>
                    <a:pt x="1993498" y="0"/>
                  </a:lnTo>
                  <a:lnTo>
                    <a:pt x="2031614" y="11542"/>
                  </a:lnTo>
                  <a:lnTo>
                    <a:pt x="2056970" y="42410"/>
                  </a:lnTo>
                  <a:lnTo>
                    <a:pt x="2062199" y="68701"/>
                  </a:lnTo>
                  <a:lnTo>
                    <a:pt x="2062199" y="343498"/>
                  </a:lnTo>
                  <a:lnTo>
                    <a:pt x="2056801" y="370240"/>
                  </a:lnTo>
                  <a:lnTo>
                    <a:pt x="2042077" y="392077"/>
                  </a:lnTo>
                  <a:lnTo>
                    <a:pt x="2020240" y="406801"/>
                  </a:lnTo>
                  <a:lnTo>
                    <a:pt x="1993498" y="412199"/>
                  </a:lnTo>
                  <a:lnTo>
                    <a:pt x="68701" y="412199"/>
                  </a:lnTo>
                  <a:lnTo>
                    <a:pt x="41959" y="406801"/>
                  </a:lnTo>
                  <a:lnTo>
                    <a:pt x="20122" y="392077"/>
                  </a:lnTo>
                  <a:lnTo>
                    <a:pt x="5398" y="370240"/>
                  </a:lnTo>
                  <a:lnTo>
                    <a:pt x="0" y="343498"/>
                  </a:lnTo>
                  <a:lnTo>
                    <a:pt x="0" y="68701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3864255" y="1910312"/>
            <a:ext cx="139954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70" dirty="0">
                <a:latin typeface="Gill Sans MT"/>
                <a:cs typeface="Gill Sans MT"/>
              </a:rPr>
              <a:t>Feed</a:t>
            </a:r>
            <a:r>
              <a:rPr sz="1400" spc="55" dirty="0">
                <a:latin typeface="Gill Sans MT"/>
                <a:cs typeface="Gill Sans MT"/>
              </a:rPr>
              <a:t> </a:t>
            </a:r>
            <a:r>
              <a:rPr sz="1400" dirty="0">
                <a:latin typeface="Gill Sans MT"/>
                <a:cs typeface="Gill Sans MT"/>
              </a:rPr>
              <a:t>Forward</a:t>
            </a:r>
            <a:r>
              <a:rPr sz="1400" spc="55" dirty="0">
                <a:latin typeface="Gill Sans MT"/>
                <a:cs typeface="Gill Sans MT"/>
              </a:rPr>
              <a:t> </a:t>
            </a:r>
            <a:r>
              <a:rPr sz="1400" spc="-40" dirty="0">
                <a:latin typeface="Gill Sans MT"/>
                <a:cs typeface="Gill Sans MT"/>
              </a:rPr>
              <a:t>NN</a:t>
            </a:r>
            <a:endParaRPr sz="1400">
              <a:latin typeface="Gill Sans MT"/>
              <a:cs typeface="Gill Sans MT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3528337" y="2471737"/>
            <a:ext cx="2072005" cy="422275"/>
            <a:chOff x="3528337" y="2471737"/>
            <a:chExt cx="2072005" cy="422275"/>
          </a:xfrm>
        </p:grpSpPr>
        <p:sp>
          <p:nvSpPr>
            <p:cNvPr id="25" name="object 25"/>
            <p:cNvSpPr/>
            <p:nvPr/>
          </p:nvSpPr>
          <p:spPr>
            <a:xfrm>
              <a:off x="3533099" y="2476499"/>
              <a:ext cx="2062480" cy="412750"/>
            </a:xfrm>
            <a:custGeom>
              <a:avLst/>
              <a:gdLst/>
              <a:ahLst/>
              <a:cxnLst/>
              <a:rect l="l" t="t" r="r" b="b"/>
              <a:pathLst>
                <a:path w="2062479" h="412750">
                  <a:moveTo>
                    <a:pt x="1993498" y="412199"/>
                  </a:moveTo>
                  <a:lnTo>
                    <a:pt x="68701" y="412199"/>
                  </a:lnTo>
                  <a:lnTo>
                    <a:pt x="41959" y="406801"/>
                  </a:lnTo>
                  <a:lnTo>
                    <a:pt x="20122" y="392077"/>
                  </a:lnTo>
                  <a:lnTo>
                    <a:pt x="5398" y="370240"/>
                  </a:lnTo>
                  <a:lnTo>
                    <a:pt x="0" y="343498"/>
                  </a:lnTo>
                  <a:lnTo>
                    <a:pt x="0" y="68701"/>
                  </a:lnTo>
                  <a:lnTo>
                    <a:pt x="20122" y="20121"/>
                  </a:lnTo>
                  <a:lnTo>
                    <a:pt x="68701" y="0"/>
                  </a:lnTo>
                  <a:lnTo>
                    <a:pt x="1993498" y="0"/>
                  </a:lnTo>
                  <a:lnTo>
                    <a:pt x="2031614" y="11542"/>
                  </a:lnTo>
                  <a:lnTo>
                    <a:pt x="2056970" y="42410"/>
                  </a:lnTo>
                  <a:lnTo>
                    <a:pt x="2062199" y="68701"/>
                  </a:lnTo>
                  <a:lnTo>
                    <a:pt x="2062199" y="343498"/>
                  </a:lnTo>
                  <a:lnTo>
                    <a:pt x="2056801" y="370240"/>
                  </a:lnTo>
                  <a:lnTo>
                    <a:pt x="2042077" y="392077"/>
                  </a:lnTo>
                  <a:lnTo>
                    <a:pt x="2020240" y="406801"/>
                  </a:lnTo>
                  <a:lnTo>
                    <a:pt x="1993498" y="412199"/>
                  </a:lnTo>
                  <a:close/>
                </a:path>
              </a:pathLst>
            </a:custGeom>
            <a:solidFill>
              <a:srgbClr val="D4A6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533099" y="2476500"/>
              <a:ext cx="2062480" cy="412750"/>
            </a:xfrm>
            <a:custGeom>
              <a:avLst/>
              <a:gdLst/>
              <a:ahLst/>
              <a:cxnLst/>
              <a:rect l="l" t="t" r="r" b="b"/>
              <a:pathLst>
                <a:path w="2062479" h="412750">
                  <a:moveTo>
                    <a:pt x="0" y="68701"/>
                  </a:moveTo>
                  <a:lnTo>
                    <a:pt x="5398" y="41959"/>
                  </a:lnTo>
                  <a:lnTo>
                    <a:pt x="20122" y="20122"/>
                  </a:lnTo>
                  <a:lnTo>
                    <a:pt x="41959" y="5398"/>
                  </a:lnTo>
                  <a:lnTo>
                    <a:pt x="68701" y="0"/>
                  </a:lnTo>
                  <a:lnTo>
                    <a:pt x="1993498" y="0"/>
                  </a:lnTo>
                  <a:lnTo>
                    <a:pt x="2031614" y="11542"/>
                  </a:lnTo>
                  <a:lnTo>
                    <a:pt x="2056970" y="42410"/>
                  </a:lnTo>
                  <a:lnTo>
                    <a:pt x="2062199" y="68701"/>
                  </a:lnTo>
                  <a:lnTo>
                    <a:pt x="2062199" y="343498"/>
                  </a:lnTo>
                  <a:lnTo>
                    <a:pt x="2056801" y="370240"/>
                  </a:lnTo>
                  <a:lnTo>
                    <a:pt x="2042077" y="392077"/>
                  </a:lnTo>
                  <a:lnTo>
                    <a:pt x="2020240" y="406801"/>
                  </a:lnTo>
                  <a:lnTo>
                    <a:pt x="1993498" y="412199"/>
                  </a:lnTo>
                  <a:lnTo>
                    <a:pt x="68701" y="412199"/>
                  </a:lnTo>
                  <a:lnTo>
                    <a:pt x="41959" y="406801"/>
                  </a:lnTo>
                  <a:lnTo>
                    <a:pt x="20122" y="392077"/>
                  </a:lnTo>
                  <a:lnTo>
                    <a:pt x="5398" y="370240"/>
                  </a:lnTo>
                  <a:lnTo>
                    <a:pt x="0" y="343498"/>
                  </a:lnTo>
                  <a:lnTo>
                    <a:pt x="0" y="68701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3845469" y="2558013"/>
            <a:ext cx="14370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Gill Sans MT"/>
                <a:cs typeface="Gill Sans MT"/>
              </a:rPr>
              <a:t>Enc-Dec</a:t>
            </a:r>
            <a:r>
              <a:rPr sz="1400" spc="165" dirty="0">
                <a:latin typeface="Gill Sans MT"/>
                <a:cs typeface="Gill Sans MT"/>
              </a:rPr>
              <a:t> </a:t>
            </a:r>
            <a:r>
              <a:rPr sz="1400" spc="-10" dirty="0">
                <a:latin typeface="Gill Sans MT"/>
                <a:cs typeface="Gill Sans MT"/>
              </a:rPr>
              <a:t>Attention</a:t>
            </a:r>
            <a:endParaRPr sz="1400">
              <a:latin typeface="Gill Sans MT"/>
              <a:cs typeface="Gill Sans MT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2738437" y="1202907"/>
            <a:ext cx="2686685" cy="1936750"/>
            <a:chOff x="2738437" y="1202907"/>
            <a:chExt cx="2686685" cy="1936750"/>
          </a:xfrm>
        </p:grpSpPr>
        <p:sp>
          <p:nvSpPr>
            <p:cNvPr id="29" name="object 29"/>
            <p:cNvSpPr/>
            <p:nvPr/>
          </p:nvSpPr>
          <p:spPr>
            <a:xfrm>
              <a:off x="2743200" y="2679600"/>
              <a:ext cx="732790" cy="3175"/>
            </a:xfrm>
            <a:custGeom>
              <a:avLst/>
              <a:gdLst/>
              <a:ahLst/>
              <a:cxnLst/>
              <a:rect l="l" t="t" r="r" b="b"/>
              <a:pathLst>
                <a:path w="732789" h="3175">
                  <a:moveTo>
                    <a:pt x="0" y="0"/>
                  </a:moveTo>
                  <a:lnTo>
                    <a:pt x="732750" y="2782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475890" y="2666650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119" y="0"/>
                  </a:lnTo>
                  <a:lnTo>
                    <a:pt x="43284" y="15896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475890" y="2666650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43284" y="15896"/>
                  </a:lnTo>
                  <a:lnTo>
                    <a:pt x="119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564200" y="2945849"/>
              <a:ext cx="0" cy="178435"/>
            </a:xfrm>
            <a:custGeom>
              <a:avLst/>
              <a:gdLst/>
              <a:ahLst/>
              <a:cxnLst/>
              <a:rect l="l" t="t" r="r" b="b"/>
              <a:pathLst>
                <a:path h="178435">
                  <a:moveTo>
                    <a:pt x="0" y="1783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548467" y="290262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548467" y="290262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564200" y="2298149"/>
              <a:ext cx="0" cy="178435"/>
            </a:xfrm>
            <a:custGeom>
              <a:avLst/>
              <a:gdLst/>
              <a:ahLst/>
              <a:cxnLst/>
              <a:rect l="l" t="t" r="r" b="b"/>
              <a:pathLst>
                <a:path h="178435">
                  <a:moveTo>
                    <a:pt x="0" y="1783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548467" y="225492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548467" y="225492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878399" y="2298149"/>
              <a:ext cx="0" cy="178435"/>
            </a:xfrm>
            <a:custGeom>
              <a:avLst/>
              <a:gdLst/>
              <a:ahLst/>
              <a:cxnLst/>
              <a:rect l="l" t="t" r="r" b="b"/>
              <a:pathLst>
                <a:path h="178435">
                  <a:moveTo>
                    <a:pt x="0" y="1783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862667" y="225492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3862667" y="225492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3878399" y="2961124"/>
              <a:ext cx="0" cy="178435"/>
            </a:xfrm>
            <a:custGeom>
              <a:avLst/>
              <a:gdLst/>
              <a:ahLst/>
              <a:cxnLst/>
              <a:rect l="l" t="t" r="r" b="b"/>
              <a:pathLst>
                <a:path h="178435">
                  <a:moveTo>
                    <a:pt x="0" y="1783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3862667" y="2917899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3862667" y="2917899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5249999" y="2298149"/>
              <a:ext cx="0" cy="178435"/>
            </a:xfrm>
            <a:custGeom>
              <a:avLst/>
              <a:gdLst/>
              <a:ahLst/>
              <a:cxnLst/>
              <a:rect l="l" t="t" r="r" b="b"/>
              <a:pathLst>
                <a:path h="178435">
                  <a:moveTo>
                    <a:pt x="0" y="1783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5234267" y="225492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5234267" y="225492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5249999" y="2961124"/>
              <a:ext cx="0" cy="178435"/>
            </a:xfrm>
            <a:custGeom>
              <a:avLst/>
              <a:gdLst/>
              <a:ahLst/>
              <a:cxnLst/>
              <a:rect l="l" t="t" r="r" b="b"/>
              <a:pathLst>
                <a:path h="178435">
                  <a:moveTo>
                    <a:pt x="0" y="1783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5234267" y="2917899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5234267" y="2917899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5404108" y="1250895"/>
              <a:ext cx="0" cy="414020"/>
            </a:xfrm>
            <a:custGeom>
              <a:avLst/>
              <a:gdLst/>
              <a:ahLst/>
              <a:cxnLst/>
              <a:rect l="l" t="t" r="r" b="b"/>
              <a:pathLst>
                <a:path h="414019">
                  <a:moveTo>
                    <a:pt x="0" y="4135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5388375" y="1207669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5388375" y="1207669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3739949" y="1279195"/>
              <a:ext cx="0" cy="414020"/>
            </a:xfrm>
            <a:custGeom>
              <a:avLst/>
              <a:gdLst/>
              <a:ahLst/>
              <a:cxnLst/>
              <a:rect l="l" t="t" r="r" b="b"/>
              <a:pathLst>
                <a:path h="414019">
                  <a:moveTo>
                    <a:pt x="0" y="4135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3724216" y="1235969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3724216" y="1235969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4571992" y="1250895"/>
              <a:ext cx="0" cy="414020"/>
            </a:xfrm>
            <a:custGeom>
              <a:avLst/>
              <a:gdLst/>
              <a:ahLst/>
              <a:cxnLst/>
              <a:rect l="l" t="t" r="r" b="b"/>
              <a:pathLst>
                <a:path h="414019">
                  <a:moveTo>
                    <a:pt x="0" y="4135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4556259" y="1207669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4556259" y="1207669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9" name="object 59"/>
          <p:cNvSpPr txBox="1"/>
          <p:nvPr/>
        </p:nvSpPr>
        <p:spPr>
          <a:xfrm>
            <a:off x="1553643" y="2520663"/>
            <a:ext cx="115189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From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Encoder</a:t>
            </a:r>
            <a:endParaRPr sz="1400">
              <a:latin typeface="Arial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3753523" y="3868363"/>
            <a:ext cx="4997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latin typeface="Arial"/>
                <a:cs typeface="Arial"/>
              </a:rPr>
              <a:t>y</a:t>
            </a:r>
            <a:r>
              <a:rPr sz="1350" spc="-15" baseline="-33950" dirty="0">
                <a:latin typeface="Arial"/>
                <a:cs typeface="Arial"/>
              </a:rPr>
              <a:t>1</a:t>
            </a:r>
            <a:r>
              <a:rPr sz="1400" spc="-10" dirty="0">
                <a:latin typeface="Arial"/>
                <a:cs typeface="Arial"/>
              </a:rPr>
              <a:t>+p</a:t>
            </a:r>
            <a:r>
              <a:rPr sz="1350" spc="-15" baseline="-33950" dirty="0">
                <a:latin typeface="Arial"/>
                <a:cs typeface="Arial"/>
              </a:rPr>
              <a:t>1</a:t>
            </a:r>
            <a:endParaRPr sz="1350" baseline="-33950">
              <a:latin typeface="Arial"/>
              <a:cs typeface="Arial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4591723" y="3868363"/>
            <a:ext cx="4997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latin typeface="Arial"/>
                <a:cs typeface="Arial"/>
              </a:rPr>
              <a:t>y</a:t>
            </a:r>
            <a:r>
              <a:rPr sz="1350" spc="-15" baseline="-33950" dirty="0">
                <a:latin typeface="Arial"/>
                <a:cs typeface="Arial"/>
              </a:rPr>
              <a:t>2</a:t>
            </a:r>
            <a:r>
              <a:rPr sz="1400" spc="-10" dirty="0">
                <a:latin typeface="Arial"/>
                <a:cs typeface="Arial"/>
              </a:rPr>
              <a:t>+p</a:t>
            </a:r>
            <a:r>
              <a:rPr sz="1350" spc="-15" baseline="-33950" dirty="0">
                <a:latin typeface="Arial"/>
                <a:cs typeface="Arial"/>
              </a:rPr>
              <a:t>2</a:t>
            </a:r>
            <a:endParaRPr sz="1350" baseline="-33950">
              <a:latin typeface="Arial"/>
              <a:cs typeface="Arial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5429923" y="3868363"/>
            <a:ext cx="4997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latin typeface="Arial"/>
                <a:cs typeface="Arial"/>
              </a:rPr>
              <a:t>y</a:t>
            </a:r>
            <a:r>
              <a:rPr sz="1350" spc="-15" baseline="-33950" dirty="0">
                <a:latin typeface="Arial"/>
                <a:cs typeface="Arial"/>
              </a:rPr>
              <a:t>3</a:t>
            </a:r>
            <a:r>
              <a:rPr sz="1400" spc="-10" dirty="0">
                <a:latin typeface="Arial"/>
                <a:cs typeface="Arial"/>
              </a:rPr>
              <a:t>+p</a:t>
            </a:r>
            <a:r>
              <a:rPr sz="1350" spc="-15" baseline="-33950" dirty="0">
                <a:latin typeface="Arial"/>
                <a:cs typeface="Arial"/>
              </a:rPr>
              <a:t>3</a:t>
            </a:r>
            <a:endParaRPr sz="1350" baseline="-33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25880" y="2377189"/>
            <a:ext cx="206532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FF5900"/>
                </a:solidFill>
              </a:rPr>
              <a:t>Thank You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36825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FF5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Recap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112135" y="3141907"/>
            <a:ext cx="918210" cy="676275"/>
            <a:chOff x="1112135" y="3141907"/>
            <a:chExt cx="918210" cy="676275"/>
          </a:xfrm>
        </p:grpSpPr>
        <p:sp>
          <p:nvSpPr>
            <p:cNvPr id="4" name="object 4"/>
            <p:cNvSpPr/>
            <p:nvPr/>
          </p:nvSpPr>
          <p:spPr>
            <a:xfrm>
              <a:off x="1116897" y="3146669"/>
              <a:ext cx="908685" cy="666750"/>
            </a:xfrm>
            <a:custGeom>
              <a:avLst/>
              <a:gdLst/>
              <a:ahLst/>
              <a:cxnLst/>
              <a:rect l="l" t="t" r="r" b="b"/>
              <a:pathLst>
                <a:path w="908685" h="666750">
                  <a:moveTo>
                    <a:pt x="797347" y="666299"/>
                  </a:moveTo>
                  <a:lnTo>
                    <a:pt x="111052" y="666299"/>
                  </a:lnTo>
                  <a:lnTo>
                    <a:pt x="67825" y="657572"/>
                  </a:lnTo>
                  <a:lnTo>
                    <a:pt x="32526" y="633773"/>
                  </a:lnTo>
                  <a:lnTo>
                    <a:pt x="8727" y="598474"/>
                  </a:lnTo>
                  <a:lnTo>
                    <a:pt x="0" y="555247"/>
                  </a:lnTo>
                  <a:lnTo>
                    <a:pt x="0" y="111052"/>
                  </a:lnTo>
                  <a:lnTo>
                    <a:pt x="8727" y="67825"/>
                  </a:lnTo>
                  <a:lnTo>
                    <a:pt x="32526" y="32526"/>
                  </a:lnTo>
                  <a:lnTo>
                    <a:pt x="67825" y="8727"/>
                  </a:lnTo>
                  <a:lnTo>
                    <a:pt x="111052" y="0"/>
                  </a:lnTo>
                  <a:lnTo>
                    <a:pt x="797347" y="0"/>
                  </a:lnTo>
                  <a:lnTo>
                    <a:pt x="839845" y="8453"/>
                  </a:lnTo>
                  <a:lnTo>
                    <a:pt x="875873" y="32526"/>
                  </a:lnTo>
                  <a:lnTo>
                    <a:pt x="899946" y="68554"/>
                  </a:lnTo>
                  <a:lnTo>
                    <a:pt x="908399" y="111052"/>
                  </a:lnTo>
                  <a:lnTo>
                    <a:pt x="908399" y="555247"/>
                  </a:lnTo>
                  <a:lnTo>
                    <a:pt x="899672" y="598474"/>
                  </a:lnTo>
                  <a:lnTo>
                    <a:pt x="875873" y="633773"/>
                  </a:lnTo>
                  <a:lnTo>
                    <a:pt x="840574" y="657572"/>
                  </a:lnTo>
                  <a:lnTo>
                    <a:pt x="797347" y="666299"/>
                  </a:lnTo>
                  <a:close/>
                </a:path>
              </a:pathLst>
            </a:custGeom>
            <a:solidFill>
              <a:srgbClr val="EA9999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1116897" y="3146669"/>
              <a:ext cx="908685" cy="666750"/>
            </a:xfrm>
            <a:custGeom>
              <a:avLst/>
              <a:gdLst/>
              <a:ahLst/>
              <a:cxnLst/>
              <a:rect l="l" t="t" r="r" b="b"/>
              <a:pathLst>
                <a:path w="908685" h="666750">
                  <a:moveTo>
                    <a:pt x="0" y="111052"/>
                  </a:moveTo>
                  <a:lnTo>
                    <a:pt x="8727" y="67825"/>
                  </a:lnTo>
                  <a:lnTo>
                    <a:pt x="32526" y="32526"/>
                  </a:lnTo>
                  <a:lnTo>
                    <a:pt x="67825" y="8727"/>
                  </a:lnTo>
                  <a:lnTo>
                    <a:pt x="111052" y="0"/>
                  </a:lnTo>
                  <a:lnTo>
                    <a:pt x="797347" y="0"/>
                  </a:lnTo>
                  <a:lnTo>
                    <a:pt x="839845" y="8453"/>
                  </a:lnTo>
                  <a:lnTo>
                    <a:pt x="875873" y="32526"/>
                  </a:lnTo>
                  <a:lnTo>
                    <a:pt x="899946" y="68554"/>
                  </a:lnTo>
                  <a:lnTo>
                    <a:pt x="908399" y="111052"/>
                  </a:lnTo>
                  <a:lnTo>
                    <a:pt x="908399" y="555247"/>
                  </a:lnTo>
                  <a:lnTo>
                    <a:pt x="899672" y="598474"/>
                  </a:lnTo>
                  <a:lnTo>
                    <a:pt x="875873" y="633773"/>
                  </a:lnTo>
                  <a:lnTo>
                    <a:pt x="840574" y="657572"/>
                  </a:lnTo>
                  <a:lnTo>
                    <a:pt x="797347" y="666299"/>
                  </a:lnTo>
                  <a:lnTo>
                    <a:pt x="111052" y="666299"/>
                  </a:lnTo>
                  <a:lnTo>
                    <a:pt x="67825" y="657572"/>
                  </a:lnTo>
                  <a:lnTo>
                    <a:pt x="32526" y="633773"/>
                  </a:lnTo>
                  <a:lnTo>
                    <a:pt x="8727" y="598474"/>
                  </a:lnTo>
                  <a:lnTo>
                    <a:pt x="0" y="555247"/>
                  </a:lnTo>
                  <a:lnTo>
                    <a:pt x="0" y="111052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280572" y="3280048"/>
            <a:ext cx="581025" cy="389255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34620" marR="5080" indent="-122555">
              <a:lnSpc>
                <a:spcPts val="1430"/>
              </a:lnSpc>
              <a:spcBef>
                <a:spcPts val="155"/>
              </a:spcBef>
            </a:pPr>
            <a:r>
              <a:rPr sz="1200" dirty="0">
                <a:latin typeface="Arial" panose="020B0604020202020204" pitchFamily="34" charset="0"/>
                <a:cs typeface="Arial" panose="020B0604020202020204" pitchFamily="34" charset="0"/>
              </a:rPr>
              <a:t>Encoder RNN</a:t>
            </a:r>
            <a:endParaRPr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472376" y="3141907"/>
            <a:ext cx="918210" cy="676275"/>
            <a:chOff x="2472376" y="3141907"/>
            <a:chExt cx="918210" cy="676275"/>
          </a:xfrm>
        </p:grpSpPr>
        <p:sp>
          <p:nvSpPr>
            <p:cNvPr id="8" name="object 8"/>
            <p:cNvSpPr/>
            <p:nvPr/>
          </p:nvSpPr>
          <p:spPr>
            <a:xfrm>
              <a:off x="2477139" y="3146669"/>
              <a:ext cx="908685" cy="666750"/>
            </a:xfrm>
            <a:custGeom>
              <a:avLst/>
              <a:gdLst/>
              <a:ahLst/>
              <a:cxnLst/>
              <a:rect l="l" t="t" r="r" b="b"/>
              <a:pathLst>
                <a:path w="908685" h="666750">
                  <a:moveTo>
                    <a:pt x="797347" y="666299"/>
                  </a:moveTo>
                  <a:lnTo>
                    <a:pt x="111052" y="666299"/>
                  </a:lnTo>
                  <a:lnTo>
                    <a:pt x="67825" y="657572"/>
                  </a:lnTo>
                  <a:lnTo>
                    <a:pt x="32526" y="633773"/>
                  </a:lnTo>
                  <a:lnTo>
                    <a:pt x="8727" y="598474"/>
                  </a:lnTo>
                  <a:lnTo>
                    <a:pt x="0" y="555247"/>
                  </a:lnTo>
                  <a:lnTo>
                    <a:pt x="0" y="111052"/>
                  </a:lnTo>
                  <a:lnTo>
                    <a:pt x="8727" y="67825"/>
                  </a:lnTo>
                  <a:lnTo>
                    <a:pt x="32526" y="32526"/>
                  </a:lnTo>
                  <a:lnTo>
                    <a:pt x="67825" y="8727"/>
                  </a:lnTo>
                  <a:lnTo>
                    <a:pt x="111052" y="0"/>
                  </a:lnTo>
                  <a:lnTo>
                    <a:pt x="797347" y="0"/>
                  </a:lnTo>
                  <a:lnTo>
                    <a:pt x="839845" y="8453"/>
                  </a:lnTo>
                  <a:lnTo>
                    <a:pt x="875873" y="32526"/>
                  </a:lnTo>
                  <a:lnTo>
                    <a:pt x="899946" y="68554"/>
                  </a:lnTo>
                  <a:lnTo>
                    <a:pt x="908399" y="111052"/>
                  </a:lnTo>
                  <a:lnTo>
                    <a:pt x="908399" y="555247"/>
                  </a:lnTo>
                  <a:lnTo>
                    <a:pt x="899672" y="598474"/>
                  </a:lnTo>
                  <a:lnTo>
                    <a:pt x="875873" y="633773"/>
                  </a:lnTo>
                  <a:lnTo>
                    <a:pt x="840574" y="657572"/>
                  </a:lnTo>
                  <a:lnTo>
                    <a:pt x="797347" y="666299"/>
                  </a:lnTo>
                  <a:close/>
                </a:path>
              </a:pathLst>
            </a:custGeom>
            <a:solidFill>
              <a:srgbClr val="EA9999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2477139" y="3146669"/>
              <a:ext cx="908685" cy="666750"/>
            </a:xfrm>
            <a:custGeom>
              <a:avLst/>
              <a:gdLst/>
              <a:ahLst/>
              <a:cxnLst/>
              <a:rect l="l" t="t" r="r" b="b"/>
              <a:pathLst>
                <a:path w="908685" h="666750">
                  <a:moveTo>
                    <a:pt x="0" y="111052"/>
                  </a:moveTo>
                  <a:lnTo>
                    <a:pt x="8727" y="67825"/>
                  </a:lnTo>
                  <a:lnTo>
                    <a:pt x="32526" y="32526"/>
                  </a:lnTo>
                  <a:lnTo>
                    <a:pt x="67825" y="8727"/>
                  </a:lnTo>
                  <a:lnTo>
                    <a:pt x="111052" y="0"/>
                  </a:lnTo>
                  <a:lnTo>
                    <a:pt x="797347" y="0"/>
                  </a:lnTo>
                  <a:lnTo>
                    <a:pt x="839845" y="8453"/>
                  </a:lnTo>
                  <a:lnTo>
                    <a:pt x="875873" y="32526"/>
                  </a:lnTo>
                  <a:lnTo>
                    <a:pt x="899946" y="68554"/>
                  </a:lnTo>
                  <a:lnTo>
                    <a:pt x="908399" y="111052"/>
                  </a:lnTo>
                  <a:lnTo>
                    <a:pt x="908399" y="555247"/>
                  </a:lnTo>
                  <a:lnTo>
                    <a:pt x="899672" y="598474"/>
                  </a:lnTo>
                  <a:lnTo>
                    <a:pt x="875873" y="633773"/>
                  </a:lnTo>
                  <a:lnTo>
                    <a:pt x="840574" y="657572"/>
                  </a:lnTo>
                  <a:lnTo>
                    <a:pt x="797347" y="666299"/>
                  </a:lnTo>
                  <a:lnTo>
                    <a:pt x="111052" y="666299"/>
                  </a:lnTo>
                  <a:lnTo>
                    <a:pt x="67825" y="657572"/>
                  </a:lnTo>
                  <a:lnTo>
                    <a:pt x="32526" y="633773"/>
                  </a:lnTo>
                  <a:lnTo>
                    <a:pt x="8727" y="598474"/>
                  </a:lnTo>
                  <a:lnTo>
                    <a:pt x="0" y="555247"/>
                  </a:lnTo>
                  <a:lnTo>
                    <a:pt x="0" y="111052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640814" y="3280048"/>
            <a:ext cx="581025" cy="389255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34620" marR="5080" indent="-122555">
              <a:lnSpc>
                <a:spcPts val="1430"/>
              </a:lnSpc>
              <a:spcBef>
                <a:spcPts val="155"/>
              </a:spcBef>
            </a:pPr>
            <a:r>
              <a:rPr sz="1200" dirty="0">
                <a:latin typeface="Arial" panose="020B0604020202020204" pitchFamily="34" charset="0"/>
                <a:cs typeface="Arial" panose="020B0604020202020204" pitchFamily="34" charset="0"/>
              </a:rPr>
              <a:t>Encoder RNN</a:t>
            </a:r>
            <a:endParaRPr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664912" y="3459318"/>
            <a:ext cx="2287270" cy="824230"/>
            <a:chOff x="664912" y="3459318"/>
            <a:chExt cx="2287270" cy="824230"/>
          </a:xfrm>
        </p:grpSpPr>
        <p:sp>
          <p:nvSpPr>
            <p:cNvPr id="12" name="object 12"/>
            <p:cNvSpPr/>
            <p:nvPr/>
          </p:nvSpPr>
          <p:spPr>
            <a:xfrm>
              <a:off x="2025297" y="3479819"/>
              <a:ext cx="394970" cy="0"/>
            </a:xfrm>
            <a:custGeom>
              <a:avLst/>
              <a:gdLst/>
              <a:ahLst/>
              <a:cxnLst/>
              <a:rect l="l" t="t" r="r" b="b"/>
              <a:pathLst>
                <a:path w="394969">
                  <a:moveTo>
                    <a:pt x="0" y="0"/>
                  </a:moveTo>
                  <a:lnTo>
                    <a:pt x="394649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2419947" y="3464086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0" y="0"/>
                  </a:lnTo>
                  <a:lnTo>
                    <a:pt x="43225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2419947" y="3464086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43225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664912" y="3479813"/>
              <a:ext cx="394970" cy="0"/>
            </a:xfrm>
            <a:custGeom>
              <a:avLst/>
              <a:gdLst/>
              <a:ahLst/>
              <a:cxnLst/>
              <a:rect l="l" t="t" r="r" b="b"/>
              <a:pathLst>
                <a:path w="394969">
                  <a:moveTo>
                    <a:pt x="0" y="0"/>
                  </a:moveTo>
                  <a:lnTo>
                    <a:pt x="394950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1059862" y="3464080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5"/>
                  </a:moveTo>
                  <a:lnTo>
                    <a:pt x="0" y="0"/>
                  </a:lnTo>
                  <a:lnTo>
                    <a:pt x="43225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1059862" y="3464080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5"/>
                  </a:moveTo>
                  <a:lnTo>
                    <a:pt x="43225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object 18"/>
            <p:cNvSpPr/>
            <p:nvPr/>
          </p:nvSpPr>
          <p:spPr>
            <a:xfrm>
              <a:off x="1571074" y="3869995"/>
              <a:ext cx="0" cy="414020"/>
            </a:xfrm>
            <a:custGeom>
              <a:avLst/>
              <a:gdLst/>
              <a:ahLst/>
              <a:cxnLst/>
              <a:rect l="l" t="t" r="r" b="b"/>
              <a:pathLst>
                <a:path h="414020">
                  <a:moveTo>
                    <a:pt x="0" y="4135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object 19"/>
            <p:cNvSpPr/>
            <p:nvPr/>
          </p:nvSpPr>
          <p:spPr>
            <a:xfrm>
              <a:off x="1555341" y="3826770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object 20"/>
            <p:cNvSpPr/>
            <p:nvPr/>
          </p:nvSpPr>
          <p:spPr>
            <a:xfrm>
              <a:off x="1555341" y="3826770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2931267" y="3869995"/>
              <a:ext cx="0" cy="414020"/>
            </a:xfrm>
            <a:custGeom>
              <a:avLst/>
              <a:gdLst/>
              <a:ahLst/>
              <a:cxnLst/>
              <a:rect l="l" t="t" r="r" b="b"/>
              <a:pathLst>
                <a:path h="414020">
                  <a:moveTo>
                    <a:pt x="0" y="4135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object 22"/>
            <p:cNvSpPr/>
            <p:nvPr/>
          </p:nvSpPr>
          <p:spPr>
            <a:xfrm>
              <a:off x="2915534" y="3826770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object 23"/>
            <p:cNvSpPr/>
            <p:nvPr/>
          </p:nvSpPr>
          <p:spPr>
            <a:xfrm>
              <a:off x="2915534" y="3826770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1301671" y="4349458"/>
            <a:ext cx="53911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Komm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750676" y="4349458"/>
            <a:ext cx="36195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bitte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44525" y="3200011"/>
            <a:ext cx="228600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sz="1050" baseline="-31746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sz="1050" baseline="-31746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060729" y="3200011"/>
            <a:ext cx="228600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sz="1050" baseline="-31746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sz="1050" baseline="-31746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584644" y="3944573"/>
            <a:ext cx="23114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sz="1350" baseline="-3395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sz="1350" baseline="-339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944886" y="3944573"/>
            <a:ext cx="23114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sz="1350" baseline="-3395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sz="1350" baseline="-339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347043" y="4758185"/>
            <a:ext cx="1168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ENCODER</a:t>
            </a:r>
            <a:endParaRPr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36825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FF5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Recap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112135" y="3141907"/>
            <a:ext cx="918210" cy="676275"/>
            <a:chOff x="1112135" y="3141907"/>
            <a:chExt cx="918210" cy="676275"/>
          </a:xfrm>
        </p:grpSpPr>
        <p:sp>
          <p:nvSpPr>
            <p:cNvPr id="4" name="object 4"/>
            <p:cNvSpPr/>
            <p:nvPr/>
          </p:nvSpPr>
          <p:spPr>
            <a:xfrm>
              <a:off x="1116897" y="3146669"/>
              <a:ext cx="908685" cy="666750"/>
            </a:xfrm>
            <a:custGeom>
              <a:avLst/>
              <a:gdLst/>
              <a:ahLst/>
              <a:cxnLst/>
              <a:rect l="l" t="t" r="r" b="b"/>
              <a:pathLst>
                <a:path w="908685" h="666750">
                  <a:moveTo>
                    <a:pt x="797347" y="666299"/>
                  </a:moveTo>
                  <a:lnTo>
                    <a:pt x="111052" y="666299"/>
                  </a:lnTo>
                  <a:lnTo>
                    <a:pt x="67825" y="657572"/>
                  </a:lnTo>
                  <a:lnTo>
                    <a:pt x="32526" y="633773"/>
                  </a:lnTo>
                  <a:lnTo>
                    <a:pt x="8727" y="598474"/>
                  </a:lnTo>
                  <a:lnTo>
                    <a:pt x="0" y="555247"/>
                  </a:lnTo>
                  <a:lnTo>
                    <a:pt x="0" y="111052"/>
                  </a:lnTo>
                  <a:lnTo>
                    <a:pt x="8727" y="67825"/>
                  </a:lnTo>
                  <a:lnTo>
                    <a:pt x="32526" y="32526"/>
                  </a:lnTo>
                  <a:lnTo>
                    <a:pt x="67825" y="8727"/>
                  </a:lnTo>
                  <a:lnTo>
                    <a:pt x="111052" y="0"/>
                  </a:lnTo>
                  <a:lnTo>
                    <a:pt x="797347" y="0"/>
                  </a:lnTo>
                  <a:lnTo>
                    <a:pt x="839845" y="8453"/>
                  </a:lnTo>
                  <a:lnTo>
                    <a:pt x="875873" y="32526"/>
                  </a:lnTo>
                  <a:lnTo>
                    <a:pt x="899946" y="68554"/>
                  </a:lnTo>
                  <a:lnTo>
                    <a:pt x="908399" y="111052"/>
                  </a:lnTo>
                  <a:lnTo>
                    <a:pt x="908399" y="555247"/>
                  </a:lnTo>
                  <a:lnTo>
                    <a:pt x="899672" y="598474"/>
                  </a:lnTo>
                  <a:lnTo>
                    <a:pt x="875873" y="633773"/>
                  </a:lnTo>
                  <a:lnTo>
                    <a:pt x="840574" y="657572"/>
                  </a:lnTo>
                  <a:lnTo>
                    <a:pt x="797347" y="666299"/>
                  </a:lnTo>
                  <a:close/>
                </a:path>
              </a:pathLst>
            </a:custGeom>
            <a:solidFill>
              <a:srgbClr val="EA9999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1116897" y="3146669"/>
              <a:ext cx="908685" cy="666750"/>
            </a:xfrm>
            <a:custGeom>
              <a:avLst/>
              <a:gdLst/>
              <a:ahLst/>
              <a:cxnLst/>
              <a:rect l="l" t="t" r="r" b="b"/>
              <a:pathLst>
                <a:path w="908685" h="666750">
                  <a:moveTo>
                    <a:pt x="0" y="111052"/>
                  </a:moveTo>
                  <a:lnTo>
                    <a:pt x="8727" y="67825"/>
                  </a:lnTo>
                  <a:lnTo>
                    <a:pt x="32526" y="32526"/>
                  </a:lnTo>
                  <a:lnTo>
                    <a:pt x="67825" y="8727"/>
                  </a:lnTo>
                  <a:lnTo>
                    <a:pt x="111052" y="0"/>
                  </a:lnTo>
                  <a:lnTo>
                    <a:pt x="797347" y="0"/>
                  </a:lnTo>
                  <a:lnTo>
                    <a:pt x="839845" y="8453"/>
                  </a:lnTo>
                  <a:lnTo>
                    <a:pt x="875873" y="32526"/>
                  </a:lnTo>
                  <a:lnTo>
                    <a:pt x="899946" y="68554"/>
                  </a:lnTo>
                  <a:lnTo>
                    <a:pt x="908399" y="111052"/>
                  </a:lnTo>
                  <a:lnTo>
                    <a:pt x="908399" y="555247"/>
                  </a:lnTo>
                  <a:lnTo>
                    <a:pt x="899672" y="598474"/>
                  </a:lnTo>
                  <a:lnTo>
                    <a:pt x="875873" y="633773"/>
                  </a:lnTo>
                  <a:lnTo>
                    <a:pt x="840574" y="657572"/>
                  </a:lnTo>
                  <a:lnTo>
                    <a:pt x="797347" y="666299"/>
                  </a:lnTo>
                  <a:lnTo>
                    <a:pt x="111052" y="666299"/>
                  </a:lnTo>
                  <a:lnTo>
                    <a:pt x="67825" y="657572"/>
                  </a:lnTo>
                  <a:lnTo>
                    <a:pt x="32526" y="633773"/>
                  </a:lnTo>
                  <a:lnTo>
                    <a:pt x="8727" y="598474"/>
                  </a:lnTo>
                  <a:lnTo>
                    <a:pt x="0" y="555247"/>
                  </a:lnTo>
                  <a:lnTo>
                    <a:pt x="0" y="111052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280572" y="3280048"/>
            <a:ext cx="581025" cy="389255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34620" marR="5080" indent="-122555">
              <a:lnSpc>
                <a:spcPts val="1430"/>
              </a:lnSpc>
              <a:spcBef>
                <a:spcPts val="155"/>
              </a:spcBef>
            </a:pPr>
            <a:r>
              <a:rPr sz="1200" dirty="0">
                <a:latin typeface="Arial" panose="020B0604020202020204" pitchFamily="34" charset="0"/>
                <a:cs typeface="Arial" panose="020B0604020202020204" pitchFamily="34" charset="0"/>
              </a:rPr>
              <a:t>Encoder RNN</a:t>
            </a:r>
            <a:endParaRPr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472376" y="3141907"/>
            <a:ext cx="918210" cy="676275"/>
            <a:chOff x="2472376" y="3141907"/>
            <a:chExt cx="918210" cy="676275"/>
          </a:xfrm>
        </p:grpSpPr>
        <p:sp>
          <p:nvSpPr>
            <p:cNvPr id="8" name="object 8"/>
            <p:cNvSpPr/>
            <p:nvPr/>
          </p:nvSpPr>
          <p:spPr>
            <a:xfrm>
              <a:off x="2477139" y="3146669"/>
              <a:ext cx="908685" cy="666750"/>
            </a:xfrm>
            <a:custGeom>
              <a:avLst/>
              <a:gdLst/>
              <a:ahLst/>
              <a:cxnLst/>
              <a:rect l="l" t="t" r="r" b="b"/>
              <a:pathLst>
                <a:path w="908685" h="666750">
                  <a:moveTo>
                    <a:pt x="797347" y="666299"/>
                  </a:moveTo>
                  <a:lnTo>
                    <a:pt x="111052" y="666299"/>
                  </a:lnTo>
                  <a:lnTo>
                    <a:pt x="67825" y="657572"/>
                  </a:lnTo>
                  <a:lnTo>
                    <a:pt x="32526" y="633773"/>
                  </a:lnTo>
                  <a:lnTo>
                    <a:pt x="8727" y="598474"/>
                  </a:lnTo>
                  <a:lnTo>
                    <a:pt x="0" y="555247"/>
                  </a:lnTo>
                  <a:lnTo>
                    <a:pt x="0" y="111052"/>
                  </a:lnTo>
                  <a:lnTo>
                    <a:pt x="8727" y="67825"/>
                  </a:lnTo>
                  <a:lnTo>
                    <a:pt x="32526" y="32526"/>
                  </a:lnTo>
                  <a:lnTo>
                    <a:pt x="67825" y="8727"/>
                  </a:lnTo>
                  <a:lnTo>
                    <a:pt x="111052" y="0"/>
                  </a:lnTo>
                  <a:lnTo>
                    <a:pt x="797347" y="0"/>
                  </a:lnTo>
                  <a:lnTo>
                    <a:pt x="839845" y="8453"/>
                  </a:lnTo>
                  <a:lnTo>
                    <a:pt x="875873" y="32526"/>
                  </a:lnTo>
                  <a:lnTo>
                    <a:pt x="899946" y="68554"/>
                  </a:lnTo>
                  <a:lnTo>
                    <a:pt x="908399" y="111052"/>
                  </a:lnTo>
                  <a:lnTo>
                    <a:pt x="908399" y="555247"/>
                  </a:lnTo>
                  <a:lnTo>
                    <a:pt x="899672" y="598474"/>
                  </a:lnTo>
                  <a:lnTo>
                    <a:pt x="875873" y="633773"/>
                  </a:lnTo>
                  <a:lnTo>
                    <a:pt x="840574" y="657572"/>
                  </a:lnTo>
                  <a:lnTo>
                    <a:pt x="797347" y="666299"/>
                  </a:lnTo>
                  <a:close/>
                </a:path>
              </a:pathLst>
            </a:custGeom>
            <a:solidFill>
              <a:srgbClr val="EA9999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2477139" y="3146669"/>
              <a:ext cx="908685" cy="666750"/>
            </a:xfrm>
            <a:custGeom>
              <a:avLst/>
              <a:gdLst/>
              <a:ahLst/>
              <a:cxnLst/>
              <a:rect l="l" t="t" r="r" b="b"/>
              <a:pathLst>
                <a:path w="908685" h="666750">
                  <a:moveTo>
                    <a:pt x="0" y="111052"/>
                  </a:moveTo>
                  <a:lnTo>
                    <a:pt x="8727" y="67825"/>
                  </a:lnTo>
                  <a:lnTo>
                    <a:pt x="32526" y="32526"/>
                  </a:lnTo>
                  <a:lnTo>
                    <a:pt x="67825" y="8727"/>
                  </a:lnTo>
                  <a:lnTo>
                    <a:pt x="111052" y="0"/>
                  </a:lnTo>
                  <a:lnTo>
                    <a:pt x="797347" y="0"/>
                  </a:lnTo>
                  <a:lnTo>
                    <a:pt x="839845" y="8453"/>
                  </a:lnTo>
                  <a:lnTo>
                    <a:pt x="875873" y="32526"/>
                  </a:lnTo>
                  <a:lnTo>
                    <a:pt x="899946" y="68554"/>
                  </a:lnTo>
                  <a:lnTo>
                    <a:pt x="908399" y="111052"/>
                  </a:lnTo>
                  <a:lnTo>
                    <a:pt x="908399" y="555247"/>
                  </a:lnTo>
                  <a:lnTo>
                    <a:pt x="899672" y="598474"/>
                  </a:lnTo>
                  <a:lnTo>
                    <a:pt x="875873" y="633773"/>
                  </a:lnTo>
                  <a:lnTo>
                    <a:pt x="840574" y="657572"/>
                  </a:lnTo>
                  <a:lnTo>
                    <a:pt x="797347" y="666299"/>
                  </a:lnTo>
                  <a:lnTo>
                    <a:pt x="111052" y="666299"/>
                  </a:lnTo>
                  <a:lnTo>
                    <a:pt x="67825" y="657572"/>
                  </a:lnTo>
                  <a:lnTo>
                    <a:pt x="32526" y="633773"/>
                  </a:lnTo>
                  <a:lnTo>
                    <a:pt x="8727" y="598474"/>
                  </a:lnTo>
                  <a:lnTo>
                    <a:pt x="0" y="555247"/>
                  </a:lnTo>
                  <a:lnTo>
                    <a:pt x="0" y="111052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640814" y="3280048"/>
            <a:ext cx="581025" cy="389255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34620" marR="5080" indent="-122555">
              <a:lnSpc>
                <a:spcPts val="1430"/>
              </a:lnSpc>
              <a:spcBef>
                <a:spcPts val="155"/>
              </a:spcBef>
            </a:pPr>
            <a:r>
              <a:rPr sz="1200" dirty="0">
                <a:latin typeface="Arial" panose="020B0604020202020204" pitchFamily="34" charset="0"/>
                <a:cs typeface="Arial" panose="020B0604020202020204" pitchFamily="34" charset="0"/>
              </a:rPr>
              <a:t>Encoder RNN</a:t>
            </a:r>
            <a:endParaRPr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832618" y="3141907"/>
            <a:ext cx="918210" cy="676275"/>
            <a:chOff x="3832618" y="3141907"/>
            <a:chExt cx="918210" cy="676275"/>
          </a:xfrm>
        </p:grpSpPr>
        <p:sp>
          <p:nvSpPr>
            <p:cNvPr id="12" name="object 12"/>
            <p:cNvSpPr/>
            <p:nvPr/>
          </p:nvSpPr>
          <p:spPr>
            <a:xfrm>
              <a:off x="3837380" y="3146669"/>
              <a:ext cx="908685" cy="666750"/>
            </a:xfrm>
            <a:custGeom>
              <a:avLst/>
              <a:gdLst/>
              <a:ahLst/>
              <a:cxnLst/>
              <a:rect l="l" t="t" r="r" b="b"/>
              <a:pathLst>
                <a:path w="908685" h="666750">
                  <a:moveTo>
                    <a:pt x="797347" y="666299"/>
                  </a:moveTo>
                  <a:lnTo>
                    <a:pt x="111052" y="666299"/>
                  </a:lnTo>
                  <a:lnTo>
                    <a:pt x="67825" y="657572"/>
                  </a:lnTo>
                  <a:lnTo>
                    <a:pt x="32526" y="633773"/>
                  </a:lnTo>
                  <a:lnTo>
                    <a:pt x="8727" y="598474"/>
                  </a:lnTo>
                  <a:lnTo>
                    <a:pt x="0" y="555247"/>
                  </a:lnTo>
                  <a:lnTo>
                    <a:pt x="0" y="111052"/>
                  </a:lnTo>
                  <a:lnTo>
                    <a:pt x="8727" y="67825"/>
                  </a:lnTo>
                  <a:lnTo>
                    <a:pt x="32526" y="32526"/>
                  </a:lnTo>
                  <a:lnTo>
                    <a:pt x="67825" y="8727"/>
                  </a:lnTo>
                  <a:lnTo>
                    <a:pt x="111052" y="0"/>
                  </a:lnTo>
                  <a:lnTo>
                    <a:pt x="797347" y="0"/>
                  </a:lnTo>
                  <a:lnTo>
                    <a:pt x="839845" y="8453"/>
                  </a:lnTo>
                  <a:lnTo>
                    <a:pt x="875873" y="32526"/>
                  </a:lnTo>
                  <a:lnTo>
                    <a:pt x="899946" y="68554"/>
                  </a:lnTo>
                  <a:lnTo>
                    <a:pt x="908399" y="111052"/>
                  </a:lnTo>
                  <a:lnTo>
                    <a:pt x="908399" y="555247"/>
                  </a:lnTo>
                  <a:lnTo>
                    <a:pt x="899672" y="598474"/>
                  </a:lnTo>
                  <a:lnTo>
                    <a:pt x="875873" y="633773"/>
                  </a:lnTo>
                  <a:lnTo>
                    <a:pt x="840574" y="657572"/>
                  </a:lnTo>
                  <a:lnTo>
                    <a:pt x="797347" y="666299"/>
                  </a:lnTo>
                  <a:close/>
                </a:path>
              </a:pathLst>
            </a:custGeom>
            <a:solidFill>
              <a:srgbClr val="EA9999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3837380" y="3146669"/>
              <a:ext cx="908685" cy="666750"/>
            </a:xfrm>
            <a:custGeom>
              <a:avLst/>
              <a:gdLst/>
              <a:ahLst/>
              <a:cxnLst/>
              <a:rect l="l" t="t" r="r" b="b"/>
              <a:pathLst>
                <a:path w="908685" h="666750">
                  <a:moveTo>
                    <a:pt x="0" y="111052"/>
                  </a:moveTo>
                  <a:lnTo>
                    <a:pt x="8727" y="67825"/>
                  </a:lnTo>
                  <a:lnTo>
                    <a:pt x="32526" y="32526"/>
                  </a:lnTo>
                  <a:lnTo>
                    <a:pt x="67825" y="8727"/>
                  </a:lnTo>
                  <a:lnTo>
                    <a:pt x="111052" y="0"/>
                  </a:lnTo>
                  <a:lnTo>
                    <a:pt x="797347" y="0"/>
                  </a:lnTo>
                  <a:lnTo>
                    <a:pt x="839845" y="8453"/>
                  </a:lnTo>
                  <a:lnTo>
                    <a:pt x="875873" y="32526"/>
                  </a:lnTo>
                  <a:lnTo>
                    <a:pt x="899946" y="68554"/>
                  </a:lnTo>
                  <a:lnTo>
                    <a:pt x="908399" y="111052"/>
                  </a:lnTo>
                  <a:lnTo>
                    <a:pt x="908399" y="555247"/>
                  </a:lnTo>
                  <a:lnTo>
                    <a:pt x="899672" y="598474"/>
                  </a:lnTo>
                  <a:lnTo>
                    <a:pt x="875873" y="633773"/>
                  </a:lnTo>
                  <a:lnTo>
                    <a:pt x="840574" y="657572"/>
                  </a:lnTo>
                  <a:lnTo>
                    <a:pt x="797347" y="666299"/>
                  </a:lnTo>
                  <a:lnTo>
                    <a:pt x="111052" y="666299"/>
                  </a:lnTo>
                  <a:lnTo>
                    <a:pt x="67825" y="657572"/>
                  </a:lnTo>
                  <a:lnTo>
                    <a:pt x="32526" y="633773"/>
                  </a:lnTo>
                  <a:lnTo>
                    <a:pt x="8727" y="598474"/>
                  </a:lnTo>
                  <a:lnTo>
                    <a:pt x="0" y="555247"/>
                  </a:lnTo>
                  <a:lnTo>
                    <a:pt x="0" y="111052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4001056" y="3280048"/>
            <a:ext cx="581025" cy="389255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34620" marR="5080" indent="-122555">
              <a:lnSpc>
                <a:spcPts val="1430"/>
              </a:lnSpc>
              <a:spcBef>
                <a:spcPts val="155"/>
              </a:spcBef>
            </a:pPr>
            <a:r>
              <a:rPr sz="1200" dirty="0">
                <a:latin typeface="Arial" panose="020B0604020202020204" pitchFamily="34" charset="0"/>
                <a:cs typeface="Arial" panose="020B0604020202020204" pitchFamily="34" charset="0"/>
              </a:rPr>
              <a:t>Encoder RNN</a:t>
            </a:r>
            <a:endParaRPr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664912" y="3459318"/>
            <a:ext cx="3647440" cy="824230"/>
            <a:chOff x="664912" y="3459318"/>
            <a:chExt cx="3647440" cy="824230"/>
          </a:xfrm>
        </p:grpSpPr>
        <p:sp>
          <p:nvSpPr>
            <p:cNvPr id="16" name="object 16"/>
            <p:cNvSpPr/>
            <p:nvPr/>
          </p:nvSpPr>
          <p:spPr>
            <a:xfrm>
              <a:off x="2025297" y="3479819"/>
              <a:ext cx="394970" cy="0"/>
            </a:xfrm>
            <a:custGeom>
              <a:avLst/>
              <a:gdLst/>
              <a:ahLst/>
              <a:cxnLst/>
              <a:rect l="l" t="t" r="r" b="b"/>
              <a:pathLst>
                <a:path w="394969">
                  <a:moveTo>
                    <a:pt x="0" y="0"/>
                  </a:moveTo>
                  <a:lnTo>
                    <a:pt x="394649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2419947" y="3464086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0" y="0"/>
                  </a:lnTo>
                  <a:lnTo>
                    <a:pt x="43225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object 18"/>
            <p:cNvSpPr/>
            <p:nvPr/>
          </p:nvSpPr>
          <p:spPr>
            <a:xfrm>
              <a:off x="2419947" y="3464086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43225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object 19"/>
            <p:cNvSpPr/>
            <p:nvPr/>
          </p:nvSpPr>
          <p:spPr>
            <a:xfrm>
              <a:off x="664912" y="3479813"/>
              <a:ext cx="394970" cy="0"/>
            </a:xfrm>
            <a:custGeom>
              <a:avLst/>
              <a:gdLst/>
              <a:ahLst/>
              <a:cxnLst/>
              <a:rect l="l" t="t" r="r" b="b"/>
              <a:pathLst>
                <a:path w="394969">
                  <a:moveTo>
                    <a:pt x="0" y="0"/>
                  </a:moveTo>
                  <a:lnTo>
                    <a:pt x="394950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object 20"/>
            <p:cNvSpPr/>
            <p:nvPr/>
          </p:nvSpPr>
          <p:spPr>
            <a:xfrm>
              <a:off x="1059862" y="3464080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5"/>
                  </a:moveTo>
                  <a:lnTo>
                    <a:pt x="0" y="0"/>
                  </a:lnTo>
                  <a:lnTo>
                    <a:pt x="43225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1059862" y="3464080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5"/>
                  </a:moveTo>
                  <a:lnTo>
                    <a:pt x="43225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object 22"/>
            <p:cNvSpPr/>
            <p:nvPr/>
          </p:nvSpPr>
          <p:spPr>
            <a:xfrm>
              <a:off x="3385395" y="3479813"/>
              <a:ext cx="394970" cy="0"/>
            </a:xfrm>
            <a:custGeom>
              <a:avLst/>
              <a:gdLst/>
              <a:ahLst/>
              <a:cxnLst/>
              <a:rect l="l" t="t" r="r" b="b"/>
              <a:pathLst>
                <a:path w="394970">
                  <a:moveTo>
                    <a:pt x="0" y="0"/>
                  </a:moveTo>
                  <a:lnTo>
                    <a:pt x="394949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object 23"/>
            <p:cNvSpPr/>
            <p:nvPr/>
          </p:nvSpPr>
          <p:spPr>
            <a:xfrm>
              <a:off x="3780345" y="3464080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0" y="0"/>
                  </a:lnTo>
                  <a:lnTo>
                    <a:pt x="43225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object 24"/>
            <p:cNvSpPr/>
            <p:nvPr/>
          </p:nvSpPr>
          <p:spPr>
            <a:xfrm>
              <a:off x="3780345" y="3464080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43225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object 25"/>
            <p:cNvSpPr/>
            <p:nvPr/>
          </p:nvSpPr>
          <p:spPr>
            <a:xfrm>
              <a:off x="1571074" y="3869995"/>
              <a:ext cx="0" cy="414020"/>
            </a:xfrm>
            <a:custGeom>
              <a:avLst/>
              <a:gdLst/>
              <a:ahLst/>
              <a:cxnLst/>
              <a:rect l="l" t="t" r="r" b="b"/>
              <a:pathLst>
                <a:path h="414020">
                  <a:moveTo>
                    <a:pt x="0" y="4135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object 26"/>
            <p:cNvSpPr/>
            <p:nvPr/>
          </p:nvSpPr>
          <p:spPr>
            <a:xfrm>
              <a:off x="1555341" y="3826770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object 27"/>
            <p:cNvSpPr/>
            <p:nvPr/>
          </p:nvSpPr>
          <p:spPr>
            <a:xfrm>
              <a:off x="1555341" y="3826770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object 28"/>
            <p:cNvSpPr/>
            <p:nvPr/>
          </p:nvSpPr>
          <p:spPr>
            <a:xfrm>
              <a:off x="2931267" y="3869995"/>
              <a:ext cx="0" cy="414020"/>
            </a:xfrm>
            <a:custGeom>
              <a:avLst/>
              <a:gdLst/>
              <a:ahLst/>
              <a:cxnLst/>
              <a:rect l="l" t="t" r="r" b="b"/>
              <a:pathLst>
                <a:path h="414020">
                  <a:moveTo>
                    <a:pt x="0" y="4135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object 29"/>
            <p:cNvSpPr/>
            <p:nvPr/>
          </p:nvSpPr>
          <p:spPr>
            <a:xfrm>
              <a:off x="2915534" y="3826770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object 30"/>
            <p:cNvSpPr/>
            <p:nvPr/>
          </p:nvSpPr>
          <p:spPr>
            <a:xfrm>
              <a:off x="2915534" y="3826770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object 31"/>
            <p:cNvSpPr/>
            <p:nvPr/>
          </p:nvSpPr>
          <p:spPr>
            <a:xfrm>
              <a:off x="4291508" y="3869995"/>
              <a:ext cx="0" cy="414020"/>
            </a:xfrm>
            <a:custGeom>
              <a:avLst/>
              <a:gdLst/>
              <a:ahLst/>
              <a:cxnLst/>
              <a:rect l="l" t="t" r="r" b="b"/>
              <a:pathLst>
                <a:path h="414020">
                  <a:moveTo>
                    <a:pt x="0" y="4135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object 32"/>
            <p:cNvSpPr/>
            <p:nvPr/>
          </p:nvSpPr>
          <p:spPr>
            <a:xfrm>
              <a:off x="4275775" y="3826770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object 33"/>
            <p:cNvSpPr/>
            <p:nvPr/>
          </p:nvSpPr>
          <p:spPr>
            <a:xfrm>
              <a:off x="4275775" y="3826770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1301671" y="4349458"/>
            <a:ext cx="53911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Komm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750676" y="4349458"/>
            <a:ext cx="36195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bitte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150440" y="4349458"/>
            <a:ext cx="28257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her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44525" y="3200011"/>
            <a:ext cx="228600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sz="1050" baseline="-31746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sz="1050" baseline="-31746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060729" y="3200011"/>
            <a:ext cx="228600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sz="1050" baseline="-31746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sz="1050" baseline="-31746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420971" y="3200011"/>
            <a:ext cx="228600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sz="1050" baseline="-31746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sz="1050" baseline="-31746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584644" y="3944573"/>
            <a:ext cx="23114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sz="1350" baseline="-3395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sz="1350" baseline="-339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944886" y="3944573"/>
            <a:ext cx="23114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sz="1350" baseline="-3395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sz="1350" baseline="-339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4305127" y="3944573"/>
            <a:ext cx="23114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sz="1350" baseline="-3395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sz="1350" baseline="-339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2347043" y="4758185"/>
            <a:ext cx="1168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ENCODER</a:t>
            </a:r>
            <a:endParaRPr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36825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FF5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Recap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112135" y="3141907"/>
            <a:ext cx="918210" cy="676275"/>
            <a:chOff x="1112135" y="3141907"/>
            <a:chExt cx="918210" cy="676275"/>
          </a:xfrm>
        </p:grpSpPr>
        <p:sp>
          <p:nvSpPr>
            <p:cNvPr id="4" name="object 4"/>
            <p:cNvSpPr/>
            <p:nvPr/>
          </p:nvSpPr>
          <p:spPr>
            <a:xfrm>
              <a:off x="1116897" y="3146669"/>
              <a:ext cx="908685" cy="666750"/>
            </a:xfrm>
            <a:custGeom>
              <a:avLst/>
              <a:gdLst/>
              <a:ahLst/>
              <a:cxnLst/>
              <a:rect l="l" t="t" r="r" b="b"/>
              <a:pathLst>
                <a:path w="908685" h="666750">
                  <a:moveTo>
                    <a:pt x="797347" y="666299"/>
                  </a:moveTo>
                  <a:lnTo>
                    <a:pt x="111052" y="666299"/>
                  </a:lnTo>
                  <a:lnTo>
                    <a:pt x="67825" y="657572"/>
                  </a:lnTo>
                  <a:lnTo>
                    <a:pt x="32526" y="633773"/>
                  </a:lnTo>
                  <a:lnTo>
                    <a:pt x="8727" y="598474"/>
                  </a:lnTo>
                  <a:lnTo>
                    <a:pt x="0" y="555247"/>
                  </a:lnTo>
                  <a:lnTo>
                    <a:pt x="0" y="111052"/>
                  </a:lnTo>
                  <a:lnTo>
                    <a:pt x="8727" y="67825"/>
                  </a:lnTo>
                  <a:lnTo>
                    <a:pt x="32526" y="32526"/>
                  </a:lnTo>
                  <a:lnTo>
                    <a:pt x="67825" y="8727"/>
                  </a:lnTo>
                  <a:lnTo>
                    <a:pt x="111052" y="0"/>
                  </a:lnTo>
                  <a:lnTo>
                    <a:pt x="797347" y="0"/>
                  </a:lnTo>
                  <a:lnTo>
                    <a:pt x="839845" y="8453"/>
                  </a:lnTo>
                  <a:lnTo>
                    <a:pt x="875873" y="32526"/>
                  </a:lnTo>
                  <a:lnTo>
                    <a:pt x="899946" y="68554"/>
                  </a:lnTo>
                  <a:lnTo>
                    <a:pt x="908399" y="111052"/>
                  </a:lnTo>
                  <a:lnTo>
                    <a:pt x="908399" y="555247"/>
                  </a:lnTo>
                  <a:lnTo>
                    <a:pt x="899672" y="598474"/>
                  </a:lnTo>
                  <a:lnTo>
                    <a:pt x="875873" y="633773"/>
                  </a:lnTo>
                  <a:lnTo>
                    <a:pt x="840574" y="657572"/>
                  </a:lnTo>
                  <a:lnTo>
                    <a:pt x="797347" y="666299"/>
                  </a:lnTo>
                  <a:close/>
                </a:path>
              </a:pathLst>
            </a:custGeom>
            <a:solidFill>
              <a:srgbClr val="EA9999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1116897" y="3146669"/>
              <a:ext cx="908685" cy="666750"/>
            </a:xfrm>
            <a:custGeom>
              <a:avLst/>
              <a:gdLst/>
              <a:ahLst/>
              <a:cxnLst/>
              <a:rect l="l" t="t" r="r" b="b"/>
              <a:pathLst>
                <a:path w="908685" h="666750">
                  <a:moveTo>
                    <a:pt x="0" y="111052"/>
                  </a:moveTo>
                  <a:lnTo>
                    <a:pt x="8727" y="67825"/>
                  </a:lnTo>
                  <a:lnTo>
                    <a:pt x="32526" y="32526"/>
                  </a:lnTo>
                  <a:lnTo>
                    <a:pt x="67825" y="8727"/>
                  </a:lnTo>
                  <a:lnTo>
                    <a:pt x="111052" y="0"/>
                  </a:lnTo>
                  <a:lnTo>
                    <a:pt x="797347" y="0"/>
                  </a:lnTo>
                  <a:lnTo>
                    <a:pt x="839845" y="8453"/>
                  </a:lnTo>
                  <a:lnTo>
                    <a:pt x="875873" y="32526"/>
                  </a:lnTo>
                  <a:lnTo>
                    <a:pt x="899946" y="68554"/>
                  </a:lnTo>
                  <a:lnTo>
                    <a:pt x="908399" y="111052"/>
                  </a:lnTo>
                  <a:lnTo>
                    <a:pt x="908399" y="555247"/>
                  </a:lnTo>
                  <a:lnTo>
                    <a:pt x="899672" y="598474"/>
                  </a:lnTo>
                  <a:lnTo>
                    <a:pt x="875873" y="633773"/>
                  </a:lnTo>
                  <a:lnTo>
                    <a:pt x="840574" y="657572"/>
                  </a:lnTo>
                  <a:lnTo>
                    <a:pt x="797347" y="666299"/>
                  </a:lnTo>
                  <a:lnTo>
                    <a:pt x="111052" y="666299"/>
                  </a:lnTo>
                  <a:lnTo>
                    <a:pt x="67825" y="657572"/>
                  </a:lnTo>
                  <a:lnTo>
                    <a:pt x="32526" y="633773"/>
                  </a:lnTo>
                  <a:lnTo>
                    <a:pt x="8727" y="598474"/>
                  </a:lnTo>
                  <a:lnTo>
                    <a:pt x="0" y="555247"/>
                  </a:lnTo>
                  <a:lnTo>
                    <a:pt x="0" y="111052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280572" y="3280048"/>
            <a:ext cx="581025" cy="389255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34620" marR="5080" indent="-122555">
              <a:lnSpc>
                <a:spcPts val="1430"/>
              </a:lnSpc>
              <a:spcBef>
                <a:spcPts val="155"/>
              </a:spcBef>
            </a:pPr>
            <a:r>
              <a:rPr sz="1200" dirty="0">
                <a:latin typeface="Arial" panose="020B0604020202020204" pitchFamily="34" charset="0"/>
                <a:cs typeface="Arial" panose="020B0604020202020204" pitchFamily="34" charset="0"/>
              </a:rPr>
              <a:t>Encoder RNN</a:t>
            </a:r>
            <a:endParaRPr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472376" y="3141907"/>
            <a:ext cx="918210" cy="676275"/>
            <a:chOff x="2472376" y="3141907"/>
            <a:chExt cx="918210" cy="676275"/>
          </a:xfrm>
        </p:grpSpPr>
        <p:sp>
          <p:nvSpPr>
            <p:cNvPr id="8" name="object 8"/>
            <p:cNvSpPr/>
            <p:nvPr/>
          </p:nvSpPr>
          <p:spPr>
            <a:xfrm>
              <a:off x="2477139" y="3146669"/>
              <a:ext cx="908685" cy="666750"/>
            </a:xfrm>
            <a:custGeom>
              <a:avLst/>
              <a:gdLst/>
              <a:ahLst/>
              <a:cxnLst/>
              <a:rect l="l" t="t" r="r" b="b"/>
              <a:pathLst>
                <a:path w="908685" h="666750">
                  <a:moveTo>
                    <a:pt x="797347" y="666299"/>
                  </a:moveTo>
                  <a:lnTo>
                    <a:pt x="111052" y="666299"/>
                  </a:lnTo>
                  <a:lnTo>
                    <a:pt x="67825" y="657572"/>
                  </a:lnTo>
                  <a:lnTo>
                    <a:pt x="32526" y="633773"/>
                  </a:lnTo>
                  <a:lnTo>
                    <a:pt x="8727" y="598474"/>
                  </a:lnTo>
                  <a:lnTo>
                    <a:pt x="0" y="555247"/>
                  </a:lnTo>
                  <a:lnTo>
                    <a:pt x="0" y="111052"/>
                  </a:lnTo>
                  <a:lnTo>
                    <a:pt x="8727" y="67825"/>
                  </a:lnTo>
                  <a:lnTo>
                    <a:pt x="32526" y="32526"/>
                  </a:lnTo>
                  <a:lnTo>
                    <a:pt x="67825" y="8727"/>
                  </a:lnTo>
                  <a:lnTo>
                    <a:pt x="111052" y="0"/>
                  </a:lnTo>
                  <a:lnTo>
                    <a:pt x="797347" y="0"/>
                  </a:lnTo>
                  <a:lnTo>
                    <a:pt x="839845" y="8453"/>
                  </a:lnTo>
                  <a:lnTo>
                    <a:pt x="875873" y="32526"/>
                  </a:lnTo>
                  <a:lnTo>
                    <a:pt x="899946" y="68554"/>
                  </a:lnTo>
                  <a:lnTo>
                    <a:pt x="908399" y="111052"/>
                  </a:lnTo>
                  <a:lnTo>
                    <a:pt x="908399" y="555247"/>
                  </a:lnTo>
                  <a:lnTo>
                    <a:pt x="899672" y="598474"/>
                  </a:lnTo>
                  <a:lnTo>
                    <a:pt x="875873" y="633773"/>
                  </a:lnTo>
                  <a:lnTo>
                    <a:pt x="840574" y="657572"/>
                  </a:lnTo>
                  <a:lnTo>
                    <a:pt x="797347" y="666299"/>
                  </a:lnTo>
                  <a:close/>
                </a:path>
              </a:pathLst>
            </a:custGeom>
            <a:solidFill>
              <a:srgbClr val="EA9999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2477139" y="3146669"/>
              <a:ext cx="908685" cy="666750"/>
            </a:xfrm>
            <a:custGeom>
              <a:avLst/>
              <a:gdLst/>
              <a:ahLst/>
              <a:cxnLst/>
              <a:rect l="l" t="t" r="r" b="b"/>
              <a:pathLst>
                <a:path w="908685" h="666750">
                  <a:moveTo>
                    <a:pt x="0" y="111052"/>
                  </a:moveTo>
                  <a:lnTo>
                    <a:pt x="8727" y="67825"/>
                  </a:lnTo>
                  <a:lnTo>
                    <a:pt x="32526" y="32526"/>
                  </a:lnTo>
                  <a:lnTo>
                    <a:pt x="67825" y="8727"/>
                  </a:lnTo>
                  <a:lnTo>
                    <a:pt x="111052" y="0"/>
                  </a:lnTo>
                  <a:lnTo>
                    <a:pt x="797347" y="0"/>
                  </a:lnTo>
                  <a:lnTo>
                    <a:pt x="839845" y="8453"/>
                  </a:lnTo>
                  <a:lnTo>
                    <a:pt x="875873" y="32526"/>
                  </a:lnTo>
                  <a:lnTo>
                    <a:pt x="899946" y="68554"/>
                  </a:lnTo>
                  <a:lnTo>
                    <a:pt x="908399" y="111052"/>
                  </a:lnTo>
                  <a:lnTo>
                    <a:pt x="908399" y="555247"/>
                  </a:lnTo>
                  <a:lnTo>
                    <a:pt x="899672" y="598474"/>
                  </a:lnTo>
                  <a:lnTo>
                    <a:pt x="875873" y="633773"/>
                  </a:lnTo>
                  <a:lnTo>
                    <a:pt x="840574" y="657572"/>
                  </a:lnTo>
                  <a:lnTo>
                    <a:pt x="797347" y="666299"/>
                  </a:lnTo>
                  <a:lnTo>
                    <a:pt x="111052" y="666299"/>
                  </a:lnTo>
                  <a:lnTo>
                    <a:pt x="67825" y="657572"/>
                  </a:lnTo>
                  <a:lnTo>
                    <a:pt x="32526" y="633773"/>
                  </a:lnTo>
                  <a:lnTo>
                    <a:pt x="8727" y="598474"/>
                  </a:lnTo>
                  <a:lnTo>
                    <a:pt x="0" y="555247"/>
                  </a:lnTo>
                  <a:lnTo>
                    <a:pt x="0" y="111052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640814" y="3280048"/>
            <a:ext cx="581025" cy="389255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34620" marR="5080" indent="-122555">
              <a:lnSpc>
                <a:spcPts val="1430"/>
              </a:lnSpc>
              <a:spcBef>
                <a:spcPts val="155"/>
              </a:spcBef>
            </a:pPr>
            <a:r>
              <a:rPr sz="1200" dirty="0">
                <a:latin typeface="Arial" panose="020B0604020202020204" pitchFamily="34" charset="0"/>
                <a:cs typeface="Arial" panose="020B0604020202020204" pitchFamily="34" charset="0"/>
              </a:rPr>
              <a:t>Encoder RNN</a:t>
            </a:r>
            <a:endParaRPr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832618" y="3141907"/>
            <a:ext cx="918210" cy="676275"/>
            <a:chOff x="3832618" y="3141907"/>
            <a:chExt cx="918210" cy="676275"/>
          </a:xfrm>
        </p:grpSpPr>
        <p:sp>
          <p:nvSpPr>
            <p:cNvPr id="12" name="object 12"/>
            <p:cNvSpPr/>
            <p:nvPr/>
          </p:nvSpPr>
          <p:spPr>
            <a:xfrm>
              <a:off x="3837380" y="3146669"/>
              <a:ext cx="908685" cy="666750"/>
            </a:xfrm>
            <a:custGeom>
              <a:avLst/>
              <a:gdLst/>
              <a:ahLst/>
              <a:cxnLst/>
              <a:rect l="l" t="t" r="r" b="b"/>
              <a:pathLst>
                <a:path w="908685" h="666750">
                  <a:moveTo>
                    <a:pt x="797347" y="666299"/>
                  </a:moveTo>
                  <a:lnTo>
                    <a:pt x="111052" y="666299"/>
                  </a:lnTo>
                  <a:lnTo>
                    <a:pt x="67825" y="657572"/>
                  </a:lnTo>
                  <a:lnTo>
                    <a:pt x="32526" y="633773"/>
                  </a:lnTo>
                  <a:lnTo>
                    <a:pt x="8727" y="598474"/>
                  </a:lnTo>
                  <a:lnTo>
                    <a:pt x="0" y="555247"/>
                  </a:lnTo>
                  <a:lnTo>
                    <a:pt x="0" y="111052"/>
                  </a:lnTo>
                  <a:lnTo>
                    <a:pt x="8727" y="67825"/>
                  </a:lnTo>
                  <a:lnTo>
                    <a:pt x="32526" y="32526"/>
                  </a:lnTo>
                  <a:lnTo>
                    <a:pt x="67825" y="8727"/>
                  </a:lnTo>
                  <a:lnTo>
                    <a:pt x="111052" y="0"/>
                  </a:lnTo>
                  <a:lnTo>
                    <a:pt x="797347" y="0"/>
                  </a:lnTo>
                  <a:lnTo>
                    <a:pt x="839845" y="8453"/>
                  </a:lnTo>
                  <a:lnTo>
                    <a:pt x="875873" y="32526"/>
                  </a:lnTo>
                  <a:lnTo>
                    <a:pt x="899946" y="68554"/>
                  </a:lnTo>
                  <a:lnTo>
                    <a:pt x="908399" y="111052"/>
                  </a:lnTo>
                  <a:lnTo>
                    <a:pt x="908399" y="555247"/>
                  </a:lnTo>
                  <a:lnTo>
                    <a:pt x="899672" y="598474"/>
                  </a:lnTo>
                  <a:lnTo>
                    <a:pt x="875873" y="633773"/>
                  </a:lnTo>
                  <a:lnTo>
                    <a:pt x="840574" y="657572"/>
                  </a:lnTo>
                  <a:lnTo>
                    <a:pt x="797347" y="666299"/>
                  </a:lnTo>
                  <a:close/>
                </a:path>
              </a:pathLst>
            </a:custGeom>
            <a:solidFill>
              <a:srgbClr val="EA9999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3837380" y="3146669"/>
              <a:ext cx="908685" cy="666750"/>
            </a:xfrm>
            <a:custGeom>
              <a:avLst/>
              <a:gdLst/>
              <a:ahLst/>
              <a:cxnLst/>
              <a:rect l="l" t="t" r="r" b="b"/>
              <a:pathLst>
                <a:path w="908685" h="666750">
                  <a:moveTo>
                    <a:pt x="0" y="111052"/>
                  </a:moveTo>
                  <a:lnTo>
                    <a:pt x="8727" y="67825"/>
                  </a:lnTo>
                  <a:lnTo>
                    <a:pt x="32526" y="32526"/>
                  </a:lnTo>
                  <a:lnTo>
                    <a:pt x="67825" y="8727"/>
                  </a:lnTo>
                  <a:lnTo>
                    <a:pt x="111052" y="0"/>
                  </a:lnTo>
                  <a:lnTo>
                    <a:pt x="797347" y="0"/>
                  </a:lnTo>
                  <a:lnTo>
                    <a:pt x="839845" y="8453"/>
                  </a:lnTo>
                  <a:lnTo>
                    <a:pt x="875873" y="32526"/>
                  </a:lnTo>
                  <a:lnTo>
                    <a:pt x="899946" y="68554"/>
                  </a:lnTo>
                  <a:lnTo>
                    <a:pt x="908399" y="111052"/>
                  </a:lnTo>
                  <a:lnTo>
                    <a:pt x="908399" y="555247"/>
                  </a:lnTo>
                  <a:lnTo>
                    <a:pt x="899672" y="598474"/>
                  </a:lnTo>
                  <a:lnTo>
                    <a:pt x="875873" y="633773"/>
                  </a:lnTo>
                  <a:lnTo>
                    <a:pt x="840574" y="657572"/>
                  </a:lnTo>
                  <a:lnTo>
                    <a:pt x="797347" y="666299"/>
                  </a:lnTo>
                  <a:lnTo>
                    <a:pt x="111052" y="666299"/>
                  </a:lnTo>
                  <a:lnTo>
                    <a:pt x="67825" y="657572"/>
                  </a:lnTo>
                  <a:lnTo>
                    <a:pt x="32526" y="633773"/>
                  </a:lnTo>
                  <a:lnTo>
                    <a:pt x="8727" y="598474"/>
                  </a:lnTo>
                  <a:lnTo>
                    <a:pt x="0" y="555247"/>
                  </a:lnTo>
                  <a:lnTo>
                    <a:pt x="0" y="111052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4001056" y="3280048"/>
            <a:ext cx="581025" cy="389255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34620" marR="5080" indent="-122555">
              <a:lnSpc>
                <a:spcPts val="1430"/>
              </a:lnSpc>
              <a:spcBef>
                <a:spcPts val="155"/>
              </a:spcBef>
            </a:pPr>
            <a:r>
              <a:rPr sz="1200" dirty="0">
                <a:latin typeface="Arial" panose="020B0604020202020204" pitchFamily="34" charset="0"/>
                <a:cs typeface="Arial" panose="020B0604020202020204" pitchFamily="34" charset="0"/>
              </a:rPr>
              <a:t>Encoder RNN</a:t>
            </a:r>
            <a:endParaRPr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660149" y="3459318"/>
            <a:ext cx="3651885" cy="829310"/>
            <a:chOff x="660149" y="3459318"/>
            <a:chExt cx="3651885" cy="829310"/>
          </a:xfrm>
        </p:grpSpPr>
        <p:sp>
          <p:nvSpPr>
            <p:cNvPr id="16" name="object 16"/>
            <p:cNvSpPr/>
            <p:nvPr/>
          </p:nvSpPr>
          <p:spPr>
            <a:xfrm>
              <a:off x="2025297" y="3479819"/>
              <a:ext cx="394970" cy="0"/>
            </a:xfrm>
            <a:custGeom>
              <a:avLst/>
              <a:gdLst/>
              <a:ahLst/>
              <a:cxnLst/>
              <a:rect l="l" t="t" r="r" b="b"/>
              <a:pathLst>
                <a:path w="394969">
                  <a:moveTo>
                    <a:pt x="0" y="0"/>
                  </a:moveTo>
                  <a:lnTo>
                    <a:pt x="394649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2419947" y="3464086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0" y="0"/>
                  </a:lnTo>
                  <a:lnTo>
                    <a:pt x="43225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object 18"/>
            <p:cNvSpPr/>
            <p:nvPr/>
          </p:nvSpPr>
          <p:spPr>
            <a:xfrm>
              <a:off x="2419947" y="3464086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43225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object 19"/>
            <p:cNvSpPr/>
            <p:nvPr/>
          </p:nvSpPr>
          <p:spPr>
            <a:xfrm>
              <a:off x="664912" y="3479813"/>
              <a:ext cx="394970" cy="0"/>
            </a:xfrm>
            <a:custGeom>
              <a:avLst/>
              <a:gdLst/>
              <a:ahLst/>
              <a:cxnLst/>
              <a:rect l="l" t="t" r="r" b="b"/>
              <a:pathLst>
                <a:path w="394969">
                  <a:moveTo>
                    <a:pt x="0" y="0"/>
                  </a:moveTo>
                  <a:lnTo>
                    <a:pt x="394950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object 20"/>
            <p:cNvSpPr/>
            <p:nvPr/>
          </p:nvSpPr>
          <p:spPr>
            <a:xfrm>
              <a:off x="1059862" y="3464080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5"/>
                  </a:moveTo>
                  <a:lnTo>
                    <a:pt x="0" y="0"/>
                  </a:lnTo>
                  <a:lnTo>
                    <a:pt x="43225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1059862" y="3464080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5"/>
                  </a:moveTo>
                  <a:lnTo>
                    <a:pt x="43225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object 22"/>
            <p:cNvSpPr/>
            <p:nvPr/>
          </p:nvSpPr>
          <p:spPr>
            <a:xfrm>
              <a:off x="3385395" y="3479813"/>
              <a:ext cx="394970" cy="0"/>
            </a:xfrm>
            <a:custGeom>
              <a:avLst/>
              <a:gdLst/>
              <a:ahLst/>
              <a:cxnLst/>
              <a:rect l="l" t="t" r="r" b="b"/>
              <a:pathLst>
                <a:path w="394970">
                  <a:moveTo>
                    <a:pt x="0" y="0"/>
                  </a:moveTo>
                  <a:lnTo>
                    <a:pt x="394949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object 23"/>
            <p:cNvSpPr/>
            <p:nvPr/>
          </p:nvSpPr>
          <p:spPr>
            <a:xfrm>
              <a:off x="3780345" y="3464080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0" y="0"/>
                  </a:lnTo>
                  <a:lnTo>
                    <a:pt x="43225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object 24"/>
            <p:cNvSpPr/>
            <p:nvPr/>
          </p:nvSpPr>
          <p:spPr>
            <a:xfrm>
              <a:off x="3780345" y="3464080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43225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object 25"/>
            <p:cNvSpPr/>
            <p:nvPr/>
          </p:nvSpPr>
          <p:spPr>
            <a:xfrm>
              <a:off x="1571074" y="3869995"/>
              <a:ext cx="0" cy="414020"/>
            </a:xfrm>
            <a:custGeom>
              <a:avLst/>
              <a:gdLst/>
              <a:ahLst/>
              <a:cxnLst/>
              <a:rect l="l" t="t" r="r" b="b"/>
              <a:pathLst>
                <a:path h="414020">
                  <a:moveTo>
                    <a:pt x="0" y="4135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object 26"/>
            <p:cNvSpPr/>
            <p:nvPr/>
          </p:nvSpPr>
          <p:spPr>
            <a:xfrm>
              <a:off x="1555341" y="3826770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object 27"/>
            <p:cNvSpPr/>
            <p:nvPr/>
          </p:nvSpPr>
          <p:spPr>
            <a:xfrm>
              <a:off x="1555341" y="3826770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object 28"/>
            <p:cNvSpPr/>
            <p:nvPr/>
          </p:nvSpPr>
          <p:spPr>
            <a:xfrm>
              <a:off x="2931267" y="3869995"/>
              <a:ext cx="0" cy="414020"/>
            </a:xfrm>
            <a:custGeom>
              <a:avLst/>
              <a:gdLst/>
              <a:ahLst/>
              <a:cxnLst/>
              <a:rect l="l" t="t" r="r" b="b"/>
              <a:pathLst>
                <a:path h="414020">
                  <a:moveTo>
                    <a:pt x="0" y="4135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object 29"/>
            <p:cNvSpPr/>
            <p:nvPr/>
          </p:nvSpPr>
          <p:spPr>
            <a:xfrm>
              <a:off x="2915534" y="3826770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object 30"/>
            <p:cNvSpPr/>
            <p:nvPr/>
          </p:nvSpPr>
          <p:spPr>
            <a:xfrm>
              <a:off x="2915534" y="3826770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object 31"/>
            <p:cNvSpPr/>
            <p:nvPr/>
          </p:nvSpPr>
          <p:spPr>
            <a:xfrm>
              <a:off x="4291508" y="3869995"/>
              <a:ext cx="0" cy="414020"/>
            </a:xfrm>
            <a:custGeom>
              <a:avLst/>
              <a:gdLst/>
              <a:ahLst/>
              <a:cxnLst/>
              <a:rect l="l" t="t" r="r" b="b"/>
              <a:pathLst>
                <a:path h="414020">
                  <a:moveTo>
                    <a:pt x="0" y="4135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object 32"/>
            <p:cNvSpPr/>
            <p:nvPr/>
          </p:nvSpPr>
          <p:spPr>
            <a:xfrm>
              <a:off x="4275775" y="3826770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object 33"/>
            <p:cNvSpPr/>
            <p:nvPr/>
          </p:nvSpPr>
          <p:spPr>
            <a:xfrm>
              <a:off x="4275775" y="3826770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1301671" y="4349458"/>
            <a:ext cx="53911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Komm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750676" y="4349458"/>
            <a:ext cx="36195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bitte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150440" y="4349458"/>
            <a:ext cx="28257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her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44525" y="3200011"/>
            <a:ext cx="228600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sz="1050" baseline="-31746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sz="1050" baseline="-31746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060729" y="3200011"/>
            <a:ext cx="228600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sz="1050" baseline="-31746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sz="1050" baseline="-31746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420971" y="3200011"/>
            <a:ext cx="228600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sz="1050" baseline="-31746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sz="1050" baseline="-31746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584644" y="3944573"/>
            <a:ext cx="23114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sz="1350" baseline="-3395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sz="1350" baseline="-339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944886" y="3944573"/>
            <a:ext cx="23114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sz="1350" baseline="-3395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sz="1350" baseline="-339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4305127" y="3944573"/>
            <a:ext cx="23114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sz="1350" baseline="-3395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sz="1350" baseline="-339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4988823" y="2147125"/>
            <a:ext cx="918210" cy="676275"/>
            <a:chOff x="4988823" y="2147125"/>
            <a:chExt cx="918210" cy="676275"/>
          </a:xfrm>
        </p:grpSpPr>
        <p:sp>
          <p:nvSpPr>
            <p:cNvPr id="44" name="object 44"/>
            <p:cNvSpPr/>
            <p:nvPr/>
          </p:nvSpPr>
          <p:spPr>
            <a:xfrm>
              <a:off x="4993586" y="2151887"/>
              <a:ext cx="908685" cy="666750"/>
            </a:xfrm>
            <a:custGeom>
              <a:avLst/>
              <a:gdLst/>
              <a:ahLst/>
              <a:cxnLst/>
              <a:rect l="l" t="t" r="r" b="b"/>
              <a:pathLst>
                <a:path w="908685" h="666750">
                  <a:moveTo>
                    <a:pt x="797347" y="666299"/>
                  </a:moveTo>
                  <a:lnTo>
                    <a:pt x="111051" y="666299"/>
                  </a:lnTo>
                  <a:lnTo>
                    <a:pt x="67825" y="657572"/>
                  </a:lnTo>
                  <a:lnTo>
                    <a:pt x="32526" y="633773"/>
                  </a:lnTo>
                  <a:lnTo>
                    <a:pt x="8726" y="598474"/>
                  </a:lnTo>
                  <a:lnTo>
                    <a:pt x="0" y="555247"/>
                  </a:lnTo>
                  <a:lnTo>
                    <a:pt x="0" y="111052"/>
                  </a:lnTo>
                  <a:lnTo>
                    <a:pt x="8726" y="67825"/>
                  </a:lnTo>
                  <a:lnTo>
                    <a:pt x="32526" y="32526"/>
                  </a:lnTo>
                  <a:lnTo>
                    <a:pt x="67825" y="8727"/>
                  </a:lnTo>
                  <a:lnTo>
                    <a:pt x="111051" y="0"/>
                  </a:lnTo>
                  <a:lnTo>
                    <a:pt x="797347" y="0"/>
                  </a:lnTo>
                  <a:lnTo>
                    <a:pt x="839845" y="8453"/>
                  </a:lnTo>
                  <a:lnTo>
                    <a:pt x="875873" y="32526"/>
                  </a:lnTo>
                  <a:lnTo>
                    <a:pt x="899946" y="68554"/>
                  </a:lnTo>
                  <a:lnTo>
                    <a:pt x="908399" y="111052"/>
                  </a:lnTo>
                  <a:lnTo>
                    <a:pt x="908399" y="555247"/>
                  </a:lnTo>
                  <a:lnTo>
                    <a:pt x="899672" y="598474"/>
                  </a:lnTo>
                  <a:lnTo>
                    <a:pt x="875873" y="633773"/>
                  </a:lnTo>
                  <a:lnTo>
                    <a:pt x="840574" y="657572"/>
                  </a:lnTo>
                  <a:lnTo>
                    <a:pt x="797347" y="666299"/>
                  </a:lnTo>
                  <a:close/>
                </a:path>
              </a:pathLst>
            </a:custGeom>
            <a:solidFill>
              <a:srgbClr val="B6D7A8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object 45"/>
            <p:cNvSpPr/>
            <p:nvPr/>
          </p:nvSpPr>
          <p:spPr>
            <a:xfrm>
              <a:off x="4993586" y="2151887"/>
              <a:ext cx="908685" cy="666750"/>
            </a:xfrm>
            <a:custGeom>
              <a:avLst/>
              <a:gdLst/>
              <a:ahLst/>
              <a:cxnLst/>
              <a:rect l="l" t="t" r="r" b="b"/>
              <a:pathLst>
                <a:path w="908685" h="666750">
                  <a:moveTo>
                    <a:pt x="0" y="111052"/>
                  </a:moveTo>
                  <a:lnTo>
                    <a:pt x="8726" y="67825"/>
                  </a:lnTo>
                  <a:lnTo>
                    <a:pt x="32526" y="32526"/>
                  </a:lnTo>
                  <a:lnTo>
                    <a:pt x="67825" y="8727"/>
                  </a:lnTo>
                  <a:lnTo>
                    <a:pt x="111051" y="0"/>
                  </a:lnTo>
                  <a:lnTo>
                    <a:pt x="797347" y="0"/>
                  </a:lnTo>
                  <a:lnTo>
                    <a:pt x="839845" y="8453"/>
                  </a:lnTo>
                  <a:lnTo>
                    <a:pt x="875873" y="32526"/>
                  </a:lnTo>
                  <a:lnTo>
                    <a:pt x="899946" y="68554"/>
                  </a:lnTo>
                  <a:lnTo>
                    <a:pt x="908399" y="111052"/>
                  </a:lnTo>
                  <a:lnTo>
                    <a:pt x="908399" y="555247"/>
                  </a:lnTo>
                  <a:lnTo>
                    <a:pt x="899672" y="598474"/>
                  </a:lnTo>
                  <a:lnTo>
                    <a:pt x="875873" y="633773"/>
                  </a:lnTo>
                  <a:lnTo>
                    <a:pt x="840574" y="657572"/>
                  </a:lnTo>
                  <a:lnTo>
                    <a:pt x="797347" y="666299"/>
                  </a:lnTo>
                  <a:lnTo>
                    <a:pt x="111051" y="666299"/>
                  </a:lnTo>
                  <a:lnTo>
                    <a:pt x="67825" y="657572"/>
                  </a:lnTo>
                  <a:lnTo>
                    <a:pt x="32526" y="633773"/>
                  </a:lnTo>
                  <a:lnTo>
                    <a:pt x="8726" y="598474"/>
                  </a:lnTo>
                  <a:lnTo>
                    <a:pt x="0" y="555247"/>
                  </a:lnTo>
                  <a:lnTo>
                    <a:pt x="0" y="111052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5099251" y="2255676"/>
            <a:ext cx="697865" cy="448309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55575" marR="5080" indent="-143510">
              <a:lnSpc>
                <a:spcPts val="1650"/>
              </a:lnSpc>
              <a:spcBef>
                <a:spcPts val="180"/>
              </a:spcBef>
            </a:pP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Decoder RNN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4546613" y="2203705"/>
            <a:ext cx="14224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4286818" y="2464674"/>
            <a:ext cx="1181735" cy="806450"/>
            <a:chOff x="4286818" y="2464674"/>
            <a:chExt cx="1181735" cy="806450"/>
          </a:xfrm>
        </p:grpSpPr>
        <p:sp>
          <p:nvSpPr>
            <p:cNvPr id="49" name="object 49"/>
            <p:cNvSpPr/>
            <p:nvPr/>
          </p:nvSpPr>
          <p:spPr>
            <a:xfrm>
              <a:off x="4291580" y="2485169"/>
              <a:ext cx="645160" cy="661670"/>
            </a:xfrm>
            <a:custGeom>
              <a:avLst/>
              <a:gdLst/>
              <a:ahLst/>
              <a:cxnLst/>
              <a:rect l="l" t="t" r="r" b="b"/>
              <a:pathLst>
                <a:path w="645160" h="661669">
                  <a:moveTo>
                    <a:pt x="0" y="661499"/>
                  </a:moveTo>
                  <a:lnTo>
                    <a:pt x="0" y="0"/>
                  </a:lnTo>
                  <a:lnTo>
                    <a:pt x="644849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" name="object 50"/>
            <p:cNvSpPr/>
            <p:nvPr/>
          </p:nvSpPr>
          <p:spPr>
            <a:xfrm>
              <a:off x="4936430" y="2469436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0" y="0"/>
                  </a:lnTo>
                  <a:lnTo>
                    <a:pt x="43225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object 51"/>
            <p:cNvSpPr/>
            <p:nvPr/>
          </p:nvSpPr>
          <p:spPr>
            <a:xfrm>
              <a:off x="4936430" y="2469436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43225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object 52"/>
            <p:cNvSpPr/>
            <p:nvPr/>
          </p:nvSpPr>
          <p:spPr>
            <a:xfrm>
              <a:off x="5447713" y="2857467"/>
              <a:ext cx="0" cy="414020"/>
            </a:xfrm>
            <a:custGeom>
              <a:avLst/>
              <a:gdLst/>
              <a:ahLst/>
              <a:cxnLst/>
              <a:rect l="l" t="t" r="r" b="b"/>
              <a:pathLst>
                <a:path h="414020">
                  <a:moveTo>
                    <a:pt x="0" y="4135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" name="object 53"/>
            <p:cNvSpPr/>
            <p:nvPr/>
          </p:nvSpPr>
          <p:spPr>
            <a:xfrm>
              <a:off x="5431981" y="2814241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4" name="object 54"/>
            <p:cNvSpPr/>
            <p:nvPr/>
          </p:nvSpPr>
          <p:spPr>
            <a:xfrm>
              <a:off x="5431981" y="2814241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5" name="object 55"/>
          <p:cNvSpPr txBox="1"/>
          <p:nvPr/>
        </p:nvSpPr>
        <p:spPr>
          <a:xfrm>
            <a:off x="5178553" y="3358874"/>
            <a:ext cx="46799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 panose="020B0604020202020204" pitchFamily="34" charset="0"/>
                <a:cs typeface="Arial" panose="020B0604020202020204" pitchFamily="34" charset="0"/>
              </a:rPr>
              <a:t>&lt;SOS&gt;</a:t>
            </a:r>
            <a:endParaRPr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2347043" y="4758185"/>
            <a:ext cx="1168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ENCODER</a:t>
            </a:r>
            <a:endParaRPr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36825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FF5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Recap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112135" y="3141907"/>
            <a:ext cx="918210" cy="676275"/>
            <a:chOff x="1112135" y="3141907"/>
            <a:chExt cx="918210" cy="676275"/>
          </a:xfrm>
        </p:grpSpPr>
        <p:sp>
          <p:nvSpPr>
            <p:cNvPr id="4" name="object 4"/>
            <p:cNvSpPr/>
            <p:nvPr/>
          </p:nvSpPr>
          <p:spPr>
            <a:xfrm>
              <a:off x="1116897" y="3146669"/>
              <a:ext cx="908685" cy="666750"/>
            </a:xfrm>
            <a:custGeom>
              <a:avLst/>
              <a:gdLst/>
              <a:ahLst/>
              <a:cxnLst/>
              <a:rect l="l" t="t" r="r" b="b"/>
              <a:pathLst>
                <a:path w="908685" h="666750">
                  <a:moveTo>
                    <a:pt x="797347" y="666299"/>
                  </a:moveTo>
                  <a:lnTo>
                    <a:pt x="111052" y="666299"/>
                  </a:lnTo>
                  <a:lnTo>
                    <a:pt x="67825" y="657572"/>
                  </a:lnTo>
                  <a:lnTo>
                    <a:pt x="32526" y="633773"/>
                  </a:lnTo>
                  <a:lnTo>
                    <a:pt x="8727" y="598474"/>
                  </a:lnTo>
                  <a:lnTo>
                    <a:pt x="0" y="555247"/>
                  </a:lnTo>
                  <a:lnTo>
                    <a:pt x="0" y="111052"/>
                  </a:lnTo>
                  <a:lnTo>
                    <a:pt x="8727" y="67825"/>
                  </a:lnTo>
                  <a:lnTo>
                    <a:pt x="32526" y="32526"/>
                  </a:lnTo>
                  <a:lnTo>
                    <a:pt x="67825" y="8727"/>
                  </a:lnTo>
                  <a:lnTo>
                    <a:pt x="111052" y="0"/>
                  </a:lnTo>
                  <a:lnTo>
                    <a:pt x="797347" y="0"/>
                  </a:lnTo>
                  <a:lnTo>
                    <a:pt x="839845" y="8453"/>
                  </a:lnTo>
                  <a:lnTo>
                    <a:pt x="875873" y="32526"/>
                  </a:lnTo>
                  <a:lnTo>
                    <a:pt x="899946" y="68554"/>
                  </a:lnTo>
                  <a:lnTo>
                    <a:pt x="908399" y="111052"/>
                  </a:lnTo>
                  <a:lnTo>
                    <a:pt x="908399" y="555247"/>
                  </a:lnTo>
                  <a:lnTo>
                    <a:pt x="899672" y="598474"/>
                  </a:lnTo>
                  <a:lnTo>
                    <a:pt x="875873" y="633773"/>
                  </a:lnTo>
                  <a:lnTo>
                    <a:pt x="840574" y="657572"/>
                  </a:lnTo>
                  <a:lnTo>
                    <a:pt x="797347" y="666299"/>
                  </a:lnTo>
                  <a:close/>
                </a:path>
              </a:pathLst>
            </a:custGeom>
            <a:solidFill>
              <a:srgbClr val="EA9999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1116897" y="3146669"/>
              <a:ext cx="908685" cy="666750"/>
            </a:xfrm>
            <a:custGeom>
              <a:avLst/>
              <a:gdLst/>
              <a:ahLst/>
              <a:cxnLst/>
              <a:rect l="l" t="t" r="r" b="b"/>
              <a:pathLst>
                <a:path w="908685" h="666750">
                  <a:moveTo>
                    <a:pt x="0" y="111052"/>
                  </a:moveTo>
                  <a:lnTo>
                    <a:pt x="8727" y="67825"/>
                  </a:lnTo>
                  <a:lnTo>
                    <a:pt x="32526" y="32526"/>
                  </a:lnTo>
                  <a:lnTo>
                    <a:pt x="67825" y="8727"/>
                  </a:lnTo>
                  <a:lnTo>
                    <a:pt x="111052" y="0"/>
                  </a:lnTo>
                  <a:lnTo>
                    <a:pt x="797347" y="0"/>
                  </a:lnTo>
                  <a:lnTo>
                    <a:pt x="839845" y="8453"/>
                  </a:lnTo>
                  <a:lnTo>
                    <a:pt x="875873" y="32526"/>
                  </a:lnTo>
                  <a:lnTo>
                    <a:pt x="899946" y="68554"/>
                  </a:lnTo>
                  <a:lnTo>
                    <a:pt x="908399" y="111052"/>
                  </a:lnTo>
                  <a:lnTo>
                    <a:pt x="908399" y="555247"/>
                  </a:lnTo>
                  <a:lnTo>
                    <a:pt x="899672" y="598474"/>
                  </a:lnTo>
                  <a:lnTo>
                    <a:pt x="875873" y="633773"/>
                  </a:lnTo>
                  <a:lnTo>
                    <a:pt x="840574" y="657572"/>
                  </a:lnTo>
                  <a:lnTo>
                    <a:pt x="797347" y="666299"/>
                  </a:lnTo>
                  <a:lnTo>
                    <a:pt x="111052" y="666299"/>
                  </a:lnTo>
                  <a:lnTo>
                    <a:pt x="67825" y="657572"/>
                  </a:lnTo>
                  <a:lnTo>
                    <a:pt x="32526" y="633773"/>
                  </a:lnTo>
                  <a:lnTo>
                    <a:pt x="8727" y="598474"/>
                  </a:lnTo>
                  <a:lnTo>
                    <a:pt x="0" y="555247"/>
                  </a:lnTo>
                  <a:lnTo>
                    <a:pt x="0" y="111052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280572" y="3280048"/>
            <a:ext cx="581025" cy="389255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34620" marR="5080" indent="-122555">
              <a:lnSpc>
                <a:spcPts val="1430"/>
              </a:lnSpc>
              <a:spcBef>
                <a:spcPts val="155"/>
              </a:spcBef>
            </a:pPr>
            <a:r>
              <a:rPr sz="1200" dirty="0">
                <a:latin typeface="Arial" panose="020B0604020202020204" pitchFamily="34" charset="0"/>
                <a:cs typeface="Arial" panose="020B0604020202020204" pitchFamily="34" charset="0"/>
              </a:rPr>
              <a:t>Encoder RNN</a:t>
            </a:r>
            <a:endParaRPr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472376" y="3141907"/>
            <a:ext cx="918210" cy="676275"/>
            <a:chOff x="2472376" y="3141907"/>
            <a:chExt cx="918210" cy="676275"/>
          </a:xfrm>
        </p:grpSpPr>
        <p:sp>
          <p:nvSpPr>
            <p:cNvPr id="8" name="object 8"/>
            <p:cNvSpPr/>
            <p:nvPr/>
          </p:nvSpPr>
          <p:spPr>
            <a:xfrm>
              <a:off x="2477139" y="3146669"/>
              <a:ext cx="908685" cy="666750"/>
            </a:xfrm>
            <a:custGeom>
              <a:avLst/>
              <a:gdLst/>
              <a:ahLst/>
              <a:cxnLst/>
              <a:rect l="l" t="t" r="r" b="b"/>
              <a:pathLst>
                <a:path w="908685" h="666750">
                  <a:moveTo>
                    <a:pt x="797347" y="666299"/>
                  </a:moveTo>
                  <a:lnTo>
                    <a:pt x="111052" y="666299"/>
                  </a:lnTo>
                  <a:lnTo>
                    <a:pt x="67825" y="657572"/>
                  </a:lnTo>
                  <a:lnTo>
                    <a:pt x="32526" y="633773"/>
                  </a:lnTo>
                  <a:lnTo>
                    <a:pt x="8727" y="598474"/>
                  </a:lnTo>
                  <a:lnTo>
                    <a:pt x="0" y="555247"/>
                  </a:lnTo>
                  <a:lnTo>
                    <a:pt x="0" y="111052"/>
                  </a:lnTo>
                  <a:lnTo>
                    <a:pt x="8727" y="67825"/>
                  </a:lnTo>
                  <a:lnTo>
                    <a:pt x="32526" y="32526"/>
                  </a:lnTo>
                  <a:lnTo>
                    <a:pt x="67825" y="8727"/>
                  </a:lnTo>
                  <a:lnTo>
                    <a:pt x="111052" y="0"/>
                  </a:lnTo>
                  <a:lnTo>
                    <a:pt x="797347" y="0"/>
                  </a:lnTo>
                  <a:lnTo>
                    <a:pt x="839845" y="8453"/>
                  </a:lnTo>
                  <a:lnTo>
                    <a:pt x="875873" y="32526"/>
                  </a:lnTo>
                  <a:lnTo>
                    <a:pt x="899946" y="68554"/>
                  </a:lnTo>
                  <a:lnTo>
                    <a:pt x="908399" y="111052"/>
                  </a:lnTo>
                  <a:lnTo>
                    <a:pt x="908399" y="555247"/>
                  </a:lnTo>
                  <a:lnTo>
                    <a:pt x="899672" y="598474"/>
                  </a:lnTo>
                  <a:lnTo>
                    <a:pt x="875873" y="633773"/>
                  </a:lnTo>
                  <a:lnTo>
                    <a:pt x="840574" y="657572"/>
                  </a:lnTo>
                  <a:lnTo>
                    <a:pt x="797347" y="666299"/>
                  </a:lnTo>
                  <a:close/>
                </a:path>
              </a:pathLst>
            </a:custGeom>
            <a:solidFill>
              <a:srgbClr val="EA9999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2477139" y="3146669"/>
              <a:ext cx="908685" cy="666750"/>
            </a:xfrm>
            <a:custGeom>
              <a:avLst/>
              <a:gdLst/>
              <a:ahLst/>
              <a:cxnLst/>
              <a:rect l="l" t="t" r="r" b="b"/>
              <a:pathLst>
                <a:path w="908685" h="666750">
                  <a:moveTo>
                    <a:pt x="0" y="111052"/>
                  </a:moveTo>
                  <a:lnTo>
                    <a:pt x="8727" y="67825"/>
                  </a:lnTo>
                  <a:lnTo>
                    <a:pt x="32526" y="32526"/>
                  </a:lnTo>
                  <a:lnTo>
                    <a:pt x="67825" y="8727"/>
                  </a:lnTo>
                  <a:lnTo>
                    <a:pt x="111052" y="0"/>
                  </a:lnTo>
                  <a:lnTo>
                    <a:pt x="797347" y="0"/>
                  </a:lnTo>
                  <a:lnTo>
                    <a:pt x="839845" y="8453"/>
                  </a:lnTo>
                  <a:lnTo>
                    <a:pt x="875873" y="32526"/>
                  </a:lnTo>
                  <a:lnTo>
                    <a:pt x="899946" y="68554"/>
                  </a:lnTo>
                  <a:lnTo>
                    <a:pt x="908399" y="111052"/>
                  </a:lnTo>
                  <a:lnTo>
                    <a:pt x="908399" y="555247"/>
                  </a:lnTo>
                  <a:lnTo>
                    <a:pt x="899672" y="598474"/>
                  </a:lnTo>
                  <a:lnTo>
                    <a:pt x="875873" y="633773"/>
                  </a:lnTo>
                  <a:lnTo>
                    <a:pt x="840574" y="657572"/>
                  </a:lnTo>
                  <a:lnTo>
                    <a:pt x="797347" y="666299"/>
                  </a:lnTo>
                  <a:lnTo>
                    <a:pt x="111052" y="666299"/>
                  </a:lnTo>
                  <a:lnTo>
                    <a:pt x="67825" y="657572"/>
                  </a:lnTo>
                  <a:lnTo>
                    <a:pt x="32526" y="633773"/>
                  </a:lnTo>
                  <a:lnTo>
                    <a:pt x="8727" y="598474"/>
                  </a:lnTo>
                  <a:lnTo>
                    <a:pt x="0" y="555247"/>
                  </a:lnTo>
                  <a:lnTo>
                    <a:pt x="0" y="111052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640814" y="3280048"/>
            <a:ext cx="581025" cy="389255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34620" marR="5080" indent="-122555">
              <a:lnSpc>
                <a:spcPts val="1430"/>
              </a:lnSpc>
              <a:spcBef>
                <a:spcPts val="155"/>
              </a:spcBef>
            </a:pPr>
            <a:r>
              <a:rPr sz="1200" dirty="0">
                <a:latin typeface="Arial" panose="020B0604020202020204" pitchFamily="34" charset="0"/>
                <a:cs typeface="Arial" panose="020B0604020202020204" pitchFamily="34" charset="0"/>
              </a:rPr>
              <a:t>Encoder RNN</a:t>
            </a:r>
            <a:endParaRPr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832618" y="3141907"/>
            <a:ext cx="918210" cy="676275"/>
            <a:chOff x="3832618" y="3141907"/>
            <a:chExt cx="918210" cy="676275"/>
          </a:xfrm>
        </p:grpSpPr>
        <p:sp>
          <p:nvSpPr>
            <p:cNvPr id="12" name="object 12"/>
            <p:cNvSpPr/>
            <p:nvPr/>
          </p:nvSpPr>
          <p:spPr>
            <a:xfrm>
              <a:off x="3837380" y="3146669"/>
              <a:ext cx="908685" cy="666750"/>
            </a:xfrm>
            <a:custGeom>
              <a:avLst/>
              <a:gdLst/>
              <a:ahLst/>
              <a:cxnLst/>
              <a:rect l="l" t="t" r="r" b="b"/>
              <a:pathLst>
                <a:path w="908685" h="666750">
                  <a:moveTo>
                    <a:pt x="797347" y="666299"/>
                  </a:moveTo>
                  <a:lnTo>
                    <a:pt x="111052" y="666299"/>
                  </a:lnTo>
                  <a:lnTo>
                    <a:pt x="67825" y="657572"/>
                  </a:lnTo>
                  <a:lnTo>
                    <a:pt x="32526" y="633773"/>
                  </a:lnTo>
                  <a:lnTo>
                    <a:pt x="8727" y="598474"/>
                  </a:lnTo>
                  <a:lnTo>
                    <a:pt x="0" y="555247"/>
                  </a:lnTo>
                  <a:lnTo>
                    <a:pt x="0" y="111052"/>
                  </a:lnTo>
                  <a:lnTo>
                    <a:pt x="8727" y="67825"/>
                  </a:lnTo>
                  <a:lnTo>
                    <a:pt x="32526" y="32526"/>
                  </a:lnTo>
                  <a:lnTo>
                    <a:pt x="67825" y="8727"/>
                  </a:lnTo>
                  <a:lnTo>
                    <a:pt x="111052" y="0"/>
                  </a:lnTo>
                  <a:lnTo>
                    <a:pt x="797347" y="0"/>
                  </a:lnTo>
                  <a:lnTo>
                    <a:pt x="839845" y="8453"/>
                  </a:lnTo>
                  <a:lnTo>
                    <a:pt x="875873" y="32526"/>
                  </a:lnTo>
                  <a:lnTo>
                    <a:pt x="899946" y="68554"/>
                  </a:lnTo>
                  <a:lnTo>
                    <a:pt x="908399" y="111052"/>
                  </a:lnTo>
                  <a:lnTo>
                    <a:pt x="908399" y="555247"/>
                  </a:lnTo>
                  <a:lnTo>
                    <a:pt x="899672" y="598474"/>
                  </a:lnTo>
                  <a:lnTo>
                    <a:pt x="875873" y="633773"/>
                  </a:lnTo>
                  <a:lnTo>
                    <a:pt x="840574" y="657572"/>
                  </a:lnTo>
                  <a:lnTo>
                    <a:pt x="797347" y="666299"/>
                  </a:lnTo>
                  <a:close/>
                </a:path>
              </a:pathLst>
            </a:custGeom>
            <a:solidFill>
              <a:srgbClr val="EA9999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3837380" y="3146669"/>
              <a:ext cx="908685" cy="666750"/>
            </a:xfrm>
            <a:custGeom>
              <a:avLst/>
              <a:gdLst/>
              <a:ahLst/>
              <a:cxnLst/>
              <a:rect l="l" t="t" r="r" b="b"/>
              <a:pathLst>
                <a:path w="908685" h="666750">
                  <a:moveTo>
                    <a:pt x="0" y="111052"/>
                  </a:moveTo>
                  <a:lnTo>
                    <a:pt x="8727" y="67825"/>
                  </a:lnTo>
                  <a:lnTo>
                    <a:pt x="32526" y="32526"/>
                  </a:lnTo>
                  <a:lnTo>
                    <a:pt x="67825" y="8727"/>
                  </a:lnTo>
                  <a:lnTo>
                    <a:pt x="111052" y="0"/>
                  </a:lnTo>
                  <a:lnTo>
                    <a:pt x="797347" y="0"/>
                  </a:lnTo>
                  <a:lnTo>
                    <a:pt x="839845" y="8453"/>
                  </a:lnTo>
                  <a:lnTo>
                    <a:pt x="875873" y="32526"/>
                  </a:lnTo>
                  <a:lnTo>
                    <a:pt x="899946" y="68554"/>
                  </a:lnTo>
                  <a:lnTo>
                    <a:pt x="908399" y="111052"/>
                  </a:lnTo>
                  <a:lnTo>
                    <a:pt x="908399" y="555247"/>
                  </a:lnTo>
                  <a:lnTo>
                    <a:pt x="899672" y="598474"/>
                  </a:lnTo>
                  <a:lnTo>
                    <a:pt x="875873" y="633773"/>
                  </a:lnTo>
                  <a:lnTo>
                    <a:pt x="840574" y="657572"/>
                  </a:lnTo>
                  <a:lnTo>
                    <a:pt x="797347" y="666299"/>
                  </a:lnTo>
                  <a:lnTo>
                    <a:pt x="111052" y="666299"/>
                  </a:lnTo>
                  <a:lnTo>
                    <a:pt x="67825" y="657572"/>
                  </a:lnTo>
                  <a:lnTo>
                    <a:pt x="32526" y="633773"/>
                  </a:lnTo>
                  <a:lnTo>
                    <a:pt x="8727" y="598474"/>
                  </a:lnTo>
                  <a:lnTo>
                    <a:pt x="0" y="555247"/>
                  </a:lnTo>
                  <a:lnTo>
                    <a:pt x="0" y="111052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4001056" y="3280048"/>
            <a:ext cx="581025" cy="389255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34620" marR="5080" indent="-122555">
              <a:lnSpc>
                <a:spcPts val="1430"/>
              </a:lnSpc>
              <a:spcBef>
                <a:spcPts val="155"/>
              </a:spcBef>
            </a:pPr>
            <a:r>
              <a:rPr sz="1200" dirty="0">
                <a:latin typeface="Arial" panose="020B0604020202020204" pitchFamily="34" charset="0"/>
                <a:cs typeface="Arial" panose="020B0604020202020204" pitchFamily="34" charset="0"/>
              </a:rPr>
              <a:t>Encoder RNN</a:t>
            </a:r>
            <a:endParaRPr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660149" y="3459318"/>
            <a:ext cx="3651885" cy="829310"/>
            <a:chOff x="660149" y="3459318"/>
            <a:chExt cx="3651885" cy="829310"/>
          </a:xfrm>
        </p:grpSpPr>
        <p:sp>
          <p:nvSpPr>
            <p:cNvPr id="16" name="object 16"/>
            <p:cNvSpPr/>
            <p:nvPr/>
          </p:nvSpPr>
          <p:spPr>
            <a:xfrm>
              <a:off x="2025297" y="3479819"/>
              <a:ext cx="394970" cy="0"/>
            </a:xfrm>
            <a:custGeom>
              <a:avLst/>
              <a:gdLst/>
              <a:ahLst/>
              <a:cxnLst/>
              <a:rect l="l" t="t" r="r" b="b"/>
              <a:pathLst>
                <a:path w="394969">
                  <a:moveTo>
                    <a:pt x="0" y="0"/>
                  </a:moveTo>
                  <a:lnTo>
                    <a:pt x="394649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2419947" y="3464086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0" y="0"/>
                  </a:lnTo>
                  <a:lnTo>
                    <a:pt x="43225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object 18"/>
            <p:cNvSpPr/>
            <p:nvPr/>
          </p:nvSpPr>
          <p:spPr>
            <a:xfrm>
              <a:off x="2419947" y="3464086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43225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object 19"/>
            <p:cNvSpPr/>
            <p:nvPr/>
          </p:nvSpPr>
          <p:spPr>
            <a:xfrm>
              <a:off x="664912" y="3479813"/>
              <a:ext cx="394970" cy="0"/>
            </a:xfrm>
            <a:custGeom>
              <a:avLst/>
              <a:gdLst/>
              <a:ahLst/>
              <a:cxnLst/>
              <a:rect l="l" t="t" r="r" b="b"/>
              <a:pathLst>
                <a:path w="394969">
                  <a:moveTo>
                    <a:pt x="0" y="0"/>
                  </a:moveTo>
                  <a:lnTo>
                    <a:pt x="394950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object 20"/>
            <p:cNvSpPr/>
            <p:nvPr/>
          </p:nvSpPr>
          <p:spPr>
            <a:xfrm>
              <a:off x="1059862" y="3464080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5"/>
                  </a:moveTo>
                  <a:lnTo>
                    <a:pt x="0" y="0"/>
                  </a:lnTo>
                  <a:lnTo>
                    <a:pt x="43225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1059862" y="3464080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5"/>
                  </a:moveTo>
                  <a:lnTo>
                    <a:pt x="43225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object 22"/>
            <p:cNvSpPr/>
            <p:nvPr/>
          </p:nvSpPr>
          <p:spPr>
            <a:xfrm>
              <a:off x="3385395" y="3479813"/>
              <a:ext cx="394970" cy="0"/>
            </a:xfrm>
            <a:custGeom>
              <a:avLst/>
              <a:gdLst/>
              <a:ahLst/>
              <a:cxnLst/>
              <a:rect l="l" t="t" r="r" b="b"/>
              <a:pathLst>
                <a:path w="394970">
                  <a:moveTo>
                    <a:pt x="0" y="0"/>
                  </a:moveTo>
                  <a:lnTo>
                    <a:pt x="394949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object 23"/>
            <p:cNvSpPr/>
            <p:nvPr/>
          </p:nvSpPr>
          <p:spPr>
            <a:xfrm>
              <a:off x="3780345" y="3464080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0" y="0"/>
                  </a:lnTo>
                  <a:lnTo>
                    <a:pt x="43225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object 24"/>
            <p:cNvSpPr/>
            <p:nvPr/>
          </p:nvSpPr>
          <p:spPr>
            <a:xfrm>
              <a:off x="3780345" y="3464080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43225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object 25"/>
            <p:cNvSpPr/>
            <p:nvPr/>
          </p:nvSpPr>
          <p:spPr>
            <a:xfrm>
              <a:off x="1571074" y="3869995"/>
              <a:ext cx="0" cy="414020"/>
            </a:xfrm>
            <a:custGeom>
              <a:avLst/>
              <a:gdLst/>
              <a:ahLst/>
              <a:cxnLst/>
              <a:rect l="l" t="t" r="r" b="b"/>
              <a:pathLst>
                <a:path h="414020">
                  <a:moveTo>
                    <a:pt x="0" y="4135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object 26"/>
            <p:cNvSpPr/>
            <p:nvPr/>
          </p:nvSpPr>
          <p:spPr>
            <a:xfrm>
              <a:off x="1555341" y="3826770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object 27"/>
            <p:cNvSpPr/>
            <p:nvPr/>
          </p:nvSpPr>
          <p:spPr>
            <a:xfrm>
              <a:off x="1555341" y="3826770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object 28"/>
            <p:cNvSpPr/>
            <p:nvPr/>
          </p:nvSpPr>
          <p:spPr>
            <a:xfrm>
              <a:off x="2931267" y="3869995"/>
              <a:ext cx="0" cy="414020"/>
            </a:xfrm>
            <a:custGeom>
              <a:avLst/>
              <a:gdLst/>
              <a:ahLst/>
              <a:cxnLst/>
              <a:rect l="l" t="t" r="r" b="b"/>
              <a:pathLst>
                <a:path h="414020">
                  <a:moveTo>
                    <a:pt x="0" y="4135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object 29"/>
            <p:cNvSpPr/>
            <p:nvPr/>
          </p:nvSpPr>
          <p:spPr>
            <a:xfrm>
              <a:off x="2915534" y="3826770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object 30"/>
            <p:cNvSpPr/>
            <p:nvPr/>
          </p:nvSpPr>
          <p:spPr>
            <a:xfrm>
              <a:off x="2915534" y="3826770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object 31"/>
            <p:cNvSpPr/>
            <p:nvPr/>
          </p:nvSpPr>
          <p:spPr>
            <a:xfrm>
              <a:off x="4291508" y="3869995"/>
              <a:ext cx="0" cy="414020"/>
            </a:xfrm>
            <a:custGeom>
              <a:avLst/>
              <a:gdLst/>
              <a:ahLst/>
              <a:cxnLst/>
              <a:rect l="l" t="t" r="r" b="b"/>
              <a:pathLst>
                <a:path h="414020">
                  <a:moveTo>
                    <a:pt x="0" y="4135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object 32"/>
            <p:cNvSpPr/>
            <p:nvPr/>
          </p:nvSpPr>
          <p:spPr>
            <a:xfrm>
              <a:off x="4275775" y="3826770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object 33"/>
            <p:cNvSpPr/>
            <p:nvPr/>
          </p:nvSpPr>
          <p:spPr>
            <a:xfrm>
              <a:off x="4275775" y="3826770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1301671" y="4349458"/>
            <a:ext cx="53911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Komm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750676" y="4349458"/>
            <a:ext cx="36195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bitte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150440" y="4349458"/>
            <a:ext cx="28257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her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44525" y="3200011"/>
            <a:ext cx="228600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sz="1050" baseline="-31746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sz="1050" baseline="-31746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060729" y="3200011"/>
            <a:ext cx="228600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sz="1050" baseline="-31746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sz="1050" baseline="-31746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420971" y="3200011"/>
            <a:ext cx="228600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sz="1050" baseline="-31746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sz="1050" baseline="-31746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584644" y="3944573"/>
            <a:ext cx="23114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sz="1350" baseline="-3395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sz="1350" baseline="-339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944886" y="3944573"/>
            <a:ext cx="23114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sz="1350" baseline="-3395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sz="1350" baseline="-339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4305127" y="3944573"/>
            <a:ext cx="23114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sz="1350" baseline="-3395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sz="1350" baseline="-339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4988823" y="2147125"/>
            <a:ext cx="918210" cy="676275"/>
            <a:chOff x="4988823" y="2147125"/>
            <a:chExt cx="918210" cy="676275"/>
          </a:xfrm>
        </p:grpSpPr>
        <p:sp>
          <p:nvSpPr>
            <p:cNvPr id="44" name="object 44"/>
            <p:cNvSpPr/>
            <p:nvPr/>
          </p:nvSpPr>
          <p:spPr>
            <a:xfrm>
              <a:off x="4993586" y="2151887"/>
              <a:ext cx="908685" cy="666750"/>
            </a:xfrm>
            <a:custGeom>
              <a:avLst/>
              <a:gdLst/>
              <a:ahLst/>
              <a:cxnLst/>
              <a:rect l="l" t="t" r="r" b="b"/>
              <a:pathLst>
                <a:path w="908685" h="666750">
                  <a:moveTo>
                    <a:pt x="797347" y="666299"/>
                  </a:moveTo>
                  <a:lnTo>
                    <a:pt x="111051" y="666299"/>
                  </a:lnTo>
                  <a:lnTo>
                    <a:pt x="67825" y="657572"/>
                  </a:lnTo>
                  <a:lnTo>
                    <a:pt x="32526" y="633773"/>
                  </a:lnTo>
                  <a:lnTo>
                    <a:pt x="8726" y="598474"/>
                  </a:lnTo>
                  <a:lnTo>
                    <a:pt x="0" y="555247"/>
                  </a:lnTo>
                  <a:lnTo>
                    <a:pt x="0" y="111052"/>
                  </a:lnTo>
                  <a:lnTo>
                    <a:pt x="8726" y="67825"/>
                  </a:lnTo>
                  <a:lnTo>
                    <a:pt x="32526" y="32526"/>
                  </a:lnTo>
                  <a:lnTo>
                    <a:pt x="67825" y="8727"/>
                  </a:lnTo>
                  <a:lnTo>
                    <a:pt x="111051" y="0"/>
                  </a:lnTo>
                  <a:lnTo>
                    <a:pt x="797347" y="0"/>
                  </a:lnTo>
                  <a:lnTo>
                    <a:pt x="839845" y="8453"/>
                  </a:lnTo>
                  <a:lnTo>
                    <a:pt x="875873" y="32526"/>
                  </a:lnTo>
                  <a:lnTo>
                    <a:pt x="899946" y="68554"/>
                  </a:lnTo>
                  <a:lnTo>
                    <a:pt x="908399" y="111052"/>
                  </a:lnTo>
                  <a:lnTo>
                    <a:pt x="908399" y="555247"/>
                  </a:lnTo>
                  <a:lnTo>
                    <a:pt x="899672" y="598474"/>
                  </a:lnTo>
                  <a:lnTo>
                    <a:pt x="875873" y="633773"/>
                  </a:lnTo>
                  <a:lnTo>
                    <a:pt x="840574" y="657572"/>
                  </a:lnTo>
                  <a:lnTo>
                    <a:pt x="797347" y="666299"/>
                  </a:lnTo>
                  <a:close/>
                </a:path>
              </a:pathLst>
            </a:custGeom>
            <a:solidFill>
              <a:srgbClr val="B6D7A8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object 45"/>
            <p:cNvSpPr/>
            <p:nvPr/>
          </p:nvSpPr>
          <p:spPr>
            <a:xfrm>
              <a:off x="4993586" y="2151887"/>
              <a:ext cx="908685" cy="666750"/>
            </a:xfrm>
            <a:custGeom>
              <a:avLst/>
              <a:gdLst/>
              <a:ahLst/>
              <a:cxnLst/>
              <a:rect l="l" t="t" r="r" b="b"/>
              <a:pathLst>
                <a:path w="908685" h="666750">
                  <a:moveTo>
                    <a:pt x="0" y="111052"/>
                  </a:moveTo>
                  <a:lnTo>
                    <a:pt x="8726" y="67825"/>
                  </a:lnTo>
                  <a:lnTo>
                    <a:pt x="32526" y="32526"/>
                  </a:lnTo>
                  <a:lnTo>
                    <a:pt x="67825" y="8727"/>
                  </a:lnTo>
                  <a:lnTo>
                    <a:pt x="111051" y="0"/>
                  </a:lnTo>
                  <a:lnTo>
                    <a:pt x="797347" y="0"/>
                  </a:lnTo>
                  <a:lnTo>
                    <a:pt x="839845" y="8453"/>
                  </a:lnTo>
                  <a:lnTo>
                    <a:pt x="875873" y="32526"/>
                  </a:lnTo>
                  <a:lnTo>
                    <a:pt x="899946" y="68554"/>
                  </a:lnTo>
                  <a:lnTo>
                    <a:pt x="908399" y="111052"/>
                  </a:lnTo>
                  <a:lnTo>
                    <a:pt x="908399" y="555247"/>
                  </a:lnTo>
                  <a:lnTo>
                    <a:pt x="899672" y="598474"/>
                  </a:lnTo>
                  <a:lnTo>
                    <a:pt x="875873" y="633773"/>
                  </a:lnTo>
                  <a:lnTo>
                    <a:pt x="840574" y="657572"/>
                  </a:lnTo>
                  <a:lnTo>
                    <a:pt x="797347" y="666299"/>
                  </a:lnTo>
                  <a:lnTo>
                    <a:pt x="111051" y="666299"/>
                  </a:lnTo>
                  <a:lnTo>
                    <a:pt x="67825" y="657572"/>
                  </a:lnTo>
                  <a:lnTo>
                    <a:pt x="32526" y="633773"/>
                  </a:lnTo>
                  <a:lnTo>
                    <a:pt x="8726" y="598474"/>
                  </a:lnTo>
                  <a:lnTo>
                    <a:pt x="0" y="555247"/>
                  </a:lnTo>
                  <a:lnTo>
                    <a:pt x="0" y="111052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5099251" y="2255676"/>
            <a:ext cx="697865" cy="448309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55575" marR="5080" indent="-143510">
              <a:lnSpc>
                <a:spcPts val="1650"/>
              </a:lnSpc>
              <a:spcBef>
                <a:spcPts val="180"/>
              </a:spcBef>
            </a:pP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Decoder RNN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163391" y="965580"/>
            <a:ext cx="2228850" cy="701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72515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DECODER</a:t>
            </a:r>
            <a:endParaRPr sz="1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  <a:spcBef>
                <a:spcPts val="1475"/>
              </a:spcBef>
            </a:pP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Please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5427218" y="1690349"/>
            <a:ext cx="41275" cy="466725"/>
            <a:chOff x="5427218" y="1690349"/>
            <a:chExt cx="41275" cy="466725"/>
          </a:xfrm>
        </p:grpSpPr>
        <p:sp>
          <p:nvSpPr>
            <p:cNvPr id="49" name="object 49"/>
            <p:cNvSpPr/>
            <p:nvPr/>
          </p:nvSpPr>
          <p:spPr>
            <a:xfrm>
              <a:off x="5447713" y="1738337"/>
              <a:ext cx="0" cy="414020"/>
            </a:xfrm>
            <a:custGeom>
              <a:avLst/>
              <a:gdLst/>
              <a:ahLst/>
              <a:cxnLst/>
              <a:rect l="l" t="t" r="r" b="b"/>
              <a:pathLst>
                <a:path h="414019">
                  <a:moveTo>
                    <a:pt x="0" y="4135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" name="object 50"/>
            <p:cNvSpPr/>
            <p:nvPr/>
          </p:nvSpPr>
          <p:spPr>
            <a:xfrm>
              <a:off x="5431981" y="1695112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object 51"/>
            <p:cNvSpPr/>
            <p:nvPr/>
          </p:nvSpPr>
          <p:spPr>
            <a:xfrm>
              <a:off x="5431981" y="1695112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4546613" y="2203705"/>
            <a:ext cx="14224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3" name="object 53"/>
          <p:cNvGrpSpPr/>
          <p:nvPr/>
        </p:nvGrpSpPr>
        <p:grpSpPr>
          <a:xfrm>
            <a:off x="4286818" y="2464674"/>
            <a:ext cx="1181735" cy="806450"/>
            <a:chOff x="4286818" y="2464674"/>
            <a:chExt cx="1181735" cy="806450"/>
          </a:xfrm>
        </p:grpSpPr>
        <p:sp>
          <p:nvSpPr>
            <p:cNvPr id="54" name="object 54"/>
            <p:cNvSpPr/>
            <p:nvPr/>
          </p:nvSpPr>
          <p:spPr>
            <a:xfrm>
              <a:off x="4291580" y="2485169"/>
              <a:ext cx="645160" cy="661670"/>
            </a:xfrm>
            <a:custGeom>
              <a:avLst/>
              <a:gdLst/>
              <a:ahLst/>
              <a:cxnLst/>
              <a:rect l="l" t="t" r="r" b="b"/>
              <a:pathLst>
                <a:path w="645160" h="661669">
                  <a:moveTo>
                    <a:pt x="0" y="661499"/>
                  </a:moveTo>
                  <a:lnTo>
                    <a:pt x="0" y="0"/>
                  </a:lnTo>
                  <a:lnTo>
                    <a:pt x="644849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object 55"/>
            <p:cNvSpPr/>
            <p:nvPr/>
          </p:nvSpPr>
          <p:spPr>
            <a:xfrm>
              <a:off x="4936430" y="2469436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0" y="0"/>
                  </a:lnTo>
                  <a:lnTo>
                    <a:pt x="43225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" name="object 56"/>
            <p:cNvSpPr/>
            <p:nvPr/>
          </p:nvSpPr>
          <p:spPr>
            <a:xfrm>
              <a:off x="4936430" y="2469436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43225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" name="object 57"/>
            <p:cNvSpPr/>
            <p:nvPr/>
          </p:nvSpPr>
          <p:spPr>
            <a:xfrm>
              <a:off x="5447713" y="2857467"/>
              <a:ext cx="0" cy="414020"/>
            </a:xfrm>
            <a:custGeom>
              <a:avLst/>
              <a:gdLst/>
              <a:ahLst/>
              <a:cxnLst/>
              <a:rect l="l" t="t" r="r" b="b"/>
              <a:pathLst>
                <a:path h="414020">
                  <a:moveTo>
                    <a:pt x="0" y="4135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8" name="object 58"/>
            <p:cNvSpPr/>
            <p:nvPr/>
          </p:nvSpPr>
          <p:spPr>
            <a:xfrm>
              <a:off x="5431981" y="2814241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" name="object 59"/>
            <p:cNvSpPr/>
            <p:nvPr/>
          </p:nvSpPr>
          <p:spPr>
            <a:xfrm>
              <a:off x="5431981" y="2814241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60" name="object 60"/>
          <p:cNvSpPr txBox="1"/>
          <p:nvPr/>
        </p:nvSpPr>
        <p:spPr>
          <a:xfrm>
            <a:off x="5178553" y="3358874"/>
            <a:ext cx="46799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 panose="020B0604020202020204" pitchFamily="34" charset="0"/>
                <a:cs typeface="Arial" panose="020B0604020202020204" pitchFamily="34" charset="0"/>
              </a:rPr>
              <a:t>&lt;SOS&gt;</a:t>
            </a:r>
            <a:endParaRPr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2347043" y="4758185"/>
            <a:ext cx="1168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ENCODER</a:t>
            </a:r>
            <a:endParaRPr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36825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FF5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Recap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112135" y="3141907"/>
            <a:ext cx="918210" cy="676275"/>
            <a:chOff x="1112135" y="3141907"/>
            <a:chExt cx="918210" cy="676275"/>
          </a:xfrm>
        </p:grpSpPr>
        <p:sp>
          <p:nvSpPr>
            <p:cNvPr id="4" name="object 4"/>
            <p:cNvSpPr/>
            <p:nvPr/>
          </p:nvSpPr>
          <p:spPr>
            <a:xfrm>
              <a:off x="1116897" y="3146669"/>
              <a:ext cx="908685" cy="666750"/>
            </a:xfrm>
            <a:custGeom>
              <a:avLst/>
              <a:gdLst/>
              <a:ahLst/>
              <a:cxnLst/>
              <a:rect l="l" t="t" r="r" b="b"/>
              <a:pathLst>
                <a:path w="908685" h="666750">
                  <a:moveTo>
                    <a:pt x="797347" y="666299"/>
                  </a:moveTo>
                  <a:lnTo>
                    <a:pt x="111052" y="666299"/>
                  </a:lnTo>
                  <a:lnTo>
                    <a:pt x="67825" y="657572"/>
                  </a:lnTo>
                  <a:lnTo>
                    <a:pt x="32526" y="633773"/>
                  </a:lnTo>
                  <a:lnTo>
                    <a:pt x="8727" y="598474"/>
                  </a:lnTo>
                  <a:lnTo>
                    <a:pt x="0" y="555247"/>
                  </a:lnTo>
                  <a:lnTo>
                    <a:pt x="0" y="111052"/>
                  </a:lnTo>
                  <a:lnTo>
                    <a:pt x="8727" y="67825"/>
                  </a:lnTo>
                  <a:lnTo>
                    <a:pt x="32526" y="32526"/>
                  </a:lnTo>
                  <a:lnTo>
                    <a:pt x="67825" y="8727"/>
                  </a:lnTo>
                  <a:lnTo>
                    <a:pt x="111052" y="0"/>
                  </a:lnTo>
                  <a:lnTo>
                    <a:pt x="797347" y="0"/>
                  </a:lnTo>
                  <a:lnTo>
                    <a:pt x="839845" y="8453"/>
                  </a:lnTo>
                  <a:lnTo>
                    <a:pt x="875873" y="32526"/>
                  </a:lnTo>
                  <a:lnTo>
                    <a:pt x="899946" y="68554"/>
                  </a:lnTo>
                  <a:lnTo>
                    <a:pt x="908399" y="111052"/>
                  </a:lnTo>
                  <a:lnTo>
                    <a:pt x="908399" y="555247"/>
                  </a:lnTo>
                  <a:lnTo>
                    <a:pt x="899672" y="598474"/>
                  </a:lnTo>
                  <a:lnTo>
                    <a:pt x="875873" y="633773"/>
                  </a:lnTo>
                  <a:lnTo>
                    <a:pt x="840574" y="657572"/>
                  </a:lnTo>
                  <a:lnTo>
                    <a:pt x="797347" y="666299"/>
                  </a:lnTo>
                  <a:close/>
                </a:path>
              </a:pathLst>
            </a:custGeom>
            <a:solidFill>
              <a:srgbClr val="EA9999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1116897" y="3146669"/>
              <a:ext cx="908685" cy="666750"/>
            </a:xfrm>
            <a:custGeom>
              <a:avLst/>
              <a:gdLst/>
              <a:ahLst/>
              <a:cxnLst/>
              <a:rect l="l" t="t" r="r" b="b"/>
              <a:pathLst>
                <a:path w="908685" h="666750">
                  <a:moveTo>
                    <a:pt x="0" y="111052"/>
                  </a:moveTo>
                  <a:lnTo>
                    <a:pt x="8727" y="67825"/>
                  </a:lnTo>
                  <a:lnTo>
                    <a:pt x="32526" y="32526"/>
                  </a:lnTo>
                  <a:lnTo>
                    <a:pt x="67825" y="8727"/>
                  </a:lnTo>
                  <a:lnTo>
                    <a:pt x="111052" y="0"/>
                  </a:lnTo>
                  <a:lnTo>
                    <a:pt x="797347" y="0"/>
                  </a:lnTo>
                  <a:lnTo>
                    <a:pt x="839845" y="8453"/>
                  </a:lnTo>
                  <a:lnTo>
                    <a:pt x="875873" y="32526"/>
                  </a:lnTo>
                  <a:lnTo>
                    <a:pt x="899946" y="68554"/>
                  </a:lnTo>
                  <a:lnTo>
                    <a:pt x="908399" y="111052"/>
                  </a:lnTo>
                  <a:lnTo>
                    <a:pt x="908399" y="555247"/>
                  </a:lnTo>
                  <a:lnTo>
                    <a:pt x="899672" y="598474"/>
                  </a:lnTo>
                  <a:lnTo>
                    <a:pt x="875873" y="633773"/>
                  </a:lnTo>
                  <a:lnTo>
                    <a:pt x="840574" y="657572"/>
                  </a:lnTo>
                  <a:lnTo>
                    <a:pt x="797347" y="666299"/>
                  </a:lnTo>
                  <a:lnTo>
                    <a:pt x="111052" y="666299"/>
                  </a:lnTo>
                  <a:lnTo>
                    <a:pt x="67825" y="657572"/>
                  </a:lnTo>
                  <a:lnTo>
                    <a:pt x="32526" y="633773"/>
                  </a:lnTo>
                  <a:lnTo>
                    <a:pt x="8727" y="598474"/>
                  </a:lnTo>
                  <a:lnTo>
                    <a:pt x="0" y="555247"/>
                  </a:lnTo>
                  <a:lnTo>
                    <a:pt x="0" y="111052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280572" y="3280048"/>
            <a:ext cx="581025" cy="389255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34620" marR="5080" indent="-122555">
              <a:lnSpc>
                <a:spcPts val="1430"/>
              </a:lnSpc>
              <a:spcBef>
                <a:spcPts val="155"/>
              </a:spcBef>
            </a:pPr>
            <a:r>
              <a:rPr sz="1200" dirty="0">
                <a:latin typeface="Arial" panose="020B0604020202020204" pitchFamily="34" charset="0"/>
                <a:cs typeface="Arial" panose="020B0604020202020204" pitchFamily="34" charset="0"/>
              </a:rPr>
              <a:t>Encoder RNN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2472376" y="3141907"/>
            <a:ext cx="918210" cy="676275"/>
            <a:chOff x="2472376" y="3141907"/>
            <a:chExt cx="918210" cy="676275"/>
          </a:xfrm>
        </p:grpSpPr>
        <p:sp>
          <p:nvSpPr>
            <p:cNvPr id="8" name="object 8"/>
            <p:cNvSpPr/>
            <p:nvPr/>
          </p:nvSpPr>
          <p:spPr>
            <a:xfrm>
              <a:off x="2477139" y="3146669"/>
              <a:ext cx="908685" cy="666750"/>
            </a:xfrm>
            <a:custGeom>
              <a:avLst/>
              <a:gdLst/>
              <a:ahLst/>
              <a:cxnLst/>
              <a:rect l="l" t="t" r="r" b="b"/>
              <a:pathLst>
                <a:path w="908685" h="666750">
                  <a:moveTo>
                    <a:pt x="797347" y="666299"/>
                  </a:moveTo>
                  <a:lnTo>
                    <a:pt x="111052" y="666299"/>
                  </a:lnTo>
                  <a:lnTo>
                    <a:pt x="67825" y="657572"/>
                  </a:lnTo>
                  <a:lnTo>
                    <a:pt x="32526" y="633773"/>
                  </a:lnTo>
                  <a:lnTo>
                    <a:pt x="8727" y="598474"/>
                  </a:lnTo>
                  <a:lnTo>
                    <a:pt x="0" y="555247"/>
                  </a:lnTo>
                  <a:lnTo>
                    <a:pt x="0" y="111052"/>
                  </a:lnTo>
                  <a:lnTo>
                    <a:pt x="8727" y="67825"/>
                  </a:lnTo>
                  <a:lnTo>
                    <a:pt x="32526" y="32526"/>
                  </a:lnTo>
                  <a:lnTo>
                    <a:pt x="67825" y="8727"/>
                  </a:lnTo>
                  <a:lnTo>
                    <a:pt x="111052" y="0"/>
                  </a:lnTo>
                  <a:lnTo>
                    <a:pt x="797347" y="0"/>
                  </a:lnTo>
                  <a:lnTo>
                    <a:pt x="839845" y="8453"/>
                  </a:lnTo>
                  <a:lnTo>
                    <a:pt x="875873" y="32526"/>
                  </a:lnTo>
                  <a:lnTo>
                    <a:pt x="899946" y="68554"/>
                  </a:lnTo>
                  <a:lnTo>
                    <a:pt x="908399" y="111052"/>
                  </a:lnTo>
                  <a:lnTo>
                    <a:pt x="908399" y="555247"/>
                  </a:lnTo>
                  <a:lnTo>
                    <a:pt x="899672" y="598474"/>
                  </a:lnTo>
                  <a:lnTo>
                    <a:pt x="875873" y="633773"/>
                  </a:lnTo>
                  <a:lnTo>
                    <a:pt x="840574" y="657572"/>
                  </a:lnTo>
                  <a:lnTo>
                    <a:pt x="797347" y="666299"/>
                  </a:lnTo>
                  <a:close/>
                </a:path>
              </a:pathLst>
            </a:custGeom>
            <a:solidFill>
              <a:srgbClr val="EA9999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2477139" y="3146669"/>
              <a:ext cx="908685" cy="666750"/>
            </a:xfrm>
            <a:custGeom>
              <a:avLst/>
              <a:gdLst/>
              <a:ahLst/>
              <a:cxnLst/>
              <a:rect l="l" t="t" r="r" b="b"/>
              <a:pathLst>
                <a:path w="908685" h="666750">
                  <a:moveTo>
                    <a:pt x="0" y="111052"/>
                  </a:moveTo>
                  <a:lnTo>
                    <a:pt x="8727" y="67825"/>
                  </a:lnTo>
                  <a:lnTo>
                    <a:pt x="32526" y="32526"/>
                  </a:lnTo>
                  <a:lnTo>
                    <a:pt x="67825" y="8727"/>
                  </a:lnTo>
                  <a:lnTo>
                    <a:pt x="111052" y="0"/>
                  </a:lnTo>
                  <a:lnTo>
                    <a:pt x="797347" y="0"/>
                  </a:lnTo>
                  <a:lnTo>
                    <a:pt x="839845" y="8453"/>
                  </a:lnTo>
                  <a:lnTo>
                    <a:pt x="875873" y="32526"/>
                  </a:lnTo>
                  <a:lnTo>
                    <a:pt x="899946" y="68554"/>
                  </a:lnTo>
                  <a:lnTo>
                    <a:pt x="908399" y="111052"/>
                  </a:lnTo>
                  <a:lnTo>
                    <a:pt x="908399" y="555247"/>
                  </a:lnTo>
                  <a:lnTo>
                    <a:pt x="899672" y="598474"/>
                  </a:lnTo>
                  <a:lnTo>
                    <a:pt x="875873" y="633773"/>
                  </a:lnTo>
                  <a:lnTo>
                    <a:pt x="840574" y="657572"/>
                  </a:lnTo>
                  <a:lnTo>
                    <a:pt x="797347" y="666299"/>
                  </a:lnTo>
                  <a:lnTo>
                    <a:pt x="111052" y="666299"/>
                  </a:lnTo>
                  <a:lnTo>
                    <a:pt x="67825" y="657572"/>
                  </a:lnTo>
                  <a:lnTo>
                    <a:pt x="32526" y="633773"/>
                  </a:lnTo>
                  <a:lnTo>
                    <a:pt x="8727" y="598474"/>
                  </a:lnTo>
                  <a:lnTo>
                    <a:pt x="0" y="555247"/>
                  </a:lnTo>
                  <a:lnTo>
                    <a:pt x="0" y="111052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640814" y="3280048"/>
            <a:ext cx="581025" cy="389255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34620" marR="5080" indent="-122555">
              <a:lnSpc>
                <a:spcPts val="1430"/>
              </a:lnSpc>
              <a:spcBef>
                <a:spcPts val="155"/>
              </a:spcBef>
            </a:pPr>
            <a:r>
              <a:rPr sz="1200" dirty="0">
                <a:latin typeface="Arial" panose="020B0604020202020204" pitchFamily="34" charset="0"/>
                <a:cs typeface="Arial" panose="020B0604020202020204" pitchFamily="34" charset="0"/>
              </a:rPr>
              <a:t>Encoder RNN</a:t>
            </a:r>
            <a:endParaRPr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832618" y="3141907"/>
            <a:ext cx="918210" cy="676275"/>
            <a:chOff x="3832618" y="3141907"/>
            <a:chExt cx="918210" cy="676275"/>
          </a:xfrm>
        </p:grpSpPr>
        <p:sp>
          <p:nvSpPr>
            <p:cNvPr id="12" name="object 12"/>
            <p:cNvSpPr/>
            <p:nvPr/>
          </p:nvSpPr>
          <p:spPr>
            <a:xfrm>
              <a:off x="3837380" y="3146669"/>
              <a:ext cx="908685" cy="666750"/>
            </a:xfrm>
            <a:custGeom>
              <a:avLst/>
              <a:gdLst/>
              <a:ahLst/>
              <a:cxnLst/>
              <a:rect l="l" t="t" r="r" b="b"/>
              <a:pathLst>
                <a:path w="908685" h="666750">
                  <a:moveTo>
                    <a:pt x="797347" y="666299"/>
                  </a:moveTo>
                  <a:lnTo>
                    <a:pt x="111052" y="666299"/>
                  </a:lnTo>
                  <a:lnTo>
                    <a:pt x="67825" y="657572"/>
                  </a:lnTo>
                  <a:lnTo>
                    <a:pt x="32526" y="633773"/>
                  </a:lnTo>
                  <a:lnTo>
                    <a:pt x="8727" y="598474"/>
                  </a:lnTo>
                  <a:lnTo>
                    <a:pt x="0" y="555247"/>
                  </a:lnTo>
                  <a:lnTo>
                    <a:pt x="0" y="111052"/>
                  </a:lnTo>
                  <a:lnTo>
                    <a:pt x="8727" y="67825"/>
                  </a:lnTo>
                  <a:lnTo>
                    <a:pt x="32526" y="32526"/>
                  </a:lnTo>
                  <a:lnTo>
                    <a:pt x="67825" y="8727"/>
                  </a:lnTo>
                  <a:lnTo>
                    <a:pt x="111052" y="0"/>
                  </a:lnTo>
                  <a:lnTo>
                    <a:pt x="797347" y="0"/>
                  </a:lnTo>
                  <a:lnTo>
                    <a:pt x="839845" y="8453"/>
                  </a:lnTo>
                  <a:lnTo>
                    <a:pt x="875873" y="32526"/>
                  </a:lnTo>
                  <a:lnTo>
                    <a:pt x="899946" y="68554"/>
                  </a:lnTo>
                  <a:lnTo>
                    <a:pt x="908399" y="111052"/>
                  </a:lnTo>
                  <a:lnTo>
                    <a:pt x="908399" y="555247"/>
                  </a:lnTo>
                  <a:lnTo>
                    <a:pt x="899672" y="598474"/>
                  </a:lnTo>
                  <a:lnTo>
                    <a:pt x="875873" y="633773"/>
                  </a:lnTo>
                  <a:lnTo>
                    <a:pt x="840574" y="657572"/>
                  </a:lnTo>
                  <a:lnTo>
                    <a:pt x="797347" y="666299"/>
                  </a:lnTo>
                  <a:close/>
                </a:path>
              </a:pathLst>
            </a:custGeom>
            <a:solidFill>
              <a:srgbClr val="EA9999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3837380" y="3146669"/>
              <a:ext cx="908685" cy="666750"/>
            </a:xfrm>
            <a:custGeom>
              <a:avLst/>
              <a:gdLst/>
              <a:ahLst/>
              <a:cxnLst/>
              <a:rect l="l" t="t" r="r" b="b"/>
              <a:pathLst>
                <a:path w="908685" h="666750">
                  <a:moveTo>
                    <a:pt x="0" y="111052"/>
                  </a:moveTo>
                  <a:lnTo>
                    <a:pt x="8727" y="67825"/>
                  </a:lnTo>
                  <a:lnTo>
                    <a:pt x="32526" y="32526"/>
                  </a:lnTo>
                  <a:lnTo>
                    <a:pt x="67825" y="8727"/>
                  </a:lnTo>
                  <a:lnTo>
                    <a:pt x="111052" y="0"/>
                  </a:lnTo>
                  <a:lnTo>
                    <a:pt x="797347" y="0"/>
                  </a:lnTo>
                  <a:lnTo>
                    <a:pt x="839845" y="8453"/>
                  </a:lnTo>
                  <a:lnTo>
                    <a:pt x="875873" y="32526"/>
                  </a:lnTo>
                  <a:lnTo>
                    <a:pt x="899946" y="68554"/>
                  </a:lnTo>
                  <a:lnTo>
                    <a:pt x="908399" y="111052"/>
                  </a:lnTo>
                  <a:lnTo>
                    <a:pt x="908399" y="555247"/>
                  </a:lnTo>
                  <a:lnTo>
                    <a:pt x="899672" y="598474"/>
                  </a:lnTo>
                  <a:lnTo>
                    <a:pt x="875873" y="633773"/>
                  </a:lnTo>
                  <a:lnTo>
                    <a:pt x="840574" y="657572"/>
                  </a:lnTo>
                  <a:lnTo>
                    <a:pt x="797347" y="666299"/>
                  </a:lnTo>
                  <a:lnTo>
                    <a:pt x="111052" y="666299"/>
                  </a:lnTo>
                  <a:lnTo>
                    <a:pt x="67825" y="657572"/>
                  </a:lnTo>
                  <a:lnTo>
                    <a:pt x="32526" y="633773"/>
                  </a:lnTo>
                  <a:lnTo>
                    <a:pt x="8727" y="598474"/>
                  </a:lnTo>
                  <a:lnTo>
                    <a:pt x="0" y="555247"/>
                  </a:lnTo>
                  <a:lnTo>
                    <a:pt x="0" y="111052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4001056" y="3280048"/>
            <a:ext cx="581025" cy="389255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34620" marR="5080" indent="-122555">
              <a:lnSpc>
                <a:spcPts val="1430"/>
              </a:lnSpc>
              <a:spcBef>
                <a:spcPts val="155"/>
              </a:spcBef>
            </a:pPr>
            <a:r>
              <a:rPr sz="1200" dirty="0">
                <a:latin typeface="Arial" panose="020B0604020202020204" pitchFamily="34" charset="0"/>
                <a:cs typeface="Arial" panose="020B0604020202020204" pitchFamily="34" charset="0"/>
              </a:rPr>
              <a:t>Encoder RNN</a:t>
            </a:r>
            <a:endParaRPr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660149" y="3459318"/>
            <a:ext cx="3651885" cy="829310"/>
            <a:chOff x="660149" y="3459318"/>
            <a:chExt cx="3651885" cy="829310"/>
          </a:xfrm>
        </p:grpSpPr>
        <p:sp>
          <p:nvSpPr>
            <p:cNvPr id="16" name="object 16"/>
            <p:cNvSpPr/>
            <p:nvPr/>
          </p:nvSpPr>
          <p:spPr>
            <a:xfrm>
              <a:off x="2025297" y="3479819"/>
              <a:ext cx="394970" cy="0"/>
            </a:xfrm>
            <a:custGeom>
              <a:avLst/>
              <a:gdLst/>
              <a:ahLst/>
              <a:cxnLst/>
              <a:rect l="l" t="t" r="r" b="b"/>
              <a:pathLst>
                <a:path w="394969">
                  <a:moveTo>
                    <a:pt x="0" y="0"/>
                  </a:moveTo>
                  <a:lnTo>
                    <a:pt x="394649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2419947" y="3464086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0" y="0"/>
                  </a:lnTo>
                  <a:lnTo>
                    <a:pt x="43225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object 18"/>
            <p:cNvSpPr/>
            <p:nvPr/>
          </p:nvSpPr>
          <p:spPr>
            <a:xfrm>
              <a:off x="2419947" y="3464086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43225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object 19"/>
            <p:cNvSpPr/>
            <p:nvPr/>
          </p:nvSpPr>
          <p:spPr>
            <a:xfrm>
              <a:off x="664912" y="3479813"/>
              <a:ext cx="394970" cy="0"/>
            </a:xfrm>
            <a:custGeom>
              <a:avLst/>
              <a:gdLst/>
              <a:ahLst/>
              <a:cxnLst/>
              <a:rect l="l" t="t" r="r" b="b"/>
              <a:pathLst>
                <a:path w="394969">
                  <a:moveTo>
                    <a:pt x="0" y="0"/>
                  </a:moveTo>
                  <a:lnTo>
                    <a:pt x="394950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object 20"/>
            <p:cNvSpPr/>
            <p:nvPr/>
          </p:nvSpPr>
          <p:spPr>
            <a:xfrm>
              <a:off x="1059862" y="3464080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5"/>
                  </a:moveTo>
                  <a:lnTo>
                    <a:pt x="0" y="0"/>
                  </a:lnTo>
                  <a:lnTo>
                    <a:pt x="43225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1059862" y="3464080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5"/>
                  </a:moveTo>
                  <a:lnTo>
                    <a:pt x="43225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object 22"/>
            <p:cNvSpPr/>
            <p:nvPr/>
          </p:nvSpPr>
          <p:spPr>
            <a:xfrm>
              <a:off x="3385395" y="3479813"/>
              <a:ext cx="394970" cy="0"/>
            </a:xfrm>
            <a:custGeom>
              <a:avLst/>
              <a:gdLst/>
              <a:ahLst/>
              <a:cxnLst/>
              <a:rect l="l" t="t" r="r" b="b"/>
              <a:pathLst>
                <a:path w="394970">
                  <a:moveTo>
                    <a:pt x="0" y="0"/>
                  </a:moveTo>
                  <a:lnTo>
                    <a:pt x="394949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object 23"/>
            <p:cNvSpPr/>
            <p:nvPr/>
          </p:nvSpPr>
          <p:spPr>
            <a:xfrm>
              <a:off x="3780345" y="3464080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0" y="0"/>
                  </a:lnTo>
                  <a:lnTo>
                    <a:pt x="43225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object 24"/>
            <p:cNvSpPr/>
            <p:nvPr/>
          </p:nvSpPr>
          <p:spPr>
            <a:xfrm>
              <a:off x="3780345" y="3464080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43225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object 25"/>
            <p:cNvSpPr/>
            <p:nvPr/>
          </p:nvSpPr>
          <p:spPr>
            <a:xfrm>
              <a:off x="1571074" y="3869995"/>
              <a:ext cx="0" cy="414020"/>
            </a:xfrm>
            <a:custGeom>
              <a:avLst/>
              <a:gdLst/>
              <a:ahLst/>
              <a:cxnLst/>
              <a:rect l="l" t="t" r="r" b="b"/>
              <a:pathLst>
                <a:path h="414020">
                  <a:moveTo>
                    <a:pt x="0" y="4135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object 26"/>
            <p:cNvSpPr/>
            <p:nvPr/>
          </p:nvSpPr>
          <p:spPr>
            <a:xfrm>
              <a:off x="1555341" y="3826770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object 27"/>
            <p:cNvSpPr/>
            <p:nvPr/>
          </p:nvSpPr>
          <p:spPr>
            <a:xfrm>
              <a:off x="1555341" y="3826770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object 28"/>
            <p:cNvSpPr/>
            <p:nvPr/>
          </p:nvSpPr>
          <p:spPr>
            <a:xfrm>
              <a:off x="2931267" y="3869995"/>
              <a:ext cx="0" cy="414020"/>
            </a:xfrm>
            <a:custGeom>
              <a:avLst/>
              <a:gdLst/>
              <a:ahLst/>
              <a:cxnLst/>
              <a:rect l="l" t="t" r="r" b="b"/>
              <a:pathLst>
                <a:path h="414020">
                  <a:moveTo>
                    <a:pt x="0" y="4135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object 29"/>
            <p:cNvSpPr/>
            <p:nvPr/>
          </p:nvSpPr>
          <p:spPr>
            <a:xfrm>
              <a:off x="2915534" y="3826770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object 30"/>
            <p:cNvSpPr/>
            <p:nvPr/>
          </p:nvSpPr>
          <p:spPr>
            <a:xfrm>
              <a:off x="2915534" y="3826770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object 31"/>
            <p:cNvSpPr/>
            <p:nvPr/>
          </p:nvSpPr>
          <p:spPr>
            <a:xfrm>
              <a:off x="4291508" y="3869995"/>
              <a:ext cx="0" cy="414020"/>
            </a:xfrm>
            <a:custGeom>
              <a:avLst/>
              <a:gdLst/>
              <a:ahLst/>
              <a:cxnLst/>
              <a:rect l="l" t="t" r="r" b="b"/>
              <a:pathLst>
                <a:path h="414020">
                  <a:moveTo>
                    <a:pt x="0" y="4135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object 32"/>
            <p:cNvSpPr/>
            <p:nvPr/>
          </p:nvSpPr>
          <p:spPr>
            <a:xfrm>
              <a:off x="4275775" y="3826770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object 33"/>
            <p:cNvSpPr/>
            <p:nvPr/>
          </p:nvSpPr>
          <p:spPr>
            <a:xfrm>
              <a:off x="4275775" y="3826770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1301671" y="4349458"/>
            <a:ext cx="53911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Komm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750676" y="4349458"/>
            <a:ext cx="36195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bitte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150440" y="4349458"/>
            <a:ext cx="28257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her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44525" y="3200011"/>
            <a:ext cx="228600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sz="1050" baseline="-31746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sz="1050" baseline="-31746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060729" y="3200011"/>
            <a:ext cx="228600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sz="1050" baseline="-31746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sz="1050" baseline="-31746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420971" y="3200011"/>
            <a:ext cx="228600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sz="1050" baseline="-31746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sz="1050" baseline="-31746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584644" y="3944573"/>
            <a:ext cx="23114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sz="1350" baseline="-3395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sz="1350" baseline="-339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944886" y="3944573"/>
            <a:ext cx="23114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sz="1350" baseline="-3395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sz="1350" baseline="-339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4305127" y="3944573"/>
            <a:ext cx="23114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sz="1350" baseline="-3395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sz="1350" baseline="-339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4988823" y="2147125"/>
            <a:ext cx="918210" cy="676275"/>
            <a:chOff x="4988823" y="2147125"/>
            <a:chExt cx="918210" cy="676275"/>
          </a:xfrm>
        </p:grpSpPr>
        <p:sp>
          <p:nvSpPr>
            <p:cNvPr id="44" name="object 44"/>
            <p:cNvSpPr/>
            <p:nvPr/>
          </p:nvSpPr>
          <p:spPr>
            <a:xfrm>
              <a:off x="4993586" y="2151887"/>
              <a:ext cx="908685" cy="666750"/>
            </a:xfrm>
            <a:custGeom>
              <a:avLst/>
              <a:gdLst/>
              <a:ahLst/>
              <a:cxnLst/>
              <a:rect l="l" t="t" r="r" b="b"/>
              <a:pathLst>
                <a:path w="908685" h="666750">
                  <a:moveTo>
                    <a:pt x="797347" y="666299"/>
                  </a:moveTo>
                  <a:lnTo>
                    <a:pt x="111051" y="666299"/>
                  </a:lnTo>
                  <a:lnTo>
                    <a:pt x="67825" y="657572"/>
                  </a:lnTo>
                  <a:lnTo>
                    <a:pt x="32526" y="633773"/>
                  </a:lnTo>
                  <a:lnTo>
                    <a:pt x="8726" y="598474"/>
                  </a:lnTo>
                  <a:lnTo>
                    <a:pt x="0" y="555247"/>
                  </a:lnTo>
                  <a:lnTo>
                    <a:pt x="0" y="111052"/>
                  </a:lnTo>
                  <a:lnTo>
                    <a:pt x="8726" y="67825"/>
                  </a:lnTo>
                  <a:lnTo>
                    <a:pt x="32526" y="32526"/>
                  </a:lnTo>
                  <a:lnTo>
                    <a:pt x="67825" y="8727"/>
                  </a:lnTo>
                  <a:lnTo>
                    <a:pt x="111051" y="0"/>
                  </a:lnTo>
                  <a:lnTo>
                    <a:pt x="797347" y="0"/>
                  </a:lnTo>
                  <a:lnTo>
                    <a:pt x="839845" y="8453"/>
                  </a:lnTo>
                  <a:lnTo>
                    <a:pt x="875873" y="32526"/>
                  </a:lnTo>
                  <a:lnTo>
                    <a:pt x="899946" y="68554"/>
                  </a:lnTo>
                  <a:lnTo>
                    <a:pt x="908399" y="111052"/>
                  </a:lnTo>
                  <a:lnTo>
                    <a:pt x="908399" y="555247"/>
                  </a:lnTo>
                  <a:lnTo>
                    <a:pt x="899672" y="598474"/>
                  </a:lnTo>
                  <a:lnTo>
                    <a:pt x="875873" y="633773"/>
                  </a:lnTo>
                  <a:lnTo>
                    <a:pt x="840574" y="657572"/>
                  </a:lnTo>
                  <a:lnTo>
                    <a:pt x="797347" y="666299"/>
                  </a:lnTo>
                  <a:close/>
                </a:path>
              </a:pathLst>
            </a:custGeom>
            <a:solidFill>
              <a:srgbClr val="B6D7A8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object 45"/>
            <p:cNvSpPr/>
            <p:nvPr/>
          </p:nvSpPr>
          <p:spPr>
            <a:xfrm>
              <a:off x="4993586" y="2151887"/>
              <a:ext cx="908685" cy="666750"/>
            </a:xfrm>
            <a:custGeom>
              <a:avLst/>
              <a:gdLst/>
              <a:ahLst/>
              <a:cxnLst/>
              <a:rect l="l" t="t" r="r" b="b"/>
              <a:pathLst>
                <a:path w="908685" h="666750">
                  <a:moveTo>
                    <a:pt x="0" y="111052"/>
                  </a:moveTo>
                  <a:lnTo>
                    <a:pt x="8726" y="67825"/>
                  </a:lnTo>
                  <a:lnTo>
                    <a:pt x="32526" y="32526"/>
                  </a:lnTo>
                  <a:lnTo>
                    <a:pt x="67825" y="8727"/>
                  </a:lnTo>
                  <a:lnTo>
                    <a:pt x="111051" y="0"/>
                  </a:lnTo>
                  <a:lnTo>
                    <a:pt x="797347" y="0"/>
                  </a:lnTo>
                  <a:lnTo>
                    <a:pt x="839845" y="8453"/>
                  </a:lnTo>
                  <a:lnTo>
                    <a:pt x="875873" y="32526"/>
                  </a:lnTo>
                  <a:lnTo>
                    <a:pt x="899946" y="68554"/>
                  </a:lnTo>
                  <a:lnTo>
                    <a:pt x="908399" y="111052"/>
                  </a:lnTo>
                  <a:lnTo>
                    <a:pt x="908399" y="555247"/>
                  </a:lnTo>
                  <a:lnTo>
                    <a:pt x="899672" y="598474"/>
                  </a:lnTo>
                  <a:lnTo>
                    <a:pt x="875873" y="633773"/>
                  </a:lnTo>
                  <a:lnTo>
                    <a:pt x="840574" y="657572"/>
                  </a:lnTo>
                  <a:lnTo>
                    <a:pt x="797347" y="666299"/>
                  </a:lnTo>
                  <a:lnTo>
                    <a:pt x="111051" y="666299"/>
                  </a:lnTo>
                  <a:lnTo>
                    <a:pt x="67825" y="657572"/>
                  </a:lnTo>
                  <a:lnTo>
                    <a:pt x="32526" y="633773"/>
                  </a:lnTo>
                  <a:lnTo>
                    <a:pt x="8726" y="598474"/>
                  </a:lnTo>
                  <a:lnTo>
                    <a:pt x="0" y="555247"/>
                  </a:lnTo>
                  <a:lnTo>
                    <a:pt x="0" y="111052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5099251" y="2255676"/>
            <a:ext cx="697865" cy="448309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55575" marR="5080" indent="-143510">
              <a:lnSpc>
                <a:spcPts val="1650"/>
              </a:lnSpc>
              <a:spcBef>
                <a:spcPts val="180"/>
              </a:spcBef>
            </a:pP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Decoder RNN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6349065" y="2147125"/>
            <a:ext cx="918210" cy="676275"/>
            <a:chOff x="6349065" y="2147125"/>
            <a:chExt cx="918210" cy="676275"/>
          </a:xfrm>
        </p:grpSpPr>
        <p:sp>
          <p:nvSpPr>
            <p:cNvPr id="48" name="object 48"/>
            <p:cNvSpPr/>
            <p:nvPr/>
          </p:nvSpPr>
          <p:spPr>
            <a:xfrm>
              <a:off x="6353827" y="2151887"/>
              <a:ext cx="908685" cy="666750"/>
            </a:xfrm>
            <a:custGeom>
              <a:avLst/>
              <a:gdLst/>
              <a:ahLst/>
              <a:cxnLst/>
              <a:rect l="l" t="t" r="r" b="b"/>
              <a:pathLst>
                <a:path w="908684" h="666750">
                  <a:moveTo>
                    <a:pt x="797347" y="666299"/>
                  </a:moveTo>
                  <a:lnTo>
                    <a:pt x="111052" y="666299"/>
                  </a:lnTo>
                  <a:lnTo>
                    <a:pt x="67825" y="657572"/>
                  </a:lnTo>
                  <a:lnTo>
                    <a:pt x="32526" y="633773"/>
                  </a:lnTo>
                  <a:lnTo>
                    <a:pt x="8727" y="598474"/>
                  </a:lnTo>
                  <a:lnTo>
                    <a:pt x="0" y="555247"/>
                  </a:lnTo>
                  <a:lnTo>
                    <a:pt x="0" y="111052"/>
                  </a:lnTo>
                  <a:lnTo>
                    <a:pt x="8727" y="67825"/>
                  </a:lnTo>
                  <a:lnTo>
                    <a:pt x="32526" y="32526"/>
                  </a:lnTo>
                  <a:lnTo>
                    <a:pt x="67825" y="8727"/>
                  </a:lnTo>
                  <a:lnTo>
                    <a:pt x="111052" y="0"/>
                  </a:lnTo>
                  <a:lnTo>
                    <a:pt x="797347" y="0"/>
                  </a:lnTo>
                  <a:lnTo>
                    <a:pt x="839845" y="8453"/>
                  </a:lnTo>
                  <a:lnTo>
                    <a:pt x="875873" y="32526"/>
                  </a:lnTo>
                  <a:lnTo>
                    <a:pt x="899946" y="68554"/>
                  </a:lnTo>
                  <a:lnTo>
                    <a:pt x="908399" y="111052"/>
                  </a:lnTo>
                  <a:lnTo>
                    <a:pt x="908399" y="555247"/>
                  </a:lnTo>
                  <a:lnTo>
                    <a:pt x="899672" y="598474"/>
                  </a:lnTo>
                  <a:lnTo>
                    <a:pt x="875873" y="633773"/>
                  </a:lnTo>
                  <a:lnTo>
                    <a:pt x="840574" y="657572"/>
                  </a:lnTo>
                  <a:lnTo>
                    <a:pt x="797347" y="666299"/>
                  </a:lnTo>
                  <a:close/>
                </a:path>
              </a:pathLst>
            </a:custGeom>
            <a:solidFill>
              <a:srgbClr val="B6D7A8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object 49"/>
            <p:cNvSpPr/>
            <p:nvPr/>
          </p:nvSpPr>
          <p:spPr>
            <a:xfrm>
              <a:off x="6353827" y="2151887"/>
              <a:ext cx="908685" cy="666750"/>
            </a:xfrm>
            <a:custGeom>
              <a:avLst/>
              <a:gdLst/>
              <a:ahLst/>
              <a:cxnLst/>
              <a:rect l="l" t="t" r="r" b="b"/>
              <a:pathLst>
                <a:path w="908684" h="666750">
                  <a:moveTo>
                    <a:pt x="0" y="111052"/>
                  </a:moveTo>
                  <a:lnTo>
                    <a:pt x="8727" y="67825"/>
                  </a:lnTo>
                  <a:lnTo>
                    <a:pt x="32526" y="32526"/>
                  </a:lnTo>
                  <a:lnTo>
                    <a:pt x="67825" y="8727"/>
                  </a:lnTo>
                  <a:lnTo>
                    <a:pt x="111052" y="0"/>
                  </a:lnTo>
                  <a:lnTo>
                    <a:pt x="797347" y="0"/>
                  </a:lnTo>
                  <a:lnTo>
                    <a:pt x="839845" y="8453"/>
                  </a:lnTo>
                  <a:lnTo>
                    <a:pt x="875873" y="32526"/>
                  </a:lnTo>
                  <a:lnTo>
                    <a:pt x="899946" y="68554"/>
                  </a:lnTo>
                  <a:lnTo>
                    <a:pt x="908399" y="111052"/>
                  </a:lnTo>
                  <a:lnTo>
                    <a:pt x="908399" y="555247"/>
                  </a:lnTo>
                  <a:lnTo>
                    <a:pt x="899672" y="598474"/>
                  </a:lnTo>
                  <a:lnTo>
                    <a:pt x="875873" y="633773"/>
                  </a:lnTo>
                  <a:lnTo>
                    <a:pt x="840574" y="657572"/>
                  </a:lnTo>
                  <a:lnTo>
                    <a:pt x="797347" y="666299"/>
                  </a:lnTo>
                  <a:lnTo>
                    <a:pt x="111052" y="666299"/>
                  </a:lnTo>
                  <a:lnTo>
                    <a:pt x="67825" y="657572"/>
                  </a:lnTo>
                  <a:lnTo>
                    <a:pt x="32526" y="633773"/>
                  </a:lnTo>
                  <a:lnTo>
                    <a:pt x="8727" y="598474"/>
                  </a:lnTo>
                  <a:lnTo>
                    <a:pt x="0" y="555247"/>
                  </a:lnTo>
                  <a:lnTo>
                    <a:pt x="0" y="111052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6459492" y="2255676"/>
            <a:ext cx="69786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Decoder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6602833" y="2465226"/>
            <a:ext cx="41084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RNN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2" name="object 52"/>
          <p:cNvGrpSpPr/>
          <p:nvPr/>
        </p:nvGrpSpPr>
        <p:grpSpPr>
          <a:xfrm>
            <a:off x="7709306" y="2147125"/>
            <a:ext cx="918210" cy="676275"/>
            <a:chOff x="7709306" y="2147125"/>
            <a:chExt cx="918210" cy="676275"/>
          </a:xfrm>
        </p:grpSpPr>
        <p:sp>
          <p:nvSpPr>
            <p:cNvPr id="53" name="object 53"/>
            <p:cNvSpPr/>
            <p:nvPr/>
          </p:nvSpPr>
          <p:spPr>
            <a:xfrm>
              <a:off x="7714069" y="2151887"/>
              <a:ext cx="908685" cy="666750"/>
            </a:xfrm>
            <a:custGeom>
              <a:avLst/>
              <a:gdLst/>
              <a:ahLst/>
              <a:cxnLst/>
              <a:rect l="l" t="t" r="r" b="b"/>
              <a:pathLst>
                <a:path w="908684" h="666750">
                  <a:moveTo>
                    <a:pt x="797347" y="666299"/>
                  </a:moveTo>
                  <a:lnTo>
                    <a:pt x="111051" y="666299"/>
                  </a:lnTo>
                  <a:lnTo>
                    <a:pt x="67825" y="657572"/>
                  </a:lnTo>
                  <a:lnTo>
                    <a:pt x="32526" y="633773"/>
                  </a:lnTo>
                  <a:lnTo>
                    <a:pt x="8726" y="598474"/>
                  </a:lnTo>
                  <a:lnTo>
                    <a:pt x="0" y="555247"/>
                  </a:lnTo>
                  <a:lnTo>
                    <a:pt x="0" y="111052"/>
                  </a:lnTo>
                  <a:lnTo>
                    <a:pt x="8726" y="67825"/>
                  </a:lnTo>
                  <a:lnTo>
                    <a:pt x="32526" y="32526"/>
                  </a:lnTo>
                  <a:lnTo>
                    <a:pt x="67825" y="8727"/>
                  </a:lnTo>
                  <a:lnTo>
                    <a:pt x="111051" y="0"/>
                  </a:lnTo>
                  <a:lnTo>
                    <a:pt x="797347" y="0"/>
                  </a:lnTo>
                  <a:lnTo>
                    <a:pt x="839845" y="8453"/>
                  </a:lnTo>
                  <a:lnTo>
                    <a:pt x="875873" y="32526"/>
                  </a:lnTo>
                  <a:lnTo>
                    <a:pt x="899946" y="68554"/>
                  </a:lnTo>
                  <a:lnTo>
                    <a:pt x="908399" y="111052"/>
                  </a:lnTo>
                  <a:lnTo>
                    <a:pt x="908399" y="555247"/>
                  </a:lnTo>
                  <a:lnTo>
                    <a:pt x="899672" y="598474"/>
                  </a:lnTo>
                  <a:lnTo>
                    <a:pt x="875873" y="633773"/>
                  </a:lnTo>
                  <a:lnTo>
                    <a:pt x="840574" y="657572"/>
                  </a:lnTo>
                  <a:lnTo>
                    <a:pt x="797347" y="666299"/>
                  </a:lnTo>
                  <a:close/>
                </a:path>
              </a:pathLst>
            </a:custGeom>
            <a:solidFill>
              <a:srgbClr val="B6D7A8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4" name="object 54"/>
            <p:cNvSpPr/>
            <p:nvPr/>
          </p:nvSpPr>
          <p:spPr>
            <a:xfrm>
              <a:off x="7714069" y="2151887"/>
              <a:ext cx="908685" cy="666750"/>
            </a:xfrm>
            <a:custGeom>
              <a:avLst/>
              <a:gdLst/>
              <a:ahLst/>
              <a:cxnLst/>
              <a:rect l="l" t="t" r="r" b="b"/>
              <a:pathLst>
                <a:path w="908684" h="666750">
                  <a:moveTo>
                    <a:pt x="0" y="111052"/>
                  </a:moveTo>
                  <a:lnTo>
                    <a:pt x="8726" y="67825"/>
                  </a:lnTo>
                  <a:lnTo>
                    <a:pt x="32526" y="32526"/>
                  </a:lnTo>
                  <a:lnTo>
                    <a:pt x="67825" y="8727"/>
                  </a:lnTo>
                  <a:lnTo>
                    <a:pt x="111051" y="0"/>
                  </a:lnTo>
                  <a:lnTo>
                    <a:pt x="797347" y="0"/>
                  </a:lnTo>
                  <a:lnTo>
                    <a:pt x="839845" y="8453"/>
                  </a:lnTo>
                  <a:lnTo>
                    <a:pt x="875873" y="32526"/>
                  </a:lnTo>
                  <a:lnTo>
                    <a:pt x="899946" y="68554"/>
                  </a:lnTo>
                  <a:lnTo>
                    <a:pt x="908399" y="111052"/>
                  </a:lnTo>
                  <a:lnTo>
                    <a:pt x="908399" y="555247"/>
                  </a:lnTo>
                  <a:lnTo>
                    <a:pt x="899672" y="598474"/>
                  </a:lnTo>
                  <a:lnTo>
                    <a:pt x="875873" y="633773"/>
                  </a:lnTo>
                  <a:lnTo>
                    <a:pt x="840574" y="657572"/>
                  </a:lnTo>
                  <a:lnTo>
                    <a:pt x="797347" y="666299"/>
                  </a:lnTo>
                  <a:lnTo>
                    <a:pt x="111051" y="666299"/>
                  </a:lnTo>
                  <a:lnTo>
                    <a:pt x="67825" y="657572"/>
                  </a:lnTo>
                  <a:lnTo>
                    <a:pt x="32526" y="633773"/>
                  </a:lnTo>
                  <a:lnTo>
                    <a:pt x="8726" y="598474"/>
                  </a:lnTo>
                  <a:lnTo>
                    <a:pt x="0" y="555247"/>
                  </a:lnTo>
                  <a:lnTo>
                    <a:pt x="0" y="111052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5" name="object 55"/>
          <p:cNvSpPr txBox="1"/>
          <p:nvPr/>
        </p:nvSpPr>
        <p:spPr>
          <a:xfrm>
            <a:off x="7819733" y="2255676"/>
            <a:ext cx="69786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Decoder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7963074" y="2465226"/>
            <a:ext cx="41084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RNN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7" name="object 57"/>
          <p:cNvGrpSpPr/>
          <p:nvPr/>
        </p:nvGrpSpPr>
        <p:grpSpPr>
          <a:xfrm>
            <a:off x="5897223" y="2464536"/>
            <a:ext cx="1807845" cy="41275"/>
            <a:chOff x="5897223" y="2464536"/>
            <a:chExt cx="1807845" cy="41275"/>
          </a:xfrm>
        </p:grpSpPr>
        <p:sp>
          <p:nvSpPr>
            <p:cNvPr id="58" name="object 58"/>
            <p:cNvSpPr/>
            <p:nvPr/>
          </p:nvSpPr>
          <p:spPr>
            <a:xfrm>
              <a:off x="5901986" y="2485037"/>
              <a:ext cx="394970" cy="0"/>
            </a:xfrm>
            <a:custGeom>
              <a:avLst/>
              <a:gdLst/>
              <a:ahLst/>
              <a:cxnLst/>
              <a:rect l="l" t="t" r="r" b="b"/>
              <a:pathLst>
                <a:path w="394970">
                  <a:moveTo>
                    <a:pt x="0" y="0"/>
                  </a:moveTo>
                  <a:lnTo>
                    <a:pt x="394649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" name="object 59"/>
            <p:cNvSpPr/>
            <p:nvPr/>
          </p:nvSpPr>
          <p:spPr>
            <a:xfrm>
              <a:off x="6296636" y="2469305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0" y="0"/>
                  </a:lnTo>
                  <a:lnTo>
                    <a:pt x="43225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" name="object 60"/>
            <p:cNvSpPr/>
            <p:nvPr/>
          </p:nvSpPr>
          <p:spPr>
            <a:xfrm>
              <a:off x="6296636" y="2469305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43225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1" name="object 61"/>
            <p:cNvSpPr/>
            <p:nvPr/>
          </p:nvSpPr>
          <p:spPr>
            <a:xfrm>
              <a:off x="7262083" y="2485032"/>
              <a:ext cx="394970" cy="0"/>
            </a:xfrm>
            <a:custGeom>
              <a:avLst/>
              <a:gdLst/>
              <a:ahLst/>
              <a:cxnLst/>
              <a:rect l="l" t="t" r="r" b="b"/>
              <a:pathLst>
                <a:path w="394970">
                  <a:moveTo>
                    <a:pt x="0" y="0"/>
                  </a:moveTo>
                  <a:lnTo>
                    <a:pt x="394949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" name="object 62"/>
            <p:cNvSpPr/>
            <p:nvPr/>
          </p:nvSpPr>
          <p:spPr>
            <a:xfrm>
              <a:off x="7657033" y="2469299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5"/>
                  </a:moveTo>
                  <a:lnTo>
                    <a:pt x="0" y="0"/>
                  </a:lnTo>
                  <a:lnTo>
                    <a:pt x="43224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" name="object 63"/>
            <p:cNvSpPr/>
            <p:nvPr/>
          </p:nvSpPr>
          <p:spPr>
            <a:xfrm>
              <a:off x="7657033" y="2469299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5"/>
                  </a:moveTo>
                  <a:lnTo>
                    <a:pt x="43224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64" name="object 64"/>
          <p:cNvSpPr txBox="1"/>
          <p:nvPr/>
        </p:nvSpPr>
        <p:spPr>
          <a:xfrm>
            <a:off x="5163391" y="1427287"/>
            <a:ext cx="56896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Please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6578037" y="1427287"/>
            <a:ext cx="46037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come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7977714" y="1427287"/>
            <a:ext cx="38163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here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7" name="object 67"/>
          <p:cNvGrpSpPr/>
          <p:nvPr/>
        </p:nvGrpSpPr>
        <p:grpSpPr>
          <a:xfrm>
            <a:off x="5427218" y="1690349"/>
            <a:ext cx="2761615" cy="466725"/>
            <a:chOff x="5427218" y="1690349"/>
            <a:chExt cx="2761615" cy="466725"/>
          </a:xfrm>
        </p:grpSpPr>
        <p:sp>
          <p:nvSpPr>
            <p:cNvPr id="68" name="object 68"/>
            <p:cNvSpPr/>
            <p:nvPr/>
          </p:nvSpPr>
          <p:spPr>
            <a:xfrm>
              <a:off x="5447713" y="1738337"/>
              <a:ext cx="0" cy="414020"/>
            </a:xfrm>
            <a:custGeom>
              <a:avLst/>
              <a:gdLst/>
              <a:ahLst/>
              <a:cxnLst/>
              <a:rect l="l" t="t" r="r" b="b"/>
              <a:pathLst>
                <a:path h="414019">
                  <a:moveTo>
                    <a:pt x="0" y="4135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" name="object 69"/>
            <p:cNvSpPr/>
            <p:nvPr/>
          </p:nvSpPr>
          <p:spPr>
            <a:xfrm>
              <a:off x="5431981" y="1695112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0" name="object 70"/>
            <p:cNvSpPr/>
            <p:nvPr/>
          </p:nvSpPr>
          <p:spPr>
            <a:xfrm>
              <a:off x="5431981" y="1695112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1" name="object 71"/>
            <p:cNvSpPr/>
            <p:nvPr/>
          </p:nvSpPr>
          <p:spPr>
            <a:xfrm>
              <a:off x="6807955" y="1738337"/>
              <a:ext cx="0" cy="414020"/>
            </a:xfrm>
            <a:custGeom>
              <a:avLst/>
              <a:gdLst/>
              <a:ahLst/>
              <a:cxnLst/>
              <a:rect l="l" t="t" r="r" b="b"/>
              <a:pathLst>
                <a:path h="414019">
                  <a:moveTo>
                    <a:pt x="0" y="4135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" name="object 72"/>
            <p:cNvSpPr/>
            <p:nvPr/>
          </p:nvSpPr>
          <p:spPr>
            <a:xfrm>
              <a:off x="6792222" y="1695112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" name="object 73"/>
            <p:cNvSpPr/>
            <p:nvPr/>
          </p:nvSpPr>
          <p:spPr>
            <a:xfrm>
              <a:off x="6792222" y="1695112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4" name="object 74"/>
            <p:cNvSpPr/>
            <p:nvPr/>
          </p:nvSpPr>
          <p:spPr>
            <a:xfrm>
              <a:off x="8168196" y="1738337"/>
              <a:ext cx="0" cy="414020"/>
            </a:xfrm>
            <a:custGeom>
              <a:avLst/>
              <a:gdLst/>
              <a:ahLst/>
              <a:cxnLst/>
              <a:rect l="l" t="t" r="r" b="b"/>
              <a:pathLst>
                <a:path h="414019">
                  <a:moveTo>
                    <a:pt x="0" y="4135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5" name="object 75"/>
            <p:cNvSpPr/>
            <p:nvPr/>
          </p:nvSpPr>
          <p:spPr>
            <a:xfrm>
              <a:off x="8152464" y="1695112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6" name="object 76"/>
            <p:cNvSpPr/>
            <p:nvPr/>
          </p:nvSpPr>
          <p:spPr>
            <a:xfrm>
              <a:off x="8152464" y="1695112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77" name="object 77"/>
          <p:cNvSpPr txBox="1"/>
          <p:nvPr/>
        </p:nvSpPr>
        <p:spPr>
          <a:xfrm>
            <a:off x="4546613" y="2203705"/>
            <a:ext cx="14224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8" name="object 78"/>
          <p:cNvGrpSpPr/>
          <p:nvPr/>
        </p:nvGrpSpPr>
        <p:grpSpPr>
          <a:xfrm>
            <a:off x="4286818" y="1514983"/>
            <a:ext cx="3902710" cy="1756410"/>
            <a:chOff x="4286818" y="1514983"/>
            <a:chExt cx="3902710" cy="1756410"/>
          </a:xfrm>
        </p:grpSpPr>
        <p:sp>
          <p:nvSpPr>
            <p:cNvPr id="79" name="object 79"/>
            <p:cNvSpPr/>
            <p:nvPr/>
          </p:nvSpPr>
          <p:spPr>
            <a:xfrm>
              <a:off x="4291580" y="2485169"/>
              <a:ext cx="645160" cy="661670"/>
            </a:xfrm>
            <a:custGeom>
              <a:avLst/>
              <a:gdLst/>
              <a:ahLst/>
              <a:cxnLst/>
              <a:rect l="l" t="t" r="r" b="b"/>
              <a:pathLst>
                <a:path w="645160" h="661669">
                  <a:moveTo>
                    <a:pt x="0" y="661499"/>
                  </a:moveTo>
                  <a:lnTo>
                    <a:pt x="0" y="0"/>
                  </a:lnTo>
                  <a:lnTo>
                    <a:pt x="644849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0" name="object 80"/>
            <p:cNvSpPr/>
            <p:nvPr/>
          </p:nvSpPr>
          <p:spPr>
            <a:xfrm>
              <a:off x="4936430" y="2469436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0" y="0"/>
                  </a:lnTo>
                  <a:lnTo>
                    <a:pt x="43225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" name="object 81"/>
            <p:cNvSpPr/>
            <p:nvPr/>
          </p:nvSpPr>
          <p:spPr>
            <a:xfrm>
              <a:off x="4936430" y="2469436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43225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2" name="object 82"/>
            <p:cNvSpPr/>
            <p:nvPr/>
          </p:nvSpPr>
          <p:spPr>
            <a:xfrm>
              <a:off x="5447713" y="2857467"/>
              <a:ext cx="0" cy="414020"/>
            </a:xfrm>
            <a:custGeom>
              <a:avLst/>
              <a:gdLst/>
              <a:ahLst/>
              <a:cxnLst/>
              <a:rect l="l" t="t" r="r" b="b"/>
              <a:pathLst>
                <a:path h="414020">
                  <a:moveTo>
                    <a:pt x="0" y="4135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3" name="object 83"/>
            <p:cNvSpPr/>
            <p:nvPr/>
          </p:nvSpPr>
          <p:spPr>
            <a:xfrm>
              <a:off x="5431981" y="2814241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4" name="object 84"/>
            <p:cNvSpPr/>
            <p:nvPr/>
          </p:nvSpPr>
          <p:spPr>
            <a:xfrm>
              <a:off x="5431981" y="2814241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5" name="object 85"/>
            <p:cNvSpPr/>
            <p:nvPr/>
          </p:nvSpPr>
          <p:spPr>
            <a:xfrm>
              <a:off x="5818262" y="1519774"/>
              <a:ext cx="989965" cy="1492885"/>
            </a:xfrm>
            <a:custGeom>
              <a:avLst/>
              <a:gdLst/>
              <a:ahLst/>
              <a:cxnLst/>
              <a:rect l="l" t="t" r="r" b="b"/>
              <a:pathLst>
                <a:path w="989965" h="1492885">
                  <a:moveTo>
                    <a:pt x="0" y="0"/>
                  </a:moveTo>
                  <a:lnTo>
                    <a:pt x="267772" y="0"/>
                  </a:lnTo>
                  <a:lnTo>
                    <a:pt x="267772" y="1492835"/>
                  </a:lnTo>
                  <a:lnTo>
                    <a:pt x="989699" y="1492835"/>
                  </a:lnTo>
                  <a:lnTo>
                    <a:pt x="989699" y="135555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6" name="object 86"/>
            <p:cNvSpPr/>
            <p:nvPr/>
          </p:nvSpPr>
          <p:spPr>
            <a:xfrm>
              <a:off x="6792229" y="2832099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4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4" y="43225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7" name="object 87"/>
            <p:cNvSpPr/>
            <p:nvPr/>
          </p:nvSpPr>
          <p:spPr>
            <a:xfrm>
              <a:off x="6792229" y="2832099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4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4" y="43225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8" name="object 88"/>
            <p:cNvSpPr/>
            <p:nvPr/>
          </p:nvSpPr>
          <p:spPr>
            <a:xfrm>
              <a:off x="7178406" y="1519746"/>
              <a:ext cx="990600" cy="1492885"/>
            </a:xfrm>
            <a:custGeom>
              <a:avLst/>
              <a:gdLst/>
              <a:ahLst/>
              <a:cxnLst/>
              <a:rect l="l" t="t" r="r" b="b"/>
              <a:pathLst>
                <a:path w="990600" h="1492885">
                  <a:moveTo>
                    <a:pt x="0" y="0"/>
                  </a:moveTo>
                  <a:lnTo>
                    <a:pt x="267854" y="0"/>
                  </a:lnTo>
                  <a:lnTo>
                    <a:pt x="267854" y="1492835"/>
                  </a:lnTo>
                  <a:lnTo>
                    <a:pt x="989999" y="1492835"/>
                  </a:lnTo>
                  <a:lnTo>
                    <a:pt x="989999" y="1355549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9" name="object 89"/>
            <p:cNvSpPr/>
            <p:nvPr/>
          </p:nvSpPr>
          <p:spPr>
            <a:xfrm>
              <a:off x="8152674" y="2832070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0" name="object 90"/>
            <p:cNvSpPr/>
            <p:nvPr/>
          </p:nvSpPr>
          <p:spPr>
            <a:xfrm>
              <a:off x="8152674" y="2832070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91" name="object 91"/>
          <p:cNvSpPr txBox="1"/>
          <p:nvPr/>
        </p:nvSpPr>
        <p:spPr>
          <a:xfrm>
            <a:off x="5178553" y="3358874"/>
            <a:ext cx="46799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 panose="020B0604020202020204" pitchFamily="34" charset="0"/>
                <a:cs typeface="Arial" panose="020B0604020202020204" pitchFamily="34" charset="0"/>
              </a:rPr>
              <a:t>&lt;SOS&gt;</a:t>
            </a:r>
            <a:endParaRPr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6223731" y="965580"/>
            <a:ext cx="1168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DECODER</a:t>
            </a:r>
            <a:endParaRPr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2347043" y="4758185"/>
            <a:ext cx="1168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ENCODER</a:t>
            </a:r>
            <a:endParaRPr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47115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FF5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Transformer Architecture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775729" y="2179537"/>
            <a:ext cx="2072005" cy="676275"/>
            <a:chOff x="1775729" y="2179537"/>
            <a:chExt cx="2072005" cy="676275"/>
          </a:xfrm>
        </p:grpSpPr>
        <p:sp>
          <p:nvSpPr>
            <p:cNvPr id="4" name="object 4"/>
            <p:cNvSpPr/>
            <p:nvPr/>
          </p:nvSpPr>
          <p:spPr>
            <a:xfrm>
              <a:off x="1780492" y="2184300"/>
              <a:ext cx="2062480" cy="666750"/>
            </a:xfrm>
            <a:custGeom>
              <a:avLst/>
              <a:gdLst/>
              <a:ahLst/>
              <a:cxnLst/>
              <a:rect l="l" t="t" r="r" b="b"/>
              <a:pathLst>
                <a:path w="2062479" h="666750">
                  <a:moveTo>
                    <a:pt x="1951147" y="666299"/>
                  </a:moveTo>
                  <a:lnTo>
                    <a:pt x="111052" y="666299"/>
                  </a:lnTo>
                  <a:lnTo>
                    <a:pt x="67825" y="657572"/>
                  </a:lnTo>
                  <a:lnTo>
                    <a:pt x="32526" y="633773"/>
                  </a:lnTo>
                  <a:lnTo>
                    <a:pt x="8727" y="598474"/>
                  </a:lnTo>
                  <a:lnTo>
                    <a:pt x="0" y="555247"/>
                  </a:lnTo>
                  <a:lnTo>
                    <a:pt x="0" y="111052"/>
                  </a:lnTo>
                  <a:lnTo>
                    <a:pt x="8727" y="67825"/>
                  </a:lnTo>
                  <a:lnTo>
                    <a:pt x="32526" y="32526"/>
                  </a:lnTo>
                  <a:lnTo>
                    <a:pt x="67825" y="8727"/>
                  </a:lnTo>
                  <a:lnTo>
                    <a:pt x="111052" y="0"/>
                  </a:lnTo>
                  <a:lnTo>
                    <a:pt x="1951147" y="0"/>
                  </a:lnTo>
                  <a:lnTo>
                    <a:pt x="1993645" y="8453"/>
                  </a:lnTo>
                  <a:lnTo>
                    <a:pt x="2029673" y="32526"/>
                  </a:lnTo>
                  <a:lnTo>
                    <a:pt x="2053746" y="68554"/>
                  </a:lnTo>
                  <a:lnTo>
                    <a:pt x="2062200" y="111052"/>
                  </a:lnTo>
                  <a:lnTo>
                    <a:pt x="2062200" y="555247"/>
                  </a:lnTo>
                  <a:lnTo>
                    <a:pt x="2053473" y="598474"/>
                  </a:lnTo>
                  <a:lnTo>
                    <a:pt x="2029673" y="633773"/>
                  </a:lnTo>
                  <a:lnTo>
                    <a:pt x="1994374" y="657572"/>
                  </a:lnTo>
                  <a:lnTo>
                    <a:pt x="1951147" y="666299"/>
                  </a:lnTo>
                  <a:close/>
                </a:path>
              </a:pathLst>
            </a:custGeom>
            <a:solidFill>
              <a:srgbClr val="EA9999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1780492" y="2184300"/>
              <a:ext cx="2062480" cy="666750"/>
            </a:xfrm>
            <a:custGeom>
              <a:avLst/>
              <a:gdLst/>
              <a:ahLst/>
              <a:cxnLst/>
              <a:rect l="l" t="t" r="r" b="b"/>
              <a:pathLst>
                <a:path w="2062479" h="666750">
                  <a:moveTo>
                    <a:pt x="0" y="111052"/>
                  </a:moveTo>
                  <a:lnTo>
                    <a:pt x="8727" y="67825"/>
                  </a:lnTo>
                  <a:lnTo>
                    <a:pt x="32526" y="32526"/>
                  </a:lnTo>
                  <a:lnTo>
                    <a:pt x="67825" y="8727"/>
                  </a:lnTo>
                  <a:lnTo>
                    <a:pt x="111052" y="0"/>
                  </a:lnTo>
                  <a:lnTo>
                    <a:pt x="1951147" y="0"/>
                  </a:lnTo>
                  <a:lnTo>
                    <a:pt x="1993645" y="8453"/>
                  </a:lnTo>
                  <a:lnTo>
                    <a:pt x="2029673" y="32526"/>
                  </a:lnTo>
                  <a:lnTo>
                    <a:pt x="2053746" y="68554"/>
                  </a:lnTo>
                  <a:lnTo>
                    <a:pt x="2062200" y="111052"/>
                  </a:lnTo>
                  <a:lnTo>
                    <a:pt x="2062200" y="555247"/>
                  </a:lnTo>
                  <a:lnTo>
                    <a:pt x="2053473" y="598474"/>
                  </a:lnTo>
                  <a:lnTo>
                    <a:pt x="2029673" y="633773"/>
                  </a:lnTo>
                  <a:lnTo>
                    <a:pt x="1994374" y="657572"/>
                  </a:lnTo>
                  <a:lnTo>
                    <a:pt x="1951147" y="666299"/>
                  </a:lnTo>
                  <a:lnTo>
                    <a:pt x="111052" y="666299"/>
                  </a:lnTo>
                  <a:lnTo>
                    <a:pt x="67825" y="657572"/>
                  </a:lnTo>
                  <a:lnTo>
                    <a:pt x="32526" y="633773"/>
                  </a:lnTo>
                  <a:lnTo>
                    <a:pt x="8727" y="598474"/>
                  </a:lnTo>
                  <a:lnTo>
                    <a:pt x="0" y="555247"/>
                  </a:lnTo>
                  <a:lnTo>
                    <a:pt x="0" y="111052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225660" y="2392863"/>
            <a:ext cx="137484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Arial" panose="020B0604020202020204" pitchFamily="34" charset="0"/>
                <a:cs typeface="Arial" panose="020B0604020202020204" pitchFamily="34" charset="0"/>
              </a:rPr>
              <a:t>Encoder Block</a:t>
            </a:r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82671" y="3435058"/>
            <a:ext cx="53911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Komm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603526" y="3406758"/>
            <a:ext cx="36195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bitte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475165" y="3406758"/>
            <a:ext cx="28257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her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595738" y="2879307"/>
            <a:ext cx="41275" cy="466725"/>
            <a:chOff x="3595738" y="2879307"/>
            <a:chExt cx="41275" cy="466725"/>
          </a:xfrm>
        </p:grpSpPr>
        <p:sp>
          <p:nvSpPr>
            <p:cNvPr id="11" name="object 11"/>
            <p:cNvSpPr/>
            <p:nvPr/>
          </p:nvSpPr>
          <p:spPr>
            <a:xfrm>
              <a:off x="3616233" y="2927295"/>
              <a:ext cx="0" cy="414020"/>
            </a:xfrm>
            <a:custGeom>
              <a:avLst/>
              <a:gdLst/>
              <a:ahLst/>
              <a:cxnLst/>
              <a:rect l="l" t="t" r="r" b="b"/>
              <a:pathLst>
                <a:path h="414020">
                  <a:moveTo>
                    <a:pt x="0" y="413550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3600500" y="2884069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3600500" y="2884069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3629852" y="3001873"/>
            <a:ext cx="23114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sz="1350" baseline="-3395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sz="1350" baseline="-339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315791" y="1427287"/>
            <a:ext cx="56896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Please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239237" y="1442862"/>
            <a:ext cx="46037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come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147714" y="1427287"/>
            <a:ext cx="38163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here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1931578" y="2879307"/>
            <a:ext cx="873125" cy="490220"/>
            <a:chOff x="1931578" y="2879307"/>
            <a:chExt cx="873125" cy="490220"/>
          </a:xfrm>
        </p:grpSpPr>
        <p:sp>
          <p:nvSpPr>
            <p:cNvPr id="19" name="object 19"/>
            <p:cNvSpPr/>
            <p:nvPr/>
          </p:nvSpPr>
          <p:spPr>
            <a:xfrm>
              <a:off x="1952074" y="2955595"/>
              <a:ext cx="0" cy="414020"/>
            </a:xfrm>
            <a:custGeom>
              <a:avLst/>
              <a:gdLst/>
              <a:ahLst/>
              <a:cxnLst/>
              <a:rect l="l" t="t" r="r" b="b"/>
              <a:pathLst>
                <a:path h="414020">
                  <a:moveTo>
                    <a:pt x="0" y="413550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object 20"/>
            <p:cNvSpPr/>
            <p:nvPr/>
          </p:nvSpPr>
          <p:spPr>
            <a:xfrm>
              <a:off x="1936341" y="2912369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1936341" y="2912369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object 22"/>
            <p:cNvSpPr/>
            <p:nvPr/>
          </p:nvSpPr>
          <p:spPr>
            <a:xfrm>
              <a:off x="2784117" y="2927295"/>
              <a:ext cx="0" cy="414020"/>
            </a:xfrm>
            <a:custGeom>
              <a:avLst/>
              <a:gdLst/>
              <a:ahLst/>
              <a:cxnLst/>
              <a:rect l="l" t="t" r="r" b="b"/>
              <a:pathLst>
                <a:path h="414020">
                  <a:moveTo>
                    <a:pt x="0" y="413550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object 23"/>
            <p:cNvSpPr/>
            <p:nvPr/>
          </p:nvSpPr>
          <p:spPr>
            <a:xfrm>
              <a:off x="2768384" y="2884069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object 24"/>
            <p:cNvSpPr/>
            <p:nvPr/>
          </p:nvSpPr>
          <p:spPr>
            <a:xfrm>
              <a:off x="2768384" y="2884069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5" name="object 25"/>
          <p:cNvGrpSpPr/>
          <p:nvPr/>
        </p:nvGrpSpPr>
        <p:grpSpPr>
          <a:xfrm>
            <a:off x="5433329" y="1690349"/>
            <a:ext cx="2072005" cy="1165225"/>
            <a:chOff x="5433329" y="1690349"/>
            <a:chExt cx="2072005" cy="1165225"/>
          </a:xfrm>
        </p:grpSpPr>
        <p:sp>
          <p:nvSpPr>
            <p:cNvPr id="26" name="object 26"/>
            <p:cNvSpPr/>
            <p:nvPr/>
          </p:nvSpPr>
          <p:spPr>
            <a:xfrm>
              <a:off x="5600113" y="1738337"/>
              <a:ext cx="0" cy="414020"/>
            </a:xfrm>
            <a:custGeom>
              <a:avLst/>
              <a:gdLst/>
              <a:ahLst/>
              <a:cxnLst/>
              <a:rect l="l" t="t" r="r" b="b"/>
              <a:pathLst>
                <a:path h="414019">
                  <a:moveTo>
                    <a:pt x="0" y="4135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object 27"/>
            <p:cNvSpPr/>
            <p:nvPr/>
          </p:nvSpPr>
          <p:spPr>
            <a:xfrm>
              <a:off x="5584381" y="1695112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object 28"/>
            <p:cNvSpPr/>
            <p:nvPr/>
          </p:nvSpPr>
          <p:spPr>
            <a:xfrm>
              <a:off x="5584381" y="1695112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object 29"/>
            <p:cNvSpPr/>
            <p:nvPr/>
          </p:nvSpPr>
          <p:spPr>
            <a:xfrm>
              <a:off x="6469155" y="1753912"/>
              <a:ext cx="0" cy="414020"/>
            </a:xfrm>
            <a:custGeom>
              <a:avLst/>
              <a:gdLst/>
              <a:ahLst/>
              <a:cxnLst/>
              <a:rect l="l" t="t" r="r" b="b"/>
              <a:pathLst>
                <a:path h="414019">
                  <a:moveTo>
                    <a:pt x="0" y="4135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object 30"/>
            <p:cNvSpPr/>
            <p:nvPr/>
          </p:nvSpPr>
          <p:spPr>
            <a:xfrm>
              <a:off x="6453422" y="1710687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object 31"/>
            <p:cNvSpPr/>
            <p:nvPr/>
          </p:nvSpPr>
          <p:spPr>
            <a:xfrm>
              <a:off x="6453422" y="1710687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object 32"/>
            <p:cNvSpPr/>
            <p:nvPr/>
          </p:nvSpPr>
          <p:spPr>
            <a:xfrm>
              <a:off x="7338197" y="1738337"/>
              <a:ext cx="0" cy="414020"/>
            </a:xfrm>
            <a:custGeom>
              <a:avLst/>
              <a:gdLst/>
              <a:ahLst/>
              <a:cxnLst/>
              <a:rect l="l" t="t" r="r" b="b"/>
              <a:pathLst>
                <a:path h="414019">
                  <a:moveTo>
                    <a:pt x="0" y="4135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object 33"/>
            <p:cNvSpPr/>
            <p:nvPr/>
          </p:nvSpPr>
          <p:spPr>
            <a:xfrm>
              <a:off x="7322463" y="1695112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object 34"/>
            <p:cNvSpPr/>
            <p:nvPr/>
          </p:nvSpPr>
          <p:spPr>
            <a:xfrm>
              <a:off x="7322463" y="1695112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object 35"/>
            <p:cNvSpPr/>
            <p:nvPr/>
          </p:nvSpPr>
          <p:spPr>
            <a:xfrm>
              <a:off x="5438092" y="2184299"/>
              <a:ext cx="2062480" cy="666750"/>
            </a:xfrm>
            <a:custGeom>
              <a:avLst/>
              <a:gdLst/>
              <a:ahLst/>
              <a:cxnLst/>
              <a:rect l="l" t="t" r="r" b="b"/>
              <a:pathLst>
                <a:path w="2062479" h="666750">
                  <a:moveTo>
                    <a:pt x="1951147" y="666299"/>
                  </a:moveTo>
                  <a:lnTo>
                    <a:pt x="111051" y="666299"/>
                  </a:lnTo>
                  <a:lnTo>
                    <a:pt x="67825" y="657572"/>
                  </a:lnTo>
                  <a:lnTo>
                    <a:pt x="32526" y="633773"/>
                  </a:lnTo>
                  <a:lnTo>
                    <a:pt x="8726" y="598474"/>
                  </a:lnTo>
                  <a:lnTo>
                    <a:pt x="0" y="555247"/>
                  </a:lnTo>
                  <a:lnTo>
                    <a:pt x="0" y="111052"/>
                  </a:lnTo>
                  <a:lnTo>
                    <a:pt x="8726" y="67825"/>
                  </a:lnTo>
                  <a:lnTo>
                    <a:pt x="32526" y="32526"/>
                  </a:lnTo>
                  <a:lnTo>
                    <a:pt x="67825" y="8727"/>
                  </a:lnTo>
                  <a:lnTo>
                    <a:pt x="111051" y="0"/>
                  </a:lnTo>
                  <a:lnTo>
                    <a:pt x="1951147" y="0"/>
                  </a:lnTo>
                  <a:lnTo>
                    <a:pt x="1993645" y="8453"/>
                  </a:lnTo>
                  <a:lnTo>
                    <a:pt x="2029672" y="32526"/>
                  </a:lnTo>
                  <a:lnTo>
                    <a:pt x="2053746" y="68554"/>
                  </a:lnTo>
                  <a:lnTo>
                    <a:pt x="2062199" y="111052"/>
                  </a:lnTo>
                  <a:lnTo>
                    <a:pt x="2062199" y="555247"/>
                  </a:lnTo>
                  <a:lnTo>
                    <a:pt x="2053472" y="598474"/>
                  </a:lnTo>
                  <a:lnTo>
                    <a:pt x="2029673" y="633773"/>
                  </a:lnTo>
                  <a:lnTo>
                    <a:pt x="1994374" y="657572"/>
                  </a:lnTo>
                  <a:lnTo>
                    <a:pt x="1951147" y="666299"/>
                  </a:lnTo>
                  <a:close/>
                </a:path>
              </a:pathLst>
            </a:custGeom>
            <a:solidFill>
              <a:srgbClr val="B6D7A8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object 36"/>
            <p:cNvSpPr/>
            <p:nvPr/>
          </p:nvSpPr>
          <p:spPr>
            <a:xfrm>
              <a:off x="5438092" y="2184299"/>
              <a:ext cx="2062480" cy="666750"/>
            </a:xfrm>
            <a:custGeom>
              <a:avLst/>
              <a:gdLst/>
              <a:ahLst/>
              <a:cxnLst/>
              <a:rect l="l" t="t" r="r" b="b"/>
              <a:pathLst>
                <a:path w="2062479" h="666750">
                  <a:moveTo>
                    <a:pt x="0" y="111052"/>
                  </a:moveTo>
                  <a:lnTo>
                    <a:pt x="8726" y="67825"/>
                  </a:lnTo>
                  <a:lnTo>
                    <a:pt x="32526" y="32526"/>
                  </a:lnTo>
                  <a:lnTo>
                    <a:pt x="67825" y="8727"/>
                  </a:lnTo>
                  <a:lnTo>
                    <a:pt x="111051" y="0"/>
                  </a:lnTo>
                  <a:lnTo>
                    <a:pt x="1951147" y="0"/>
                  </a:lnTo>
                  <a:lnTo>
                    <a:pt x="1993645" y="8453"/>
                  </a:lnTo>
                  <a:lnTo>
                    <a:pt x="2029672" y="32526"/>
                  </a:lnTo>
                  <a:lnTo>
                    <a:pt x="2053746" y="68554"/>
                  </a:lnTo>
                  <a:lnTo>
                    <a:pt x="2062199" y="111052"/>
                  </a:lnTo>
                  <a:lnTo>
                    <a:pt x="2062199" y="555247"/>
                  </a:lnTo>
                  <a:lnTo>
                    <a:pt x="2053472" y="598474"/>
                  </a:lnTo>
                  <a:lnTo>
                    <a:pt x="2029673" y="633773"/>
                  </a:lnTo>
                  <a:lnTo>
                    <a:pt x="1994374" y="657572"/>
                  </a:lnTo>
                  <a:lnTo>
                    <a:pt x="1951147" y="666299"/>
                  </a:lnTo>
                  <a:lnTo>
                    <a:pt x="111051" y="666299"/>
                  </a:lnTo>
                  <a:lnTo>
                    <a:pt x="67825" y="657572"/>
                  </a:lnTo>
                  <a:lnTo>
                    <a:pt x="32526" y="633773"/>
                  </a:lnTo>
                  <a:lnTo>
                    <a:pt x="8726" y="598474"/>
                  </a:lnTo>
                  <a:lnTo>
                    <a:pt x="0" y="555247"/>
                  </a:lnTo>
                  <a:lnTo>
                    <a:pt x="0" y="111052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1965644" y="3030173"/>
            <a:ext cx="23114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sz="1350" baseline="-3395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sz="1350" baseline="-339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797736" y="3001873"/>
            <a:ext cx="23114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sz="1350" baseline="-3395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sz="1350" baseline="-339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5877228" y="2392863"/>
            <a:ext cx="1361771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Arial" panose="020B0604020202020204" pitchFamily="34" charset="0"/>
                <a:cs typeface="Arial" panose="020B0604020202020204" pitchFamily="34" charset="0"/>
              </a:rPr>
              <a:t>Decoder Block</a:t>
            </a:r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4237037" y="2337337"/>
            <a:ext cx="750570" cy="258445"/>
            <a:chOff x="4237037" y="2337337"/>
            <a:chExt cx="750570" cy="258445"/>
          </a:xfrm>
        </p:grpSpPr>
        <p:sp>
          <p:nvSpPr>
            <p:cNvPr id="41" name="object 41"/>
            <p:cNvSpPr/>
            <p:nvPr/>
          </p:nvSpPr>
          <p:spPr>
            <a:xfrm>
              <a:off x="4241800" y="2342100"/>
              <a:ext cx="741045" cy="248920"/>
            </a:xfrm>
            <a:custGeom>
              <a:avLst/>
              <a:gdLst/>
              <a:ahLst/>
              <a:cxnLst/>
              <a:rect l="l" t="t" r="r" b="b"/>
              <a:pathLst>
                <a:path w="741045" h="248919">
                  <a:moveTo>
                    <a:pt x="616649" y="248699"/>
                  </a:moveTo>
                  <a:lnTo>
                    <a:pt x="616649" y="186524"/>
                  </a:lnTo>
                  <a:lnTo>
                    <a:pt x="0" y="186524"/>
                  </a:lnTo>
                  <a:lnTo>
                    <a:pt x="0" y="62174"/>
                  </a:lnTo>
                  <a:lnTo>
                    <a:pt x="616649" y="62174"/>
                  </a:lnTo>
                  <a:lnTo>
                    <a:pt x="616649" y="0"/>
                  </a:lnTo>
                  <a:lnTo>
                    <a:pt x="740999" y="124349"/>
                  </a:lnTo>
                  <a:lnTo>
                    <a:pt x="616649" y="248699"/>
                  </a:lnTo>
                  <a:close/>
                </a:path>
              </a:pathLst>
            </a:custGeom>
            <a:solidFill>
              <a:srgbClr val="F6B26B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object 42"/>
            <p:cNvSpPr/>
            <p:nvPr/>
          </p:nvSpPr>
          <p:spPr>
            <a:xfrm>
              <a:off x="4241800" y="2342100"/>
              <a:ext cx="741045" cy="248920"/>
            </a:xfrm>
            <a:custGeom>
              <a:avLst/>
              <a:gdLst/>
              <a:ahLst/>
              <a:cxnLst/>
              <a:rect l="l" t="t" r="r" b="b"/>
              <a:pathLst>
                <a:path w="741045" h="248919">
                  <a:moveTo>
                    <a:pt x="0" y="62174"/>
                  </a:moveTo>
                  <a:lnTo>
                    <a:pt x="616649" y="62174"/>
                  </a:lnTo>
                  <a:lnTo>
                    <a:pt x="616649" y="0"/>
                  </a:lnTo>
                  <a:lnTo>
                    <a:pt x="740999" y="124349"/>
                  </a:lnTo>
                  <a:lnTo>
                    <a:pt x="616649" y="248699"/>
                  </a:lnTo>
                  <a:lnTo>
                    <a:pt x="616649" y="186524"/>
                  </a:lnTo>
                  <a:lnTo>
                    <a:pt x="0" y="186524"/>
                  </a:lnTo>
                  <a:lnTo>
                    <a:pt x="0" y="62174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47115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FF5900"/>
                </a:solidFill>
              </a:rPr>
              <a:t>Transformer Architecture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07951" y="1183149"/>
            <a:ext cx="4928187" cy="396034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enAITheme3-whiteB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nAITheme3-whiteBG" id="{3A503187-3BE1-4271-B7A9-C20FF7140878}" vid="{C44A3ACA-3E00-429F-8353-F3C9B94657A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3GenAITheme3-whiteBG</Template>
  <TotalTime>24</TotalTime>
  <Words>585</Words>
  <Application>Microsoft Office PowerPoint</Application>
  <PresentationFormat>On-screen Show (16:9)</PresentationFormat>
  <Paragraphs>294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Gill Sans MT</vt:lpstr>
      <vt:lpstr>Times New Roman</vt:lpstr>
      <vt:lpstr>GenAITheme3-whiteBG</vt:lpstr>
      <vt:lpstr>Understanding Transformer Architecture</vt:lpstr>
      <vt:lpstr>Recap</vt:lpstr>
      <vt:lpstr>Recap</vt:lpstr>
      <vt:lpstr>Recap</vt:lpstr>
      <vt:lpstr>Recap</vt:lpstr>
      <vt:lpstr>Recap</vt:lpstr>
      <vt:lpstr>Recap</vt:lpstr>
      <vt:lpstr>Transformer Architecture</vt:lpstr>
      <vt:lpstr>Transformer Architecture</vt:lpstr>
      <vt:lpstr>Transformer Architecture</vt:lpstr>
      <vt:lpstr>Encoder-Decoder in Transformer</vt:lpstr>
      <vt:lpstr>Encoder-Decoder in Transformer</vt:lpstr>
      <vt:lpstr>Positional Embeddings in Transformer</vt:lpstr>
      <vt:lpstr>Positional Embeddings in Transformer</vt:lpstr>
      <vt:lpstr>Positional Embeddings in Transformer</vt:lpstr>
      <vt:lpstr>Positional Embeddings in Transformer</vt:lpstr>
      <vt:lpstr>Encoder-Decoder in Transformer</vt:lpstr>
      <vt:lpstr>Encoder-Decoder in Transformer</vt:lpstr>
      <vt:lpstr>Intuition behind Self Attention</vt:lpstr>
      <vt:lpstr>Intuition behind Self Attention</vt:lpstr>
      <vt:lpstr>Intuition behind Self Attention</vt:lpstr>
      <vt:lpstr>Intuition behind Self Attention</vt:lpstr>
      <vt:lpstr>Encoder Layer in Transformer</vt:lpstr>
      <vt:lpstr>Encoder Layer in Transformer</vt:lpstr>
      <vt:lpstr>Decoder Layer in Transformer</vt:lpstr>
      <vt:lpstr>Decoder Layer in Transformer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dell</cp:lastModifiedBy>
  <cp:revision>5</cp:revision>
  <dcterms:created xsi:type="dcterms:W3CDTF">2025-03-04T06:19:35Z</dcterms:created>
  <dcterms:modified xsi:type="dcterms:W3CDTF">2025-03-04T08:11:17Z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2025-03-04T00:00:00Z</vt:filetime>
  </property>
  <property fmtid="{D5CDD505-2E9C-101B-9397-08002B2CF9AE}" pid="3" name="Creator">
    <vt:lpwstr>Google</vt:lpwstr>
  </property>
  <property fmtid="{D5CDD505-2E9C-101B-9397-08002B2CF9AE}" pid="4" name="LastSaved">
    <vt:filetime>2025-03-04T00:00:00Z</vt:filetime>
  </property>
</Properties>
</file>