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86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0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5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448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34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70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287" y="2004928"/>
            <a:ext cx="64635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FF5900"/>
                </a:solidFill>
              </a:rPr>
              <a:t>Computation</a:t>
            </a:r>
            <a:r>
              <a:rPr sz="3600" spc="-70" dirty="0">
                <a:solidFill>
                  <a:srgbClr val="FF5900"/>
                </a:solidFill>
              </a:rPr>
              <a:t> </a:t>
            </a:r>
            <a:r>
              <a:rPr sz="3600" spc="155" dirty="0">
                <a:solidFill>
                  <a:srgbClr val="FF5900"/>
                </a:solidFill>
              </a:rPr>
              <a:t>of</a:t>
            </a:r>
            <a:r>
              <a:rPr sz="3600" spc="-70" dirty="0">
                <a:solidFill>
                  <a:srgbClr val="FF5900"/>
                </a:solidFill>
              </a:rPr>
              <a:t> </a:t>
            </a:r>
            <a:r>
              <a:rPr sz="3600" spc="90" dirty="0">
                <a:solidFill>
                  <a:srgbClr val="FF5900"/>
                </a:solidFill>
              </a:rPr>
              <a:t>Self-</a:t>
            </a:r>
            <a:r>
              <a:rPr sz="3600" spc="50" dirty="0">
                <a:solidFill>
                  <a:srgbClr val="FF5900"/>
                </a:solidFill>
              </a:rPr>
              <a:t>Attention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46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Self-Attention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3437" y="2116137"/>
          <a:ext cx="914400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5864" y="1449197"/>
            <a:ext cx="11493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14637" y="2116137"/>
          <a:ext cx="685800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05237" y="2116137"/>
          <a:ext cx="685800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95837" y="2116137"/>
          <a:ext cx="685800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93658" y="1449197"/>
            <a:ext cx="1491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Weight Matrices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708" y="2439797"/>
            <a:ext cx="1263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Gill Sans MT"/>
                <a:cs typeface="Gill Sans MT"/>
              </a:rPr>
              <a:t>x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5595" y="3201797"/>
            <a:ext cx="334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q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0361" y="3201797"/>
            <a:ext cx="325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k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2481" y="3201797"/>
            <a:ext cx="322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v</a:t>
            </a:r>
            <a:endParaRPr sz="1575" baseline="-31746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3437" y="2116137"/>
          <a:ext cx="914400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5864" y="1449197"/>
            <a:ext cx="11493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14637" y="2116137"/>
            <a:ext cx="2676525" cy="911860"/>
            <a:chOff x="2814637" y="2116137"/>
            <a:chExt cx="2676525" cy="911860"/>
          </a:xfrm>
        </p:grpSpPr>
        <p:sp>
          <p:nvSpPr>
            <p:cNvPr id="6" name="object 6"/>
            <p:cNvSpPr/>
            <p:nvPr/>
          </p:nvSpPr>
          <p:spPr>
            <a:xfrm>
              <a:off x="2819400" y="2120900"/>
              <a:ext cx="685800" cy="902335"/>
            </a:xfrm>
            <a:custGeom>
              <a:avLst/>
              <a:gdLst/>
              <a:ahLst/>
              <a:cxnLst/>
              <a:rect l="l" t="t" r="r" b="b"/>
              <a:pathLst>
                <a:path w="685800" h="902335">
                  <a:moveTo>
                    <a:pt x="0" y="0"/>
                  </a:moveTo>
                  <a:lnTo>
                    <a:pt x="228599" y="0"/>
                  </a:lnTo>
                  <a:lnTo>
                    <a:pt x="228599" y="215999"/>
                  </a:lnTo>
                  <a:lnTo>
                    <a:pt x="0" y="215999"/>
                  </a:lnTo>
                  <a:lnTo>
                    <a:pt x="0" y="0"/>
                  </a:lnTo>
                  <a:close/>
                </a:path>
                <a:path w="685800" h="902335">
                  <a:moveTo>
                    <a:pt x="228599" y="0"/>
                  </a:moveTo>
                  <a:lnTo>
                    <a:pt x="457199" y="0"/>
                  </a:lnTo>
                  <a:lnTo>
                    <a:pt x="457199" y="215999"/>
                  </a:lnTo>
                  <a:lnTo>
                    <a:pt x="228599" y="215999"/>
                  </a:lnTo>
                  <a:lnTo>
                    <a:pt x="228599" y="0"/>
                  </a:lnTo>
                  <a:close/>
                </a:path>
                <a:path w="685800" h="902335">
                  <a:moveTo>
                    <a:pt x="457199" y="0"/>
                  </a:moveTo>
                  <a:lnTo>
                    <a:pt x="685799" y="0"/>
                  </a:lnTo>
                  <a:lnTo>
                    <a:pt x="685799" y="215999"/>
                  </a:lnTo>
                  <a:lnTo>
                    <a:pt x="457199" y="215999"/>
                  </a:lnTo>
                  <a:lnTo>
                    <a:pt x="457199" y="0"/>
                  </a:lnTo>
                  <a:close/>
                </a:path>
                <a:path w="685800" h="902335">
                  <a:moveTo>
                    <a:pt x="0" y="228599"/>
                  </a:moveTo>
                  <a:lnTo>
                    <a:pt x="228599" y="228599"/>
                  </a:lnTo>
                  <a:lnTo>
                    <a:pt x="228599" y="444599"/>
                  </a:lnTo>
                  <a:lnTo>
                    <a:pt x="0" y="444599"/>
                  </a:lnTo>
                  <a:lnTo>
                    <a:pt x="0" y="228599"/>
                  </a:lnTo>
                  <a:close/>
                </a:path>
                <a:path w="685800" h="902335">
                  <a:moveTo>
                    <a:pt x="228599" y="228599"/>
                  </a:moveTo>
                  <a:lnTo>
                    <a:pt x="457199" y="228599"/>
                  </a:lnTo>
                  <a:lnTo>
                    <a:pt x="457199" y="444599"/>
                  </a:lnTo>
                  <a:lnTo>
                    <a:pt x="228599" y="444599"/>
                  </a:lnTo>
                  <a:lnTo>
                    <a:pt x="228599" y="228599"/>
                  </a:lnTo>
                  <a:close/>
                </a:path>
                <a:path w="685800" h="902335">
                  <a:moveTo>
                    <a:pt x="457199" y="228599"/>
                  </a:moveTo>
                  <a:lnTo>
                    <a:pt x="685799" y="228599"/>
                  </a:lnTo>
                  <a:lnTo>
                    <a:pt x="685799" y="444599"/>
                  </a:lnTo>
                  <a:lnTo>
                    <a:pt x="457199" y="444599"/>
                  </a:lnTo>
                  <a:lnTo>
                    <a:pt x="457199" y="228599"/>
                  </a:lnTo>
                  <a:close/>
                </a:path>
                <a:path w="685800" h="902335">
                  <a:moveTo>
                    <a:pt x="0" y="457199"/>
                  </a:moveTo>
                  <a:lnTo>
                    <a:pt x="228599" y="457199"/>
                  </a:lnTo>
                  <a:lnTo>
                    <a:pt x="228599" y="673199"/>
                  </a:lnTo>
                  <a:lnTo>
                    <a:pt x="0" y="673199"/>
                  </a:lnTo>
                  <a:lnTo>
                    <a:pt x="0" y="457199"/>
                  </a:lnTo>
                  <a:close/>
                </a:path>
                <a:path w="685800" h="902335">
                  <a:moveTo>
                    <a:pt x="228599" y="457199"/>
                  </a:moveTo>
                  <a:lnTo>
                    <a:pt x="457199" y="457199"/>
                  </a:lnTo>
                  <a:lnTo>
                    <a:pt x="457199" y="673199"/>
                  </a:lnTo>
                  <a:lnTo>
                    <a:pt x="228599" y="673199"/>
                  </a:lnTo>
                  <a:lnTo>
                    <a:pt x="228599" y="457199"/>
                  </a:lnTo>
                  <a:close/>
                </a:path>
                <a:path w="685800" h="902335">
                  <a:moveTo>
                    <a:pt x="457199" y="457199"/>
                  </a:moveTo>
                  <a:lnTo>
                    <a:pt x="685799" y="457199"/>
                  </a:lnTo>
                  <a:lnTo>
                    <a:pt x="685799" y="673199"/>
                  </a:lnTo>
                  <a:lnTo>
                    <a:pt x="457199" y="673199"/>
                  </a:lnTo>
                  <a:lnTo>
                    <a:pt x="457199" y="457199"/>
                  </a:lnTo>
                  <a:close/>
                </a:path>
                <a:path w="685800" h="902335">
                  <a:moveTo>
                    <a:pt x="0" y="685799"/>
                  </a:moveTo>
                  <a:lnTo>
                    <a:pt x="228599" y="685799"/>
                  </a:lnTo>
                  <a:lnTo>
                    <a:pt x="228599" y="901799"/>
                  </a:lnTo>
                  <a:lnTo>
                    <a:pt x="0" y="901799"/>
                  </a:lnTo>
                  <a:lnTo>
                    <a:pt x="0" y="685799"/>
                  </a:lnTo>
                  <a:close/>
                </a:path>
                <a:path w="685800" h="902335">
                  <a:moveTo>
                    <a:pt x="228599" y="685799"/>
                  </a:moveTo>
                  <a:lnTo>
                    <a:pt x="457199" y="685799"/>
                  </a:lnTo>
                  <a:lnTo>
                    <a:pt x="457199" y="901799"/>
                  </a:lnTo>
                  <a:lnTo>
                    <a:pt x="228599" y="901799"/>
                  </a:lnTo>
                  <a:lnTo>
                    <a:pt x="228599" y="685799"/>
                  </a:lnTo>
                  <a:close/>
                </a:path>
                <a:path w="685800" h="902335">
                  <a:moveTo>
                    <a:pt x="457199" y="685799"/>
                  </a:moveTo>
                  <a:lnTo>
                    <a:pt x="685799" y="685799"/>
                  </a:lnTo>
                  <a:lnTo>
                    <a:pt x="685799" y="901799"/>
                  </a:lnTo>
                  <a:lnTo>
                    <a:pt x="457199" y="901799"/>
                  </a:lnTo>
                  <a:lnTo>
                    <a:pt x="457199" y="685799"/>
                  </a:lnTo>
                  <a:close/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0" y="2120900"/>
              <a:ext cx="685800" cy="902335"/>
            </a:xfrm>
            <a:custGeom>
              <a:avLst/>
              <a:gdLst/>
              <a:ahLst/>
              <a:cxnLst/>
              <a:rect l="l" t="t" r="r" b="b"/>
              <a:pathLst>
                <a:path w="685800" h="902335">
                  <a:moveTo>
                    <a:pt x="0" y="0"/>
                  </a:moveTo>
                  <a:lnTo>
                    <a:pt x="228599" y="0"/>
                  </a:lnTo>
                  <a:lnTo>
                    <a:pt x="228599" y="215999"/>
                  </a:lnTo>
                  <a:lnTo>
                    <a:pt x="0" y="215999"/>
                  </a:lnTo>
                  <a:lnTo>
                    <a:pt x="0" y="0"/>
                  </a:lnTo>
                  <a:close/>
                </a:path>
                <a:path w="685800" h="902335">
                  <a:moveTo>
                    <a:pt x="228599" y="0"/>
                  </a:moveTo>
                  <a:lnTo>
                    <a:pt x="457199" y="0"/>
                  </a:lnTo>
                  <a:lnTo>
                    <a:pt x="457199" y="215999"/>
                  </a:lnTo>
                  <a:lnTo>
                    <a:pt x="228599" y="215999"/>
                  </a:lnTo>
                  <a:lnTo>
                    <a:pt x="228599" y="0"/>
                  </a:lnTo>
                  <a:close/>
                </a:path>
                <a:path w="685800" h="902335">
                  <a:moveTo>
                    <a:pt x="457199" y="0"/>
                  </a:moveTo>
                  <a:lnTo>
                    <a:pt x="685799" y="0"/>
                  </a:lnTo>
                  <a:lnTo>
                    <a:pt x="685799" y="215999"/>
                  </a:lnTo>
                  <a:lnTo>
                    <a:pt x="457199" y="215999"/>
                  </a:lnTo>
                  <a:lnTo>
                    <a:pt x="457199" y="0"/>
                  </a:lnTo>
                  <a:close/>
                </a:path>
                <a:path w="685800" h="902335">
                  <a:moveTo>
                    <a:pt x="0" y="228599"/>
                  </a:moveTo>
                  <a:lnTo>
                    <a:pt x="228599" y="228599"/>
                  </a:lnTo>
                  <a:lnTo>
                    <a:pt x="228599" y="444599"/>
                  </a:lnTo>
                  <a:lnTo>
                    <a:pt x="0" y="444599"/>
                  </a:lnTo>
                  <a:lnTo>
                    <a:pt x="0" y="228599"/>
                  </a:lnTo>
                  <a:close/>
                </a:path>
                <a:path w="685800" h="902335">
                  <a:moveTo>
                    <a:pt x="228599" y="228599"/>
                  </a:moveTo>
                  <a:lnTo>
                    <a:pt x="457199" y="228599"/>
                  </a:lnTo>
                  <a:lnTo>
                    <a:pt x="457199" y="444599"/>
                  </a:lnTo>
                  <a:lnTo>
                    <a:pt x="228599" y="444599"/>
                  </a:lnTo>
                  <a:lnTo>
                    <a:pt x="228599" y="228599"/>
                  </a:lnTo>
                  <a:close/>
                </a:path>
                <a:path w="685800" h="902335">
                  <a:moveTo>
                    <a:pt x="457199" y="228599"/>
                  </a:moveTo>
                  <a:lnTo>
                    <a:pt x="685799" y="228599"/>
                  </a:lnTo>
                  <a:lnTo>
                    <a:pt x="685799" y="444599"/>
                  </a:lnTo>
                  <a:lnTo>
                    <a:pt x="457199" y="444599"/>
                  </a:lnTo>
                  <a:lnTo>
                    <a:pt x="457199" y="228599"/>
                  </a:lnTo>
                  <a:close/>
                </a:path>
                <a:path w="685800" h="902335">
                  <a:moveTo>
                    <a:pt x="0" y="457199"/>
                  </a:moveTo>
                  <a:lnTo>
                    <a:pt x="228599" y="457199"/>
                  </a:lnTo>
                  <a:lnTo>
                    <a:pt x="228599" y="673199"/>
                  </a:lnTo>
                  <a:lnTo>
                    <a:pt x="0" y="673199"/>
                  </a:lnTo>
                  <a:lnTo>
                    <a:pt x="0" y="457199"/>
                  </a:lnTo>
                  <a:close/>
                </a:path>
                <a:path w="685800" h="902335">
                  <a:moveTo>
                    <a:pt x="228599" y="457199"/>
                  </a:moveTo>
                  <a:lnTo>
                    <a:pt x="457199" y="457199"/>
                  </a:lnTo>
                  <a:lnTo>
                    <a:pt x="457199" y="673199"/>
                  </a:lnTo>
                  <a:lnTo>
                    <a:pt x="228599" y="673199"/>
                  </a:lnTo>
                  <a:lnTo>
                    <a:pt x="228599" y="457199"/>
                  </a:lnTo>
                  <a:close/>
                </a:path>
                <a:path w="685800" h="902335">
                  <a:moveTo>
                    <a:pt x="457199" y="457199"/>
                  </a:moveTo>
                  <a:lnTo>
                    <a:pt x="685799" y="457199"/>
                  </a:lnTo>
                  <a:lnTo>
                    <a:pt x="685799" y="673199"/>
                  </a:lnTo>
                  <a:lnTo>
                    <a:pt x="457199" y="673199"/>
                  </a:lnTo>
                  <a:lnTo>
                    <a:pt x="457199" y="457199"/>
                  </a:lnTo>
                  <a:close/>
                </a:path>
                <a:path w="685800" h="902335">
                  <a:moveTo>
                    <a:pt x="0" y="685799"/>
                  </a:moveTo>
                  <a:lnTo>
                    <a:pt x="228599" y="685799"/>
                  </a:lnTo>
                  <a:lnTo>
                    <a:pt x="228599" y="901799"/>
                  </a:lnTo>
                  <a:lnTo>
                    <a:pt x="0" y="901799"/>
                  </a:lnTo>
                  <a:lnTo>
                    <a:pt x="0" y="685799"/>
                  </a:lnTo>
                  <a:close/>
                </a:path>
                <a:path w="685800" h="902335">
                  <a:moveTo>
                    <a:pt x="228599" y="685799"/>
                  </a:moveTo>
                  <a:lnTo>
                    <a:pt x="457199" y="685799"/>
                  </a:lnTo>
                  <a:lnTo>
                    <a:pt x="457199" y="901799"/>
                  </a:lnTo>
                  <a:lnTo>
                    <a:pt x="228599" y="901799"/>
                  </a:lnTo>
                  <a:lnTo>
                    <a:pt x="228599" y="685799"/>
                  </a:lnTo>
                  <a:close/>
                </a:path>
                <a:path w="685800" h="902335">
                  <a:moveTo>
                    <a:pt x="457199" y="685799"/>
                  </a:moveTo>
                  <a:lnTo>
                    <a:pt x="685799" y="685799"/>
                  </a:lnTo>
                  <a:lnTo>
                    <a:pt x="685799" y="901799"/>
                  </a:lnTo>
                  <a:lnTo>
                    <a:pt x="457199" y="901799"/>
                  </a:lnTo>
                  <a:lnTo>
                    <a:pt x="457199" y="685799"/>
                  </a:lnTo>
                  <a:close/>
                </a:path>
              </a:pathLst>
            </a:custGeom>
            <a:ln w="9524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0600" y="2120900"/>
              <a:ext cx="685800" cy="902335"/>
            </a:xfrm>
            <a:custGeom>
              <a:avLst/>
              <a:gdLst/>
              <a:ahLst/>
              <a:cxnLst/>
              <a:rect l="l" t="t" r="r" b="b"/>
              <a:pathLst>
                <a:path w="685800" h="902335">
                  <a:moveTo>
                    <a:pt x="0" y="0"/>
                  </a:moveTo>
                  <a:lnTo>
                    <a:pt x="228599" y="0"/>
                  </a:lnTo>
                  <a:lnTo>
                    <a:pt x="228599" y="215999"/>
                  </a:lnTo>
                  <a:lnTo>
                    <a:pt x="0" y="215999"/>
                  </a:lnTo>
                  <a:lnTo>
                    <a:pt x="0" y="0"/>
                  </a:lnTo>
                  <a:close/>
                </a:path>
                <a:path w="685800" h="902335">
                  <a:moveTo>
                    <a:pt x="228599" y="0"/>
                  </a:moveTo>
                  <a:lnTo>
                    <a:pt x="457199" y="0"/>
                  </a:lnTo>
                  <a:lnTo>
                    <a:pt x="457199" y="215999"/>
                  </a:lnTo>
                  <a:lnTo>
                    <a:pt x="228599" y="215999"/>
                  </a:lnTo>
                  <a:lnTo>
                    <a:pt x="228599" y="0"/>
                  </a:lnTo>
                  <a:close/>
                </a:path>
                <a:path w="685800" h="902335">
                  <a:moveTo>
                    <a:pt x="457199" y="0"/>
                  </a:moveTo>
                  <a:lnTo>
                    <a:pt x="685799" y="0"/>
                  </a:lnTo>
                  <a:lnTo>
                    <a:pt x="685799" y="215999"/>
                  </a:lnTo>
                  <a:lnTo>
                    <a:pt x="457199" y="215999"/>
                  </a:lnTo>
                  <a:lnTo>
                    <a:pt x="457199" y="0"/>
                  </a:lnTo>
                  <a:close/>
                </a:path>
                <a:path w="685800" h="902335">
                  <a:moveTo>
                    <a:pt x="0" y="228599"/>
                  </a:moveTo>
                  <a:lnTo>
                    <a:pt x="228599" y="228599"/>
                  </a:lnTo>
                  <a:lnTo>
                    <a:pt x="228599" y="444599"/>
                  </a:lnTo>
                  <a:lnTo>
                    <a:pt x="0" y="444599"/>
                  </a:lnTo>
                  <a:lnTo>
                    <a:pt x="0" y="228599"/>
                  </a:lnTo>
                  <a:close/>
                </a:path>
                <a:path w="685800" h="902335">
                  <a:moveTo>
                    <a:pt x="228599" y="228599"/>
                  </a:moveTo>
                  <a:lnTo>
                    <a:pt x="457199" y="228599"/>
                  </a:lnTo>
                  <a:lnTo>
                    <a:pt x="457199" y="444599"/>
                  </a:lnTo>
                  <a:lnTo>
                    <a:pt x="228599" y="444599"/>
                  </a:lnTo>
                  <a:lnTo>
                    <a:pt x="228599" y="228599"/>
                  </a:lnTo>
                  <a:close/>
                </a:path>
                <a:path w="685800" h="902335">
                  <a:moveTo>
                    <a:pt x="457199" y="228599"/>
                  </a:moveTo>
                  <a:lnTo>
                    <a:pt x="685799" y="228599"/>
                  </a:lnTo>
                  <a:lnTo>
                    <a:pt x="685799" y="444599"/>
                  </a:lnTo>
                  <a:lnTo>
                    <a:pt x="457199" y="444599"/>
                  </a:lnTo>
                  <a:lnTo>
                    <a:pt x="457199" y="228599"/>
                  </a:lnTo>
                  <a:close/>
                </a:path>
                <a:path w="685800" h="902335">
                  <a:moveTo>
                    <a:pt x="0" y="457199"/>
                  </a:moveTo>
                  <a:lnTo>
                    <a:pt x="228599" y="457199"/>
                  </a:lnTo>
                  <a:lnTo>
                    <a:pt x="228599" y="673199"/>
                  </a:lnTo>
                  <a:lnTo>
                    <a:pt x="0" y="673199"/>
                  </a:lnTo>
                  <a:lnTo>
                    <a:pt x="0" y="457199"/>
                  </a:lnTo>
                  <a:close/>
                </a:path>
                <a:path w="685800" h="902335">
                  <a:moveTo>
                    <a:pt x="228599" y="457199"/>
                  </a:moveTo>
                  <a:lnTo>
                    <a:pt x="457199" y="457199"/>
                  </a:lnTo>
                  <a:lnTo>
                    <a:pt x="457199" y="673199"/>
                  </a:lnTo>
                  <a:lnTo>
                    <a:pt x="228599" y="673199"/>
                  </a:lnTo>
                  <a:lnTo>
                    <a:pt x="228599" y="457199"/>
                  </a:lnTo>
                  <a:close/>
                </a:path>
                <a:path w="685800" h="902335">
                  <a:moveTo>
                    <a:pt x="457199" y="457199"/>
                  </a:moveTo>
                  <a:lnTo>
                    <a:pt x="685799" y="457199"/>
                  </a:lnTo>
                  <a:lnTo>
                    <a:pt x="685799" y="673199"/>
                  </a:lnTo>
                  <a:lnTo>
                    <a:pt x="457199" y="673199"/>
                  </a:lnTo>
                  <a:lnTo>
                    <a:pt x="457199" y="457199"/>
                  </a:lnTo>
                  <a:close/>
                </a:path>
                <a:path w="685800" h="902335">
                  <a:moveTo>
                    <a:pt x="0" y="685799"/>
                  </a:moveTo>
                  <a:lnTo>
                    <a:pt x="228599" y="685799"/>
                  </a:lnTo>
                  <a:lnTo>
                    <a:pt x="228599" y="901799"/>
                  </a:lnTo>
                  <a:lnTo>
                    <a:pt x="0" y="901799"/>
                  </a:lnTo>
                  <a:lnTo>
                    <a:pt x="0" y="685799"/>
                  </a:lnTo>
                  <a:close/>
                </a:path>
                <a:path w="685800" h="902335">
                  <a:moveTo>
                    <a:pt x="228599" y="685799"/>
                  </a:moveTo>
                  <a:lnTo>
                    <a:pt x="457199" y="685799"/>
                  </a:lnTo>
                  <a:lnTo>
                    <a:pt x="457199" y="901799"/>
                  </a:lnTo>
                  <a:lnTo>
                    <a:pt x="228599" y="901799"/>
                  </a:lnTo>
                  <a:lnTo>
                    <a:pt x="228599" y="685799"/>
                  </a:lnTo>
                  <a:close/>
                </a:path>
                <a:path w="685800" h="902335">
                  <a:moveTo>
                    <a:pt x="457199" y="685799"/>
                  </a:moveTo>
                  <a:lnTo>
                    <a:pt x="685799" y="685799"/>
                  </a:lnTo>
                  <a:lnTo>
                    <a:pt x="685799" y="901799"/>
                  </a:lnTo>
                  <a:lnTo>
                    <a:pt x="457199" y="901799"/>
                  </a:lnTo>
                  <a:lnTo>
                    <a:pt x="457199" y="685799"/>
                  </a:lnTo>
                  <a:close/>
                </a:path>
              </a:pathLst>
            </a:custGeom>
            <a:ln w="952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3658" y="1449197"/>
            <a:ext cx="1491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Weight Matrices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708" y="2439797"/>
            <a:ext cx="1263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Gill Sans MT"/>
                <a:cs typeface="Gill Sans MT"/>
              </a:rPr>
              <a:t>x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5595" y="3201797"/>
            <a:ext cx="334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q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0361" y="3201797"/>
            <a:ext cx="325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k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2481" y="3201797"/>
            <a:ext cx="322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v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2200" y="2120900"/>
            <a:ext cx="685800" cy="216535"/>
          </a:xfrm>
          <a:custGeom>
            <a:avLst/>
            <a:gdLst/>
            <a:ahLst/>
            <a:cxnLst/>
            <a:rect l="l" t="t" r="r" b="b"/>
            <a:pathLst>
              <a:path w="685800" h="216535">
                <a:moveTo>
                  <a:pt x="0" y="0"/>
                </a:moveTo>
                <a:lnTo>
                  <a:pt x="228599" y="0"/>
                </a:lnTo>
                <a:lnTo>
                  <a:pt x="228599" y="215999"/>
                </a:lnTo>
                <a:lnTo>
                  <a:pt x="0" y="215999"/>
                </a:lnTo>
                <a:lnTo>
                  <a:pt x="0" y="0"/>
                </a:lnTo>
                <a:close/>
              </a:path>
              <a:path w="685800" h="216535">
                <a:moveTo>
                  <a:pt x="228599" y="0"/>
                </a:moveTo>
                <a:lnTo>
                  <a:pt x="457199" y="0"/>
                </a:lnTo>
                <a:lnTo>
                  <a:pt x="457199" y="215999"/>
                </a:lnTo>
                <a:lnTo>
                  <a:pt x="228599" y="215999"/>
                </a:lnTo>
                <a:lnTo>
                  <a:pt x="228599" y="0"/>
                </a:lnTo>
                <a:close/>
              </a:path>
              <a:path w="685800" h="216535">
                <a:moveTo>
                  <a:pt x="457199" y="0"/>
                </a:moveTo>
                <a:lnTo>
                  <a:pt x="685799" y="0"/>
                </a:lnTo>
                <a:lnTo>
                  <a:pt x="685799" y="215999"/>
                </a:lnTo>
                <a:lnTo>
                  <a:pt x="457199" y="215999"/>
                </a:lnTo>
                <a:lnTo>
                  <a:pt x="457199" y="0"/>
                </a:lnTo>
                <a:close/>
              </a:path>
            </a:pathLst>
          </a:custGeom>
          <a:ln w="9524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41927" y="2528697"/>
            <a:ext cx="9920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Query, q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33963" y="1449197"/>
            <a:ext cx="718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15987" y="2700437"/>
            <a:ext cx="5217795" cy="1455420"/>
            <a:chOff x="1315987" y="2700437"/>
            <a:chExt cx="5217795" cy="1455420"/>
          </a:xfrm>
        </p:grpSpPr>
        <p:sp>
          <p:nvSpPr>
            <p:cNvPr id="18" name="object 18"/>
            <p:cNvSpPr/>
            <p:nvPr/>
          </p:nvSpPr>
          <p:spPr>
            <a:xfrm>
              <a:off x="1320750" y="2705199"/>
              <a:ext cx="1818005" cy="1023619"/>
            </a:xfrm>
            <a:custGeom>
              <a:avLst/>
              <a:gdLst/>
              <a:ahLst/>
              <a:cxnLst/>
              <a:rect l="l" t="t" r="r" b="b"/>
              <a:pathLst>
                <a:path w="1818005" h="1023620">
                  <a:moveTo>
                    <a:pt x="0" y="0"/>
                  </a:moveTo>
                  <a:lnTo>
                    <a:pt x="1421" y="48088"/>
                  </a:lnTo>
                  <a:lnTo>
                    <a:pt x="5625" y="95539"/>
                  </a:lnTo>
                  <a:lnTo>
                    <a:pt x="12518" y="142309"/>
                  </a:lnTo>
                  <a:lnTo>
                    <a:pt x="22008" y="188354"/>
                  </a:lnTo>
                  <a:lnTo>
                    <a:pt x="34001" y="233632"/>
                  </a:lnTo>
                  <a:lnTo>
                    <a:pt x="48405" y="278100"/>
                  </a:lnTo>
                  <a:lnTo>
                    <a:pt x="65128" y="321714"/>
                  </a:lnTo>
                  <a:lnTo>
                    <a:pt x="84076" y="364431"/>
                  </a:lnTo>
                  <a:lnTo>
                    <a:pt x="105156" y="406208"/>
                  </a:lnTo>
                  <a:lnTo>
                    <a:pt x="128277" y="447002"/>
                  </a:lnTo>
                  <a:lnTo>
                    <a:pt x="153346" y="486770"/>
                  </a:lnTo>
                  <a:lnTo>
                    <a:pt x="180269" y="525468"/>
                  </a:lnTo>
                  <a:lnTo>
                    <a:pt x="208953" y="563054"/>
                  </a:lnTo>
                  <a:lnTo>
                    <a:pt x="239307" y="599484"/>
                  </a:lnTo>
                  <a:lnTo>
                    <a:pt x="271238" y="634714"/>
                  </a:lnTo>
                  <a:lnTo>
                    <a:pt x="304652" y="668703"/>
                  </a:lnTo>
                  <a:lnTo>
                    <a:pt x="339457" y="701406"/>
                  </a:lnTo>
                  <a:lnTo>
                    <a:pt x="375560" y="732781"/>
                  </a:lnTo>
                  <a:lnTo>
                    <a:pt x="412869" y="762784"/>
                  </a:lnTo>
                  <a:lnTo>
                    <a:pt x="451290" y="791373"/>
                  </a:lnTo>
                  <a:lnTo>
                    <a:pt x="490732" y="818503"/>
                  </a:lnTo>
                  <a:lnTo>
                    <a:pt x="531101" y="844133"/>
                  </a:lnTo>
                  <a:lnTo>
                    <a:pt x="572304" y="868218"/>
                  </a:lnTo>
                  <a:lnTo>
                    <a:pt x="614250" y="890715"/>
                  </a:lnTo>
                  <a:lnTo>
                    <a:pt x="656844" y="911582"/>
                  </a:lnTo>
                  <a:lnTo>
                    <a:pt x="699995" y="930776"/>
                  </a:lnTo>
                  <a:lnTo>
                    <a:pt x="743610" y="948252"/>
                  </a:lnTo>
                  <a:lnTo>
                    <a:pt x="787595" y="963968"/>
                  </a:lnTo>
                  <a:lnTo>
                    <a:pt x="831859" y="977881"/>
                  </a:lnTo>
                  <a:lnTo>
                    <a:pt x="876308" y="989948"/>
                  </a:lnTo>
                  <a:lnTo>
                    <a:pt x="920849" y="1000124"/>
                  </a:lnTo>
                  <a:lnTo>
                    <a:pt x="973949" y="1009764"/>
                  </a:lnTo>
                  <a:lnTo>
                    <a:pt x="1026892" y="1016794"/>
                  </a:lnTo>
                  <a:lnTo>
                    <a:pt x="1079520" y="1021353"/>
                  </a:lnTo>
                  <a:lnTo>
                    <a:pt x="1131677" y="1023579"/>
                  </a:lnTo>
                  <a:lnTo>
                    <a:pt x="1183205" y="1023611"/>
                  </a:lnTo>
                  <a:lnTo>
                    <a:pt x="1233947" y="1021585"/>
                  </a:lnTo>
                  <a:lnTo>
                    <a:pt x="1283746" y="1017641"/>
                  </a:lnTo>
                  <a:lnTo>
                    <a:pt x="1332445" y="1011917"/>
                  </a:lnTo>
                  <a:lnTo>
                    <a:pt x="1379886" y="1004551"/>
                  </a:lnTo>
                  <a:lnTo>
                    <a:pt x="1425913" y="995681"/>
                  </a:lnTo>
                  <a:lnTo>
                    <a:pt x="1470368" y="985445"/>
                  </a:lnTo>
                  <a:lnTo>
                    <a:pt x="1513094" y="973982"/>
                  </a:lnTo>
                  <a:lnTo>
                    <a:pt x="1553934" y="961429"/>
                  </a:lnTo>
                  <a:lnTo>
                    <a:pt x="1603948" y="943710"/>
                  </a:lnTo>
                  <a:lnTo>
                    <a:pt x="1650163" y="924687"/>
                  </a:lnTo>
                  <a:lnTo>
                    <a:pt x="1692234" y="904663"/>
                  </a:lnTo>
                  <a:lnTo>
                    <a:pt x="1729816" y="883943"/>
                  </a:lnTo>
                  <a:lnTo>
                    <a:pt x="1762564" y="862831"/>
                  </a:lnTo>
                  <a:lnTo>
                    <a:pt x="1796174" y="836349"/>
                  </a:lnTo>
                  <a:lnTo>
                    <a:pt x="1809733" y="823242"/>
                  </a:lnTo>
                  <a:lnTo>
                    <a:pt x="1811806" y="821071"/>
                  </a:lnTo>
                  <a:lnTo>
                    <a:pt x="1813783" y="818908"/>
                  </a:lnTo>
                  <a:lnTo>
                    <a:pt x="1815665" y="816754"/>
                  </a:lnTo>
                  <a:lnTo>
                    <a:pt x="1818007" y="814007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4440" y="3479871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28634" y="45857"/>
                  </a:moveTo>
                  <a:lnTo>
                    <a:pt x="0" y="32813"/>
                  </a:lnTo>
                  <a:lnTo>
                    <a:pt x="32236" y="0"/>
                  </a:lnTo>
                  <a:lnTo>
                    <a:pt x="28634" y="45857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440" y="3479871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28634" y="45857"/>
                  </a:moveTo>
                  <a:lnTo>
                    <a:pt x="32236" y="0"/>
                  </a:lnTo>
                  <a:lnTo>
                    <a:pt x="0" y="32813"/>
                  </a:lnTo>
                  <a:lnTo>
                    <a:pt x="28634" y="4585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2300" y="2851114"/>
              <a:ext cx="3350895" cy="1300480"/>
            </a:xfrm>
            <a:custGeom>
              <a:avLst/>
              <a:gdLst/>
              <a:ahLst/>
              <a:cxnLst/>
              <a:rect l="l" t="t" r="r" b="b"/>
              <a:pathLst>
                <a:path w="3350895" h="1300479">
                  <a:moveTo>
                    <a:pt x="0" y="616085"/>
                  </a:moveTo>
                  <a:lnTo>
                    <a:pt x="5611" y="664665"/>
                  </a:lnTo>
                  <a:lnTo>
                    <a:pt x="22084" y="714009"/>
                  </a:lnTo>
                  <a:lnTo>
                    <a:pt x="48874" y="763734"/>
                  </a:lnTo>
                  <a:lnTo>
                    <a:pt x="85440" y="813459"/>
                  </a:lnTo>
                  <a:lnTo>
                    <a:pt x="131237" y="862803"/>
                  </a:lnTo>
                  <a:lnTo>
                    <a:pt x="185723" y="911384"/>
                  </a:lnTo>
                  <a:lnTo>
                    <a:pt x="216055" y="935270"/>
                  </a:lnTo>
                  <a:lnTo>
                    <a:pt x="248355" y="958821"/>
                  </a:lnTo>
                  <a:lnTo>
                    <a:pt x="282556" y="981991"/>
                  </a:lnTo>
                  <a:lnTo>
                    <a:pt x="318590" y="1004732"/>
                  </a:lnTo>
                  <a:lnTo>
                    <a:pt x="356388" y="1026995"/>
                  </a:lnTo>
                  <a:lnTo>
                    <a:pt x="395884" y="1048734"/>
                  </a:lnTo>
                  <a:lnTo>
                    <a:pt x="437009" y="1069901"/>
                  </a:lnTo>
                  <a:lnTo>
                    <a:pt x="479695" y="1090448"/>
                  </a:lnTo>
                  <a:lnTo>
                    <a:pt x="523874" y="1110327"/>
                  </a:lnTo>
                  <a:lnTo>
                    <a:pt x="569480" y="1129491"/>
                  </a:lnTo>
                  <a:lnTo>
                    <a:pt x="616442" y="1147892"/>
                  </a:lnTo>
                  <a:lnTo>
                    <a:pt x="664695" y="1165482"/>
                  </a:lnTo>
                  <a:lnTo>
                    <a:pt x="714169" y="1182213"/>
                  </a:lnTo>
                  <a:lnTo>
                    <a:pt x="764797" y="1198038"/>
                  </a:lnTo>
                  <a:lnTo>
                    <a:pt x="816511" y="1212910"/>
                  </a:lnTo>
                  <a:lnTo>
                    <a:pt x="869244" y="1226780"/>
                  </a:lnTo>
                  <a:lnTo>
                    <a:pt x="922927" y="1239600"/>
                  </a:lnTo>
                  <a:lnTo>
                    <a:pt x="977492" y="1251324"/>
                  </a:lnTo>
                  <a:lnTo>
                    <a:pt x="1032872" y="1261903"/>
                  </a:lnTo>
                  <a:lnTo>
                    <a:pt x="1088999" y="1271289"/>
                  </a:lnTo>
                  <a:lnTo>
                    <a:pt x="1145804" y="1279436"/>
                  </a:lnTo>
                  <a:lnTo>
                    <a:pt x="1203221" y="1286295"/>
                  </a:lnTo>
                  <a:lnTo>
                    <a:pt x="1261180" y="1291818"/>
                  </a:lnTo>
                  <a:lnTo>
                    <a:pt x="1319615" y="1295958"/>
                  </a:lnTo>
                  <a:lnTo>
                    <a:pt x="1378457" y="1298668"/>
                  </a:lnTo>
                  <a:lnTo>
                    <a:pt x="1437638" y="1299899"/>
                  </a:lnTo>
                  <a:lnTo>
                    <a:pt x="1497091" y="1299603"/>
                  </a:lnTo>
                  <a:lnTo>
                    <a:pt x="1556747" y="1297734"/>
                  </a:lnTo>
                  <a:lnTo>
                    <a:pt x="1616539" y="1294243"/>
                  </a:lnTo>
                  <a:lnTo>
                    <a:pt x="1676399" y="1289083"/>
                  </a:lnTo>
                  <a:lnTo>
                    <a:pt x="1726685" y="1283432"/>
                  </a:lnTo>
                  <a:lnTo>
                    <a:pt x="1776930" y="1276589"/>
                  </a:lnTo>
                  <a:lnTo>
                    <a:pt x="1827094" y="1268575"/>
                  </a:lnTo>
                  <a:lnTo>
                    <a:pt x="1877138" y="1259410"/>
                  </a:lnTo>
                  <a:lnTo>
                    <a:pt x="1927021" y="1249115"/>
                  </a:lnTo>
                  <a:lnTo>
                    <a:pt x="1976703" y="1237709"/>
                  </a:lnTo>
                  <a:lnTo>
                    <a:pt x="2026143" y="1225212"/>
                  </a:lnTo>
                  <a:lnTo>
                    <a:pt x="2075302" y="1211645"/>
                  </a:lnTo>
                  <a:lnTo>
                    <a:pt x="2124139" y="1197029"/>
                  </a:lnTo>
                  <a:lnTo>
                    <a:pt x="2172614" y="1181382"/>
                  </a:lnTo>
                  <a:lnTo>
                    <a:pt x="2220686" y="1164726"/>
                  </a:lnTo>
                  <a:lnTo>
                    <a:pt x="2268316" y="1147081"/>
                  </a:lnTo>
                  <a:lnTo>
                    <a:pt x="2315463" y="1128466"/>
                  </a:lnTo>
                  <a:lnTo>
                    <a:pt x="2362087" y="1108902"/>
                  </a:lnTo>
                  <a:lnTo>
                    <a:pt x="2408148" y="1088410"/>
                  </a:lnTo>
                  <a:lnTo>
                    <a:pt x="2453605" y="1067009"/>
                  </a:lnTo>
                  <a:lnTo>
                    <a:pt x="2498419" y="1044719"/>
                  </a:lnTo>
                  <a:lnTo>
                    <a:pt x="2542548" y="1021561"/>
                  </a:lnTo>
                  <a:lnTo>
                    <a:pt x="2585954" y="997555"/>
                  </a:lnTo>
                  <a:lnTo>
                    <a:pt x="2628595" y="972721"/>
                  </a:lnTo>
                  <a:lnTo>
                    <a:pt x="2670431" y="947079"/>
                  </a:lnTo>
                  <a:lnTo>
                    <a:pt x="2711422" y="920650"/>
                  </a:lnTo>
                  <a:lnTo>
                    <a:pt x="2751528" y="893454"/>
                  </a:lnTo>
                  <a:lnTo>
                    <a:pt x="2790709" y="865510"/>
                  </a:lnTo>
                  <a:lnTo>
                    <a:pt x="2828924" y="836840"/>
                  </a:lnTo>
                  <a:lnTo>
                    <a:pt x="2871128" y="803403"/>
                  </a:lnTo>
                  <a:lnTo>
                    <a:pt x="2911973" y="769083"/>
                  </a:lnTo>
                  <a:lnTo>
                    <a:pt x="2951401" y="733910"/>
                  </a:lnTo>
                  <a:lnTo>
                    <a:pt x="2989354" y="697913"/>
                  </a:lnTo>
                  <a:lnTo>
                    <a:pt x="3025771" y="661122"/>
                  </a:lnTo>
                  <a:lnTo>
                    <a:pt x="3060595" y="623566"/>
                  </a:lnTo>
                  <a:lnTo>
                    <a:pt x="3093765" y="585276"/>
                  </a:lnTo>
                  <a:lnTo>
                    <a:pt x="3125223" y="546280"/>
                  </a:lnTo>
                  <a:lnTo>
                    <a:pt x="3154910" y="506609"/>
                  </a:lnTo>
                  <a:lnTo>
                    <a:pt x="3182767" y="466292"/>
                  </a:lnTo>
                  <a:lnTo>
                    <a:pt x="3208734" y="425358"/>
                  </a:lnTo>
                  <a:lnTo>
                    <a:pt x="3235046" y="379655"/>
                  </a:lnTo>
                  <a:lnTo>
                    <a:pt x="3258921" y="333281"/>
                  </a:lnTo>
                  <a:lnTo>
                    <a:pt x="3280282" y="286276"/>
                  </a:lnTo>
                  <a:lnTo>
                    <a:pt x="3299050" y="238680"/>
                  </a:lnTo>
                  <a:lnTo>
                    <a:pt x="3315146" y="190531"/>
                  </a:lnTo>
                  <a:lnTo>
                    <a:pt x="3331389" y="129629"/>
                  </a:lnTo>
                  <a:lnTo>
                    <a:pt x="3343181" y="68002"/>
                  </a:lnTo>
                  <a:lnTo>
                    <a:pt x="3349012" y="21353"/>
                  </a:lnTo>
                  <a:lnTo>
                    <a:pt x="3350369" y="5728"/>
                  </a:lnTo>
                  <a:lnTo>
                    <a:pt x="3350784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97361" y="28079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6" y="43753"/>
                  </a:moveTo>
                  <a:lnTo>
                    <a:pt x="0" y="42643"/>
                  </a:lnTo>
                  <a:lnTo>
                    <a:pt x="17246" y="0"/>
                  </a:lnTo>
                  <a:lnTo>
                    <a:pt x="31446" y="43753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97361" y="28079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6" y="43753"/>
                  </a:moveTo>
                  <a:lnTo>
                    <a:pt x="17246" y="0"/>
                  </a:lnTo>
                  <a:lnTo>
                    <a:pt x="0" y="42643"/>
                  </a:lnTo>
                  <a:lnTo>
                    <a:pt x="31446" y="43753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3437" y="2116137"/>
          <a:ext cx="914400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5864" y="1449197"/>
            <a:ext cx="11493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14637" y="2116137"/>
            <a:ext cx="2676525" cy="911860"/>
            <a:chOff x="2814637" y="2116137"/>
            <a:chExt cx="2676525" cy="911860"/>
          </a:xfrm>
        </p:grpSpPr>
        <p:sp>
          <p:nvSpPr>
            <p:cNvPr id="6" name="object 6"/>
            <p:cNvSpPr/>
            <p:nvPr/>
          </p:nvSpPr>
          <p:spPr>
            <a:xfrm>
              <a:off x="2819400" y="2120900"/>
              <a:ext cx="685800" cy="902335"/>
            </a:xfrm>
            <a:custGeom>
              <a:avLst/>
              <a:gdLst/>
              <a:ahLst/>
              <a:cxnLst/>
              <a:rect l="l" t="t" r="r" b="b"/>
              <a:pathLst>
                <a:path w="685800" h="902335">
                  <a:moveTo>
                    <a:pt x="0" y="0"/>
                  </a:moveTo>
                  <a:lnTo>
                    <a:pt x="228599" y="0"/>
                  </a:lnTo>
                  <a:lnTo>
                    <a:pt x="228599" y="215999"/>
                  </a:lnTo>
                  <a:lnTo>
                    <a:pt x="0" y="215999"/>
                  </a:lnTo>
                  <a:lnTo>
                    <a:pt x="0" y="0"/>
                  </a:lnTo>
                  <a:close/>
                </a:path>
                <a:path w="685800" h="902335">
                  <a:moveTo>
                    <a:pt x="228599" y="0"/>
                  </a:moveTo>
                  <a:lnTo>
                    <a:pt x="457199" y="0"/>
                  </a:lnTo>
                  <a:lnTo>
                    <a:pt x="457199" y="215999"/>
                  </a:lnTo>
                  <a:lnTo>
                    <a:pt x="228599" y="215999"/>
                  </a:lnTo>
                  <a:lnTo>
                    <a:pt x="228599" y="0"/>
                  </a:lnTo>
                  <a:close/>
                </a:path>
                <a:path w="685800" h="902335">
                  <a:moveTo>
                    <a:pt x="457199" y="0"/>
                  </a:moveTo>
                  <a:lnTo>
                    <a:pt x="685799" y="0"/>
                  </a:lnTo>
                  <a:lnTo>
                    <a:pt x="685799" y="215999"/>
                  </a:lnTo>
                  <a:lnTo>
                    <a:pt x="457199" y="215999"/>
                  </a:lnTo>
                  <a:lnTo>
                    <a:pt x="457199" y="0"/>
                  </a:lnTo>
                  <a:close/>
                </a:path>
                <a:path w="685800" h="902335">
                  <a:moveTo>
                    <a:pt x="0" y="228599"/>
                  </a:moveTo>
                  <a:lnTo>
                    <a:pt x="228599" y="228599"/>
                  </a:lnTo>
                  <a:lnTo>
                    <a:pt x="228599" y="444599"/>
                  </a:lnTo>
                  <a:lnTo>
                    <a:pt x="0" y="444599"/>
                  </a:lnTo>
                  <a:lnTo>
                    <a:pt x="0" y="228599"/>
                  </a:lnTo>
                  <a:close/>
                </a:path>
                <a:path w="685800" h="902335">
                  <a:moveTo>
                    <a:pt x="228599" y="228599"/>
                  </a:moveTo>
                  <a:lnTo>
                    <a:pt x="457199" y="228599"/>
                  </a:lnTo>
                  <a:lnTo>
                    <a:pt x="457199" y="444599"/>
                  </a:lnTo>
                  <a:lnTo>
                    <a:pt x="228599" y="444599"/>
                  </a:lnTo>
                  <a:lnTo>
                    <a:pt x="228599" y="228599"/>
                  </a:lnTo>
                  <a:close/>
                </a:path>
                <a:path w="685800" h="902335">
                  <a:moveTo>
                    <a:pt x="457199" y="228599"/>
                  </a:moveTo>
                  <a:lnTo>
                    <a:pt x="685799" y="228599"/>
                  </a:lnTo>
                  <a:lnTo>
                    <a:pt x="685799" y="444599"/>
                  </a:lnTo>
                  <a:lnTo>
                    <a:pt x="457199" y="444599"/>
                  </a:lnTo>
                  <a:lnTo>
                    <a:pt x="457199" y="228599"/>
                  </a:lnTo>
                  <a:close/>
                </a:path>
                <a:path w="685800" h="902335">
                  <a:moveTo>
                    <a:pt x="0" y="457199"/>
                  </a:moveTo>
                  <a:lnTo>
                    <a:pt x="228599" y="457199"/>
                  </a:lnTo>
                  <a:lnTo>
                    <a:pt x="228599" y="673199"/>
                  </a:lnTo>
                  <a:lnTo>
                    <a:pt x="0" y="673199"/>
                  </a:lnTo>
                  <a:lnTo>
                    <a:pt x="0" y="457199"/>
                  </a:lnTo>
                  <a:close/>
                </a:path>
                <a:path w="685800" h="902335">
                  <a:moveTo>
                    <a:pt x="228599" y="457199"/>
                  </a:moveTo>
                  <a:lnTo>
                    <a:pt x="457199" y="457199"/>
                  </a:lnTo>
                  <a:lnTo>
                    <a:pt x="457199" y="673199"/>
                  </a:lnTo>
                  <a:lnTo>
                    <a:pt x="228599" y="673199"/>
                  </a:lnTo>
                  <a:lnTo>
                    <a:pt x="228599" y="457199"/>
                  </a:lnTo>
                  <a:close/>
                </a:path>
                <a:path w="685800" h="902335">
                  <a:moveTo>
                    <a:pt x="457199" y="457199"/>
                  </a:moveTo>
                  <a:lnTo>
                    <a:pt x="685799" y="457199"/>
                  </a:lnTo>
                  <a:lnTo>
                    <a:pt x="685799" y="673199"/>
                  </a:lnTo>
                  <a:lnTo>
                    <a:pt x="457199" y="673199"/>
                  </a:lnTo>
                  <a:lnTo>
                    <a:pt x="457199" y="457199"/>
                  </a:lnTo>
                  <a:close/>
                </a:path>
                <a:path w="685800" h="902335">
                  <a:moveTo>
                    <a:pt x="0" y="685799"/>
                  </a:moveTo>
                  <a:lnTo>
                    <a:pt x="228599" y="685799"/>
                  </a:lnTo>
                  <a:lnTo>
                    <a:pt x="228599" y="901799"/>
                  </a:lnTo>
                  <a:lnTo>
                    <a:pt x="0" y="901799"/>
                  </a:lnTo>
                  <a:lnTo>
                    <a:pt x="0" y="685799"/>
                  </a:lnTo>
                  <a:close/>
                </a:path>
                <a:path w="685800" h="902335">
                  <a:moveTo>
                    <a:pt x="228599" y="685799"/>
                  </a:moveTo>
                  <a:lnTo>
                    <a:pt x="457199" y="685799"/>
                  </a:lnTo>
                  <a:lnTo>
                    <a:pt x="457199" y="901799"/>
                  </a:lnTo>
                  <a:lnTo>
                    <a:pt x="228599" y="901799"/>
                  </a:lnTo>
                  <a:lnTo>
                    <a:pt x="228599" y="685799"/>
                  </a:lnTo>
                  <a:close/>
                </a:path>
                <a:path w="685800" h="902335">
                  <a:moveTo>
                    <a:pt x="457199" y="685799"/>
                  </a:moveTo>
                  <a:lnTo>
                    <a:pt x="685799" y="685799"/>
                  </a:lnTo>
                  <a:lnTo>
                    <a:pt x="685799" y="901799"/>
                  </a:lnTo>
                  <a:lnTo>
                    <a:pt x="457199" y="901799"/>
                  </a:lnTo>
                  <a:lnTo>
                    <a:pt x="457199" y="685799"/>
                  </a:lnTo>
                  <a:close/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0" y="2120900"/>
              <a:ext cx="685800" cy="902335"/>
            </a:xfrm>
            <a:custGeom>
              <a:avLst/>
              <a:gdLst/>
              <a:ahLst/>
              <a:cxnLst/>
              <a:rect l="l" t="t" r="r" b="b"/>
              <a:pathLst>
                <a:path w="685800" h="902335">
                  <a:moveTo>
                    <a:pt x="0" y="0"/>
                  </a:moveTo>
                  <a:lnTo>
                    <a:pt x="228599" y="0"/>
                  </a:lnTo>
                  <a:lnTo>
                    <a:pt x="228599" y="215999"/>
                  </a:lnTo>
                  <a:lnTo>
                    <a:pt x="0" y="215999"/>
                  </a:lnTo>
                  <a:lnTo>
                    <a:pt x="0" y="0"/>
                  </a:lnTo>
                  <a:close/>
                </a:path>
                <a:path w="685800" h="902335">
                  <a:moveTo>
                    <a:pt x="228599" y="0"/>
                  </a:moveTo>
                  <a:lnTo>
                    <a:pt x="457199" y="0"/>
                  </a:lnTo>
                  <a:lnTo>
                    <a:pt x="457199" y="215999"/>
                  </a:lnTo>
                  <a:lnTo>
                    <a:pt x="228599" y="215999"/>
                  </a:lnTo>
                  <a:lnTo>
                    <a:pt x="228599" y="0"/>
                  </a:lnTo>
                  <a:close/>
                </a:path>
                <a:path w="685800" h="902335">
                  <a:moveTo>
                    <a:pt x="457199" y="0"/>
                  </a:moveTo>
                  <a:lnTo>
                    <a:pt x="685799" y="0"/>
                  </a:lnTo>
                  <a:lnTo>
                    <a:pt x="685799" y="215999"/>
                  </a:lnTo>
                  <a:lnTo>
                    <a:pt x="457199" y="215999"/>
                  </a:lnTo>
                  <a:lnTo>
                    <a:pt x="457199" y="0"/>
                  </a:lnTo>
                  <a:close/>
                </a:path>
                <a:path w="685800" h="902335">
                  <a:moveTo>
                    <a:pt x="0" y="228599"/>
                  </a:moveTo>
                  <a:lnTo>
                    <a:pt x="228599" y="228599"/>
                  </a:lnTo>
                  <a:lnTo>
                    <a:pt x="228599" y="444599"/>
                  </a:lnTo>
                  <a:lnTo>
                    <a:pt x="0" y="444599"/>
                  </a:lnTo>
                  <a:lnTo>
                    <a:pt x="0" y="228599"/>
                  </a:lnTo>
                  <a:close/>
                </a:path>
                <a:path w="685800" h="902335">
                  <a:moveTo>
                    <a:pt x="228599" y="228599"/>
                  </a:moveTo>
                  <a:lnTo>
                    <a:pt x="457199" y="228599"/>
                  </a:lnTo>
                  <a:lnTo>
                    <a:pt x="457199" y="444599"/>
                  </a:lnTo>
                  <a:lnTo>
                    <a:pt x="228599" y="444599"/>
                  </a:lnTo>
                  <a:lnTo>
                    <a:pt x="228599" y="228599"/>
                  </a:lnTo>
                  <a:close/>
                </a:path>
                <a:path w="685800" h="902335">
                  <a:moveTo>
                    <a:pt x="457199" y="228599"/>
                  </a:moveTo>
                  <a:lnTo>
                    <a:pt x="685799" y="228599"/>
                  </a:lnTo>
                  <a:lnTo>
                    <a:pt x="685799" y="444599"/>
                  </a:lnTo>
                  <a:lnTo>
                    <a:pt x="457199" y="444599"/>
                  </a:lnTo>
                  <a:lnTo>
                    <a:pt x="457199" y="228599"/>
                  </a:lnTo>
                  <a:close/>
                </a:path>
                <a:path w="685800" h="902335">
                  <a:moveTo>
                    <a:pt x="0" y="457199"/>
                  </a:moveTo>
                  <a:lnTo>
                    <a:pt x="228599" y="457199"/>
                  </a:lnTo>
                  <a:lnTo>
                    <a:pt x="228599" y="673199"/>
                  </a:lnTo>
                  <a:lnTo>
                    <a:pt x="0" y="673199"/>
                  </a:lnTo>
                  <a:lnTo>
                    <a:pt x="0" y="457199"/>
                  </a:lnTo>
                  <a:close/>
                </a:path>
                <a:path w="685800" h="902335">
                  <a:moveTo>
                    <a:pt x="228599" y="457199"/>
                  </a:moveTo>
                  <a:lnTo>
                    <a:pt x="457199" y="457199"/>
                  </a:lnTo>
                  <a:lnTo>
                    <a:pt x="457199" y="673199"/>
                  </a:lnTo>
                  <a:lnTo>
                    <a:pt x="228599" y="673199"/>
                  </a:lnTo>
                  <a:lnTo>
                    <a:pt x="228599" y="457199"/>
                  </a:lnTo>
                  <a:close/>
                </a:path>
                <a:path w="685800" h="902335">
                  <a:moveTo>
                    <a:pt x="457199" y="457199"/>
                  </a:moveTo>
                  <a:lnTo>
                    <a:pt x="685799" y="457199"/>
                  </a:lnTo>
                  <a:lnTo>
                    <a:pt x="685799" y="673199"/>
                  </a:lnTo>
                  <a:lnTo>
                    <a:pt x="457199" y="673199"/>
                  </a:lnTo>
                  <a:lnTo>
                    <a:pt x="457199" y="457199"/>
                  </a:lnTo>
                  <a:close/>
                </a:path>
                <a:path w="685800" h="902335">
                  <a:moveTo>
                    <a:pt x="0" y="685799"/>
                  </a:moveTo>
                  <a:lnTo>
                    <a:pt x="228599" y="685799"/>
                  </a:lnTo>
                  <a:lnTo>
                    <a:pt x="228599" y="901799"/>
                  </a:lnTo>
                  <a:lnTo>
                    <a:pt x="0" y="901799"/>
                  </a:lnTo>
                  <a:lnTo>
                    <a:pt x="0" y="685799"/>
                  </a:lnTo>
                  <a:close/>
                </a:path>
                <a:path w="685800" h="902335">
                  <a:moveTo>
                    <a:pt x="228599" y="685799"/>
                  </a:moveTo>
                  <a:lnTo>
                    <a:pt x="457199" y="685799"/>
                  </a:lnTo>
                  <a:lnTo>
                    <a:pt x="457199" y="901799"/>
                  </a:lnTo>
                  <a:lnTo>
                    <a:pt x="228599" y="901799"/>
                  </a:lnTo>
                  <a:lnTo>
                    <a:pt x="228599" y="685799"/>
                  </a:lnTo>
                  <a:close/>
                </a:path>
                <a:path w="685800" h="902335">
                  <a:moveTo>
                    <a:pt x="457199" y="685799"/>
                  </a:moveTo>
                  <a:lnTo>
                    <a:pt x="685799" y="685799"/>
                  </a:lnTo>
                  <a:lnTo>
                    <a:pt x="685799" y="901799"/>
                  </a:lnTo>
                  <a:lnTo>
                    <a:pt x="457199" y="901799"/>
                  </a:lnTo>
                  <a:lnTo>
                    <a:pt x="457199" y="685799"/>
                  </a:lnTo>
                  <a:close/>
                </a:path>
              </a:pathLst>
            </a:custGeom>
            <a:ln w="9524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0600" y="2120900"/>
              <a:ext cx="685800" cy="902335"/>
            </a:xfrm>
            <a:custGeom>
              <a:avLst/>
              <a:gdLst/>
              <a:ahLst/>
              <a:cxnLst/>
              <a:rect l="l" t="t" r="r" b="b"/>
              <a:pathLst>
                <a:path w="685800" h="902335">
                  <a:moveTo>
                    <a:pt x="0" y="0"/>
                  </a:moveTo>
                  <a:lnTo>
                    <a:pt x="228599" y="0"/>
                  </a:lnTo>
                  <a:lnTo>
                    <a:pt x="228599" y="215999"/>
                  </a:lnTo>
                  <a:lnTo>
                    <a:pt x="0" y="215999"/>
                  </a:lnTo>
                  <a:lnTo>
                    <a:pt x="0" y="0"/>
                  </a:lnTo>
                  <a:close/>
                </a:path>
                <a:path w="685800" h="902335">
                  <a:moveTo>
                    <a:pt x="228599" y="0"/>
                  </a:moveTo>
                  <a:lnTo>
                    <a:pt x="457199" y="0"/>
                  </a:lnTo>
                  <a:lnTo>
                    <a:pt x="457199" y="215999"/>
                  </a:lnTo>
                  <a:lnTo>
                    <a:pt x="228599" y="215999"/>
                  </a:lnTo>
                  <a:lnTo>
                    <a:pt x="228599" y="0"/>
                  </a:lnTo>
                  <a:close/>
                </a:path>
                <a:path w="685800" h="902335">
                  <a:moveTo>
                    <a:pt x="457199" y="0"/>
                  </a:moveTo>
                  <a:lnTo>
                    <a:pt x="685799" y="0"/>
                  </a:lnTo>
                  <a:lnTo>
                    <a:pt x="685799" y="215999"/>
                  </a:lnTo>
                  <a:lnTo>
                    <a:pt x="457199" y="215999"/>
                  </a:lnTo>
                  <a:lnTo>
                    <a:pt x="457199" y="0"/>
                  </a:lnTo>
                  <a:close/>
                </a:path>
                <a:path w="685800" h="902335">
                  <a:moveTo>
                    <a:pt x="0" y="228599"/>
                  </a:moveTo>
                  <a:lnTo>
                    <a:pt x="228599" y="228599"/>
                  </a:lnTo>
                  <a:lnTo>
                    <a:pt x="228599" y="444599"/>
                  </a:lnTo>
                  <a:lnTo>
                    <a:pt x="0" y="444599"/>
                  </a:lnTo>
                  <a:lnTo>
                    <a:pt x="0" y="228599"/>
                  </a:lnTo>
                  <a:close/>
                </a:path>
                <a:path w="685800" h="902335">
                  <a:moveTo>
                    <a:pt x="228599" y="228599"/>
                  </a:moveTo>
                  <a:lnTo>
                    <a:pt x="457199" y="228599"/>
                  </a:lnTo>
                  <a:lnTo>
                    <a:pt x="457199" y="444599"/>
                  </a:lnTo>
                  <a:lnTo>
                    <a:pt x="228599" y="444599"/>
                  </a:lnTo>
                  <a:lnTo>
                    <a:pt x="228599" y="228599"/>
                  </a:lnTo>
                  <a:close/>
                </a:path>
                <a:path w="685800" h="902335">
                  <a:moveTo>
                    <a:pt x="457199" y="228599"/>
                  </a:moveTo>
                  <a:lnTo>
                    <a:pt x="685799" y="228599"/>
                  </a:lnTo>
                  <a:lnTo>
                    <a:pt x="685799" y="444599"/>
                  </a:lnTo>
                  <a:lnTo>
                    <a:pt x="457199" y="444599"/>
                  </a:lnTo>
                  <a:lnTo>
                    <a:pt x="457199" y="228599"/>
                  </a:lnTo>
                  <a:close/>
                </a:path>
                <a:path w="685800" h="902335">
                  <a:moveTo>
                    <a:pt x="0" y="457199"/>
                  </a:moveTo>
                  <a:lnTo>
                    <a:pt x="228599" y="457199"/>
                  </a:lnTo>
                  <a:lnTo>
                    <a:pt x="228599" y="673199"/>
                  </a:lnTo>
                  <a:lnTo>
                    <a:pt x="0" y="673199"/>
                  </a:lnTo>
                  <a:lnTo>
                    <a:pt x="0" y="457199"/>
                  </a:lnTo>
                  <a:close/>
                </a:path>
                <a:path w="685800" h="902335">
                  <a:moveTo>
                    <a:pt x="228599" y="457199"/>
                  </a:moveTo>
                  <a:lnTo>
                    <a:pt x="457199" y="457199"/>
                  </a:lnTo>
                  <a:lnTo>
                    <a:pt x="457199" y="673199"/>
                  </a:lnTo>
                  <a:lnTo>
                    <a:pt x="228599" y="673199"/>
                  </a:lnTo>
                  <a:lnTo>
                    <a:pt x="228599" y="457199"/>
                  </a:lnTo>
                  <a:close/>
                </a:path>
                <a:path w="685800" h="902335">
                  <a:moveTo>
                    <a:pt x="457199" y="457199"/>
                  </a:moveTo>
                  <a:lnTo>
                    <a:pt x="685799" y="457199"/>
                  </a:lnTo>
                  <a:lnTo>
                    <a:pt x="685799" y="673199"/>
                  </a:lnTo>
                  <a:lnTo>
                    <a:pt x="457199" y="673199"/>
                  </a:lnTo>
                  <a:lnTo>
                    <a:pt x="457199" y="457199"/>
                  </a:lnTo>
                  <a:close/>
                </a:path>
                <a:path w="685800" h="902335">
                  <a:moveTo>
                    <a:pt x="0" y="685799"/>
                  </a:moveTo>
                  <a:lnTo>
                    <a:pt x="228599" y="685799"/>
                  </a:lnTo>
                  <a:lnTo>
                    <a:pt x="228599" y="901799"/>
                  </a:lnTo>
                  <a:lnTo>
                    <a:pt x="0" y="901799"/>
                  </a:lnTo>
                  <a:lnTo>
                    <a:pt x="0" y="685799"/>
                  </a:lnTo>
                  <a:close/>
                </a:path>
                <a:path w="685800" h="902335">
                  <a:moveTo>
                    <a:pt x="228599" y="685799"/>
                  </a:moveTo>
                  <a:lnTo>
                    <a:pt x="457199" y="685799"/>
                  </a:lnTo>
                  <a:lnTo>
                    <a:pt x="457199" y="901799"/>
                  </a:lnTo>
                  <a:lnTo>
                    <a:pt x="228599" y="901799"/>
                  </a:lnTo>
                  <a:lnTo>
                    <a:pt x="228599" y="685799"/>
                  </a:lnTo>
                  <a:close/>
                </a:path>
                <a:path w="685800" h="902335">
                  <a:moveTo>
                    <a:pt x="457199" y="685799"/>
                  </a:moveTo>
                  <a:lnTo>
                    <a:pt x="685799" y="685799"/>
                  </a:lnTo>
                  <a:lnTo>
                    <a:pt x="685799" y="901799"/>
                  </a:lnTo>
                  <a:lnTo>
                    <a:pt x="457199" y="901799"/>
                  </a:lnTo>
                  <a:lnTo>
                    <a:pt x="457199" y="685799"/>
                  </a:lnTo>
                  <a:close/>
                </a:path>
              </a:pathLst>
            </a:custGeom>
            <a:ln w="952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3658" y="1449197"/>
            <a:ext cx="1491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Weight Matrices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708" y="2439797"/>
            <a:ext cx="1263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Gill Sans MT"/>
                <a:cs typeface="Gill Sans MT"/>
              </a:rPr>
              <a:t>x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5595" y="3201797"/>
            <a:ext cx="334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q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0361" y="3201797"/>
            <a:ext cx="325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k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2481" y="3201797"/>
            <a:ext cx="322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v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2200" y="2120900"/>
            <a:ext cx="685800" cy="216535"/>
          </a:xfrm>
          <a:custGeom>
            <a:avLst/>
            <a:gdLst/>
            <a:ahLst/>
            <a:cxnLst/>
            <a:rect l="l" t="t" r="r" b="b"/>
            <a:pathLst>
              <a:path w="685800" h="216535">
                <a:moveTo>
                  <a:pt x="0" y="0"/>
                </a:moveTo>
                <a:lnTo>
                  <a:pt x="228599" y="0"/>
                </a:lnTo>
                <a:lnTo>
                  <a:pt x="228599" y="215999"/>
                </a:lnTo>
                <a:lnTo>
                  <a:pt x="0" y="215999"/>
                </a:lnTo>
                <a:lnTo>
                  <a:pt x="0" y="0"/>
                </a:lnTo>
                <a:close/>
              </a:path>
              <a:path w="685800" h="216535">
                <a:moveTo>
                  <a:pt x="228599" y="0"/>
                </a:moveTo>
                <a:lnTo>
                  <a:pt x="457199" y="0"/>
                </a:lnTo>
                <a:lnTo>
                  <a:pt x="457199" y="215999"/>
                </a:lnTo>
                <a:lnTo>
                  <a:pt x="228599" y="215999"/>
                </a:lnTo>
                <a:lnTo>
                  <a:pt x="228599" y="0"/>
                </a:lnTo>
                <a:close/>
              </a:path>
              <a:path w="685800" h="216535">
                <a:moveTo>
                  <a:pt x="457199" y="0"/>
                </a:moveTo>
                <a:lnTo>
                  <a:pt x="685799" y="0"/>
                </a:lnTo>
                <a:lnTo>
                  <a:pt x="685799" y="215999"/>
                </a:lnTo>
                <a:lnTo>
                  <a:pt x="457199" y="215999"/>
                </a:lnTo>
                <a:lnTo>
                  <a:pt x="457199" y="0"/>
                </a:lnTo>
                <a:close/>
              </a:path>
            </a:pathLst>
          </a:custGeom>
          <a:ln w="9524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800" y="2120900"/>
            <a:ext cx="685800" cy="216535"/>
          </a:xfrm>
          <a:custGeom>
            <a:avLst/>
            <a:gdLst/>
            <a:ahLst/>
            <a:cxnLst/>
            <a:rect l="l" t="t" r="r" b="b"/>
            <a:pathLst>
              <a:path w="685800" h="216535">
                <a:moveTo>
                  <a:pt x="0" y="0"/>
                </a:moveTo>
                <a:lnTo>
                  <a:pt x="228599" y="0"/>
                </a:lnTo>
                <a:lnTo>
                  <a:pt x="228599" y="215999"/>
                </a:lnTo>
                <a:lnTo>
                  <a:pt x="0" y="215999"/>
                </a:lnTo>
                <a:lnTo>
                  <a:pt x="0" y="0"/>
                </a:lnTo>
                <a:close/>
              </a:path>
              <a:path w="685800" h="216535">
                <a:moveTo>
                  <a:pt x="228599" y="0"/>
                </a:moveTo>
                <a:lnTo>
                  <a:pt x="457199" y="0"/>
                </a:lnTo>
                <a:lnTo>
                  <a:pt x="457199" y="215999"/>
                </a:lnTo>
                <a:lnTo>
                  <a:pt x="228599" y="215999"/>
                </a:lnTo>
                <a:lnTo>
                  <a:pt x="228599" y="0"/>
                </a:lnTo>
                <a:close/>
              </a:path>
              <a:path w="685800" h="216535">
                <a:moveTo>
                  <a:pt x="457199" y="0"/>
                </a:moveTo>
                <a:lnTo>
                  <a:pt x="685799" y="0"/>
                </a:lnTo>
                <a:lnTo>
                  <a:pt x="685799" y="215999"/>
                </a:lnTo>
                <a:lnTo>
                  <a:pt x="457199" y="215999"/>
                </a:lnTo>
                <a:lnTo>
                  <a:pt x="457199" y="0"/>
                </a:lnTo>
                <a:close/>
              </a:path>
            </a:pathLst>
          </a:custGeom>
          <a:ln w="9524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41928" y="2528697"/>
            <a:ext cx="746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Query, q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8121" y="2528697"/>
            <a:ext cx="535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Key, k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33963" y="1449197"/>
            <a:ext cx="718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5987" y="2700437"/>
            <a:ext cx="6207760" cy="1330325"/>
            <a:chOff x="1315987" y="2700437"/>
            <a:chExt cx="6207760" cy="1330325"/>
          </a:xfrm>
        </p:grpSpPr>
        <p:sp>
          <p:nvSpPr>
            <p:cNvPr id="20" name="object 20"/>
            <p:cNvSpPr/>
            <p:nvPr/>
          </p:nvSpPr>
          <p:spPr>
            <a:xfrm>
              <a:off x="1320750" y="2705199"/>
              <a:ext cx="2821305" cy="1273810"/>
            </a:xfrm>
            <a:custGeom>
              <a:avLst/>
              <a:gdLst/>
              <a:ahLst/>
              <a:cxnLst/>
              <a:rect l="l" t="t" r="r" b="b"/>
              <a:pathLst>
                <a:path w="2821304" h="1273810">
                  <a:moveTo>
                    <a:pt x="0" y="0"/>
                  </a:moveTo>
                  <a:lnTo>
                    <a:pt x="1088" y="42707"/>
                  </a:lnTo>
                  <a:lnTo>
                    <a:pt x="4322" y="85095"/>
                  </a:lnTo>
                  <a:lnTo>
                    <a:pt x="9650" y="127140"/>
                  </a:lnTo>
                  <a:lnTo>
                    <a:pt x="17023" y="168817"/>
                  </a:lnTo>
                  <a:lnTo>
                    <a:pt x="26391" y="210102"/>
                  </a:lnTo>
                  <a:lnTo>
                    <a:pt x="37704" y="250971"/>
                  </a:lnTo>
                  <a:lnTo>
                    <a:pt x="50912" y="291401"/>
                  </a:lnTo>
                  <a:lnTo>
                    <a:pt x="65966" y="331365"/>
                  </a:lnTo>
                  <a:lnTo>
                    <a:pt x="82815" y="370842"/>
                  </a:lnTo>
                  <a:lnTo>
                    <a:pt x="101410" y="409806"/>
                  </a:lnTo>
                  <a:lnTo>
                    <a:pt x="121700" y="448233"/>
                  </a:lnTo>
                  <a:lnTo>
                    <a:pt x="143636" y="486100"/>
                  </a:lnTo>
                  <a:lnTo>
                    <a:pt x="167168" y="523381"/>
                  </a:lnTo>
                  <a:lnTo>
                    <a:pt x="192246" y="560054"/>
                  </a:lnTo>
                  <a:lnTo>
                    <a:pt x="218821" y="596093"/>
                  </a:lnTo>
                  <a:lnTo>
                    <a:pt x="246842" y="631475"/>
                  </a:lnTo>
                  <a:lnTo>
                    <a:pt x="276259" y="666175"/>
                  </a:lnTo>
                  <a:lnTo>
                    <a:pt x="307023" y="700169"/>
                  </a:lnTo>
                  <a:lnTo>
                    <a:pt x="339083" y="733434"/>
                  </a:lnTo>
                  <a:lnTo>
                    <a:pt x="372391" y="765944"/>
                  </a:lnTo>
                  <a:lnTo>
                    <a:pt x="406895" y="797676"/>
                  </a:lnTo>
                  <a:lnTo>
                    <a:pt x="442546" y="828606"/>
                  </a:lnTo>
                  <a:lnTo>
                    <a:pt x="479295" y="858710"/>
                  </a:lnTo>
                  <a:lnTo>
                    <a:pt x="517091" y="887963"/>
                  </a:lnTo>
                  <a:lnTo>
                    <a:pt x="555885" y="916341"/>
                  </a:lnTo>
                  <a:lnTo>
                    <a:pt x="595626" y="943820"/>
                  </a:lnTo>
                  <a:lnTo>
                    <a:pt x="636265" y="970376"/>
                  </a:lnTo>
                  <a:lnTo>
                    <a:pt x="677751" y="995985"/>
                  </a:lnTo>
                  <a:lnTo>
                    <a:pt x="720036" y="1020623"/>
                  </a:lnTo>
                  <a:lnTo>
                    <a:pt x="763069" y="1044265"/>
                  </a:lnTo>
                  <a:lnTo>
                    <a:pt x="806800" y="1066887"/>
                  </a:lnTo>
                  <a:lnTo>
                    <a:pt x="851179" y="1088465"/>
                  </a:lnTo>
                  <a:lnTo>
                    <a:pt x="896157" y="1108976"/>
                  </a:lnTo>
                  <a:lnTo>
                    <a:pt x="941683" y="1128394"/>
                  </a:lnTo>
                  <a:lnTo>
                    <a:pt x="987709" y="1146697"/>
                  </a:lnTo>
                  <a:lnTo>
                    <a:pt x="1034183" y="1163858"/>
                  </a:lnTo>
                  <a:lnTo>
                    <a:pt x="1081056" y="1179856"/>
                  </a:lnTo>
                  <a:lnTo>
                    <a:pt x="1128278" y="1194664"/>
                  </a:lnTo>
                  <a:lnTo>
                    <a:pt x="1175799" y="1208260"/>
                  </a:lnTo>
                  <a:lnTo>
                    <a:pt x="1223570" y="1220619"/>
                  </a:lnTo>
                  <a:lnTo>
                    <a:pt x="1271540" y="1231716"/>
                  </a:lnTo>
                  <a:lnTo>
                    <a:pt x="1319660" y="1241528"/>
                  </a:lnTo>
                  <a:lnTo>
                    <a:pt x="1367880" y="1250031"/>
                  </a:lnTo>
                  <a:lnTo>
                    <a:pt x="1416149" y="1257200"/>
                  </a:lnTo>
                  <a:lnTo>
                    <a:pt x="1469244" y="1263531"/>
                  </a:lnTo>
                  <a:lnTo>
                    <a:pt x="1522272" y="1268269"/>
                  </a:lnTo>
                  <a:lnTo>
                    <a:pt x="1575168" y="1271464"/>
                  </a:lnTo>
                  <a:lnTo>
                    <a:pt x="1627864" y="1273166"/>
                  </a:lnTo>
                  <a:lnTo>
                    <a:pt x="1680295" y="1273425"/>
                  </a:lnTo>
                  <a:lnTo>
                    <a:pt x="1732393" y="1272291"/>
                  </a:lnTo>
                  <a:lnTo>
                    <a:pt x="1784094" y="1269814"/>
                  </a:lnTo>
                  <a:lnTo>
                    <a:pt x="1835330" y="1266045"/>
                  </a:lnTo>
                  <a:lnTo>
                    <a:pt x="1886035" y="1261033"/>
                  </a:lnTo>
                  <a:lnTo>
                    <a:pt x="1936142" y="1254828"/>
                  </a:lnTo>
                  <a:lnTo>
                    <a:pt x="1985586" y="1247480"/>
                  </a:lnTo>
                  <a:lnTo>
                    <a:pt x="2034299" y="1239039"/>
                  </a:lnTo>
                  <a:lnTo>
                    <a:pt x="2082216" y="1229555"/>
                  </a:lnTo>
                  <a:lnTo>
                    <a:pt x="2129269" y="1219078"/>
                  </a:lnTo>
                  <a:lnTo>
                    <a:pt x="2175394" y="1207659"/>
                  </a:lnTo>
                  <a:lnTo>
                    <a:pt x="2220523" y="1195347"/>
                  </a:lnTo>
                  <a:lnTo>
                    <a:pt x="2264589" y="1182191"/>
                  </a:lnTo>
                  <a:lnTo>
                    <a:pt x="2307527" y="1168243"/>
                  </a:lnTo>
                  <a:lnTo>
                    <a:pt x="2349271" y="1153552"/>
                  </a:lnTo>
                  <a:lnTo>
                    <a:pt x="2389752" y="1138169"/>
                  </a:lnTo>
                  <a:lnTo>
                    <a:pt x="2445264" y="1115089"/>
                  </a:lnTo>
                  <a:lnTo>
                    <a:pt x="2497873" y="1090844"/>
                  </a:lnTo>
                  <a:lnTo>
                    <a:pt x="2547386" y="1065578"/>
                  </a:lnTo>
                  <a:lnTo>
                    <a:pt x="2593608" y="1039437"/>
                  </a:lnTo>
                  <a:lnTo>
                    <a:pt x="2636347" y="1012568"/>
                  </a:lnTo>
                  <a:lnTo>
                    <a:pt x="2675408" y="985115"/>
                  </a:lnTo>
                  <a:lnTo>
                    <a:pt x="2710599" y="957226"/>
                  </a:lnTo>
                  <a:lnTo>
                    <a:pt x="2762287" y="907805"/>
                  </a:lnTo>
                  <a:lnTo>
                    <a:pt x="2800491" y="858273"/>
                  </a:lnTo>
                  <a:lnTo>
                    <a:pt x="2819672" y="821520"/>
                  </a:lnTo>
                  <a:lnTo>
                    <a:pt x="2820087" y="820508"/>
                  </a:lnTo>
                  <a:lnTo>
                    <a:pt x="2820492" y="819496"/>
                  </a:lnTo>
                  <a:lnTo>
                    <a:pt x="2820888" y="818485"/>
                  </a:lnTo>
                  <a:lnTo>
                    <a:pt x="2821060" y="818033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6384" y="3480852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30851" y="45475"/>
                  </a:moveTo>
                  <a:lnTo>
                    <a:pt x="0" y="39287"/>
                  </a:lnTo>
                  <a:lnTo>
                    <a:pt x="23926" y="0"/>
                  </a:lnTo>
                  <a:lnTo>
                    <a:pt x="30851" y="4547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26384" y="3480852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30851" y="45475"/>
                  </a:moveTo>
                  <a:lnTo>
                    <a:pt x="23926" y="0"/>
                  </a:lnTo>
                  <a:lnTo>
                    <a:pt x="0" y="39287"/>
                  </a:lnTo>
                  <a:lnTo>
                    <a:pt x="30851" y="45475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52900" y="2851097"/>
              <a:ext cx="3350895" cy="1174750"/>
            </a:xfrm>
            <a:custGeom>
              <a:avLst/>
              <a:gdLst/>
              <a:ahLst/>
              <a:cxnLst/>
              <a:rect l="l" t="t" r="r" b="b"/>
              <a:pathLst>
                <a:path w="3350895" h="1174750">
                  <a:moveTo>
                    <a:pt x="0" y="616102"/>
                  </a:moveTo>
                  <a:lnTo>
                    <a:pt x="6181" y="657617"/>
                  </a:lnTo>
                  <a:lnTo>
                    <a:pt x="24307" y="700001"/>
                  </a:lnTo>
                  <a:lnTo>
                    <a:pt x="53749" y="742858"/>
                  </a:lnTo>
                  <a:lnTo>
                    <a:pt x="93878" y="785796"/>
                  </a:lnTo>
                  <a:lnTo>
                    <a:pt x="144065" y="828420"/>
                  </a:lnTo>
                  <a:lnTo>
                    <a:pt x="203682" y="870335"/>
                  </a:lnTo>
                  <a:lnTo>
                    <a:pt x="236830" y="890904"/>
                  </a:lnTo>
                  <a:lnTo>
                    <a:pt x="272100" y="911148"/>
                  </a:lnTo>
                  <a:lnTo>
                    <a:pt x="309413" y="931018"/>
                  </a:lnTo>
                  <a:lnTo>
                    <a:pt x="348691" y="950465"/>
                  </a:lnTo>
                  <a:lnTo>
                    <a:pt x="389854" y="969439"/>
                  </a:lnTo>
                  <a:lnTo>
                    <a:pt x="432825" y="987891"/>
                  </a:lnTo>
                  <a:lnTo>
                    <a:pt x="477525" y="1005772"/>
                  </a:lnTo>
                  <a:lnTo>
                    <a:pt x="523874" y="1023032"/>
                  </a:lnTo>
                  <a:lnTo>
                    <a:pt x="571796" y="1039623"/>
                  </a:lnTo>
                  <a:lnTo>
                    <a:pt x="621210" y="1055495"/>
                  </a:lnTo>
                  <a:lnTo>
                    <a:pt x="672039" y="1070599"/>
                  </a:lnTo>
                  <a:lnTo>
                    <a:pt x="724204" y="1084886"/>
                  </a:lnTo>
                  <a:lnTo>
                    <a:pt x="777626" y="1098306"/>
                  </a:lnTo>
                  <a:lnTo>
                    <a:pt x="832227" y="1110809"/>
                  </a:lnTo>
                  <a:lnTo>
                    <a:pt x="887928" y="1122348"/>
                  </a:lnTo>
                  <a:lnTo>
                    <a:pt x="944651" y="1132872"/>
                  </a:lnTo>
                  <a:lnTo>
                    <a:pt x="1002316" y="1142332"/>
                  </a:lnTo>
                  <a:lnTo>
                    <a:pt x="1060846" y="1150680"/>
                  </a:lnTo>
                  <a:lnTo>
                    <a:pt x="1120162" y="1157865"/>
                  </a:lnTo>
                  <a:lnTo>
                    <a:pt x="1180185" y="1163838"/>
                  </a:lnTo>
                  <a:lnTo>
                    <a:pt x="1240837" y="1168551"/>
                  </a:lnTo>
                  <a:lnTo>
                    <a:pt x="1302038" y="1171954"/>
                  </a:lnTo>
                  <a:lnTo>
                    <a:pt x="1363712" y="1173997"/>
                  </a:lnTo>
                  <a:lnTo>
                    <a:pt x="1425778" y="1174632"/>
                  </a:lnTo>
                  <a:lnTo>
                    <a:pt x="1488158" y="1173809"/>
                  </a:lnTo>
                  <a:lnTo>
                    <a:pt x="1550774" y="1171479"/>
                  </a:lnTo>
                  <a:lnTo>
                    <a:pt x="1613548" y="1167593"/>
                  </a:lnTo>
                  <a:lnTo>
                    <a:pt x="1676399" y="1162101"/>
                  </a:lnTo>
                  <a:lnTo>
                    <a:pt x="1726685" y="1156525"/>
                  </a:lnTo>
                  <a:lnTo>
                    <a:pt x="1776930" y="1149907"/>
                  </a:lnTo>
                  <a:lnTo>
                    <a:pt x="1827094" y="1142265"/>
                  </a:lnTo>
                  <a:lnTo>
                    <a:pt x="1877138" y="1133615"/>
                  </a:lnTo>
                  <a:lnTo>
                    <a:pt x="1927021" y="1123974"/>
                  </a:lnTo>
                  <a:lnTo>
                    <a:pt x="1976703" y="1113360"/>
                  </a:lnTo>
                  <a:lnTo>
                    <a:pt x="2026143" y="1101789"/>
                  </a:lnTo>
                  <a:lnTo>
                    <a:pt x="2075302" y="1089280"/>
                  </a:lnTo>
                  <a:lnTo>
                    <a:pt x="2124139" y="1075848"/>
                  </a:lnTo>
                  <a:lnTo>
                    <a:pt x="2172614" y="1061512"/>
                  </a:lnTo>
                  <a:lnTo>
                    <a:pt x="2220686" y="1046288"/>
                  </a:lnTo>
                  <a:lnTo>
                    <a:pt x="2268316" y="1030194"/>
                  </a:lnTo>
                  <a:lnTo>
                    <a:pt x="2315463" y="1013246"/>
                  </a:lnTo>
                  <a:lnTo>
                    <a:pt x="2362087" y="995461"/>
                  </a:lnTo>
                  <a:lnTo>
                    <a:pt x="2408148" y="976858"/>
                  </a:lnTo>
                  <a:lnTo>
                    <a:pt x="2453605" y="957453"/>
                  </a:lnTo>
                  <a:lnTo>
                    <a:pt x="2498419" y="937263"/>
                  </a:lnTo>
                  <a:lnTo>
                    <a:pt x="2542548" y="916305"/>
                  </a:lnTo>
                  <a:lnTo>
                    <a:pt x="2585954" y="894597"/>
                  </a:lnTo>
                  <a:lnTo>
                    <a:pt x="2628595" y="872155"/>
                  </a:lnTo>
                  <a:lnTo>
                    <a:pt x="2670431" y="848997"/>
                  </a:lnTo>
                  <a:lnTo>
                    <a:pt x="2711422" y="825140"/>
                  </a:lnTo>
                  <a:lnTo>
                    <a:pt x="2751528" y="800601"/>
                  </a:lnTo>
                  <a:lnTo>
                    <a:pt x="2790709" y="775397"/>
                  </a:lnTo>
                  <a:lnTo>
                    <a:pt x="2828924" y="749545"/>
                  </a:lnTo>
                  <a:lnTo>
                    <a:pt x="2871128" y="719404"/>
                  </a:lnTo>
                  <a:lnTo>
                    <a:pt x="2911973" y="688473"/>
                  </a:lnTo>
                  <a:lnTo>
                    <a:pt x="2951401" y="656779"/>
                  </a:lnTo>
                  <a:lnTo>
                    <a:pt x="2989354" y="624346"/>
                  </a:lnTo>
                  <a:lnTo>
                    <a:pt x="3025771" y="591200"/>
                  </a:lnTo>
                  <a:lnTo>
                    <a:pt x="3060595" y="557365"/>
                  </a:lnTo>
                  <a:lnTo>
                    <a:pt x="3093765" y="522866"/>
                  </a:lnTo>
                  <a:lnTo>
                    <a:pt x="3125223" y="487730"/>
                  </a:lnTo>
                  <a:lnTo>
                    <a:pt x="3154910" y="451980"/>
                  </a:lnTo>
                  <a:lnTo>
                    <a:pt x="3182767" y="415643"/>
                  </a:lnTo>
                  <a:lnTo>
                    <a:pt x="3208734" y="378743"/>
                  </a:lnTo>
                  <a:lnTo>
                    <a:pt x="3235046" y="337533"/>
                  </a:lnTo>
                  <a:lnTo>
                    <a:pt x="3258921" y="295707"/>
                  </a:lnTo>
                  <a:lnTo>
                    <a:pt x="3280282" y="253296"/>
                  </a:lnTo>
                  <a:lnTo>
                    <a:pt x="3299050" y="210336"/>
                  </a:lnTo>
                  <a:lnTo>
                    <a:pt x="3315146" y="166860"/>
                  </a:lnTo>
                  <a:lnTo>
                    <a:pt x="3331389" y="111839"/>
                  </a:lnTo>
                  <a:lnTo>
                    <a:pt x="3343181" y="56128"/>
                  </a:lnTo>
                  <a:lnTo>
                    <a:pt x="3349013" y="13933"/>
                  </a:lnTo>
                  <a:lnTo>
                    <a:pt x="3349263" y="11579"/>
                  </a:lnTo>
                  <a:lnTo>
                    <a:pt x="3349502" y="9225"/>
                  </a:lnTo>
                  <a:lnTo>
                    <a:pt x="3349727" y="6868"/>
                  </a:lnTo>
                  <a:lnTo>
                    <a:pt x="3350351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87532" y="2807911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36" y="43859"/>
                  </a:moveTo>
                  <a:lnTo>
                    <a:pt x="0" y="42511"/>
                  </a:lnTo>
                  <a:lnTo>
                    <a:pt x="17570" y="0"/>
                  </a:lnTo>
                  <a:lnTo>
                    <a:pt x="31436" y="4385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7532" y="2807911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36" y="43859"/>
                  </a:moveTo>
                  <a:lnTo>
                    <a:pt x="17570" y="0"/>
                  </a:lnTo>
                  <a:lnTo>
                    <a:pt x="0" y="42511"/>
                  </a:lnTo>
                  <a:lnTo>
                    <a:pt x="31436" y="43859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3437" y="2116137"/>
          <a:ext cx="914400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5864" y="1449197"/>
            <a:ext cx="11493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14637" y="2116137"/>
            <a:ext cx="2676525" cy="911860"/>
            <a:chOff x="2814637" y="2116137"/>
            <a:chExt cx="2676525" cy="911860"/>
          </a:xfrm>
        </p:grpSpPr>
        <p:sp>
          <p:nvSpPr>
            <p:cNvPr id="6" name="object 6"/>
            <p:cNvSpPr/>
            <p:nvPr/>
          </p:nvSpPr>
          <p:spPr>
            <a:xfrm>
              <a:off x="2819400" y="2120900"/>
              <a:ext cx="685800" cy="902335"/>
            </a:xfrm>
            <a:custGeom>
              <a:avLst/>
              <a:gdLst/>
              <a:ahLst/>
              <a:cxnLst/>
              <a:rect l="l" t="t" r="r" b="b"/>
              <a:pathLst>
                <a:path w="685800" h="902335">
                  <a:moveTo>
                    <a:pt x="0" y="0"/>
                  </a:moveTo>
                  <a:lnTo>
                    <a:pt x="228599" y="0"/>
                  </a:lnTo>
                  <a:lnTo>
                    <a:pt x="228599" y="215999"/>
                  </a:lnTo>
                  <a:lnTo>
                    <a:pt x="0" y="215999"/>
                  </a:lnTo>
                  <a:lnTo>
                    <a:pt x="0" y="0"/>
                  </a:lnTo>
                  <a:close/>
                </a:path>
                <a:path w="685800" h="902335">
                  <a:moveTo>
                    <a:pt x="228599" y="0"/>
                  </a:moveTo>
                  <a:lnTo>
                    <a:pt x="457199" y="0"/>
                  </a:lnTo>
                  <a:lnTo>
                    <a:pt x="457199" y="215999"/>
                  </a:lnTo>
                  <a:lnTo>
                    <a:pt x="228599" y="215999"/>
                  </a:lnTo>
                  <a:lnTo>
                    <a:pt x="228599" y="0"/>
                  </a:lnTo>
                  <a:close/>
                </a:path>
                <a:path w="685800" h="902335">
                  <a:moveTo>
                    <a:pt x="457199" y="0"/>
                  </a:moveTo>
                  <a:lnTo>
                    <a:pt x="685799" y="0"/>
                  </a:lnTo>
                  <a:lnTo>
                    <a:pt x="685799" y="215999"/>
                  </a:lnTo>
                  <a:lnTo>
                    <a:pt x="457199" y="215999"/>
                  </a:lnTo>
                  <a:lnTo>
                    <a:pt x="457199" y="0"/>
                  </a:lnTo>
                  <a:close/>
                </a:path>
                <a:path w="685800" h="902335">
                  <a:moveTo>
                    <a:pt x="0" y="228599"/>
                  </a:moveTo>
                  <a:lnTo>
                    <a:pt x="228599" y="228599"/>
                  </a:lnTo>
                  <a:lnTo>
                    <a:pt x="228599" y="444599"/>
                  </a:lnTo>
                  <a:lnTo>
                    <a:pt x="0" y="444599"/>
                  </a:lnTo>
                  <a:lnTo>
                    <a:pt x="0" y="228599"/>
                  </a:lnTo>
                  <a:close/>
                </a:path>
                <a:path w="685800" h="902335">
                  <a:moveTo>
                    <a:pt x="228599" y="228599"/>
                  </a:moveTo>
                  <a:lnTo>
                    <a:pt x="457199" y="228599"/>
                  </a:lnTo>
                  <a:lnTo>
                    <a:pt x="457199" y="444599"/>
                  </a:lnTo>
                  <a:lnTo>
                    <a:pt x="228599" y="444599"/>
                  </a:lnTo>
                  <a:lnTo>
                    <a:pt x="228599" y="228599"/>
                  </a:lnTo>
                  <a:close/>
                </a:path>
                <a:path w="685800" h="902335">
                  <a:moveTo>
                    <a:pt x="457199" y="228599"/>
                  </a:moveTo>
                  <a:lnTo>
                    <a:pt x="685799" y="228599"/>
                  </a:lnTo>
                  <a:lnTo>
                    <a:pt x="685799" y="444599"/>
                  </a:lnTo>
                  <a:lnTo>
                    <a:pt x="457199" y="444599"/>
                  </a:lnTo>
                  <a:lnTo>
                    <a:pt x="457199" y="228599"/>
                  </a:lnTo>
                  <a:close/>
                </a:path>
                <a:path w="685800" h="902335">
                  <a:moveTo>
                    <a:pt x="0" y="457199"/>
                  </a:moveTo>
                  <a:lnTo>
                    <a:pt x="228599" y="457199"/>
                  </a:lnTo>
                  <a:lnTo>
                    <a:pt x="228599" y="673199"/>
                  </a:lnTo>
                  <a:lnTo>
                    <a:pt x="0" y="673199"/>
                  </a:lnTo>
                  <a:lnTo>
                    <a:pt x="0" y="457199"/>
                  </a:lnTo>
                  <a:close/>
                </a:path>
                <a:path w="685800" h="902335">
                  <a:moveTo>
                    <a:pt x="228599" y="457199"/>
                  </a:moveTo>
                  <a:lnTo>
                    <a:pt x="457199" y="457199"/>
                  </a:lnTo>
                  <a:lnTo>
                    <a:pt x="457199" y="673199"/>
                  </a:lnTo>
                  <a:lnTo>
                    <a:pt x="228599" y="673199"/>
                  </a:lnTo>
                  <a:lnTo>
                    <a:pt x="228599" y="457199"/>
                  </a:lnTo>
                  <a:close/>
                </a:path>
                <a:path w="685800" h="902335">
                  <a:moveTo>
                    <a:pt x="457199" y="457199"/>
                  </a:moveTo>
                  <a:lnTo>
                    <a:pt x="685799" y="457199"/>
                  </a:lnTo>
                  <a:lnTo>
                    <a:pt x="685799" y="673199"/>
                  </a:lnTo>
                  <a:lnTo>
                    <a:pt x="457199" y="673199"/>
                  </a:lnTo>
                  <a:lnTo>
                    <a:pt x="457199" y="457199"/>
                  </a:lnTo>
                  <a:close/>
                </a:path>
                <a:path w="685800" h="902335">
                  <a:moveTo>
                    <a:pt x="0" y="685799"/>
                  </a:moveTo>
                  <a:lnTo>
                    <a:pt x="228599" y="685799"/>
                  </a:lnTo>
                  <a:lnTo>
                    <a:pt x="228599" y="901799"/>
                  </a:lnTo>
                  <a:lnTo>
                    <a:pt x="0" y="901799"/>
                  </a:lnTo>
                  <a:lnTo>
                    <a:pt x="0" y="685799"/>
                  </a:lnTo>
                  <a:close/>
                </a:path>
                <a:path w="685800" h="902335">
                  <a:moveTo>
                    <a:pt x="228599" y="685799"/>
                  </a:moveTo>
                  <a:lnTo>
                    <a:pt x="457199" y="685799"/>
                  </a:lnTo>
                  <a:lnTo>
                    <a:pt x="457199" y="901799"/>
                  </a:lnTo>
                  <a:lnTo>
                    <a:pt x="228599" y="901799"/>
                  </a:lnTo>
                  <a:lnTo>
                    <a:pt x="228599" y="685799"/>
                  </a:lnTo>
                  <a:close/>
                </a:path>
                <a:path w="685800" h="902335">
                  <a:moveTo>
                    <a:pt x="457199" y="685799"/>
                  </a:moveTo>
                  <a:lnTo>
                    <a:pt x="685799" y="685799"/>
                  </a:lnTo>
                  <a:lnTo>
                    <a:pt x="685799" y="901799"/>
                  </a:lnTo>
                  <a:lnTo>
                    <a:pt x="457199" y="901799"/>
                  </a:lnTo>
                  <a:lnTo>
                    <a:pt x="457199" y="685799"/>
                  </a:lnTo>
                  <a:close/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0" y="2120900"/>
              <a:ext cx="685800" cy="902335"/>
            </a:xfrm>
            <a:custGeom>
              <a:avLst/>
              <a:gdLst/>
              <a:ahLst/>
              <a:cxnLst/>
              <a:rect l="l" t="t" r="r" b="b"/>
              <a:pathLst>
                <a:path w="685800" h="902335">
                  <a:moveTo>
                    <a:pt x="0" y="0"/>
                  </a:moveTo>
                  <a:lnTo>
                    <a:pt x="228599" y="0"/>
                  </a:lnTo>
                  <a:lnTo>
                    <a:pt x="228599" y="215999"/>
                  </a:lnTo>
                  <a:lnTo>
                    <a:pt x="0" y="215999"/>
                  </a:lnTo>
                  <a:lnTo>
                    <a:pt x="0" y="0"/>
                  </a:lnTo>
                  <a:close/>
                </a:path>
                <a:path w="685800" h="902335">
                  <a:moveTo>
                    <a:pt x="228599" y="0"/>
                  </a:moveTo>
                  <a:lnTo>
                    <a:pt x="457199" y="0"/>
                  </a:lnTo>
                  <a:lnTo>
                    <a:pt x="457199" y="215999"/>
                  </a:lnTo>
                  <a:lnTo>
                    <a:pt x="228599" y="215999"/>
                  </a:lnTo>
                  <a:lnTo>
                    <a:pt x="228599" y="0"/>
                  </a:lnTo>
                  <a:close/>
                </a:path>
                <a:path w="685800" h="902335">
                  <a:moveTo>
                    <a:pt x="457199" y="0"/>
                  </a:moveTo>
                  <a:lnTo>
                    <a:pt x="685799" y="0"/>
                  </a:lnTo>
                  <a:lnTo>
                    <a:pt x="685799" y="215999"/>
                  </a:lnTo>
                  <a:lnTo>
                    <a:pt x="457199" y="215999"/>
                  </a:lnTo>
                  <a:lnTo>
                    <a:pt x="457199" y="0"/>
                  </a:lnTo>
                  <a:close/>
                </a:path>
                <a:path w="685800" h="902335">
                  <a:moveTo>
                    <a:pt x="0" y="228599"/>
                  </a:moveTo>
                  <a:lnTo>
                    <a:pt x="228599" y="228599"/>
                  </a:lnTo>
                  <a:lnTo>
                    <a:pt x="228599" y="444599"/>
                  </a:lnTo>
                  <a:lnTo>
                    <a:pt x="0" y="444599"/>
                  </a:lnTo>
                  <a:lnTo>
                    <a:pt x="0" y="228599"/>
                  </a:lnTo>
                  <a:close/>
                </a:path>
                <a:path w="685800" h="902335">
                  <a:moveTo>
                    <a:pt x="228599" y="228599"/>
                  </a:moveTo>
                  <a:lnTo>
                    <a:pt x="457199" y="228599"/>
                  </a:lnTo>
                  <a:lnTo>
                    <a:pt x="457199" y="444599"/>
                  </a:lnTo>
                  <a:lnTo>
                    <a:pt x="228599" y="444599"/>
                  </a:lnTo>
                  <a:lnTo>
                    <a:pt x="228599" y="228599"/>
                  </a:lnTo>
                  <a:close/>
                </a:path>
                <a:path w="685800" h="902335">
                  <a:moveTo>
                    <a:pt x="457199" y="228599"/>
                  </a:moveTo>
                  <a:lnTo>
                    <a:pt x="685799" y="228599"/>
                  </a:lnTo>
                  <a:lnTo>
                    <a:pt x="685799" y="444599"/>
                  </a:lnTo>
                  <a:lnTo>
                    <a:pt x="457199" y="444599"/>
                  </a:lnTo>
                  <a:lnTo>
                    <a:pt x="457199" y="228599"/>
                  </a:lnTo>
                  <a:close/>
                </a:path>
                <a:path w="685800" h="902335">
                  <a:moveTo>
                    <a:pt x="0" y="457199"/>
                  </a:moveTo>
                  <a:lnTo>
                    <a:pt x="228599" y="457199"/>
                  </a:lnTo>
                  <a:lnTo>
                    <a:pt x="228599" y="673199"/>
                  </a:lnTo>
                  <a:lnTo>
                    <a:pt x="0" y="673199"/>
                  </a:lnTo>
                  <a:lnTo>
                    <a:pt x="0" y="457199"/>
                  </a:lnTo>
                  <a:close/>
                </a:path>
                <a:path w="685800" h="902335">
                  <a:moveTo>
                    <a:pt x="228599" y="457199"/>
                  </a:moveTo>
                  <a:lnTo>
                    <a:pt x="457199" y="457199"/>
                  </a:lnTo>
                  <a:lnTo>
                    <a:pt x="457199" y="673199"/>
                  </a:lnTo>
                  <a:lnTo>
                    <a:pt x="228599" y="673199"/>
                  </a:lnTo>
                  <a:lnTo>
                    <a:pt x="228599" y="457199"/>
                  </a:lnTo>
                  <a:close/>
                </a:path>
                <a:path w="685800" h="902335">
                  <a:moveTo>
                    <a:pt x="457199" y="457199"/>
                  </a:moveTo>
                  <a:lnTo>
                    <a:pt x="685799" y="457199"/>
                  </a:lnTo>
                  <a:lnTo>
                    <a:pt x="685799" y="673199"/>
                  </a:lnTo>
                  <a:lnTo>
                    <a:pt x="457199" y="673199"/>
                  </a:lnTo>
                  <a:lnTo>
                    <a:pt x="457199" y="457199"/>
                  </a:lnTo>
                  <a:close/>
                </a:path>
                <a:path w="685800" h="902335">
                  <a:moveTo>
                    <a:pt x="0" y="685799"/>
                  </a:moveTo>
                  <a:lnTo>
                    <a:pt x="228599" y="685799"/>
                  </a:lnTo>
                  <a:lnTo>
                    <a:pt x="228599" y="901799"/>
                  </a:lnTo>
                  <a:lnTo>
                    <a:pt x="0" y="901799"/>
                  </a:lnTo>
                  <a:lnTo>
                    <a:pt x="0" y="685799"/>
                  </a:lnTo>
                  <a:close/>
                </a:path>
                <a:path w="685800" h="902335">
                  <a:moveTo>
                    <a:pt x="228599" y="685799"/>
                  </a:moveTo>
                  <a:lnTo>
                    <a:pt x="457199" y="685799"/>
                  </a:lnTo>
                  <a:lnTo>
                    <a:pt x="457199" y="901799"/>
                  </a:lnTo>
                  <a:lnTo>
                    <a:pt x="228599" y="901799"/>
                  </a:lnTo>
                  <a:lnTo>
                    <a:pt x="228599" y="685799"/>
                  </a:lnTo>
                  <a:close/>
                </a:path>
                <a:path w="685800" h="902335">
                  <a:moveTo>
                    <a:pt x="457199" y="685799"/>
                  </a:moveTo>
                  <a:lnTo>
                    <a:pt x="685799" y="685799"/>
                  </a:lnTo>
                  <a:lnTo>
                    <a:pt x="685799" y="901799"/>
                  </a:lnTo>
                  <a:lnTo>
                    <a:pt x="457199" y="901799"/>
                  </a:lnTo>
                  <a:lnTo>
                    <a:pt x="457199" y="685799"/>
                  </a:lnTo>
                  <a:close/>
                </a:path>
              </a:pathLst>
            </a:custGeom>
            <a:ln w="9524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0600" y="2120900"/>
              <a:ext cx="685800" cy="902335"/>
            </a:xfrm>
            <a:custGeom>
              <a:avLst/>
              <a:gdLst/>
              <a:ahLst/>
              <a:cxnLst/>
              <a:rect l="l" t="t" r="r" b="b"/>
              <a:pathLst>
                <a:path w="685800" h="902335">
                  <a:moveTo>
                    <a:pt x="0" y="0"/>
                  </a:moveTo>
                  <a:lnTo>
                    <a:pt x="228599" y="0"/>
                  </a:lnTo>
                  <a:lnTo>
                    <a:pt x="228599" y="215999"/>
                  </a:lnTo>
                  <a:lnTo>
                    <a:pt x="0" y="215999"/>
                  </a:lnTo>
                  <a:lnTo>
                    <a:pt x="0" y="0"/>
                  </a:lnTo>
                  <a:close/>
                </a:path>
                <a:path w="685800" h="902335">
                  <a:moveTo>
                    <a:pt x="228599" y="0"/>
                  </a:moveTo>
                  <a:lnTo>
                    <a:pt x="457199" y="0"/>
                  </a:lnTo>
                  <a:lnTo>
                    <a:pt x="457199" y="215999"/>
                  </a:lnTo>
                  <a:lnTo>
                    <a:pt x="228599" y="215999"/>
                  </a:lnTo>
                  <a:lnTo>
                    <a:pt x="228599" y="0"/>
                  </a:lnTo>
                  <a:close/>
                </a:path>
                <a:path w="685800" h="902335">
                  <a:moveTo>
                    <a:pt x="457199" y="0"/>
                  </a:moveTo>
                  <a:lnTo>
                    <a:pt x="685799" y="0"/>
                  </a:lnTo>
                  <a:lnTo>
                    <a:pt x="685799" y="215999"/>
                  </a:lnTo>
                  <a:lnTo>
                    <a:pt x="457199" y="215999"/>
                  </a:lnTo>
                  <a:lnTo>
                    <a:pt x="457199" y="0"/>
                  </a:lnTo>
                  <a:close/>
                </a:path>
                <a:path w="685800" h="902335">
                  <a:moveTo>
                    <a:pt x="0" y="228599"/>
                  </a:moveTo>
                  <a:lnTo>
                    <a:pt x="228599" y="228599"/>
                  </a:lnTo>
                  <a:lnTo>
                    <a:pt x="228599" y="444599"/>
                  </a:lnTo>
                  <a:lnTo>
                    <a:pt x="0" y="444599"/>
                  </a:lnTo>
                  <a:lnTo>
                    <a:pt x="0" y="228599"/>
                  </a:lnTo>
                  <a:close/>
                </a:path>
                <a:path w="685800" h="902335">
                  <a:moveTo>
                    <a:pt x="228599" y="228599"/>
                  </a:moveTo>
                  <a:lnTo>
                    <a:pt x="457199" y="228599"/>
                  </a:lnTo>
                  <a:lnTo>
                    <a:pt x="457199" y="444599"/>
                  </a:lnTo>
                  <a:lnTo>
                    <a:pt x="228599" y="444599"/>
                  </a:lnTo>
                  <a:lnTo>
                    <a:pt x="228599" y="228599"/>
                  </a:lnTo>
                  <a:close/>
                </a:path>
                <a:path w="685800" h="902335">
                  <a:moveTo>
                    <a:pt x="457199" y="228599"/>
                  </a:moveTo>
                  <a:lnTo>
                    <a:pt x="685799" y="228599"/>
                  </a:lnTo>
                  <a:lnTo>
                    <a:pt x="685799" y="444599"/>
                  </a:lnTo>
                  <a:lnTo>
                    <a:pt x="457199" y="444599"/>
                  </a:lnTo>
                  <a:lnTo>
                    <a:pt x="457199" y="228599"/>
                  </a:lnTo>
                  <a:close/>
                </a:path>
                <a:path w="685800" h="902335">
                  <a:moveTo>
                    <a:pt x="0" y="457199"/>
                  </a:moveTo>
                  <a:lnTo>
                    <a:pt x="228599" y="457199"/>
                  </a:lnTo>
                  <a:lnTo>
                    <a:pt x="228599" y="673199"/>
                  </a:lnTo>
                  <a:lnTo>
                    <a:pt x="0" y="673199"/>
                  </a:lnTo>
                  <a:lnTo>
                    <a:pt x="0" y="457199"/>
                  </a:lnTo>
                  <a:close/>
                </a:path>
                <a:path w="685800" h="902335">
                  <a:moveTo>
                    <a:pt x="228599" y="457199"/>
                  </a:moveTo>
                  <a:lnTo>
                    <a:pt x="457199" y="457199"/>
                  </a:lnTo>
                  <a:lnTo>
                    <a:pt x="457199" y="673199"/>
                  </a:lnTo>
                  <a:lnTo>
                    <a:pt x="228599" y="673199"/>
                  </a:lnTo>
                  <a:lnTo>
                    <a:pt x="228599" y="457199"/>
                  </a:lnTo>
                  <a:close/>
                </a:path>
                <a:path w="685800" h="902335">
                  <a:moveTo>
                    <a:pt x="457199" y="457199"/>
                  </a:moveTo>
                  <a:lnTo>
                    <a:pt x="685799" y="457199"/>
                  </a:lnTo>
                  <a:lnTo>
                    <a:pt x="685799" y="673199"/>
                  </a:lnTo>
                  <a:lnTo>
                    <a:pt x="457199" y="673199"/>
                  </a:lnTo>
                  <a:lnTo>
                    <a:pt x="457199" y="457199"/>
                  </a:lnTo>
                  <a:close/>
                </a:path>
                <a:path w="685800" h="902335">
                  <a:moveTo>
                    <a:pt x="0" y="685799"/>
                  </a:moveTo>
                  <a:lnTo>
                    <a:pt x="228599" y="685799"/>
                  </a:lnTo>
                  <a:lnTo>
                    <a:pt x="228599" y="901799"/>
                  </a:lnTo>
                  <a:lnTo>
                    <a:pt x="0" y="901799"/>
                  </a:lnTo>
                  <a:lnTo>
                    <a:pt x="0" y="685799"/>
                  </a:lnTo>
                  <a:close/>
                </a:path>
                <a:path w="685800" h="902335">
                  <a:moveTo>
                    <a:pt x="228599" y="685799"/>
                  </a:moveTo>
                  <a:lnTo>
                    <a:pt x="457199" y="685799"/>
                  </a:lnTo>
                  <a:lnTo>
                    <a:pt x="457199" y="901799"/>
                  </a:lnTo>
                  <a:lnTo>
                    <a:pt x="228599" y="901799"/>
                  </a:lnTo>
                  <a:lnTo>
                    <a:pt x="228599" y="685799"/>
                  </a:lnTo>
                  <a:close/>
                </a:path>
                <a:path w="685800" h="902335">
                  <a:moveTo>
                    <a:pt x="457199" y="685799"/>
                  </a:moveTo>
                  <a:lnTo>
                    <a:pt x="685799" y="685799"/>
                  </a:lnTo>
                  <a:lnTo>
                    <a:pt x="685799" y="901799"/>
                  </a:lnTo>
                  <a:lnTo>
                    <a:pt x="457199" y="901799"/>
                  </a:lnTo>
                  <a:lnTo>
                    <a:pt x="457199" y="685799"/>
                  </a:lnTo>
                  <a:close/>
                </a:path>
              </a:pathLst>
            </a:custGeom>
            <a:ln w="952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3658" y="1449197"/>
            <a:ext cx="1491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Weight Matrices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708" y="2439797"/>
            <a:ext cx="1263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Gill Sans MT"/>
                <a:cs typeface="Gill Sans MT"/>
              </a:rPr>
              <a:t>x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5595" y="3201797"/>
            <a:ext cx="334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q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0361" y="3201797"/>
            <a:ext cx="325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k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2481" y="3201797"/>
            <a:ext cx="322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v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2200" y="2120900"/>
            <a:ext cx="685800" cy="216535"/>
          </a:xfrm>
          <a:custGeom>
            <a:avLst/>
            <a:gdLst/>
            <a:ahLst/>
            <a:cxnLst/>
            <a:rect l="l" t="t" r="r" b="b"/>
            <a:pathLst>
              <a:path w="685800" h="216535">
                <a:moveTo>
                  <a:pt x="0" y="0"/>
                </a:moveTo>
                <a:lnTo>
                  <a:pt x="228599" y="0"/>
                </a:lnTo>
                <a:lnTo>
                  <a:pt x="228599" y="215999"/>
                </a:lnTo>
                <a:lnTo>
                  <a:pt x="0" y="215999"/>
                </a:lnTo>
                <a:lnTo>
                  <a:pt x="0" y="0"/>
                </a:lnTo>
                <a:close/>
              </a:path>
              <a:path w="685800" h="216535">
                <a:moveTo>
                  <a:pt x="228599" y="0"/>
                </a:moveTo>
                <a:lnTo>
                  <a:pt x="457199" y="0"/>
                </a:lnTo>
                <a:lnTo>
                  <a:pt x="457199" y="215999"/>
                </a:lnTo>
                <a:lnTo>
                  <a:pt x="228599" y="215999"/>
                </a:lnTo>
                <a:lnTo>
                  <a:pt x="228599" y="0"/>
                </a:lnTo>
                <a:close/>
              </a:path>
              <a:path w="685800" h="216535">
                <a:moveTo>
                  <a:pt x="457199" y="0"/>
                </a:moveTo>
                <a:lnTo>
                  <a:pt x="685799" y="0"/>
                </a:lnTo>
                <a:lnTo>
                  <a:pt x="685799" y="215999"/>
                </a:lnTo>
                <a:lnTo>
                  <a:pt x="457199" y="215999"/>
                </a:lnTo>
                <a:lnTo>
                  <a:pt x="457199" y="0"/>
                </a:lnTo>
                <a:close/>
              </a:path>
            </a:pathLst>
          </a:custGeom>
          <a:ln w="9524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800" y="2120900"/>
            <a:ext cx="685800" cy="216535"/>
          </a:xfrm>
          <a:custGeom>
            <a:avLst/>
            <a:gdLst/>
            <a:ahLst/>
            <a:cxnLst/>
            <a:rect l="l" t="t" r="r" b="b"/>
            <a:pathLst>
              <a:path w="685800" h="216535">
                <a:moveTo>
                  <a:pt x="0" y="0"/>
                </a:moveTo>
                <a:lnTo>
                  <a:pt x="228599" y="0"/>
                </a:lnTo>
                <a:lnTo>
                  <a:pt x="228599" y="215999"/>
                </a:lnTo>
                <a:lnTo>
                  <a:pt x="0" y="215999"/>
                </a:lnTo>
                <a:lnTo>
                  <a:pt x="0" y="0"/>
                </a:lnTo>
                <a:close/>
              </a:path>
              <a:path w="685800" h="216535">
                <a:moveTo>
                  <a:pt x="228599" y="0"/>
                </a:moveTo>
                <a:lnTo>
                  <a:pt x="457199" y="0"/>
                </a:lnTo>
                <a:lnTo>
                  <a:pt x="457199" y="215999"/>
                </a:lnTo>
                <a:lnTo>
                  <a:pt x="228599" y="215999"/>
                </a:lnTo>
                <a:lnTo>
                  <a:pt x="228599" y="0"/>
                </a:lnTo>
                <a:close/>
              </a:path>
              <a:path w="685800" h="216535">
                <a:moveTo>
                  <a:pt x="457199" y="0"/>
                </a:moveTo>
                <a:lnTo>
                  <a:pt x="685799" y="0"/>
                </a:lnTo>
                <a:lnTo>
                  <a:pt x="685799" y="215999"/>
                </a:lnTo>
                <a:lnTo>
                  <a:pt x="457199" y="215999"/>
                </a:lnTo>
                <a:lnTo>
                  <a:pt x="457199" y="0"/>
                </a:lnTo>
                <a:close/>
              </a:path>
            </a:pathLst>
          </a:custGeom>
          <a:ln w="9524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3400" y="2120900"/>
            <a:ext cx="685800" cy="216535"/>
          </a:xfrm>
          <a:custGeom>
            <a:avLst/>
            <a:gdLst/>
            <a:ahLst/>
            <a:cxnLst/>
            <a:rect l="l" t="t" r="r" b="b"/>
            <a:pathLst>
              <a:path w="685800" h="216535">
                <a:moveTo>
                  <a:pt x="0" y="0"/>
                </a:moveTo>
                <a:lnTo>
                  <a:pt x="228599" y="0"/>
                </a:lnTo>
                <a:lnTo>
                  <a:pt x="228599" y="215999"/>
                </a:lnTo>
                <a:lnTo>
                  <a:pt x="0" y="215999"/>
                </a:lnTo>
                <a:lnTo>
                  <a:pt x="0" y="0"/>
                </a:lnTo>
                <a:close/>
              </a:path>
              <a:path w="685800" h="216535">
                <a:moveTo>
                  <a:pt x="228599" y="0"/>
                </a:moveTo>
                <a:lnTo>
                  <a:pt x="457199" y="0"/>
                </a:lnTo>
                <a:lnTo>
                  <a:pt x="457199" y="215999"/>
                </a:lnTo>
                <a:lnTo>
                  <a:pt x="228599" y="215999"/>
                </a:lnTo>
                <a:lnTo>
                  <a:pt x="228599" y="0"/>
                </a:lnTo>
                <a:close/>
              </a:path>
              <a:path w="685800" h="216535">
                <a:moveTo>
                  <a:pt x="457199" y="0"/>
                </a:moveTo>
                <a:lnTo>
                  <a:pt x="685799" y="0"/>
                </a:lnTo>
                <a:lnTo>
                  <a:pt x="685799" y="215999"/>
                </a:lnTo>
                <a:lnTo>
                  <a:pt x="457199" y="215999"/>
                </a:lnTo>
                <a:lnTo>
                  <a:pt x="457199" y="0"/>
                </a:lnTo>
                <a:close/>
              </a:path>
            </a:pathLst>
          </a:custGeom>
          <a:ln w="9524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41928" y="2528697"/>
            <a:ext cx="746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Query, q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8121" y="2528697"/>
            <a:ext cx="535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Key, k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37263" y="2528697"/>
            <a:ext cx="7181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Value, v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33963" y="1449197"/>
            <a:ext cx="718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15987" y="2700437"/>
            <a:ext cx="7198995" cy="1343025"/>
            <a:chOff x="1315987" y="2700437"/>
            <a:chExt cx="7198995" cy="1343025"/>
          </a:xfrm>
        </p:grpSpPr>
        <p:sp>
          <p:nvSpPr>
            <p:cNvPr id="22" name="object 22"/>
            <p:cNvSpPr/>
            <p:nvPr/>
          </p:nvSpPr>
          <p:spPr>
            <a:xfrm>
              <a:off x="1320750" y="2705199"/>
              <a:ext cx="3809365" cy="1298575"/>
            </a:xfrm>
            <a:custGeom>
              <a:avLst/>
              <a:gdLst/>
              <a:ahLst/>
              <a:cxnLst/>
              <a:rect l="l" t="t" r="r" b="b"/>
              <a:pathLst>
                <a:path w="3809365" h="1298575">
                  <a:moveTo>
                    <a:pt x="0" y="0"/>
                  </a:moveTo>
                  <a:lnTo>
                    <a:pt x="4031" y="72173"/>
                  </a:lnTo>
                  <a:lnTo>
                    <a:pt x="15920" y="143419"/>
                  </a:lnTo>
                  <a:lnTo>
                    <a:pt x="35358" y="213621"/>
                  </a:lnTo>
                  <a:lnTo>
                    <a:pt x="62038" y="282666"/>
                  </a:lnTo>
                  <a:lnTo>
                    <a:pt x="95651" y="350438"/>
                  </a:lnTo>
                  <a:lnTo>
                    <a:pt x="114961" y="383811"/>
                  </a:lnTo>
                  <a:lnTo>
                    <a:pt x="135889" y="416824"/>
                  </a:lnTo>
                  <a:lnTo>
                    <a:pt x="158396" y="449460"/>
                  </a:lnTo>
                  <a:lnTo>
                    <a:pt x="182443" y="481707"/>
                  </a:lnTo>
                  <a:lnTo>
                    <a:pt x="207993" y="513550"/>
                  </a:lnTo>
                  <a:lnTo>
                    <a:pt x="235007" y="544975"/>
                  </a:lnTo>
                  <a:lnTo>
                    <a:pt x="263445" y="575967"/>
                  </a:lnTo>
                  <a:lnTo>
                    <a:pt x="293271" y="606511"/>
                  </a:lnTo>
                  <a:lnTo>
                    <a:pt x="324444" y="636595"/>
                  </a:lnTo>
                  <a:lnTo>
                    <a:pt x="356927" y="666202"/>
                  </a:lnTo>
                  <a:lnTo>
                    <a:pt x="390681" y="695320"/>
                  </a:lnTo>
                  <a:lnTo>
                    <a:pt x="425668" y="723933"/>
                  </a:lnTo>
                  <a:lnTo>
                    <a:pt x="461848" y="752028"/>
                  </a:lnTo>
                  <a:lnTo>
                    <a:pt x="499185" y="779589"/>
                  </a:lnTo>
                  <a:lnTo>
                    <a:pt x="537638" y="806604"/>
                  </a:lnTo>
                  <a:lnTo>
                    <a:pt x="577169" y="833056"/>
                  </a:lnTo>
                  <a:lnTo>
                    <a:pt x="617741" y="858933"/>
                  </a:lnTo>
                  <a:lnTo>
                    <a:pt x="659314" y="884219"/>
                  </a:lnTo>
                  <a:lnTo>
                    <a:pt x="701850" y="908900"/>
                  </a:lnTo>
                  <a:lnTo>
                    <a:pt x="745311" y="932963"/>
                  </a:lnTo>
                  <a:lnTo>
                    <a:pt x="789657" y="956392"/>
                  </a:lnTo>
                  <a:lnTo>
                    <a:pt x="834851" y="979173"/>
                  </a:lnTo>
                  <a:lnTo>
                    <a:pt x="880853" y="1001293"/>
                  </a:lnTo>
                  <a:lnTo>
                    <a:pt x="927626" y="1022736"/>
                  </a:lnTo>
                  <a:lnTo>
                    <a:pt x="975131" y="1043489"/>
                  </a:lnTo>
                  <a:lnTo>
                    <a:pt x="1023329" y="1063536"/>
                  </a:lnTo>
                  <a:lnTo>
                    <a:pt x="1072182" y="1082864"/>
                  </a:lnTo>
                  <a:lnTo>
                    <a:pt x="1121651" y="1101459"/>
                  </a:lnTo>
                  <a:lnTo>
                    <a:pt x="1171698" y="1119306"/>
                  </a:lnTo>
                  <a:lnTo>
                    <a:pt x="1222284" y="1136390"/>
                  </a:lnTo>
                  <a:lnTo>
                    <a:pt x="1273371" y="1152698"/>
                  </a:lnTo>
                  <a:lnTo>
                    <a:pt x="1324920" y="1168214"/>
                  </a:lnTo>
                  <a:lnTo>
                    <a:pt x="1376893" y="1182926"/>
                  </a:lnTo>
                  <a:lnTo>
                    <a:pt x="1429251" y="1196818"/>
                  </a:lnTo>
                  <a:lnTo>
                    <a:pt x="1481955" y="1209876"/>
                  </a:lnTo>
                  <a:lnTo>
                    <a:pt x="1534968" y="1222085"/>
                  </a:lnTo>
                  <a:lnTo>
                    <a:pt x="1588250" y="1233433"/>
                  </a:lnTo>
                  <a:lnTo>
                    <a:pt x="1641764" y="1243903"/>
                  </a:lnTo>
                  <a:lnTo>
                    <a:pt x="1695470" y="1253482"/>
                  </a:lnTo>
                  <a:lnTo>
                    <a:pt x="1749330" y="1262155"/>
                  </a:lnTo>
                  <a:lnTo>
                    <a:pt x="1803306" y="1269908"/>
                  </a:lnTo>
                  <a:lnTo>
                    <a:pt x="1857358" y="1276727"/>
                  </a:lnTo>
                  <a:lnTo>
                    <a:pt x="1911449" y="1282598"/>
                  </a:lnTo>
                  <a:lnTo>
                    <a:pt x="1966581" y="1287597"/>
                  </a:lnTo>
                  <a:lnTo>
                    <a:pt x="2021671" y="1291619"/>
                  </a:lnTo>
                  <a:lnTo>
                    <a:pt x="2076680" y="1294687"/>
                  </a:lnTo>
                  <a:lnTo>
                    <a:pt x="2131566" y="1296825"/>
                  </a:lnTo>
                  <a:lnTo>
                    <a:pt x="2186290" y="1298056"/>
                  </a:lnTo>
                  <a:lnTo>
                    <a:pt x="2240809" y="1298403"/>
                  </a:lnTo>
                  <a:lnTo>
                    <a:pt x="2295084" y="1297889"/>
                  </a:lnTo>
                  <a:lnTo>
                    <a:pt x="2349073" y="1296538"/>
                  </a:lnTo>
                  <a:lnTo>
                    <a:pt x="2402736" y="1294374"/>
                  </a:lnTo>
                  <a:lnTo>
                    <a:pt x="2456032" y="1291419"/>
                  </a:lnTo>
                  <a:lnTo>
                    <a:pt x="2508920" y="1287696"/>
                  </a:lnTo>
                  <a:lnTo>
                    <a:pt x="2561360" y="1283230"/>
                  </a:lnTo>
                  <a:lnTo>
                    <a:pt x="2613310" y="1278043"/>
                  </a:lnTo>
                  <a:lnTo>
                    <a:pt x="2664730" y="1272158"/>
                  </a:lnTo>
                  <a:lnTo>
                    <a:pt x="2715579" y="1265599"/>
                  </a:lnTo>
                  <a:lnTo>
                    <a:pt x="2765816" y="1258390"/>
                  </a:lnTo>
                  <a:lnTo>
                    <a:pt x="2815401" y="1250553"/>
                  </a:lnTo>
                  <a:lnTo>
                    <a:pt x="2864293" y="1242112"/>
                  </a:lnTo>
                  <a:lnTo>
                    <a:pt x="2912450" y="1233090"/>
                  </a:lnTo>
                  <a:lnTo>
                    <a:pt x="2959832" y="1223511"/>
                  </a:lnTo>
                  <a:lnTo>
                    <a:pt x="3006399" y="1213397"/>
                  </a:lnTo>
                  <a:lnTo>
                    <a:pt x="3052110" y="1202772"/>
                  </a:lnTo>
                  <a:lnTo>
                    <a:pt x="3096923" y="1191660"/>
                  </a:lnTo>
                  <a:lnTo>
                    <a:pt x="3140798" y="1180083"/>
                  </a:lnTo>
                  <a:lnTo>
                    <a:pt x="3183695" y="1168065"/>
                  </a:lnTo>
                  <a:lnTo>
                    <a:pt x="3225571" y="1155629"/>
                  </a:lnTo>
                  <a:lnTo>
                    <a:pt x="3284178" y="1136977"/>
                  </a:lnTo>
                  <a:lnTo>
                    <a:pt x="3340449" y="1117571"/>
                  </a:lnTo>
                  <a:lnTo>
                    <a:pt x="3394261" y="1097483"/>
                  </a:lnTo>
                  <a:lnTo>
                    <a:pt x="3445493" y="1076782"/>
                  </a:lnTo>
                  <a:lnTo>
                    <a:pt x="3494021" y="1055539"/>
                  </a:lnTo>
                  <a:lnTo>
                    <a:pt x="3539722" y="1033825"/>
                  </a:lnTo>
                  <a:lnTo>
                    <a:pt x="3582473" y="1011708"/>
                  </a:lnTo>
                  <a:lnTo>
                    <a:pt x="3622151" y="989261"/>
                  </a:lnTo>
                  <a:lnTo>
                    <a:pt x="3658634" y="966551"/>
                  </a:lnTo>
                  <a:lnTo>
                    <a:pt x="3695705" y="940779"/>
                  </a:lnTo>
                  <a:lnTo>
                    <a:pt x="3728400" y="914864"/>
                  </a:lnTo>
                  <a:lnTo>
                    <a:pt x="3756546" y="888908"/>
                  </a:lnTo>
                  <a:lnTo>
                    <a:pt x="3785063" y="856556"/>
                  </a:lnTo>
                  <a:lnTo>
                    <a:pt x="3805855" y="824491"/>
                  </a:lnTo>
                  <a:lnTo>
                    <a:pt x="3806976" y="822367"/>
                  </a:lnTo>
                  <a:lnTo>
                    <a:pt x="3808044" y="820246"/>
                  </a:lnTo>
                  <a:lnTo>
                    <a:pt x="3809057" y="818129"/>
                  </a:lnTo>
                  <a:lnTo>
                    <a:pt x="3809342" y="817518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4808" y="3480726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30567" y="45723"/>
                  </a:moveTo>
                  <a:lnTo>
                    <a:pt x="0" y="38259"/>
                  </a:lnTo>
                  <a:lnTo>
                    <a:pt x="25537" y="0"/>
                  </a:lnTo>
                  <a:lnTo>
                    <a:pt x="30567" y="45723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14808" y="3480726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30567" y="45723"/>
                  </a:moveTo>
                  <a:lnTo>
                    <a:pt x="25537" y="0"/>
                  </a:lnTo>
                  <a:lnTo>
                    <a:pt x="0" y="38259"/>
                  </a:lnTo>
                  <a:lnTo>
                    <a:pt x="30567" y="45723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43500" y="2851099"/>
              <a:ext cx="3350895" cy="1187450"/>
            </a:xfrm>
            <a:custGeom>
              <a:avLst/>
              <a:gdLst/>
              <a:ahLst/>
              <a:cxnLst/>
              <a:rect l="l" t="t" r="r" b="b"/>
              <a:pathLst>
                <a:path w="3350895" h="1187450">
                  <a:moveTo>
                    <a:pt x="0" y="616100"/>
                  </a:moveTo>
                  <a:lnTo>
                    <a:pt x="6181" y="658567"/>
                  </a:lnTo>
                  <a:lnTo>
                    <a:pt x="24307" y="701898"/>
                  </a:lnTo>
                  <a:lnTo>
                    <a:pt x="53749" y="745693"/>
                  </a:lnTo>
                  <a:lnTo>
                    <a:pt x="93878" y="789554"/>
                  </a:lnTo>
                  <a:lnTo>
                    <a:pt x="144065" y="833082"/>
                  </a:lnTo>
                  <a:lnTo>
                    <a:pt x="203682" y="875878"/>
                  </a:lnTo>
                  <a:lnTo>
                    <a:pt x="236830" y="896877"/>
                  </a:lnTo>
                  <a:lnTo>
                    <a:pt x="272100" y="917543"/>
                  </a:lnTo>
                  <a:lnTo>
                    <a:pt x="309413" y="937826"/>
                  </a:lnTo>
                  <a:lnTo>
                    <a:pt x="348691" y="957678"/>
                  </a:lnTo>
                  <a:lnTo>
                    <a:pt x="389854" y="977047"/>
                  </a:lnTo>
                  <a:lnTo>
                    <a:pt x="432825" y="995885"/>
                  </a:lnTo>
                  <a:lnTo>
                    <a:pt x="477525" y="1014140"/>
                  </a:lnTo>
                  <a:lnTo>
                    <a:pt x="523874" y="1031764"/>
                  </a:lnTo>
                  <a:lnTo>
                    <a:pt x="571796" y="1048706"/>
                  </a:lnTo>
                  <a:lnTo>
                    <a:pt x="621210" y="1064917"/>
                  </a:lnTo>
                  <a:lnTo>
                    <a:pt x="672039" y="1080346"/>
                  </a:lnTo>
                  <a:lnTo>
                    <a:pt x="724204" y="1094945"/>
                  </a:lnTo>
                  <a:lnTo>
                    <a:pt x="777626" y="1108662"/>
                  </a:lnTo>
                  <a:lnTo>
                    <a:pt x="832227" y="1121449"/>
                  </a:lnTo>
                  <a:lnTo>
                    <a:pt x="887928" y="1133255"/>
                  </a:lnTo>
                  <a:lnTo>
                    <a:pt x="944651" y="1144030"/>
                  </a:lnTo>
                  <a:lnTo>
                    <a:pt x="1002316" y="1153725"/>
                  </a:lnTo>
                  <a:lnTo>
                    <a:pt x="1060846" y="1162289"/>
                  </a:lnTo>
                  <a:lnTo>
                    <a:pt x="1120162" y="1169674"/>
                  </a:lnTo>
                  <a:lnTo>
                    <a:pt x="1180185" y="1175828"/>
                  </a:lnTo>
                  <a:lnTo>
                    <a:pt x="1240837" y="1180703"/>
                  </a:lnTo>
                  <a:lnTo>
                    <a:pt x="1302038" y="1184248"/>
                  </a:lnTo>
                  <a:lnTo>
                    <a:pt x="1363712" y="1186413"/>
                  </a:lnTo>
                  <a:lnTo>
                    <a:pt x="1425778" y="1187149"/>
                  </a:lnTo>
                  <a:lnTo>
                    <a:pt x="1488158" y="1186406"/>
                  </a:lnTo>
                  <a:lnTo>
                    <a:pt x="1550774" y="1184133"/>
                  </a:lnTo>
                  <a:lnTo>
                    <a:pt x="1613548" y="1180282"/>
                  </a:lnTo>
                  <a:lnTo>
                    <a:pt x="1676399" y="1174802"/>
                  </a:lnTo>
                  <a:lnTo>
                    <a:pt x="1726685" y="1169219"/>
                  </a:lnTo>
                  <a:lnTo>
                    <a:pt x="1776930" y="1162578"/>
                  </a:lnTo>
                  <a:lnTo>
                    <a:pt x="1827094" y="1154899"/>
                  </a:lnTo>
                  <a:lnTo>
                    <a:pt x="1877138" y="1146197"/>
                  </a:lnTo>
                  <a:lnTo>
                    <a:pt x="1927021" y="1136491"/>
                  </a:lnTo>
                  <a:lnTo>
                    <a:pt x="1976703" y="1125797"/>
                  </a:lnTo>
                  <a:lnTo>
                    <a:pt x="2026143" y="1114134"/>
                  </a:lnTo>
                  <a:lnTo>
                    <a:pt x="2075302" y="1101519"/>
                  </a:lnTo>
                  <a:lnTo>
                    <a:pt x="2124139" y="1087969"/>
                  </a:lnTo>
                  <a:lnTo>
                    <a:pt x="2172614" y="1073502"/>
                  </a:lnTo>
                  <a:lnTo>
                    <a:pt x="2220686" y="1058134"/>
                  </a:lnTo>
                  <a:lnTo>
                    <a:pt x="2268316" y="1041885"/>
                  </a:lnTo>
                  <a:lnTo>
                    <a:pt x="2315463" y="1024770"/>
                  </a:lnTo>
                  <a:lnTo>
                    <a:pt x="2362087" y="1006808"/>
                  </a:lnTo>
                  <a:lnTo>
                    <a:pt x="2408148" y="988016"/>
                  </a:lnTo>
                  <a:lnTo>
                    <a:pt x="2453605" y="968411"/>
                  </a:lnTo>
                  <a:lnTo>
                    <a:pt x="2498419" y="948011"/>
                  </a:lnTo>
                  <a:lnTo>
                    <a:pt x="2542548" y="926833"/>
                  </a:lnTo>
                  <a:lnTo>
                    <a:pt x="2585954" y="904894"/>
                  </a:lnTo>
                  <a:lnTo>
                    <a:pt x="2628595" y="882213"/>
                  </a:lnTo>
                  <a:lnTo>
                    <a:pt x="2670431" y="858807"/>
                  </a:lnTo>
                  <a:lnTo>
                    <a:pt x="2711422" y="834693"/>
                  </a:lnTo>
                  <a:lnTo>
                    <a:pt x="2751528" y="809888"/>
                  </a:lnTo>
                  <a:lnTo>
                    <a:pt x="2790709" y="784410"/>
                  </a:lnTo>
                  <a:lnTo>
                    <a:pt x="2828924" y="758276"/>
                  </a:lnTo>
                  <a:lnTo>
                    <a:pt x="2871128" y="727805"/>
                  </a:lnTo>
                  <a:lnTo>
                    <a:pt x="2911973" y="696536"/>
                  </a:lnTo>
                  <a:lnTo>
                    <a:pt x="2951401" y="664494"/>
                  </a:lnTo>
                  <a:lnTo>
                    <a:pt x="2989354" y="631704"/>
                  </a:lnTo>
                  <a:lnTo>
                    <a:pt x="3025771" y="598193"/>
                  </a:lnTo>
                  <a:lnTo>
                    <a:pt x="3060595" y="563986"/>
                  </a:lnTo>
                  <a:lnTo>
                    <a:pt x="3093765" y="529109"/>
                  </a:lnTo>
                  <a:lnTo>
                    <a:pt x="3125223" y="493586"/>
                  </a:lnTo>
                  <a:lnTo>
                    <a:pt x="3154910" y="457444"/>
                  </a:lnTo>
                  <a:lnTo>
                    <a:pt x="3182767" y="420709"/>
                  </a:lnTo>
                  <a:lnTo>
                    <a:pt x="3208734" y="383405"/>
                  </a:lnTo>
                  <a:lnTo>
                    <a:pt x="3235046" y="341746"/>
                  </a:lnTo>
                  <a:lnTo>
                    <a:pt x="3258921" y="299465"/>
                  </a:lnTo>
                  <a:lnTo>
                    <a:pt x="3280282" y="256595"/>
                  </a:lnTo>
                  <a:lnTo>
                    <a:pt x="3299050" y="213171"/>
                  </a:lnTo>
                  <a:lnTo>
                    <a:pt x="3315146" y="169227"/>
                  </a:lnTo>
                  <a:lnTo>
                    <a:pt x="3331389" y="113618"/>
                  </a:lnTo>
                  <a:lnTo>
                    <a:pt x="3343181" y="57316"/>
                  </a:lnTo>
                  <a:lnTo>
                    <a:pt x="3349012" y="14675"/>
                  </a:lnTo>
                  <a:lnTo>
                    <a:pt x="3350369" y="388"/>
                  </a:lnTo>
                  <a:lnTo>
                    <a:pt x="3350400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78182" y="2807912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37" y="43847"/>
                  </a:moveTo>
                  <a:lnTo>
                    <a:pt x="0" y="42526"/>
                  </a:lnTo>
                  <a:lnTo>
                    <a:pt x="17533" y="0"/>
                  </a:lnTo>
                  <a:lnTo>
                    <a:pt x="31437" y="43847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78182" y="2807912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437" y="43847"/>
                  </a:moveTo>
                  <a:lnTo>
                    <a:pt x="17533" y="0"/>
                  </a:lnTo>
                  <a:lnTo>
                    <a:pt x="0" y="42526"/>
                  </a:lnTo>
                  <a:lnTo>
                    <a:pt x="31437" y="4384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3437" y="2116137"/>
          <a:ext cx="914400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5864" y="1449197"/>
            <a:ext cx="11493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14637" y="2116137"/>
          <a:ext cx="685800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05237" y="2116137"/>
          <a:ext cx="685800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95837" y="2116137"/>
          <a:ext cx="685800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00"/>
                      </a:solidFill>
                      <a:prstDash val="solid"/>
                    </a:lnL>
                    <a:lnR w="9525">
                      <a:solidFill>
                        <a:srgbClr val="990000"/>
                      </a:solidFill>
                      <a:prstDash val="solid"/>
                    </a:lnR>
                    <a:lnT w="9525">
                      <a:solidFill>
                        <a:srgbClr val="990000"/>
                      </a:solidFill>
                      <a:prstDash val="solid"/>
                    </a:lnT>
                    <a:lnB w="952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93658" y="1449197"/>
            <a:ext cx="1491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Weight Matrices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708" y="2439797"/>
            <a:ext cx="1263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Gill Sans MT"/>
                <a:cs typeface="Gill Sans MT"/>
              </a:rPr>
              <a:t>x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5595" y="3201797"/>
            <a:ext cx="334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q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0361" y="3201797"/>
            <a:ext cx="325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k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2481" y="3201797"/>
            <a:ext cx="322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W</a:t>
            </a:r>
            <a:r>
              <a:rPr sz="1575" spc="-37" baseline="-31746" dirty="0">
                <a:latin typeface="Gill Sans MT"/>
                <a:cs typeface="Gill Sans MT"/>
              </a:rPr>
              <a:t>v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2200" y="2120900"/>
            <a:ext cx="685800" cy="216535"/>
          </a:xfrm>
          <a:custGeom>
            <a:avLst/>
            <a:gdLst/>
            <a:ahLst/>
            <a:cxnLst/>
            <a:rect l="l" t="t" r="r" b="b"/>
            <a:pathLst>
              <a:path w="685800" h="216535">
                <a:moveTo>
                  <a:pt x="0" y="0"/>
                </a:moveTo>
                <a:lnTo>
                  <a:pt x="228599" y="0"/>
                </a:lnTo>
                <a:lnTo>
                  <a:pt x="228599" y="215999"/>
                </a:lnTo>
                <a:lnTo>
                  <a:pt x="0" y="215999"/>
                </a:lnTo>
                <a:lnTo>
                  <a:pt x="0" y="0"/>
                </a:lnTo>
                <a:close/>
              </a:path>
              <a:path w="685800" h="216535">
                <a:moveTo>
                  <a:pt x="228599" y="0"/>
                </a:moveTo>
                <a:lnTo>
                  <a:pt x="457199" y="0"/>
                </a:lnTo>
                <a:lnTo>
                  <a:pt x="457199" y="215999"/>
                </a:lnTo>
                <a:lnTo>
                  <a:pt x="228599" y="215999"/>
                </a:lnTo>
                <a:lnTo>
                  <a:pt x="228599" y="0"/>
                </a:lnTo>
                <a:close/>
              </a:path>
              <a:path w="685800" h="216535">
                <a:moveTo>
                  <a:pt x="457199" y="0"/>
                </a:moveTo>
                <a:lnTo>
                  <a:pt x="685799" y="0"/>
                </a:lnTo>
                <a:lnTo>
                  <a:pt x="685799" y="215999"/>
                </a:lnTo>
                <a:lnTo>
                  <a:pt x="457199" y="215999"/>
                </a:lnTo>
                <a:lnTo>
                  <a:pt x="457199" y="0"/>
                </a:lnTo>
                <a:close/>
              </a:path>
            </a:pathLst>
          </a:custGeom>
          <a:ln w="9524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2800" y="2120900"/>
            <a:ext cx="685800" cy="216535"/>
          </a:xfrm>
          <a:custGeom>
            <a:avLst/>
            <a:gdLst/>
            <a:ahLst/>
            <a:cxnLst/>
            <a:rect l="l" t="t" r="r" b="b"/>
            <a:pathLst>
              <a:path w="685800" h="216535">
                <a:moveTo>
                  <a:pt x="0" y="0"/>
                </a:moveTo>
                <a:lnTo>
                  <a:pt x="228599" y="0"/>
                </a:lnTo>
                <a:lnTo>
                  <a:pt x="228599" y="215999"/>
                </a:lnTo>
                <a:lnTo>
                  <a:pt x="0" y="215999"/>
                </a:lnTo>
                <a:lnTo>
                  <a:pt x="0" y="0"/>
                </a:lnTo>
                <a:close/>
              </a:path>
              <a:path w="685800" h="216535">
                <a:moveTo>
                  <a:pt x="228599" y="0"/>
                </a:moveTo>
                <a:lnTo>
                  <a:pt x="457199" y="0"/>
                </a:lnTo>
                <a:lnTo>
                  <a:pt x="457199" y="215999"/>
                </a:lnTo>
                <a:lnTo>
                  <a:pt x="228599" y="215999"/>
                </a:lnTo>
                <a:lnTo>
                  <a:pt x="228599" y="0"/>
                </a:lnTo>
                <a:close/>
              </a:path>
              <a:path w="685800" h="216535">
                <a:moveTo>
                  <a:pt x="457199" y="0"/>
                </a:moveTo>
                <a:lnTo>
                  <a:pt x="685799" y="0"/>
                </a:lnTo>
                <a:lnTo>
                  <a:pt x="685799" y="215999"/>
                </a:lnTo>
                <a:lnTo>
                  <a:pt x="457199" y="215999"/>
                </a:lnTo>
                <a:lnTo>
                  <a:pt x="457199" y="0"/>
                </a:lnTo>
                <a:close/>
              </a:path>
            </a:pathLst>
          </a:custGeom>
          <a:ln w="9524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53400" y="2120900"/>
            <a:ext cx="685800" cy="216535"/>
          </a:xfrm>
          <a:custGeom>
            <a:avLst/>
            <a:gdLst/>
            <a:ahLst/>
            <a:cxnLst/>
            <a:rect l="l" t="t" r="r" b="b"/>
            <a:pathLst>
              <a:path w="685800" h="216535">
                <a:moveTo>
                  <a:pt x="0" y="0"/>
                </a:moveTo>
                <a:lnTo>
                  <a:pt x="228599" y="0"/>
                </a:lnTo>
                <a:lnTo>
                  <a:pt x="228599" y="215999"/>
                </a:lnTo>
                <a:lnTo>
                  <a:pt x="0" y="215999"/>
                </a:lnTo>
                <a:lnTo>
                  <a:pt x="0" y="0"/>
                </a:lnTo>
                <a:close/>
              </a:path>
              <a:path w="685800" h="216535">
                <a:moveTo>
                  <a:pt x="228599" y="0"/>
                </a:moveTo>
                <a:lnTo>
                  <a:pt x="457199" y="0"/>
                </a:lnTo>
                <a:lnTo>
                  <a:pt x="457199" y="215999"/>
                </a:lnTo>
                <a:lnTo>
                  <a:pt x="228599" y="215999"/>
                </a:lnTo>
                <a:lnTo>
                  <a:pt x="228599" y="0"/>
                </a:lnTo>
                <a:close/>
              </a:path>
              <a:path w="685800" h="216535">
                <a:moveTo>
                  <a:pt x="457199" y="0"/>
                </a:moveTo>
                <a:lnTo>
                  <a:pt x="685799" y="0"/>
                </a:lnTo>
                <a:lnTo>
                  <a:pt x="685799" y="215999"/>
                </a:lnTo>
                <a:lnTo>
                  <a:pt x="457199" y="215999"/>
                </a:lnTo>
                <a:lnTo>
                  <a:pt x="457199" y="0"/>
                </a:lnTo>
                <a:close/>
              </a:path>
            </a:pathLst>
          </a:custGeom>
          <a:ln w="9524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41928" y="2528697"/>
            <a:ext cx="746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Query, q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8121" y="2528697"/>
            <a:ext cx="535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Key, k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37263" y="2528697"/>
            <a:ext cx="7181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Value, v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3963" y="1449197"/>
            <a:ext cx="718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Concepts of Query, Key, and Value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6037" y="2116137"/>
          <a:ext cx="914400" cy="67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FF"/>
                      </a:solidFill>
                      <a:prstDash val="solid"/>
                    </a:lnL>
                    <a:lnR w="9525">
                      <a:solidFill>
                        <a:srgbClr val="9900FF"/>
                      </a:solidFill>
                      <a:prstDash val="solid"/>
                    </a:lnR>
                    <a:lnT w="9525">
                      <a:solidFill>
                        <a:srgbClr val="9900FF"/>
                      </a:solidFill>
                      <a:prstDash val="solid"/>
                    </a:lnT>
                    <a:lnB w="9525">
                      <a:solidFill>
                        <a:srgbClr val="99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98837" y="2001837"/>
          <a:ext cx="685800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68961" y="3100197"/>
            <a:ext cx="527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2107" y="3100197"/>
            <a:ext cx="3289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4342" y="2338197"/>
            <a:ext cx="1530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latin typeface="Gill Sans MT"/>
                <a:cs typeface="Gill Sans MT"/>
              </a:rPr>
              <a:t>X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7127" y="2338197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Gill Sans MT"/>
                <a:cs typeface="Gill Sans MT"/>
              </a:rPr>
              <a:t>=</a:t>
            </a:r>
            <a:endParaRPr sz="1600">
              <a:latin typeface="Gill Sans MT"/>
              <a:cs typeface="Gill Sans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811637" y="2001837"/>
          <a:ext cx="914400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993336" y="3100197"/>
            <a:ext cx="6318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Concepts of Query, Key, and Value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09562" y="1702699"/>
          <a:ext cx="2376170" cy="237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47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762028" y="1884984"/>
            <a:ext cx="225107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91970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</a:p>
          <a:p>
            <a:pPr marL="37465" marR="1830070" algn="ctr">
              <a:lnSpc>
                <a:spcPts val="4800"/>
              </a:lnSpc>
              <a:spcBef>
                <a:spcPts val="4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 nice day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algn="r">
              <a:lnSpc>
                <a:spcPct val="10000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44574" y="1351584"/>
            <a:ext cx="9061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340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nice	day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503" y="1408784"/>
            <a:ext cx="8883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4540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have	a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Layer: 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7237" y="1290537"/>
          <a:ext cx="4889500" cy="237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Word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gets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Layer: 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7237" y="1290537"/>
          <a:ext cx="4889500" cy="237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gets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Layer: 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7237" y="1290537"/>
          <a:ext cx="4889500" cy="237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gets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14400" y="1504950"/>
            <a:ext cx="7772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Intuition behind Self 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047750"/>
            <a:ext cx="77724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“The kids were scared of the lions, so they left right away.”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Layer: 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21434"/>
              </p:ext>
            </p:extLst>
          </p:nvPr>
        </p:nvGraphicFramePr>
        <p:xfrm>
          <a:off x="0" y="1214337"/>
          <a:ext cx="5892800" cy="237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score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gets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Layer: 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1214337"/>
          <a:ext cx="6819900" cy="237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score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Softmax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11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gets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Layer: 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1214337"/>
          <a:ext cx="9144000" cy="237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score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Softmax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Softmax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Sum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11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gets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Layer: 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1214337"/>
          <a:ext cx="9144000" cy="237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score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Softmax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Softmax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Sum</a:t>
                      </a:r>
                      <a:r>
                        <a:rPr sz="1350" b="1" spc="-30" baseline="30864" dirty="0">
                          <a:latin typeface="Arial"/>
                          <a:cs typeface="Arial"/>
                        </a:rPr>
                        <a:t>#</a:t>
                      </a:r>
                      <a:endParaRPr sz="1350" baseline="30864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21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gets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22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 Attention Layer: Computations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1214337"/>
          <a:ext cx="9144000" cy="237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score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Softmax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Softmax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Sum</a:t>
                      </a:r>
                      <a:r>
                        <a:rPr sz="1350" b="1" spc="-30" baseline="30864" dirty="0">
                          <a:latin typeface="Arial"/>
                          <a:cs typeface="Arial"/>
                        </a:rPr>
                        <a:t>#</a:t>
                      </a:r>
                      <a:endParaRPr sz="1350" baseline="30864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31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gets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32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155CC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-15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-7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75" spc="202" baseline="-3174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37" baseline="2083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33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75" baseline="-31746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575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1575" baseline="-31746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Multi-headed Self-Attention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150" y="1132354"/>
            <a:ext cx="2285999" cy="3343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599" y="1355981"/>
            <a:ext cx="4712970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4495" marR="431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044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Multiple sets of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and query, key and value vectors..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Multi-headed Self-Attention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150" y="1132354"/>
            <a:ext cx="2285999" cy="3343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899" y="1355981"/>
            <a:ext cx="4738370" cy="113723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7195" marR="558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171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Multiple sets of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and query, key and value vectors.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7195" indent="-366395">
              <a:lnSpc>
                <a:spcPct val="100000"/>
              </a:lnSpc>
              <a:buFont typeface="Arial"/>
              <a:buChar char="●"/>
              <a:tabLst>
                <a:tab pos="4171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Transformer uses 8 self-attention heads.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Multi-headed Self-Attention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150" y="1132354"/>
            <a:ext cx="2285999" cy="3343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199" y="1355981"/>
            <a:ext cx="4900295" cy="22490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895" marR="205104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298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Multiple sets of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and query, key and value vectors.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9895" indent="-366395">
              <a:lnSpc>
                <a:spcPct val="100000"/>
              </a:lnSpc>
              <a:buFont typeface="Arial"/>
              <a:buChar char="●"/>
              <a:tabLst>
                <a:tab pos="4298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Transformer uses 8 self-attention heads.</a:t>
            </a: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9895" marR="17780" indent="-367030">
              <a:lnSpc>
                <a:spcPct val="100699"/>
              </a:lnSpc>
              <a:buFont typeface="Arial"/>
              <a:buChar char="●"/>
              <a:tabLst>
                <a:tab pos="4298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Each head represents the input embeddings into a different representation space.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Multi-headed Self-Attention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150" y="1132354"/>
            <a:ext cx="2285999" cy="3343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6499" y="1355981"/>
            <a:ext cx="4960620" cy="311014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42595" marR="252729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425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Multiple sets of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and query, key and value vectors.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595" indent="-366395">
              <a:lnSpc>
                <a:spcPct val="100000"/>
              </a:lnSpc>
              <a:buFont typeface="Arial"/>
              <a:buChar char="●"/>
              <a:tabLst>
                <a:tab pos="4425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Transformer uses 8 self-attention heads.</a:t>
            </a: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595" marR="65405" indent="-367030">
              <a:lnSpc>
                <a:spcPct val="100699"/>
              </a:lnSpc>
              <a:buFont typeface="Arial"/>
              <a:buChar char="●"/>
              <a:tabLst>
                <a:tab pos="4425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Each head represents the input embeddings into a different representation space.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595" indent="-366395">
              <a:lnSpc>
                <a:spcPct val="100000"/>
              </a:lnSpc>
              <a:buFont typeface="Arial"/>
              <a:buChar char="●"/>
              <a:tabLst>
                <a:tab pos="4425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k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), (q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k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), (q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k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), …, (q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k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Multi-headed Self-Attention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150" y="1132354"/>
            <a:ext cx="2285999" cy="3343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899" y="1355981"/>
            <a:ext cx="504698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7195" marR="558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17195" algn="l"/>
              </a:tabLst>
            </a:pPr>
            <a:r>
              <a:rPr sz="1800" spc="135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14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80" dirty="0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2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Z-score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(Z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800" spc="-37" baseline="-324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,...,</a:t>
            </a:r>
            <a:r>
              <a:rPr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z="1800" spc="-37" baseline="-324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7195" marR="350520" indent="-367030">
              <a:lnSpc>
                <a:spcPct val="100699"/>
              </a:lnSpc>
              <a:buFont typeface="Arial"/>
              <a:buChar char="●"/>
              <a:tabLst>
                <a:tab pos="417195" algn="l"/>
              </a:tabLst>
            </a:pPr>
            <a:r>
              <a:rPr sz="1800" spc="90" dirty="0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95" dirty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5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90" dirty="0">
                <a:latin typeface="Arial" panose="020B0604020202020204" pitchFamily="34" charset="0"/>
                <a:cs typeface="Arial" panose="020B0604020202020204" pitchFamily="34" charset="0"/>
              </a:rPr>
              <a:t>concatenated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0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spc="65" dirty="0">
                <a:latin typeface="Arial" panose="020B0604020202020204" pitchFamily="34" charset="0"/>
                <a:cs typeface="Arial" panose="020B0604020202020204" pitchFamily="34" charset="0"/>
              </a:rPr>
              <a:t>multiplied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50" dirty="0"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75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sz="1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8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arrive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95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5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95" dirty="0">
                <a:latin typeface="Arial" panose="020B0604020202020204" pitchFamily="34" charset="0"/>
                <a:cs typeface="Arial" panose="020B0604020202020204" pitchFamily="34" charset="0"/>
              </a:rPr>
              <a:t>ﬁnal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800" spc="232" baseline="-324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matrix.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Intuition behind Self Attention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2037" y="1729212"/>
            <a:ext cx="4403725" cy="1069975"/>
            <a:chOff x="1532037" y="1729212"/>
            <a:chExt cx="4403725" cy="1069975"/>
          </a:xfrm>
        </p:grpSpPr>
        <p:sp>
          <p:nvSpPr>
            <p:cNvPr id="4" name="object 4"/>
            <p:cNvSpPr/>
            <p:nvPr/>
          </p:nvSpPr>
          <p:spPr>
            <a:xfrm>
              <a:off x="4699099" y="1733974"/>
              <a:ext cx="1003300" cy="400050"/>
            </a:xfrm>
            <a:custGeom>
              <a:avLst/>
              <a:gdLst/>
              <a:ahLst/>
              <a:cxnLst/>
              <a:rect l="l" t="t" r="r" b="b"/>
              <a:pathLst>
                <a:path w="1003300" h="400050">
                  <a:moveTo>
                    <a:pt x="199949" y="99974"/>
                  </a:moveTo>
                  <a:lnTo>
                    <a:pt x="0" y="99974"/>
                  </a:lnTo>
                  <a:lnTo>
                    <a:pt x="99974" y="0"/>
                  </a:lnTo>
                  <a:lnTo>
                    <a:pt x="199949" y="99974"/>
                  </a:lnTo>
                  <a:close/>
                </a:path>
                <a:path w="1003300" h="400050">
                  <a:moveTo>
                    <a:pt x="984935" y="299924"/>
                  </a:moveTo>
                  <a:lnTo>
                    <a:pt x="828243" y="299924"/>
                  </a:lnTo>
                  <a:lnTo>
                    <a:pt x="857429" y="294032"/>
                  </a:lnTo>
                  <a:lnTo>
                    <a:pt x="881263" y="277963"/>
                  </a:lnTo>
                  <a:lnTo>
                    <a:pt x="897332" y="254129"/>
                  </a:lnTo>
                  <a:lnTo>
                    <a:pt x="903224" y="224943"/>
                  </a:lnTo>
                  <a:lnTo>
                    <a:pt x="903224" y="0"/>
                  </a:lnTo>
                  <a:lnTo>
                    <a:pt x="1003199" y="0"/>
                  </a:lnTo>
                  <a:lnTo>
                    <a:pt x="1003199" y="224943"/>
                  </a:lnTo>
                  <a:lnTo>
                    <a:pt x="996950" y="271453"/>
                  </a:lnTo>
                  <a:lnTo>
                    <a:pt x="984935" y="299924"/>
                  </a:lnTo>
                  <a:close/>
                </a:path>
                <a:path w="1003300" h="400050">
                  <a:moveTo>
                    <a:pt x="828243" y="399899"/>
                  </a:moveTo>
                  <a:lnTo>
                    <a:pt x="224943" y="399899"/>
                  </a:lnTo>
                  <a:lnTo>
                    <a:pt x="190652" y="396507"/>
                  </a:lnTo>
                  <a:lnTo>
                    <a:pt x="127877" y="370505"/>
                  </a:lnTo>
                  <a:lnTo>
                    <a:pt x="79382" y="322009"/>
                  </a:lnTo>
                  <a:lnTo>
                    <a:pt x="53380" y="259235"/>
                  </a:lnTo>
                  <a:lnTo>
                    <a:pt x="49987" y="224943"/>
                  </a:lnTo>
                  <a:lnTo>
                    <a:pt x="49987" y="99974"/>
                  </a:lnTo>
                  <a:lnTo>
                    <a:pt x="149962" y="99974"/>
                  </a:lnTo>
                  <a:lnTo>
                    <a:pt x="149962" y="224943"/>
                  </a:lnTo>
                  <a:lnTo>
                    <a:pt x="155854" y="254129"/>
                  </a:lnTo>
                  <a:lnTo>
                    <a:pt x="171923" y="277963"/>
                  </a:lnTo>
                  <a:lnTo>
                    <a:pt x="195757" y="294032"/>
                  </a:lnTo>
                  <a:lnTo>
                    <a:pt x="224943" y="299924"/>
                  </a:lnTo>
                  <a:lnTo>
                    <a:pt x="984935" y="299924"/>
                  </a:lnTo>
                  <a:lnTo>
                    <a:pt x="979313" y="313247"/>
                  </a:lnTo>
                  <a:lnTo>
                    <a:pt x="951956" y="348656"/>
                  </a:lnTo>
                  <a:lnTo>
                    <a:pt x="916547" y="376013"/>
                  </a:lnTo>
                  <a:lnTo>
                    <a:pt x="874754" y="393650"/>
                  </a:lnTo>
                  <a:lnTo>
                    <a:pt x="828243" y="399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9099" y="1733974"/>
              <a:ext cx="1003300" cy="400050"/>
            </a:xfrm>
            <a:custGeom>
              <a:avLst/>
              <a:gdLst/>
              <a:ahLst/>
              <a:cxnLst/>
              <a:rect l="l" t="t" r="r" b="b"/>
              <a:pathLst>
                <a:path w="1003300" h="400050">
                  <a:moveTo>
                    <a:pt x="1003199" y="0"/>
                  </a:moveTo>
                  <a:lnTo>
                    <a:pt x="1003199" y="224943"/>
                  </a:lnTo>
                  <a:lnTo>
                    <a:pt x="996950" y="271453"/>
                  </a:lnTo>
                  <a:lnTo>
                    <a:pt x="979313" y="313247"/>
                  </a:lnTo>
                  <a:lnTo>
                    <a:pt x="951956" y="348656"/>
                  </a:lnTo>
                  <a:lnTo>
                    <a:pt x="916547" y="376013"/>
                  </a:lnTo>
                  <a:lnTo>
                    <a:pt x="874754" y="393650"/>
                  </a:lnTo>
                  <a:lnTo>
                    <a:pt x="828243" y="399899"/>
                  </a:lnTo>
                  <a:lnTo>
                    <a:pt x="224943" y="399899"/>
                  </a:lnTo>
                  <a:lnTo>
                    <a:pt x="157990" y="386582"/>
                  </a:lnTo>
                  <a:lnTo>
                    <a:pt x="101230" y="348656"/>
                  </a:lnTo>
                  <a:lnTo>
                    <a:pt x="63305" y="291896"/>
                  </a:lnTo>
                  <a:lnTo>
                    <a:pt x="49987" y="224943"/>
                  </a:lnTo>
                  <a:lnTo>
                    <a:pt x="49987" y="99974"/>
                  </a:lnTo>
                  <a:lnTo>
                    <a:pt x="0" y="99974"/>
                  </a:lnTo>
                  <a:lnTo>
                    <a:pt x="99974" y="0"/>
                  </a:lnTo>
                  <a:lnTo>
                    <a:pt x="199949" y="99974"/>
                  </a:lnTo>
                  <a:lnTo>
                    <a:pt x="149962" y="99974"/>
                  </a:lnTo>
                  <a:lnTo>
                    <a:pt x="149962" y="224943"/>
                  </a:lnTo>
                  <a:lnTo>
                    <a:pt x="155854" y="254129"/>
                  </a:lnTo>
                  <a:lnTo>
                    <a:pt x="171923" y="277963"/>
                  </a:lnTo>
                  <a:lnTo>
                    <a:pt x="195757" y="294032"/>
                  </a:lnTo>
                  <a:lnTo>
                    <a:pt x="224943" y="299924"/>
                  </a:lnTo>
                  <a:lnTo>
                    <a:pt x="828243" y="299924"/>
                  </a:lnTo>
                  <a:lnTo>
                    <a:pt x="857429" y="294032"/>
                  </a:lnTo>
                  <a:lnTo>
                    <a:pt x="881263" y="277963"/>
                  </a:lnTo>
                  <a:lnTo>
                    <a:pt x="897332" y="254129"/>
                  </a:lnTo>
                  <a:lnTo>
                    <a:pt x="903224" y="224943"/>
                  </a:lnTo>
                  <a:lnTo>
                    <a:pt x="903224" y="0"/>
                  </a:lnTo>
                  <a:lnTo>
                    <a:pt x="10031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799" y="1734099"/>
              <a:ext cx="4394200" cy="1060450"/>
            </a:xfrm>
            <a:custGeom>
              <a:avLst/>
              <a:gdLst/>
              <a:ahLst/>
              <a:cxnLst/>
              <a:rect l="l" t="t" r="r" b="b"/>
              <a:pathLst>
                <a:path w="4394200" h="1060450">
                  <a:moveTo>
                    <a:pt x="241190" y="234396"/>
                  </a:moveTo>
                  <a:lnTo>
                    <a:pt x="0" y="234396"/>
                  </a:lnTo>
                  <a:lnTo>
                    <a:pt x="120595" y="0"/>
                  </a:lnTo>
                  <a:lnTo>
                    <a:pt x="241190" y="234396"/>
                  </a:lnTo>
                  <a:close/>
                </a:path>
                <a:path w="4394200" h="1060450">
                  <a:moveTo>
                    <a:pt x="4202627" y="971006"/>
                  </a:moveTo>
                  <a:lnTo>
                    <a:pt x="3930393" y="971006"/>
                  </a:lnTo>
                  <a:lnTo>
                    <a:pt x="3977409" y="968085"/>
                  </a:lnTo>
                  <a:lnTo>
                    <a:pt x="4022682" y="959559"/>
                  </a:lnTo>
                  <a:lnTo>
                    <a:pt x="4065861" y="945777"/>
                  </a:lnTo>
                  <a:lnTo>
                    <a:pt x="4106594" y="927091"/>
                  </a:lnTo>
                  <a:lnTo>
                    <a:pt x="4144532" y="903852"/>
                  </a:lnTo>
                  <a:lnTo>
                    <a:pt x="4179321" y="876412"/>
                  </a:lnTo>
                  <a:lnTo>
                    <a:pt x="4210612" y="845121"/>
                  </a:lnTo>
                  <a:lnTo>
                    <a:pt x="4238052" y="810332"/>
                  </a:lnTo>
                  <a:lnTo>
                    <a:pt x="4261291" y="772394"/>
                  </a:lnTo>
                  <a:lnTo>
                    <a:pt x="4279977" y="731661"/>
                  </a:lnTo>
                  <a:lnTo>
                    <a:pt x="4293759" y="688482"/>
                  </a:lnTo>
                  <a:lnTo>
                    <a:pt x="4302211" y="643605"/>
                  </a:lnTo>
                  <a:lnTo>
                    <a:pt x="4305206" y="596193"/>
                  </a:lnTo>
                  <a:lnTo>
                    <a:pt x="4305206" y="0"/>
                  </a:lnTo>
                  <a:lnTo>
                    <a:pt x="4394099" y="0"/>
                  </a:lnTo>
                  <a:lnTo>
                    <a:pt x="4394099" y="596193"/>
                  </a:lnTo>
                  <a:lnTo>
                    <a:pt x="4391725" y="643209"/>
                  </a:lnTo>
                  <a:lnTo>
                    <a:pt x="4384679" y="689646"/>
                  </a:lnTo>
                  <a:lnTo>
                    <a:pt x="4373252" y="734085"/>
                  </a:lnTo>
                  <a:lnTo>
                    <a:pt x="4357659" y="776689"/>
                  </a:lnTo>
                  <a:lnTo>
                    <a:pt x="4338133" y="817223"/>
                  </a:lnTo>
                  <a:lnTo>
                    <a:pt x="4314906" y="855456"/>
                  </a:lnTo>
                  <a:lnTo>
                    <a:pt x="4288212" y="891153"/>
                  </a:lnTo>
                  <a:lnTo>
                    <a:pt x="4258283" y="924083"/>
                  </a:lnTo>
                  <a:lnTo>
                    <a:pt x="4225353" y="954012"/>
                  </a:lnTo>
                  <a:lnTo>
                    <a:pt x="4202627" y="971006"/>
                  </a:lnTo>
                  <a:close/>
                </a:path>
                <a:path w="4394200" h="1060450">
                  <a:moveTo>
                    <a:pt x="3930393" y="1059899"/>
                  </a:moveTo>
                  <a:lnTo>
                    <a:pt x="539854" y="1059899"/>
                  </a:lnTo>
                  <a:lnTo>
                    <a:pt x="487531" y="1056940"/>
                  </a:lnTo>
                  <a:lnTo>
                    <a:pt x="436279" y="1048186"/>
                  </a:lnTo>
                  <a:lnTo>
                    <a:pt x="386552" y="1033826"/>
                  </a:lnTo>
                  <a:lnTo>
                    <a:pt x="338803" y="1014047"/>
                  </a:lnTo>
                  <a:lnTo>
                    <a:pt x="293486" y="989039"/>
                  </a:lnTo>
                  <a:lnTo>
                    <a:pt x="251055" y="958988"/>
                  </a:lnTo>
                  <a:lnTo>
                    <a:pt x="211964" y="924083"/>
                  </a:lnTo>
                  <a:lnTo>
                    <a:pt x="177059" y="884992"/>
                  </a:lnTo>
                  <a:lnTo>
                    <a:pt x="147009" y="842562"/>
                  </a:lnTo>
                  <a:lnTo>
                    <a:pt x="122000" y="797245"/>
                  </a:lnTo>
                  <a:lnTo>
                    <a:pt x="102222" y="749496"/>
                  </a:lnTo>
                  <a:lnTo>
                    <a:pt x="87862" y="699768"/>
                  </a:lnTo>
                  <a:lnTo>
                    <a:pt x="79108" y="648516"/>
                  </a:lnTo>
                  <a:lnTo>
                    <a:pt x="76148" y="596193"/>
                  </a:lnTo>
                  <a:lnTo>
                    <a:pt x="76148" y="234396"/>
                  </a:lnTo>
                  <a:lnTo>
                    <a:pt x="165042" y="234396"/>
                  </a:lnTo>
                  <a:lnTo>
                    <a:pt x="165042" y="596193"/>
                  </a:lnTo>
                  <a:lnTo>
                    <a:pt x="167962" y="643209"/>
                  </a:lnTo>
                  <a:lnTo>
                    <a:pt x="176489" y="688482"/>
                  </a:lnTo>
                  <a:lnTo>
                    <a:pt x="190271" y="731661"/>
                  </a:lnTo>
                  <a:lnTo>
                    <a:pt x="208957" y="772394"/>
                  </a:lnTo>
                  <a:lnTo>
                    <a:pt x="232196" y="810332"/>
                  </a:lnTo>
                  <a:lnTo>
                    <a:pt x="259636" y="845121"/>
                  </a:lnTo>
                  <a:lnTo>
                    <a:pt x="290926" y="876412"/>
                  </a:lnTo>
                  <a:lnTo>
                    <a:pt x="325716" y="903852"/>
                  </a:lnTo>
                  <a:lnTo>
                    <a:pt x="363653" y="927091"/>
                  </a:lnTo>
                  <a:lnTo>
                    <a:pt x="404387" y="945777"/>
                  </a:lnTo>
                  <a:lnTo>
                    <a:pt x="447566" y="959559"/>
                  </a:lnTo>
                  <a:lnTo>
                    <a:pt x="492839" y="968085"/>
                  </a:lnTo>
                  <a:lnTo>
                    <a:pt x="539854" y="971006"/>
                  </a:lnTo>
                  <a:lnTo>
                    <a:pt x="4202627" y="971006"/>
                  </a:lnTo>
                  <a:lnTo>
                    <a:pt x="4189656" y="980706"/>
                  </a:lnTo>
                  <a:lnTo>
                    <a:pt x="4151423" y="1003933"/>
                  </a:lnTo>
                  <a:lnTo>
                    <a:pt x="4110889" y="1023459"/>
                  </a:lnTo>
                  <a:lnTo>
                    <a:pt x="4068285" y="1039052"/>
                  </a:lnTo>
                  <a:lnTo>
                    <a:pt x="4023846" y="1050479"/>
                  </a:lnTo>
                  <a:lnTo>
                    <a:pt x="3977805" y="1057505"/>
                  </a:lnTo>
                  <a:lnTo>
                    <a:pt x="3930393" y="1059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6799" y="1734099"/>
              <a:ext cx="4394200" cy="1060450"/>
            </a:xfrm>
            <a:custGeom>
              <a:avLst/>
              <a:gdLst/>
              <a:ahLst/>
              <a:cxnLst/>
              <a:rect l="l" t="t" r="r" b="b"/>
              <a:pathLst>
                <a:path w="4394200" h="1060450">
                  <a:moveTo>
                    <a:pt x="4394099" y="0"/>
                  </a:moveTo>
                  <a:lnTo>
                    <a:pt x="4394099" y="596193"/>
                  </a:lnTo>
                  <a:lnTo>
                    <a:pt x="4391705" y="643605"/>
                  </a:lnTo>
                  <a:lnTo>
                    <a:pt x="4384679" y="689646"/>
                  </a:lnTo>
                  <a:lnTo>
                    <a:pt x="4373252" y="734085"/>
                  </a:lnTo>
                  <a:lnTo>
                    <a:pt x="4357659" y="776689"/>
                  </a:lnTo>
                  <a:lnTo>
                    <a:pt x="4338133" y="817223"/>
                  </a:lnTo>
                  <a:lnTo>
                    <a:pt x="4314906" y="855456"/>
                  </a:lnTo>
                  <a:lnTo>
                    <a:pt x="4288212" y="891153"/>
                  </a:lnTo>
                  <a:lnTo>
                    <a:pt x="4258283" y="924083"/>
                  </a:lnTo>
                  <a:lnTo>
                    <a:pt x="4225354" y="954012"/>
                  </a:lnTo>
                  <a:lnTo>
                    <a:pt x="4189656" y="980706"/>
                  </a:lnTo>
                  <a:lnTo>
                    <a:pt x="4151423" y="1003933"/>
                  </a:lnTo>
                  <a:lnTo>
                    <a:pt x="4110889" y="1023459"/>
                  </a:lnTo>
                  <a:lnTo>
                    <a:pt x="4068285" y="1039052"/>
                  </a:lnTo>
                  <a:lnTo>
                    <a:pt x="4023846" y="1050479"/>
                  </a:lnTo>
                  <a:lnTo>
                    <a:pt x="3977805" y="1057505"/>
                  </a:lnTo>
                  <a:lnTo>
                    <a:pt x="3930393" y="1059899"/>
                  </a:lnTo>
                  <a:lnTo>
                    <a:pt x="539854" y="1059899"/>
                  </a:lnTo>
                  <a:lnTo>
                    <a:pt x="487531" y="1056940"/>
                  </a:lnTo>
                  <a:lnTo>
                    <a:pt x="436279" y="1048186"/>
                  </a:lnTo>
                  <a:lnTo>
                    <a:pt x="386552" y="1033826"/>
                  </a:lnTo>
                  <a:lnTo>
                    <a:pt x="338803" y="1014047"/>
                  </a:lnTo>
                  <a:lnTo>
                    <a:pt x="293486" y="989039"/>
                  </a:lnTo>
                  <a:lnTo>
                    <a:pt x="251055" y="958988"/>
                  </a:lnTo>
                  <a:lnTo>
                    <a:pt x="211964" y="924083"/>
                  </a:lnTo>
                  <a:lnTo>
                    <a:pt x="177059" y="884992"/>
                  </a:lnTo>
                  <a:lnTo>
                    <a:pt x="147009" y="842562"/>
                  </a:lnTo>
                  <a:lnTo>
                    <a:pt x="122000" y="797245"/>
                  </a:lnTo>
                  <a:lnTo>
                    <a:pt x="102222" y="749496"/>
                  </a:lnTo>
                  <a:lnTo>
                    <a:pt x="87862" y="699768"/>
                  </a:lnTo>
                  <a:lnTo>
                    <a:pt x="79108" y="648516"/>
                  </a:lnTo>
                  <a:lnTo>
                    <a:pt x="76148" y="596193"/>
                  </a:lnTo>
                  <a:lnTo>
                    <a:pt x="76148" y="234396"/>
                  </a:lnTo>
                  <a:lnTo>
                    <a:pt x="0" y="234396"/>
                  </a:lnTo>
                  <a:lnTo>
                    <a:pt x="120595" y="0"/>
                  </a:lnTo>
                  <a:lnTo>
                    <a:pt x="241190" y="234396"/>
                  </a:lnTo>
                  <a:lnTo>
                    <a:pt x="165042" y="234396"/>
                  </a:lnTo>
                  <a:lnTo>
                    <a:pt x="165042" y="596193"/>
                  </a:lnTo>
                  <a:lnTo>
                    <a:pt x="167962" y="643209"/>
                  </a:lnTo>
                  <a:lnTo>
                    <a:pt x="176489" y="688482"/>
                  </a:lnTo>
                  <a:lnTo>
                    <a:pt x="190271" y="731661"/>
                  </a:lnTo>
                  <a:lnTo>
                    <a:pt x="208957" y="772394"/>
                  </a:lnTo>
                  <a:lnTo>
                    <a:pt x="232196" y="810332"/>
                  </a:lnTo>
                  <a:lnTo>
                    <a:pt x="259636" y="845121"/>
                  </a:lnTo>
                  <a:lnTo>
                    <a:pt x="290926" y="876412"/>
                  </a:lnTo>
                  <a:lnTo>
                    <a:pt x="325716" y="903852"/>
                  </a:lnTo>
                  <a:lnTo>
                    <a:pt x="363653" y="927091"/>
                  </a:lnTo>
                  <a:lnTo>
                    <a:pt x="404387" y="945777"/>
                  </a:lnTo>
                  <a:lnTo>
                    <a:pt x="447566" y="959559"/>
                  </a:lnTo>
                  <a:lnTo>
                    <a:pt x="492839" y="968085"/>
                  </a:lnTo>
                  <a:lnTo>
                    <a:pt x="539854" y="971006"/>
                  </a:lnTo>
                  <a:lnTo>
                    <a:pt x="3930393" y="971006"/>
                  </a:lnTo>
                  <a:lnTo>
                    <a:pt x="3977409" y="968085"/>
                  </a:lnTo>
                  <a:lnTo>
                    <a:pt x="4022682" y="959559"/>
                  </a:lnTo>
                  <a:lnTo>
                    <a:pt x="4065861" y="945777"/>
                  </a:lnTo>
                  <a:lnTo>
                    <a:pt x="4106594" y="927091"/>
                  </a:lnTo>
                  <a:lnTo>
                    <a:pt x="4144532" y="903852"/>
                  </a:lnTo>
                  <a:lnTo>
                    <a:pt x="4179321" y="876412"/>
                  </a:lnTo>
                  <a:lnTo>
                    <a:pt x="4210612" y="845121"/>
                  </a:lnTo>
                  <a:lnTo>
                    <a:pt x="4238052" y="810332"/>
                  </a:lnTo>
                  <a:lnTo>
                    <a:pt x="4261291" y="772394"/>
                  </a:lnTo>
                  <a:lnTo>
                    <a:pt x="4279977" y="731661"/>
                  </a:lnTo>
                  <a:lnTo>
                    <a:pt x="4293759" y="688482"/>
                  </a:lnTo>
                  <a:lnTo>
                    <a:pt x="4302285" y="643209"/>
                  </a:lnTo>
                  <a:lnTo>
                    <a:pt x="4305206" y="596193"/>
                  </a:lnTo>
                  <a:lnTo>
                    <a:pt x="4305206" y="0"/>
                  </a:lnTo>
                  <a:lnTo>
                    <a:pt x="43940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7171" y="1284115"/>
            <a:ext cx="7318587" cy="13638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“The </a:t>
            </a:r>
            <a:r>
              <a:rPr sz="22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kids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were scared of the </a:t>
            </a:r>
            <a:r>
              <a:rPr sz="22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lions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, so </a:t>
            </a:r>
            <a:r>
              <a:rPr sz="2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left right away.”</a:t>
            </a:r>
          </a:p>
          <a:p>
            <a:pPr marL="1495425" algn="ctr">
              <a:lnSpc>
                <a:spcPct val="100000"/>
              </a:lnSpc>
              <a:spcBef>
                <a:spcPts val="459"/>
              </a:spcBef>
            </a:pPr>
            <a:r>
              <a:rPr sz="1600" spc="165" dirty="0">
                <a:latin typeface="Gill Sans MT"/>
                <a:cs typeface="Arial" panose="020B0604020202020204" pitchFamily="34" charset="0"/>
              </a:rPr>
              <a:t>?</a:t>
            </a:r>
            <a:endParaRPr sz="1600" dirty="0">
              <a:latin typeface="Gill Sans M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600" dirty="0">
              <a:latin typeface="Gill Sans MT"/>
              <a:cs typeface="Arial" panose="020B0604020202020204" pitchFamily="34" charset="0"/>
            </a:endParaRPr>
          </a:p>
          <a:p>
            <a:pPr marR="1239520" algn="ctr">
              <a:lnSpc>
                <a:spcPct val="100000"/>
              </a:lnSpc>
              <a:spcBef>
                <a:spcPts val="5"/>
              </a:spcBef>
            </a:pPr>
            <a:r>
              <a:rPr sz="1600" spc="165" dirty="0">
                <a:latin typeface="Gill Sans MT"/>
                <a:cs typeface="Arial" panose="020B0604020202020204" pitchFamily="34" charset="0"/>
              </a:rPr>
              <a:t>?</a:t>
            </a:r>
            <a:endParaRPr sz="1600" dirty="0">
              <a:latin typeface="Gill Sans M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9129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14400" y="1276350"/>
            <a:ext cx="7772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Intuition behind Self 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972" y="971550"/>
            <a:ext cx="766722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“The </a:t>
            </a:r>
            <a:r>
              <a:rPr sz="22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kids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were scared of the lions, so </a:t>
            </a:r>
            <a:r>
              <a:rPr sz="2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left right away.”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32037" y="1729337"/>
            <a:ext cx="4403725" cy="1069975"/>
            <a:chOff x="1532037" y="1729337"/>
            <a:chExt cx="4403725" cy="1069975"/>
          </a:xfrm>
        </p:grpSpPr>
        <p:sp>
          <p:nvSpPr>
            <p:cNvPr id="5" name="object 5"/>
            <p:cNvSpPr/>
            <p:nvPr/>
          </p:nvSpPr>
          <p:spPr>
            <a:xfrm>
              <a:off x="1536799" y="1734099"/>
              <a:ext cx="4394200" cy="1060450"/>
            </a:xfrm>
            <a:custGeom>
              <a:avLst/>
              <a:gdLst/>
              <a:ahLst/>
              <a:cxnLst/>
              <a:rect l="l" t="t" r="r" b="b"/>
              <a:pathLst>
                <a:path w="4394200" h="1060450">
                  <a:moveTo>
                    <a:pt x="241190" y="234396"/>
                  </a:moveTo>
                  <a:lnTo>
                    <a:pt x="0" y="234396"/>
                  </a:lnTo>
                  <a:lnTo>
                    <a:pt x="120595" y="0"/>
                  </a:lnTo>
                  <a:lnTo>
                    <a:pt x="241190" y="234396"/>
                  </a:lnTo>
                  <a:close/>
                </a:path>
                <a:path w="4394200" h="1060450">
                  <a:moveTo>
                    <a:pt x="4202627" y="971006"/>
                  </a:moveTo>
                  <a:lnTo>
                    <a:pt x="3930393" y="971006"/>
                  </a:lnTo>
                  <a:lnTo>
                    <a:pt x="3977409" y="968085"/>
                  </a:lnTo>
                  <a:lnTo>
                    <a:pt x="4022682" y="959559"/>
                  </a:lnTo>
                  <a:lnTo>
                    <a:pt x="4065861" y="945777"/>
                  </a:lnTo>
                  <a:lnTo>
                    <a:pt x="4106594" y="927091"/>
                  </a:lnTo>
                  <a:lnTo>
                    <a:pt x="4144532" y="903852"/>
                  </a:lnTo>
                  <a:lnTo>
                    <a:pt x="4179321" y="876412"/>
                  </a:lnTo>
                  <a:lnTo>
                    <a:pt x="4210612" y="845121"/>
                  </a:lnTo>
                  <a:lnTo>
                    <a:pt x="4238052" y="810332"/>
                  </a:lnTo>
                  <a:lnTo>
                    <a:pt x="4261291" y="772394"/>
                  </a:lnTo>
                  <a:lnTo>
                    <a:pt x="4279977" y="731661"/>
                  </a:lnTo>
                  <a:lnTo>
                    <a:pt x="4293759" y="688482"/>
                  </a:lnTo>
                  <a:lnTo>
                    <a:pt x="4302211" y="643605"/>
                  </a:lnTo>
                  <a:lnTo>
                    <a:pt x="4305206" y="596193"/>
                  </a:lnTo>
                  <a:lnTo>
                    <a:pt x="4305206" y="0"/>
                  </a:lnTo>
                  <a:lnTo>
                    <a:pt x="4394099" y="0"/>
                  </a:lnTo>
                  <a:lnTo>
                    <a:pt x="4394099" y="596193"/>
                  </a:lnTo>
                  <a:lnTo>
                    <a:pt x="4391725" y="643209"/>
                  </a:lnTo>
                  <a:lnTo>
                    <a:pt x="4384679" y="689646"/>
                  </a:lnTo>
                  <a:lnTo>
                    <a:pt x="4373252" y="734085"/>
                  </a:lnTo>
                  <a:lnTo>
                    <a:pt x="4357659" y="776689"/>
                  </a:lnTo>
                  <a:lnTo>
                    <a:pt x="4338133" y="817223"/>
                  </a:lnTo>
                  <a:lnTo>
                    <a:pt x="4314906" y="855456"/>
                  </a:lnTo>
                  <a:lnTo>
                    <a:pt x="4288212" y="891153"/>
                  </a:lnTo>
                  <a:lnTo>
                    <a:pt x="4258283" y="924083"/>
                  </a:lnTo>
                  <a:lnTo>
                    <a:pt x="4225353" y="954012"/>
                  </a:lnTo>
                  <a:lnTo>
                    <a:pt x="4202627" y="971006"/>
                  </a:lnTo>
                  <a:close/>
                </a:path>
                <a:path w="4394200" h="1060450">
                  <a:moveTo>
                    <a:pt x="3930393" y="1059899"/>
                  </a:moveTo>
                  <a:lnTo>
                    <a:pt x="539854" y="1059899"/>
                  </a:lnTo>
                  <a:lnTo>
                    <a:pt x="487531" y="1056940"/>
                  </a:lnTo>
                  <a:lnTo>
                    <a:pt x="436279" y="1048186"/>
                  </a:lnTo>
                  <a:lnTo>
                    <a:pt x="386552" y="1033826"/>
                  </a:lnTo>
                  <a:lnTo>
                    <a:pt x="338803" y="1014047"/>
                  </a:lnTo>
                  <a:lnTo>
                    <a:pt x="293486" y="989039"/>
                  </a:lnTo>
                  <a:lnTo>
                    <a:pt x="251055" y="958988"/>
                  </a:lnTo>
                  <a:lnTo>
                    <a:pt x="211964" y="924083"/>
                  </a:lnTo>
                  <a:lnTo>
                    <a:pt x="177059" y="884992"/>
                  </a:lnTo>
                  <a:lnTo>
                    <a:pt x="147009" y="842562"/>
                  </a:lnTo>
                  <a:lnTo>
                    <a:pt x="122000" y="797245"/>
                  </a:lnTo>
                  <a:lnTo>
                    <a:pt x="102222" y="749496"/>
                  </a:lnTo>
                  <a:lnTo>
                    <a:pt x="87862" y="699768"/>
                  </a:lnTo>
                  <a:lnTo>
                    <a:pt x="79108" y="648516"/>
                  </a:lnTo>
                  <a:lnTo>
                    <a:pt x="76148" y="596193"/>
                  </a:lnTo>
                  <a:lnTo>
                    <a:pt x="76148" y="234396"/>
                  </a:lnTo>
                  <a:lnTo>
                    <a:pt x="165042" y="234396"/>
                  </a:lnTo>
                  <a:lnTo>
                    <a:pt x="165042" y="596193"/>
                  </a:lnTo>
                  <a:lnTo>
                    <a:pt x="167962" y="643209"/>
                  </a:lnTo>
                  <a:lnTo>
                    <a:pt x="176489" y="688482"/>
                  </a:lnTo>
                  <a:lnTo>
                    <a:pt x="190271" y="731661"/>
                  </a:lnTo>
                  <a:lnTo>
                    <a:pt x="208957" y="772394"/>
                  </a:lnTo>
                  <a:lnTo>
                    <a:pt x="232196" y="810332"/>
                  </a:lnTo>
                  <a:lnTo>
                    <a:pt x="259636" y="845121"/>
                  </a:lnTo>
                  <a:lnTo>
                    <a:pt x="290926" y="876412"/>
                  </a:lnTo>
                  <a:lnTo>
                    <a:pt x="325716" y="903852"/>
                  </a:lnTo>
                  <a:lnTo>
                    <a:pt x="363653" y="927091"/>
                  </a:lnTo>
                  <a:lnTo>
                    <a:pt x="404387" y="945777"/>
                  </a:lnTo>
                  <a:lnTo>
                    <a:pt x="447566" y="959559"/>
                  </a:lnTo>
                  <a:lnTo>
                    <a:pt x="492839" y="968085"/>
                  </a:lnTo>
                  <a:lnTo>
                    <a:pt x="539854" y="971006"/>
                  </a:lnTo>
                  <a:lnTo>
                    <a:pt x="4202627" y="971006"/>
                  </a:lnTo>
                  <a:lnTo>
                    <a:pt x="4189656" y="980706"/>
                  </a:lnTo>
                  <a:lnTo>
                    <a:pt x="4151423" y="1003933"/>
                  </a:lnTo>
                  <a:lnTo>
                    <a:pt x="4110889" y="1023459"/>
                  </a:lnTo>
                  <a:lnTo>
                    <a:pt x="4068285" y="1039052"/>
                  </a:lnTo>
                  <a:lnTo>
                    <a:pt x="4023846" y="1050479"/>
                  </a:lnTo>
                  <a:lnTo>
                    <a:pt x="3977805" y="1057505"/>
                  </a:lnTo>
                  <a:lnTo>
                    <a:pt x="3930393" y="1059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799" y="1734099"/>
              <a:ext cx="4394200" cy="1060450"/>
            </a:xfrm>
            <a:custGeom>
              <a:avLst/>
              <a:gdLst/>
              <a:ahLst/>
              <a:cxnLst/>
              <a:rect l="l" t="t" r="r" b="b"/>
              <a:pathLst>
                <a:path w="4394200" h="1060450">
                  <a:moveTo>
                    <a:pt x="4394099" y="0"/>
                  </a:moveTo>
                  <a:lnTo>
                    <a:pt x="4394099" y="596193"/>
                  </a:lnTo>
                  <a:lnTo>
                    <a:pt x="4391705" y="643605"/>
                  </a:lnTo>
                  <a:lnTo>
                    <a:pt x="4384679" y="689646"/>
                  </a:lnTo>
                  <a:lnTo>
                    <a:pt x="4373252" y="734085"/>
                  </a:lnTo>
                  <a:lnTo>
                    <a:pt x="4357659" y="776689"/>
                  </a:lnTo>
                  <a:lnTo>
                    <a:pt x="4338133" y="817223"/>
                  </a:lnTo>
                  <a:lnTo>
                    <a:pt x="4314906" y="855456"/>
                  </a:lnTo>
                  <a:lnTo>
                    <a:pt x="4288212" y="891153"/>
                  </a:lnTo>
                  <a:lnTo>
                    <a:pt x="4258283" y="924083"/>
                  </a:lnTo>
                  <a:lnTo>
                    <a:pt x="4225354" y="954012"/>
                  </a:lnTo>
                  <a:lnTo>
                    <a:pt x="4189656" y="980706"/>
                  </a:lnTo>
                  <a:lnTo>
                    <a:pt x="4151423" y="1003933"/>
                  </a:lnTo>
                  <a:lnTo>
                    <a:pt x="4110889" y="1023459"/>
                  </a:lnTo>
                  <a:lnTo>
                    <a:pt x="4068285" y="1039052"/>
                  </a:lnTo>
                  <a:lnTo>
                    <a:pt x="4023846" y="1050479"/>
                  </a:lnTo>
                  <a:lnTo>
                    <a:pt x="3977805" y="1057505"/>
                  </a:lnTo>
                  <a:lnTo>
                    <a:pt x="3930393" y="1059899"/>
                  </a:lnTo>
                  <a:lnTo>
                    <a:pt x="539854" y="1059899"/>
                  </a:lnTo>
                  <a:lnTo>
                    <a:pt x="487531" y="1056940"/>
                  </a:lnTo>
                  <a:lnTo>
                    <a:pt x="436279" y="1048186"/>
                  </a:lnTo>
                  <a:lnTo>
                    <a:pt x="386552" y="1033826"/>
                  </a:lnTo>
                  <a:lnTo>
                    <a:pt x="338803" y="1014047"/>
                  </a:lnTo>
                  <a:lnTo>
                    <a:pt x="293486" y="989039"/>
                  </a:lnTo>
                  <a:lnTo>
                    <a:pt x="251055" y="958988"/>
                  </a:lnTo>
                  <a:lnTo>
                    <a:pt x="211964" y="924083"/>
                  </a:lnTo>
                  <a:lnTo>
                    <a:pt x="177059" y="884992"/>
                  </a:lnTo>
                  <a:lnTo>
                    <a:pt x="147009" y="842562"/>
                  </a:lnTo>
                  <a:lnTo>
                    <a:pt x="122000" y="797245"/>
                  </a:lnTo>
                  <a:lnTo>
                    <a:pt x="102222" y="749496"/>
                  </a:lnTo>
                  <a:lnTo>
                    <a:pt x="87862" y="699768"/>
                  </a:lnTo>
                  <a:lnTo>
                    <a:pt x="79108" y="648516"/>
                  </a:lnTo>
                  <a:lnTo>
                    <a:pt x="76148" y="596193"/>
                  </a:lnTo>
                  <a:lnTo>
                    <a:pt x="76148" y="234396"/>
                  </a:lnTo>
                  <a:lnTo>
                    <a:pt x="0" y="234396"/>
                  </a:lnTo>
                  <a:lnTo>
                    <a:pt x="120595" y="0"/>
                  </a:lnTo>
                  <a:lnTo>
                    <a:pt x="241190" y="234396"/>
                  </a:lnTo>
                  <a:lnTo>
                    <a:pt x="165042" y="234396"/>
                  </a:lnTo>
                  <a:lnTo>
                    <a:pt x="165042" y="596193"/>
                  </a:lnTo>
                  <a:lnTo>
                    <a:pt x="167962" y="643209"/>
                  </a:lnTo>
                  <a:lnTo>
                    <a:pt x="176489" y="688482"/>
                  </a:lnTo>
                  <a:lnTo>
                    <a:pt x="190271" y="731661"/>
                  </a:lnTo>
                  <a:lnTo>
                    <a:pt x="208957" y="772394"/>
                  </a:lnTo>
                  <a:lnTo>
                    <a:pt x="232196" y="810332"/>
                  </a:lnTo>
                  <a:lnTo>
                    <a:pt x="259636" y="845121"/>
                  </a:lnTo>
                  <a:lnTo>
                    <a:pt x="290926" y="876412"/>
                  </a:lnTo>
                  <a:lnTo>
                    <a:pt x="325716" y="903852"/>
                  </a:lnTo>
                  <a:lnTo>
                    <a:pt x="363653" y="927091"/>
                  </a:lnTo>
                  <a:lnTo>
                    <a:pt x="404387" y="945777"/>
                  </a:lnTo>
                  <a:lnTo>
                    <a:pt x="447566" y="959559"/>
                  </a:lnTo>
                  <a:lnTo>
                    <a:pt x="492839" y="968085"/>
                  </a:lnTo>
                  <a:lnTo>
                    <a:pt x="539854" y="971006"/>
                  </a:lnTo>
                  <a:lnTo>
                    <a:pt x="3930393" y="971006"/>
                  </a:lnTo>
                  <a:lnTo>
                    <a:pt x="3977409" y="968085"/>
                  </a:lnTo>
                  <a:lnTo>
                    <a:pt x="4022682" y="959559"/>
                  </a:lnTo>
                  <a:lnTo>
                    <a:pt x="4065861" y="945777"/>
                  </a:lnTo>
                  <a:lnTo>
                    <a:pt x="4106594" y="927091"/>
                  </a:lnTo>
                  <a:lnTo>
                    <a:pt x="4144532" y="903852"/>
                  </a:lnTo>
                  <a:lnTo>
                    <a:pt x="4179321" y="876412"/>
                  </a:lnTo>
                  <a:lnTo>
                    <a:pt x="4210612" y="845121"/>
                  </a:lnTo>
                  <a:lnTo>
                    <a:pt x="4238052" y="810332"/>
                  </a:lnTo>
                  <a:lnTo>
                    <a:pt x="4261291" y="772394"/>
                  </a:lnTo>
                  <a:lnTo>
                    <a:pt x="4279977" y="731661"/>
                  </a:lnTo>
                  <a:lnTo>
                    <a:pt x="4293759" y="688482"/>
                  </a:lnTo>
                  <a:lnTo>
                    <a:pt x="4302285" y="643209"/>
                  </a:lnTo>
                  <a:lnTo>
                    <a:pt x="4305206" y="596193"/>
                  </a:lnTo>
                  <a:lnTo>
                    <a:pt x="4305206" y="0"/>
                  </a:lnTo>
                  <a:lnTo>
                    <a:pt x="43940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46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Self-Attention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50" y="1081549"/>
            <a:ext cx="3047999" cy="369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46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Self-Attention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9" y="1355981"/>
            <a:ext cx="395414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135" dirty="0">
                <a:latin typeface="Gill Sans MT"/>
                <a:cs typeface="Gill Sans MT"/>
              </a:rPr>
              <a:t>Each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55" dirty="0">
                <a:latin typeface="Gill Sans MT"/>
                <a:cs typeface="Gill Sans MT"/>
              </a:rPr>
              <a:t>encoder</a:t>
            </a:r>
            <a:r>
              <a:rPr sz="1800" spc="-6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or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55" dirty="0">
                <a:latin typeface="Gill Sans MT"/>
                <a:cs typeface="Gill Sans MT"/>
              </a:rPr>
              <a:t>decoder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175" dirty="0">
                <a:latin typeface="Gill Sans MT"/>
                <a:cs typeface="Gill Sans MT"/>
              </a:rPr>
              <a:t>has</a:t>
            </a:r>
            <a:r>
              <a:rPr sz="1800" spc="-60" dirty="0">
                <a:latin typeface="Gill Sans MT"/>
                <a:cs typeface="Gill Sans MT"/>
              </a:rPr>
              <a:t> </a:t>
            </a:r>
            <a:r>
              <a:rPr sz="1800" spc="210" dirty="0">
                <a:latin typeface="Gill Sans MT"/>
                <a:cs typeface="Gill Sans MT"/>
              </a:rPr>
              <a:t>a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105" dirty="0">
                <a:latin typeface="Gill Sans MT"/>
                <a:cs typeface="Gill Sans MT"/>
              </a:rPr>
              <a:t>self </a:t>
            </a:r>
            <a:r>
              <a:rPr sz="1800" spc="50" dirty="0">
                <a:latin typeface="Gill Sans MT"/>
                <a:cs typeface="Gill Sans MT"/>
              </a:rPr>
              <a:t>attention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50" dirty="0">
                <a:latin typeface="Gill Sans MT"/>
                <a:cs typeface="Gill Sans MT"/>
              </a:rPr>
              <a:t>layer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130" dirty="0">
                <a:latin typeface="Gill Sans MT"/>
                <a:cs typeface="Gill Sans MT"/>
              </a:rPr>
              <a:t>and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210" dirty="0">
                <a:latin typeface="Gill Sans MT"/>
                <a:cs typeface="Gill Sans MT"/>
              </a:rPr>
              <a:t>a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95" dirty="0">
                <a:latin typeface="Gill Sans MT"/>
                <a:cs typeface="Gill Sans MT"/>
              </a:rPr>
              <a:t>feed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35" dirty="0">
                <a:latin typeface="Gill Sans MT"/>
                <a:cs typeface="Gill Sans MT"/>
              </a:rPr>
              <a:t>forward </a:t>
            </a:r>
            <a:r>
              <a:rPr sz="1800" spc="-10" dirty="0">
                <a:latin typeface="Gill Sans MT"/>
                <a:cs typeface="Gill Sans MT"/>
              </a:rPr>
              <a:t>network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38837" y="1454537"/>
            <a:ext cx="2193925" cy="544195"/>
            <a:chOff x="5938837" y="1454537"/>
            <a:chExt cx="2193925" cy="544195"/>
          </a:xfrm>
        </p:grpSpPr>
        <p:sp>
          <p:nvSpPr>
            <p:cNvPr id="5" name="object 5"/>
            <p:cNvSpPr/>
            <p:nvPr/>
          </p:nvSpPr>
          <p:spPr>
            <a:xfrm>
              <a:off x="5943600" y="1459299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69">
                  <a:moveTo>
                    <a:pt x="2095198" y="534599"/>
                  </a:move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8"/>
                  </a:lnTo>
                  <a:lnTo>
                    <a:pt x="0" y="89101"/>
                  </a:ln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3"/>
                  </a:lnTo>
                  <a:lnTo>
                    <a:pt x="2184299" y="89101"/>
                  </a:lnTo>
                  <a:lnTo>
                    <a:pt x="2184299" y="445498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3600" y="1459299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69">
                  <a:moveTo>
                    <a:pt x="0" y="89101"/>
                  </a:move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3"/>
                  </a:lnTo>
                  <a:lnTo>
                    <a:pt x="2184299" y="89101"/>
                  </a:lnTo>
                  <a:lnTo>
                    <a:pt x="2184299" y="445498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8"/>
                  </a:lnTo>
                  <a:lnTo>
                    <a:pt x="0" y="891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30512" y="1602013"/>
            <a:ext cx="18091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Gill Sans MT"/>
                <a:cs typeface="Gill Sans MT"/>
              </a:rPr>
              <a:t>Feed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Forward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spc="-10" dirty="0">
                <a:latin typeface="Gill Sans MT"/>
                <a:cs typeface="Gill Sans MT"/>
              </a:rPr>
              <a:t>Network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38837" y="3054737"/>
            <a:ext cx="2193925" cy="544195"/>
            <a:chOff x="5938837" y="3054737"/>
            <a:chExt cx="2193925" cy="544195"/>
          </a:xfrm>
        </p:grpSpPr>
        <p:sp>
          <p:nvSpPr>
            <p:cNvPr id="9" name="object 9"/>
            <p:cNvSpPr/>
            <p:nvPr/>
          </p:nvSpPr>
          <p:spPr>
            <a:xfrm>
              <a:off x="5943600" y="3059500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70">
                  <a:moveTo>
                    <a:pt x="2095198" y="534599"/>
                  </a:move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7"/>
                  </a:lnTo>
                  <a:lnTo>
                    <a:pt x="0" y="89101"/>
                  </a:ln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4"/>
                  </a:lnTo>
                  <a:lnTo>
                    <a:pt x="2184299" y="89101"/>
                  </a:lnTo>
                  <a:lnTo>
                    <a:pt x="2184299" y="445497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3600" y="3059500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70">
                  <a:moveTo>
                    <a:pt x="0" y="89101"/>
                  </a:move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4"/>
                  </a:lnTo>
                  <a:lnTo>
                    <a:pt x="2184299" y="89101"/>
                  </a:lnTo>
                  <a:lnTo>
                    <a:pt x="2184299" y="445497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7"/>
                  </a:lnTo>
                  <a:lnTo>
                    <a:pt x="0" y="891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87215" y="3202213"/>
            <a:ext cx="1096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Gill Sans MT"/>
                <a:cs typeface="Gill Sans MT"/>
              </a:rPr>
              <a:t>Self</a:t>
            </a:r>
            <a:r>
              <a:rPr sz="1400" spc="-30" dirty="0">
                <a:latin typeface="Gill Sans MT"/>
                <a:cs typeface="Gill Sans MT"/>
              </a:rPr>
              <a:t> </a:t>
            </a:r>
            <a:r>
              <a:rPr sz="1400" spc="-10" dirty="0">
                <a:latin typeface="Gill Sans MT"/>
                <a:cs typeface="Gill Sans MT"/>
              </a:rPr>
              <a:t>Attention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6234" y="4014597"/>
            <a:ext cx="253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x</a:t>
            </a:r>
            <a:r>
              <a:rPr sz="1575" spc="-37" baseline="-31746" dirty="0">
                <a:latin typeface="Gill Sans MT"/>
                <a:cs typeface="Gill Sans MT"/>
              </a:rPr>
              <a:t>1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7551" y="4015104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Gill Sans MT"/>
                <a:cs typeface="Gill Sans MT"/>
              </a:rPr>
              <a:t>x</a:t>
            </a:r>
            <a:r>
              <a:rPr sz="1500" spc="-37" baseline="-30555" dirty="0">
                <a:latin typeface="Gill Sans MT"/>
                <a:cs typeface="Gill Sans MT"/>
              </a:rPr>
              <a:t>2</a:t>
            </a:r>
            <a:endParaRPr sz="1500" baseline="-30555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3351" y="4015104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Gill Sans MT"/>
                <a:cs typeface="Gill Sans MT"/>
              </a:rPr>
              <a:t>x</a:t>
            </a:r>
            <a:r>
              <a:rPr sz="1500" spc="-37" baseline="-30555" dirty="0">
                <a:latin typeface="Gill Sans MT"/>
                <a:cs typeface="Gill Sans MT"/>
              </a:rPr>
              <a:t>3</a:t>
            </a:r>
            <a:endParaRPr sz="1500" baseline="-30555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6234" y="2338197"/>
            <a:ext cx="253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latin typeface="Gill Sans MT"/>
                <a:cs typeface="Gill Sans MT"/>
              </a:rPr>
              <a:t>z</a:t>
            </a:r>
            <a:r>
              <a:rPr sz="1575" spc="104" baseline="-31746" dirty="0">
                <a:latin typeface="Gill Sans MT"/>
                <a:cs typeface="Gill Sans MT"/>
              </a:rPr>
              <a:t>1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7551" y="2338705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Gill Sans MT"/>
                <a:cs typeface="Gill Sans MT"/>
              </a:rPr>
              <a:t>z</a:t>
            </a:r>
            <a:r>
              <a:rPr sz="1500" spc="89" baseline="-30555" dirty="0">
                <a:latin typeface="Gill Sans MT"/>
                <a:cs typeface="Gill Sans MT"/>
              </a:rPr>
              <a:t>2</a:t>
            </a:r>
            <a:endParaRPr sz="1500" baseline="-30555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13351" y="2338705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Gill Sans MT"/>
                <a:cs typeface="Gill Sans MT"/>
              </a:rPr>
              <a:t>z</a:t>
            </a:r>
            <a:r>
              <a:rPr sz="1500" spc="89" baseline="-30555" dirty="0">
                <a:latin typeface="Gill Sans MT"/>
                <a:cs typeface="Gill Sans MT"/>
              </a:rPr>
              <a:t>3</a:t>
            </a:r>
            <a:endParaRPr sz="1500" baseline="-30555">
              <a:latin typeface="Gill Sans MT"/>
              <a:cs typeface="Gill Sans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42204" y="2701562"/>
            <a:ext cx="1412875" cy="1248410"/>
            <a:chOff x="6342204" y="2701562"/>
            <a:chExt cx="1412875" cy="1248410"/>
          </a:xfrm>
        </p:grpSpPr>
        <p:sp>
          <p:nvSpPr>
            <p:cNvPr id="19" name="object 19"/>
            <p:cNvSpPr/>
            <p:nvPr/>
          </p:nvSpPr>
          <p:spPr>
            <a:xfrm>
              <a:off x="6362699" y="36639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469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469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8500" y="36639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327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27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34300" y="36639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185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185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62699" y="27495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469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469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8500" y="27495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327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327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4300" y="27495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185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185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42204" y="1101362"/>
            <a:ext cx="1412875" cy="1248410"/>
            <a:chOff x="6342204" y="1101362"/>
            <a:chExt cx="1412875" cy="1248410"/>
          </a:xfrm>
        </p:grpSpPr>
        <p:sp>
          <p:nvSpPr>
            <p:cNvPr id="38" name="object 38"/>
            <p:cNvSpPr/>
            <p:nvPr/>
          </p:nvSpPr>
          <p:spPr>
            <a:xfrm>
              <a:off x="6362699" y="20637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469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469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48500" y="20637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327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327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4300" y="20637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185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185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62699" y="11493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469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469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48500" y="11493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327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327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34300" y="11493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185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185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46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Self-Attention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9" y="1355981"/>
            <a:ext cx="395414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Each encoder or decoder has a self attention layer and a feed forward 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999" y="2460881"/>
            <a:ext cx="400621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Self attention layer encodes a token by incorporating information from other tokens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38837" y="1454537"/>
            <a:ext cx="2193925" cy="544195"/>
            <a:chOff x="5938837" y="1454537"/>
            <a:chExt cx="2193925" cy="544195"/>
          </a:xfrm>
        </p:grpSpPr>
        <p:sp>
          <p:nvSpPr>
            <p:cNvPr id="6" name="object 6"/>
            <p:cNvSpPr/>
            <p:nvPr/>
          </p:nvSpPr>
          <p:spPr>
            <a:xfrm>
              <a:off x="5943600" y="1459299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69">
                  <a:moveTo>
                    <a:pt x="2095198" y="534599"/>
                  </a:move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8"/>
                  </a:lnTo>
                  <a:lnTo>
                    <a:pt x="0" y="89101"/>
                  </a:ln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3"/>
                  </a:lnTo>
                  <a:lnTo>
                    <a:pt x="2184299" y="89101"/>
                  </a:lnTo>
                  <a:lnTo>
                    <a:pt x="2184299" y="445498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600" y="1459299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69">
                  <a:moveTo>
                    <a:pt x="0" y="89101"/>
                  </a:move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3"/>
                  </a:lnTo>
                  <a:lnTo>
                    <a:pt x="2184299" y="89101"/>
                  </a:lnTo>
                  <a:lnTo>
                    <a:pt x="2184299" y="445498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8"/>
                  </a:lnTo>
                  <a:lnTo>
                    <a:pt x="0" y="891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30512" y="1602013"/>
            <a:ext cx="18091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Gill Sans MT"/>
                <a:cs typeface="Gill Sans MT"/>
              </a:rPr>
              <a:t>Feed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Forward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spc="-10" dirty="0">
                <a:latin typeface="Gill Sans MT"/>
                <a:cs typeface="Gill Sans MT"/>
              </a:rPr>
              <a:t>Network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8837" y="3054737"/>
            <a:ext cx="2193925" cy="544195"/>
            <a:chOff x="5938837" y="3054737"/>
            <a:chExt cx="2193925" cy="544195"/>
          </a:xfrm>
        </p:grpSpPr>
        <p:sp>
          <p:nvSpPr>
            <p:cNvPr id="10" name="object 10"/>
            <p:cNvSpPr/>
            <p:nvPr/>
          </p:nvSpPr>
          <p:spPr>
            <a:xfrm>
              <a:off x="5943600" y="3059500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70">
                  <a:moveTo>
                    <a:pt x="2095198" y="534599"/>
                  </a:move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7"/>
                  </a:lnTo>
                  <a:lnTo>
                    <a:pt x="0" y="89101"/>
                  </a:ln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4"/>
                  </a:lnTo>
                  <a:lnTo>
                    <a:pt x="2184299" y="89101"/>
                  </a:lnTo>
                  <a:lnTo>
                    <a:pt x="2184299" y="445497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3059500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70">
                  <a:moveTo>
                    <a:pt x="0" y="89101"/>
                  </a:move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4"/>
                  </a:lnTo>
                  <a:lnTo>
                    <a:pt x="2184299" y="89101"/>
                  </a:lnTo>
                  <a:lnTo>
                    <a:pt x="2184299" y="445497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7"/>
                  </a:lnTo>
                  <a:lnTo>
                    <a:pt x="0" y="891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87215" y="3202213"/>
            <a:ext cx="1096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Gill Sans MT"/>
                <a:cs typeface="Gill Sans MT"/>
              </a:rPr>
              <a:t>Self</a:t>
            </a:r>
            <a:r>
              <a:rPr sz="1400" spc="-30" dirty="0">
                <a:latin typeface="Gill Sans MT"/>
                <a:cs typeface="Gill Sans MT"/>
              </a:rPr>
              <a:t> </a:t>
            </a:r>
            <a:r>
              <a:rPr sz="1400" spc="-10" dirty="0">
                <a:latin typeface="Gill Sans MT"/>
                <a:cs typeface="Gill Sans MT"/>
              </a:rPr>
              <a:t>Attention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6234" y="4014597"/>
            <a:ext cx="253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ill Sans MT"/>
                <a:cs typeface="Gill Sans MT"/>
              </a:rPr>
              <a:t>x</a:t>
            </a:r>
            <a:r>
              <a:rPr sz="1575" spc="-37" baseline="-31746" dirty="0">
                <a:latin typeface="Gill Sans MT"/>
                <a:cs typeface="Gill Sans MT"/>
              </a:rPr>
              <a:t>1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7551" y="4015104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Gill Sans MT"/>
                <a:cs typeface="Gill Sans MT"/>
              </a:rPr>
              <a:t>x</a:t>
            </a:r>
            <a:r>
              <a:rPr sz="1500" spc="-37" baseline="-30555" dirty="0">
                <a:latin typeface="Gill Sans MT"/>
                <a:cs typeface="Gill Sans MT"/>
              </a:rPr>
              <a:t>2</a:t>
            </a:r>
            <a:endParaRPr sz="1500" baseline="-30555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3351" y="4015104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Gill Sans MT"/>
                <a:cs typeface="Gill Sans MT"/>
              </a:rPr>
              <a:t>x</a:t>
            </a:r>
            <a:r>
              <a:rPr sz="1500" spc="-37" baseline="-30555" dirty="0">
                <a:latin typeface="Gill Sans MT"/>
                <a:cs typeface="Gill Sans MT"/>
              </a:rPr>
              <a:t>3</a:t>
            </a:r>
            <a:endParaRPr sz="1500" baseline="-30555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6234" y="2338197"/>
            <a:ext cx="253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latin typeface="Gill Sans MT"/>
                <a:cs typeface="Gill Sans MT"/>
              </a:rPr>
              <a:t>z</a:t>
            </a:r>
            <a:r>
              <a:rPr sz="1575" spc="104" baseline="-31746" dirty="0">
                <a:latin typeface="Gill Sans MT"/>
                <a:cs typeface="Gill Sans MT"/>
              </a:rPr>
              <a:t>1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7551" y="2338705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Gill Sans MT"/>
                <a:cs typeface="Gill Sans MT"/>
              </a:rPr>
              <a:t>z</a:t>
            </a:r>
            <a:r>
              <a:rPr sz="1500" spc="89" baseline="-30555" dirty="0">
                <a:latin typeface="Gill Sans MT"/>
                <a:cs typeface="Gill Sans MT"/>
              </a:rPr>
              <a:t>2</a:t>
            </a:r>
            <a:endParaRPr sz="1500" baseline="-30555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13351" y="2338705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Gill Sans MT"/>
                <a:cs typeface="Gill Sans MT"/>
              </a:rPr>
              <a:t>z</a:t>
            </a:r>
            <a:r>
              <a:rPr sz="1500" spc="89" baseline="-30555" dirty="0">
                <a:latin typeface="Gill Sans MT"/>
                <a:cs typeface="Gill Sans MT"/>
              </a:rPr>
              <a:t>3</a:t>
            </a:r>
            <a:endParaRPr sz="1500" baseline="-30555">
              <a:latin typeface="Gill Sans MT"/>
              <a:cs typeface="Gill Sans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42204" y="2701562"/>
            <a:ext cx="1412875" cy="1248410"/>
            <a:chOff x="6342204" y="2701562"/>
            <a:chExt cx="1412875" cy="1248410"/>
          </a:xfrm>
        </p:grpSpPr>
        <p:sp>
          <p:nvSpPr>
            <p:cNvPr id="20" name="object 20"/>
            <p:cNvSpPr/>
            <p:nvPr/>
          </p:nvSpPr>
          <p:spPr>
            <a:xfrm>
              <a:off x="6362699" y="36639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469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469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48500" y="36639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27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327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34300" y="36639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185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185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62699" y="27495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469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469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48500" y="27495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327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327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4300" y="27495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185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185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342204" y="1101362"/>
            <a:ext cx="1412875" cy="1248410"/>
            <a:chOff x="6342204" y="1101362"/>
            <a:chExt cx="1412875" cy="1248410"/>
          </a:xfrm>
        </p:grpSpPr>
        <p:sp>
          <p:nvSpPr>
            <p:cNvPr id="39" name="object 39"/>
            <p:cNvSpPr/>
            <p:nvPr/>
          </p:nvSpPr>
          <p:spPr>
            <a:xfrm>
              <a:off x="6362699" y="20637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469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69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48500" y="20637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327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327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34300" y="20637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185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185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62699" y="11493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469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469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48500" y="11493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327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327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34300" y="11493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185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185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46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Self-Attention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9" y="1355981"/>
            <a:ext cx="395414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Each encoder or decoder has a self attention layer and a feed forward 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999" y="2460881"/>
            <a:ext cx="400621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Self attention layer encodes a token by incorporating information from other tokens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99" y="3565781"/>
            <a:ext cx="426148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4495" marR="431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044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are the input embeddings and z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are the outputs of self attention layer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38837" y="1454537"/>
            <a:ext cx="2193925" cy="544195"/>
            <a:chOff x="5938837" y="1454537"/>
            <a:chExt cx="2193925" cy="544195"/>
          </a:xfrm>
        </p:grpSpPr>
        <p:sp>
          <p:nvSpPr>
            <p:cNvPr id="7" name="object 7"/>
            <p:cNvSpPr/>
            <p:nvPr/>
          </p:nvSpPr>
          <p:spPr>
            <a:xfrm>
              <a:off x="5943600" y="1459299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69">
                  <a:moveTo>
                    <a:pt x="2095198" y="534599"/>
                  </a:move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8"/>
                  </a:lnTo>
                  <a:lnTo>
                    <a:pt x="0" y="89101"/>
                  </a:ln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3"/>
                  </a:lnTo>
                  <a:lnTo>
                    <a:pt x="2184299" y="89101"/>
                  </a:lnTo>
                  <a:lnTo>
                    <a:pt x="2184299" y="445498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3600" y="1459299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69">
                  <a:moveTo>
                    <a:pt x="0" y="89101"/>
                  </a:move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3"/>
                  </a:lnTo>
                  <a:lnTo>
                    <a:pt x="2184299" y="89101"/>
                  </a:lnTo>
                  <a:lnTo>
                    <a:pt x="2184299" y="445498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8"/>
                  </a:lnTo>
                  <a:lnTo>
                    <a:pt x="0" y="891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30512" y="1602013"/>
            <a:ext cx="18091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Gill Sans MT"/>
                <a:cs typeface="Gill Sans MT"/>
              </a:rPr>
              <a:t>Feed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Forward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spc="-10" dirty="0">
                <a:latin typeface="Gill Sans MT"/>
                <a:cs typeface="Gill Sans MT"/>
              </a:rPr>
              <a:t>Network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38837" y="3054737"/>
            <a:ext cx="2193925" cy="544195"/>
            <a:chOff x="5938837" y="3054737"/>
            <a:chExt cx="2193925" cy="544195"/>
          </a:xfrm>
        </p:grpSpPr>
        <p:sp>
          <p:nvSpPr>
            <p:cNvPr id="11" name="object 11"/>
            <p:cNvSpPr/>
            <p:nvPr/>
          </p:nvSpPr>
          <p:spPr>
            <a:xfrm>
              <a:off x="5943600" y="3059500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70">
                  <a:moveTo>
                    <a:pt x="2095198" y="534599"/>
                  </a:move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7"/>
                  </a:lnTo>
                  <a:lnTo>
                    <a:pt x="0" y="89101"/>
                  </a:ln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4"/>
                  </a:lnTo>
                  <a:lnTo>
                    <a:pt x="2184299" y="89101"/>
                  </a:lnTo>
                  <a:lnTo>
                    <a:pt x="2184299" y="445497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3600" y="3059500"/>
              <a:ext cx="2184400" cy="534670"/>
            </a:xfrm>
            <a:custGeom>
              <a:avLst/>
              <a:gdLst/>
              <a:ahLst/>
              <a:cxnLst/>
              <a:rect l="l" t="t" r="r" b="b"/>
              <a:pathLst>
                <a:path w="2184400" h="534670">
                  <a:moveTo>
                    <a:pt x="0" y="89101"/>
                  </a:moveTo>
                  <a:lnTo>
                    <a:pt x="7002" y="54419"/>
                  </a:lnTo>
                  <a:lnTo>
                    <a:pt x="26097" y="26097"/>
                  </a:lnTo>
                  <a:lnTo>
                    <a:pt x="54419" y="7002"/>
                  </a:lnTo>
                  <a:lnTo>
                    <a:pt x="89101" y="0"/>
                  </a:lnTo>
                  <a:lnTo>
                    <a:pt x="2095198" y="0"/>
                  </a:lnTo>
                  <a:lnTo>
                    <a:pt x="2144631" y="14970"/>
                  </a:lnTo>
                  <a:lnTo>
                    <a:pt x="2177517" y="55004"/>
                  </a:lnTo>
                  <a:lnTo>
                    <a:pt x="2184299" y="89101"/>
                  </a:lnTo>
                  <a:lnTo>
                    <a:pt x="2184299" y="445497"/>
                  </a:lnTo>
                  <a:lnTo>
                    <a:pt x="2177297" y="480180"/>
                  </a:lnTo>
                  <a:lnTo>
                    <a:pt x="2158202" y="508502"/>
                  </a:lnTo>
                  <a:lnTo>
                    <a:pt x="2129880" y="527597"/>
                  </a:lnTo>
                  <a:lnTo>
                    <a:pt x="2095198" y="534599"/>
                  </a:lnTo>
                  <a:lnTo>
                    <a:pt x="89101" y="534599"/>
                  </a:lnTo>
                  <a:lnTo>
                    <a:pt x="54419" y="527597"/>
                  </a:lnTo>
                  <a:lnTo>
                    <a:pt x="26097" y="508502"/>
                  </a:lnTo>
                  <a:lnTo>
                    <a:pt x="7002" y="480180"/>
                  </a:lnTo>
                  <a:lnTo>
                    <a:pt x="0" y="445497"/>
                  </a:lnTo>
                  <a:lnTo>
                    <a:pt x="0" y="891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87215" y="3202213"/>
            <a:ext cx="1096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Gill Sans MT"/>
                <a:cs typeface="Gill Sans MT"/>
              </a:rPr>
              <a:t>Self</a:t>
            </a:r>
            <a:r>
              <a:rPr sz="1400" spc="-30" dirty="0">
                <a:latin typeface="Gill Sans MT"/>
                <a:cs typeface="Gill Sans MT"/>
              </a:rPr>
              <a:t> </a:t>
            </a:r>
            <a:r>
              <a:rPr sz="1400" spc="-10" dirty="0">
                <a:latin typeface="Gill Sans MT"/>
                <a:cs typeface="Gill Sans MT"/>
              </a:rPr>
              <a:t>Attention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1634" y="4014597"/>
            <a:ext cx="1263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Gill Sans MT"/>
                <a:cs typeface="Gill Sans MT"/>
              </a:rPr>
              <a:t>x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2317" y="4158530"/>
            <a:ext cx="10160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20" dirty="0">
                <a:latin typeface="Gill Sans MT"/>
                <a:cs typeface="Gill Sans MT"/>
              </a:rPr>
              <a:t>1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2951" y="4015104"/>
            <a:ext cx="12001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Gill Sans MT"/>
                <a:cs typeface="Gill Sans MT"/>
              </a:rPr>
              <a:t>x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47364" y="4150042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latin typeface="Gill Sans MT"/>
                <a:cs typeface="Gill Sans MT"/>
              </a:rPr>
              <a:t>2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8751" y="4015104"/>
            <a:ext cx="12001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Gill Sans MT"/>
                <a:cs typeface="Gill Sans MT"/>
              </a:rPr>
              <a:t>x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33164" y="4150042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latin typeface="Gill Sans MT"/>
                <a:cs typeface="Gill Sans MT"/>
              </a:rPr>
              <a:t>3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6234" y="2338197"/>
            <a:ext cx="253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latin typeface="Gill Sans MT"/>
                <a:cs typeface="Gill Sans MT"/>
              </a:rPr>
              <a:t>z</a:t>
            </a:r>
            <a:r>
              <a:rPr sz="1575" spc="104" baseline="-31746" dirty="0">
                <a:latin typeface="Gill Sans MT"/>
                <a:cs typeface="Gill Sans MT"/>
              </a:rPr>
              <a:t>1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27551" y="2338705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Gill Sans MT"/>
                <a:cs typeface="Gill Sans MT"/>
              </a:rPr>
              <a:t>z</a:t>
            </a:r>
            <a:r>
              <a:rPr sz="1500" spc="89" baseline="-30555" dirty="0">
                <a:latin typeface="Gill Sans MT"/>
                <a:cs typeface="Gill Sans MT"/>
              </a:rPr>
              <a:t>2</a:t>
            </a:r>
            <a:endParaRPr sz="1500" baseline="-30555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13351" y="2338705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Gill Sans MT"/>
                <a:cs typeface="Gill Sans MT"/>
              </a:rPr>
              <a:t>z</a:t>
            </a:r>
            <a:r>
              <a:rPr sz="1500" spc="89" baseline="-30555" dirty="0">
                <a:latin typeface="Gill Sans MT"/>
                <a:cs typeface="Gill Sans MT"/>
              </a:rPr>
              <a:t>3</a:t>
            </a:r>
            <a:endParaRPr sz="1500" baseline="-30555">
              <a:latin typeface="Gill Sans MT"/>
              <a:cs typeface="Gill Sans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42204" y="2701562"/>
            <a:ext cx="1412875" cy="1248410"/>
            <a:chOff x="6342204" y="2701562"/>
            <a:chExt cx="1412875" cy="1248410"/>
          </a:xfrm>
        </p:grpSpPr>
        <p:sp>
          <p:nvSpPr>
            <p:cNvPr id="24" name="object 24"/>
            <p:cNvSpPr/>
            <p:nvPr/>
          </p:nvSpPr>
          <p:spPr>
            <a:xfrm>
              <a:off x="6362699" y="36639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469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469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48500" y="36639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327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327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4300" y="36639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85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18567" y="3620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62699" y="27495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469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469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48500" y="27495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327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327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4300" y="27495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185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18567" y="2706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342204" y="1101362"/>
            <a:ext cx="1412875" cy="1248410"/>
            <a:chOff x="6342204" y="1101362"/>
            <a:chExt cx="1412875" cy="1248410"/>
          </a:xfrm>
        </p:grpSpPr>
        <p:sp>
          <p:nvSpPr>
            <p:cNvPr id="43" name="object 43"/>
            <p:cNvSpPr/>
            <p:nvPr/>
          </p:nvSpPr>
          <p:spPr>
            <a:xfrm>
              <a:off x="6362699" y="20637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469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469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8500" y="20637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327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327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34300" y="20637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185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18567" y="2020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62699" y="11493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469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469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48500" y="11493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327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327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34300" y="114935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185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18567" y="1106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46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Self-Attention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3437" y="2116137"/>
          <a:ext cx="914400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5394"/>
                      </a:solidFill>
                      <a:prstDash val="solid"/>
                    </a:lnL>
                    <a:lnR w="9525">
                      <a:solidFill>
                        <a:srgbClr val="0B5394"/>
                      </a:solidFill>
                      <a:prstDash val="solid"/>
                    </a:lnR>
                    <a:lnT w="9525">
                      <a:solidFill>
                        <a:srgbClr val="0B5394"/>
                      </a:solidFill>
                      <a:prstDash val="solid"/>
                    </a:lnT>
                    <a:lnB w="9525">
                      <a:solidFill>
                        <a:srgbClr val="0B53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5864" y="1449197"/>
            <a:ext cx="146393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7708" y="2439797"/>
            <a:ext cx="1263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Gill Sans MT"/>
                <a:cs typeface="Gill Sans MT"/>
              </a:rPr>
              <a:t>x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900</Words>
  <Application>Microsoft Office PowerPoint</Application>
  <PresentationFormat>On-screen Show (16:9)</PresentationFormat>
  <Paragraphs>370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Gill Sans MT</vt:lpstr>
      <vt:lpstr>Times New Roman</vt:lpstr>
      <vt:lpstr>GenAITheme3-whiteBG</vt:lpstr>
      <vt:lpstr>Computation of Self-Attention</vt:lpstr>
      <vt:lpstr>Intuition behind Self Attention</vt:lpstr>
      <vt:lpstr>Intuition behind Self Attention</vt:lpstr>
      <vt:lpstr>Intuition behind Self 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 Attention Layer</vt:lpstr>
      <vt:lpstr>Self Attention Layer</vt:lpstr>
      <vt:lpstr>Self Attention Layer</vt:lpstr>
      <vt:lpstr>Self Attention Layer</vt:lpstr>
      <vt:lpstr>Concepts of Query, Key, and Value</vt:lpstr>
      <vt:lpstr>Concepts of Query, Key, and Value</vt:lpstr>
      <vt:lpstr>Self Attention Layer: Computations</vt:lpstr>
      <vt:lpstr>Self Attention Layer: Computations</vt:lpstr>
      <vt:lpstr>Self Attention Layer: Computations</vt:lpstr>
      <vt:lpstr>Self Attention Layer: Computations</vt:lpstr>
      <vt:lpstr>Self Attention Layer: Computations</vt:lpstr>
      <vt:lpstr>Self Attention Layer: Computations</vt:lpstr>
      <vt:lpstr>Self Attention Layer: Computations</vt:lpstr>
      <vt:lpstr>Self Attention Layer: Computations</vt:lpstr>
      <vt:lpstr>Multi-headed Self-Attention</vt:lpstr>
      <vt:lpstr>Multi-headed Self-Attention</vt:lpstr>
      <vt:lpstr>Multi-headed Self-Attention</vt:lpstr>
      <vt:lpstr>Multi-headed Self-Attention</vt:lpstr>
      <vt:lpstr>Multi-headed Self-Attention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4</cp:revision>
  <dcterms:created xsi:type="dcterms:W3CDTF">2025-03-04T06:18:56Z</dcterms:created>
  <dcterms:modified xsi:type="dcterms:W3CDTF">2025-03-04T08:54:32Z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