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2057400"/>
            <a:ext cx="3657600" cy="990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1000" y="4619475"/>
            <a:ext cx="1622999" cy="52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5892" y="218404"/>
            <a:ext cx="431221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999" y="1355981"/>
            <a:ext cx="5914390" cy="305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309" y="2164506"/>
            <a:ext cx="32670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Introduction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0"/>
              <a:t> </a:t>
            </a:r>
            <a:r>
              <a:rPr dirty="0" spc="40"/>
              <a:t>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545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552767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50" b="1">
                <a:latin typeface="Gill Sans MT"/>
                <a:cs typeface="Gill Sans MT"/>
              </a:rPr>
              <a:t>BERT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Bidirectional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Encoder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Representations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from </a:t>
            </a:r>
            <a:r>
              <a:rPr dirty="0" sz="1800" spc="50">
                <a:latin typeface="Gill Sans MT"/>
                <a:cs typeface="Gill Sans MT"/>
              </a:rPr>
              <a:t>Transformers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5149" y="1676974"/>
            <a:ext cx="1602849" cy="2130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545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553021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50" b="1">
                <a:latin typeface="Gill Sans MT"/>
                <a:cs typeface="Gill Sans MT"/>
              </a:rPr>
              <a:t>BERT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solidFill>
                  <a:srgbClr val="CC0000"/>
                </a:solidFill>
                <a:latin typeface="Gill Sans MT"/>
                <a:cs typeface="Gill Sans MT"/>
              </a:rPr>
              <a:t>Bidirectional</a:t>
            </a:r>
            <a:r>
              <a:rPr dirty="0" sz="1800" spc="-25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Encoder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Representations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from </a:t>
            </a:r>
            <a:r>
              <a:rPr dirty="0" sz="1800" spc="50">
                <a:latin typeface="Gill Sans MT"/>
                <a:cs typeface="Gill Sans MT"/>
              </a:rPr>
              <a:t>Transformers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5149" y="1676974"/>
            <a:ext cx="1602849" cy="2130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387" y="2505875"/>
            <a:ext cx="5210624" cy="1786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545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553275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50" b="1">
                <a:latin typeface="Gill Sans MT"/>
                <a:cs typeface="Gill Sans MT"/>
              </a:rPr>
              <a:t>BERT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Bidirectional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 spc="65">
                <a:solidFill>
                  <a:srgbClr val="CC0000"/>
                </a:solidFill>
                <a:latin typeface="Gill Sans MT"/>
                <a:cs typeface="Gill Sans MT"/>
              </a:rPr>
              <a:t>Encoder</a:t>
            </a:r>
            <a:r>
              <a:rPr dirty="0" sz="1800" spc="-45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dirty="0" sz="1800" spc="70">
                <a:solidFill>
                  <a:srgbClr val="CC0000"/>
                </a:solidFill>
                <a:latin typeface="Gill Sans MT"/>
                <a:cs typeface="Gill Sans MT"/>
              </a:rPr>
              <a:t>Representations</a:t>
            </a:r>
            <a:r>
              <a:rPr dirty="0" sz="1800" spc="-25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from </a:t>
            </a:r>
            <a:r>
              <a:rPr dirty="0" sz="1800" spc="50">
                <a:latin typeface="Gill Sans MT"/>
                <a:cs typeface="Gill Sans MT"/>
              </a:rPr>
              <a:t>Transformers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5149" y="1676974"/>
            <a:ext cx="1602849" cy="21304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545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BERT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79095" marR="39116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150" b="1">
                <a:latin typeface="Gill Sans MT"/>
                <a:cs typeface="Gill Sans MT"/>
              </a:rPr>
              <a:t>BERT</a:t>
            </a:r>
            <a:r>
              <a:rPr dirty="0" spc="-45" b="1">
                <a:latin typeface="Gill Sans MT"/>
                <a:cs typeface="Gill Sans MT"/>
              </a:rPr>
              <a:t> </a:t>
            </a:r>
            <a:r>
              <a:rPr dirty="0" spc="-100"/>
              <a:t>-</a:t>
            </a:r>
            <a:r>
              <a:rPr dirty="0" spc="-45"/>
              <a:t> </a:t>
            </a:r>
            <a:r>
              <a:rPr dirty="0" spc="55"/>
              <a:t>Bidirectional</a:t>
            </a:r>
            <a:r>
              <a:rPr dirty="0" spc="-40"/>
              <a:t> </a:t>
            </a:r>
            <a:r>
              <a:rPr dirty="0" spc="65"/>
              <a:t>Encoder</a:t>
            </a:r>
            <a:r>
              <a:rPr dirty="0" spc="-45"/>
              <a:t> </a:t>
            </a:r>
            <a:r>
              <a:rPr dirty="0" spc="70"/>
              <a:t>Representations</a:t>
            </a:r>
            <a:r>
              <a:rPr dirty="0" spc="-45"/>
              <a:t> </a:t>
            </a:r>
            <a:r>
              <a:rPr dirty="0" spc="40"/>
              <a:t>from </a:t>
            </a:r>
            <a:r>
              <a:rPr dirty="0" spc="50"/>
              <a:t>Transformers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-70"/>
              <a:t> </a:t>
            </a:r>
            <a:r>
              <a:rPr dirty="0" spc="130"/>
              <a:t>is</a:t>
            </a:r>
            <a:r>
              <a:rPr dirty="0" spc="-25"/>
              <a:t> </a:t>
            </a:r>
            <a:r>
              <a:rPr dirty="0" spc="-35"/>
              <a:t>pre-</a:t>
            </a:r>
            <a:r>
              <a:rPr dirty="0" spc="55"/>
              <a:t>trained</a:t>
            </a:r>
            <a:r>
              <a:rPr dirty="0" spc="-30"/>
              <a:t> </a:t>
            </a:r>
            <a:r>
              <a:rPr dirty="0" spc="60"/>
              <a:t>on</a:t>
            </a:r>
            <a:r>
              <a:rPr dirty="0" spc="-25"/>
              <a:t> </a:t>
            </a:r>
            <a:r>
              <a:rPr dirty="0" spc="210"/>
              <a:t>a</a:t>
            </a:r>
            <a:r>
              <a:rPr dirty="0" spc="-30"/>
              <a:t> </a:t>
            </a:r>
            <a:r>
              <a:rPr dirty="0" spc="85"/>
              <a:t>large</a:t>
            </a:r>
            <a:r>
              <a:rPr dirty="0" spc="-30"/>
              <a:t> </a:t>
            </a:r>
            <a:r>
              <a:rPr dirty="0" spc="75"/>
              <a:t>corpus</a:t>
            </a:r>
            <a:r>
              <a:rPr dirty="0" spc="-25"/>
              <a:t> </a:t>
            </a:r>
            <a:r>
              <a:rPr dirty="0" spc="95"/>
              <a:t>of</a:t>
            </a:r>
            <a:r>
              <a:rPr dirty="0" spc="-30"/>
              <a:t> </a:t>
            </a:r>
            <a:r>
              <a:rPr dirty="0" spc="80"/>
              <a:t>unlabelled</a:t>
            </a:r>
            <a:r>
              <a:rPr dirty="0" spc="-30"/>
              <a:t> </a:t>
            </a:r>
            <a:r>
              <a:rPr dirty="0" spc="-20"/>
              <a:t>text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20">
                <a:latin typeface="Gill Sans MT"/>
                <a:cs typeface="Gill Sans MT"/>
              </a:rPr>
              <a:t>Wikipedia(that’s</a:t>
            </a:r>
            <a:r>
              <a:rPr dirty="0" sz="1800" spc="9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2,500</a:t>
            </a:r>
            <a:r>
              <a:rPr dirty="0" sz="1800" spc="9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million</a:t>
            </a:r>
            <a:r>
              <a:rPr dirty="0" sz="1800" spc="9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words)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Book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Corpus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(800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million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words)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5149" y="1676974"/>
            <a:ext cx="1602849" cy="2130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5455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BERT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79095" marR="39116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150" b="1">
                <a:latin typeface="Gill Sans MT"/>
                <a:cs typeface="Gill Sans MT"/>
              </a:rPr>
              <a:t>BERT</a:t>
            </a:r>
            <a:r>
              <a:rPr dirty="0" spc="-45" b="1">
                <a:latin typeface="Gill Sans MT"/>
                <a:cs typeface="Gill Sans MT"/>
              </a:rPr>
              <a:t> </a:t>
            </a:r>
            <a:r>
              <a:rPr dirty="0" spc="-100"/>
              <a:t>-</a:t>
            </a:r>
            <a:r>
              <a:rPr dirty="0" spc="-45"/>
              <a:t> </a:t>
            </a:r>
            <a:r>
              <a:rPr dirty="0" spc="55"/>
              <a:t>Bidirectional</a:t>
            </a:r>
            <a:r>
              <a:rPr dirty="0" spc="-40"/>
              <a:t> </a:t>
            </a:r>
            <a:r>
              <a:rPr dirty="0" spc="65"/>
              <a:t>Encoder</a:t>
            </a:r>
            <a:r>
              <a:rPr dirty="0" spc="-45"/>
              <a:t> </a:t>
            </a:r>
            <a:r>
              <a:rPr dirty="0" spc="70"/>
              <a:t>Representations</a:t>
            </a:r>
            <a:r>
              <a:rPr dirty="0" spc="-45"/>
              <a:t> </a:t>
            </a:r>
            <a:r>
              <a:rPr dirty="0" spc="40"/>
              <a:t>from </a:t>
            </a:r>
            <a:r>
              <a:rPr dirty="0" spc="50"/>
              <a:t>Transformers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-70"/>
              <a:t> </a:t>
            </a:r>
            <a:r>
              <a:rPr dirty="0" spc="130"/>
              <a:t>is</a:t>
            </a:r>
            <a:r>
              <a:rPr dirty="0" spc="-25"/>
              <a:t> </a:t>
            </a:r>
            <a:r>
              <a:rPr dirty="0" spc="-35"/>
              <a:t>pre-</a:t>
            </a:r>
            <a:r>
              <a:rPr dirty="0" spc="55"/>
              <a:t>trained</a:t>
            </a:r>
            <a:r>
              <a:rPr dirty="0" spc="-30"/>
              <a:t> </a:t>
            </a:r>
            <a:r>
              <a:rPr dirty="0" spc="60"/>
              <a:t>on</a:t>
            </a:r>
            <a:r>
              <a:rPr dirty="0" spc="-25"/>
              <a:t> </a:t>
            </a:r>
            <a:r>
              <a:rPr dirty="0" spc="210"/>
              <a:t>a</a:t>
            </a:r>
            <a:r>
              <a:rPr dirty="0" spc="-30"/>
              <a:t> </a:t>
            </a:r>
            <a:r>
              <a:rPr dirty="0" spc="85"/>
              <a:t>large</a:t>
            </a:r>
            <a:r>
              <a:rPr dirty="0" spc="-30"/>
              <a:t> </a:t>
            </a:r>
            <a:r>
              <a:rPr dirty="0" spc="75"/>
              <a:t>corpus</a:t>
            </a:r>
            <a:r>
              <a:rPr dirty="0" spc="-25"/>
              <a:t> </a:t>
            </a:r>
            <a:r>
              <a:rPr dirty="0" spc="95"/>
              <a:t>of</a:t>
            </a:r>
            <a:r>
              <a:rPr dirty="0" spc="-30"/>
              <a:t> </a:t>
            </a:r>
            <a:r>
              <a:rPr dirty="0" spc="80"/>
              <a:t>unlabelled</a:t>
            </a:r>
            <a:r>
              <a:rPr dirty="0" spc="-30"/>
              <a:t> </a:t>
            </a:r>
            <a:r>
              <a:rPr dirty="0" spc="-20"/>
              <a:t>text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20">
                <a:latin typeface="Gill Sans MT"/>
                <a:cs typeface="Gill Sans MT"/>
              </a:rPr>
              <a:t>Wikipedia(that’s</a:t>
            </a:r>
            <a:r>
              <a:rPr dirty="0" sz="1800" spc="9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2,500</a:t>
            </a:r>
            <a:r>
              <a:rPr dirty="0" sz="1800" spc="9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million</a:t>
            </a:r>
            <a:r>
              <a:rPr dirty="0" sz="1800" spc="9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words!)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Book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Corpus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(800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million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words)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05"/>
              </a:spcBef>
              <a:buFont typeface="Arial"/>
              <a:buChar char="○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BERT</a:t>
            </a:r>
            <a:r>
              <a:rPr dirty="0" spc="35"/>
              <a:t> </a:t>
            </a:r>
            <a:r>
              <a:rPr dirty="0" spc="80"/>
              <a:t>Models: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40">
                <a:latin typeface="Gill Sans MT"/>
                <a:cs typeface="Gill Sans MT"/>
              </a:rPr>
              <a:t>BERT-</a:t>
            </a:r>
            <a:r>
              <a:rPr dirty="0" sz="1800" spc="155">
                <a:latin typeface="Gill Sans MT"/>
                <a:cs typeface="Gill Sans MT"/>
              </a:rPr>
              <a:t>base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(12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Encoder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Stack)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40">
                <a:latin typeface="Gill Sans MT"/>
                <a:cs typeface="Gill Sans MT"/>
              </a:rPr>
              <a:t>BERT-</a:t>
            </a:r>
            <a:r>
              <a:rPr dirty="0" sz="1800" spc="155">
                <a:latin typeface="Gill Sans MT"/>
                <a:cs typeface="Gill Sans MT"/>
              </a:rPr>
              <a:t>base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(24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Encoder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Stack)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5149" y="1676974"/>
            <a:ext cx="1602849" cy="2130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590179"/>
            <a:ext cx="8839198" cy="20339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Performance</a:t>
            </a:r>
            <a:r>
              <a:rPr dirty="0" spc="-90"/>
              <a:t> </a:t>
            </a:r>
            <a:r>
              <a:rPr dirty="0" spc="155"/>
              <a:t>of</a:t>
            </a:r>
            <a:r>
              <a:rPr dirty="0" spc="-90"/>
              <a:t> </a:t>
            </a:r>
            <a:r>
              <a:rPr dirty="0" spc="40"/>
              <a:t>BERT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9999" y="1202676"/>
            <a:ext cx="7636509" cy="10814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225" b="1">
                <a:latin typeface="Gill Sans MT"/>
                <a:cs typeface="Gill Sans MT"/>
              </a:rPr>
              <a:t>GLUE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-75" b="1">
                <a:latin typeface="Gill Sans MT"/>
                <a:cs typeface="Gill Sans MT"/>
              </a:rPr>
              <a:t>(General</a:t>
            </a:r>
            <a:r>
              <a:rPr dirty="0" sz="1800" spc="-35" b="1">
                <a:latin typeface="Gill Sans MT"/>
                <a:cs typeface="Gill Sans MT"/>
              </a:rPr>
              <a:t> </a:t>
            </a:r>
            <a:r>
              <a:rPr dirty="0" sz="1800" spc="-25" b="1">
                <a:latin typeface="Gill Sans MT"/>
                <a:cs typeface="Gill Sans MT"/>
              </a:rPr>
              <a:t>Language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-55" b="1">
                <a:latin typeface="Gill Sans MT"/>
                <a:cs typeface="Gill Sans MT"/>
              </a:rPr>
              <a:t>Understanding</a:t>
            </a:r>
            <a:r>
              <a:rPr dirty="0" sz="1800" spc="-35" b="1">
                <a:latin typeface="Gill Sans MT"/>
                <a:cs typeface="Gill Sans MT"/>
              </a:rPr>
              <a:t> </a:t>
            </a:r>
            <a:r>
              <a:rPr dirty="0" sz="1800" spc="-55" b="1">
                <a:latin typeface="Gill Sans MT"/>
                <a:cs typeface="Gill Sans MT"/>
              </a:rPr>
              <a:t>Evaluation)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Benchmark</a:t>
            </a:r>
            <a:endParaRPr sz="1800">
              <a:latin typeface="Gill Sans MT"/>
              <a:cs typeface="Gill Sans MT"/>
            </a:endParaRPr>
          </a:p>
          <a:p>
            <a:pPr lvl="1" marL="836294" marR="5080" indent="-351790">
              <a:lnSpc>
                <a:spcPct val="101600"/>
              </a:lnSpc>
              <a:spcBef>
                <a:spcPts val="104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600">
                <a:latin typeface="Gill Sans MT"/>
                <a:cs typeface="Gill Sans MT"/>
              </a:rPr>
              <a:t>It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 spc="120">
                <a:latin typeface="Gill Sans MT"/>
                <a:cs typeface="Gill Sans MT"/>
              </a:rPr>
              <a:t>is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 spc="175">
                <a:latin typeface="Gill Sans MT"/>
                <a:cs typeface="Gill Sans MT"/>
              </a:rPr>
              <a:t>a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 spc="50">
                <a:latin typeface="Gill Sans MT"/>
                <a:cs typeface="Gill Sans MT"/>
              </a:rPr>
              <a:t>collection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 spc="85">
                <a:latin typeface="Gill Sans MT"/>
                <a:cs typeface="Gill Sans MT"/>
              </a:rPr>
              <a:t>of</a:t>
            </a:r>
            <a:r>
              <a:rPr dirty="0" sz="1600">
                <a:latin typeface="Gill Sans MT"/>
                <a:cs typeface="Gill Sans MT"/>
              </a:rPr>
              <a:t> </a:t>
            </a:r>
            <a:r>
              <a:rPr dirty="0" sz="1600" spc="105">
                <a:latin typeface="Gill Sans MT"/>
                <a:cs typeface="Gill Sans MT"/>
              </a:rPr>
              <a:t>datasets</a:t>
            </a:r>
            <a:r>
              <a:rPr dirty="0" sz="1600">
                <a:latin typeface="Gill Sans MT"/>
                <a:cs typeface="Gill Sans MT"/>
              </a:rPr>
              <a:t> </a:t>
            </a:r>
            <a:r>
              <a:rPr dirty="0" sz="1600" spc="105">
                <a:latin typeface="Gill Sans MT"/>
                <a:cs typeface="Gill Sans MT"/>
              </a:rPr>
              <a:t>used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>
                <a:latin typeface="Gill Sans MT"/>
                <a:cs typeface="Gill Sans MT"/>
              </a:rPr>
              <a:t>for training, </a:t>
            </a:r>
            <a:r>
              <a:rPr dirty="0" sz="1600" spc="70">
                <a:latin typeface="Gill Sans MT"/>
                <a:cs typeface="Gill Sans MT"/>
              </a:rPr>
              <a:t>evaluating,</a:t>
            </a:r>
            <a:r>
              <a:rPr dirty="0" sz="1600" spc="5">
                <a:latin typeface="Gill Sans MT"/>
                <a:cs typeface="Gill Sans MT"/>
              </a:rPr>
              <a:t> </a:t>
            </a:r>
            <a:r>
              <a:rPr dirty="0" sz="1600" spc="110">
                <a:latin typeface="Gill Sans MT"/>
                <a:cs typeface="Gill Sans MT"/>
              </a:rPr>
              <a:t>and</a:t>
            </a:r>
            <a:r>
              <a:rPr dirty="0" sz="1600" spc="-5">
                <a:latin typeface="Gill Sans MT"/>
                <a:cs typeface="Gill Sans MT"/>
              </a:rPr>
              <a:t> </a:t>
            </a:r>
            <a:r>
              <a:rPr dirty="0" sz="1600" spc="100">
                <a:latin typeface="Gill Sans MT"/>
                <a:cs typeface="Gill Sans MT"/>
              </a:rPr>
              <a:t>analyzing</a:t>
            </a:r>
            <a:r>
              <a:rPr dirty="0" sz="1600">
                <a:latin typeface="Gill Sans MT"/>
                <a:cs typeface="Gill Sans MT"/>
              </a:rPr>
              <a:t> </a:t>
            </a:r>
            <a:r>
              <a:rPr dirty="0" sz="1600" spc="-25">
                <a:latin typeface="Gill Sans MT"/>
                <a:cs typeface="Gill Sans MT"/>
              </a:rPr>
              <a:t>NLP </a:t>
            </a:r>
            <a:r>
              <a:rPr dirty="0" sz="1600" spc="95">
                <a:latin typeface="Gill Sans MT"/>
                <a:cs typeface="Gill Sans MT"/>
              </a:rPr>
              <a:t>models</a:t>
            </a:r>
            <a:r>
              <a:rPr dirty="0" sz="1600" spc="20">
                <a:latin typeface="Gill Sans MT"/>
                <a:cs typeface="Gill Sans MT"/>
              </a:rPr>
              <a:t> </a:t>
            </a:r>
            <a:r>
              <a:rPr dirty="0" sz="1600">
                <a:latin typeface="Gill Sans MT"/>
                <a:cs typeface="Gill Sans MT"/>
              </a:rPr>
              <a:t>relative</a:t>
            </a:r>
            <a:r>
              <a:rPr dirty="0" sz="1600" spc="20">
                <a:latin typeface="Gill Sans MT"/>
                <a:cs typeface="Gill Sans MT"/>
              </a:rPr>
              <a:t> </a:t>
            </a:r>
            <a:r>
              <a:rPr dirty="0" sz="1600">
                <a:latin typeface="Gill Sans MT"/>
                <a:cs typeface="Gill Sans MT"/>
              </a:rPr>
              <a:t>to</a:t>
            </a:r>
            <a:r>
              <a:rPr dirty="0" sz="1600" spc="25">
                <a:latin typeface="Gill Sans MT"/>
                <a:cs typeface="Gill Sans MT"/>
              </a:rPr>
              <a:t> </a:t>
            </a:r>
            <a:r>
              <a:rPr dirty="0" sz="1600" spc="50">
                <a:latin typeface="Gill Sans MT"/>
                <a:cs typeface="Gill Sans MT"/>
              </a:rPr>
              <a:t>one</a:t>
            </a:r>
            <a:r>
              <a:rPr dirty="0" sz="1600" spc="20">
                <a:latin typeface="Gill Sans MT"/>
                <a:cs typeface="Gill Sans MT"/>
              </a:rPr>
              <a:t> </a:t>
            </a:r>
            <a:r>
              <a:rPr dirty="0" sz="1600" spc="-10">
                <a:latin typeface="Gill Sans MT"/>
                <a:cs typeface="Gill Sans MT"/>
              </a:rPr>
              <a:t>another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Applications</a:t>
            </a:r>
            <a:r>
              <a:rPr dirty="0" spc="-75"/>
              <a:t> </a:t>
            </a:r>
            <a:r>
              <a:rPr dirty="0" spc="155"/>
              <a:t>of</a:t>
            </a:r>
            <a:r>
              <a:rPr dirty="0" spc="-7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3114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Generate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Embeddings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Applications</a:t>
            </a:r>
            <a:r>
              <a:rPr dirty="0" spc="-75"/>
              <a:t> </a:t>
            </a:r>
            <a:r>
              <a:rPr dirty="0" spc="155"/>
              <a:t>of</a:t>
            </a:r>
            <a:r>
              <a:rPr dirty="0" spc="-7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3114675" cy="8445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Generate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Embeddings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Classiﬁcation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Applications</a:t>
            </a:r>
            <a:r>
              <a:rPr dirty="0" spc="-75"/>
              <a:t> </a:t>
            </a:r>
            <a:r>
              <a:rPr dirty="0" spc="155"/>
              <a:t>of</a:t>
            </a:r>
            <a:r>
              <a:rPr dirty="0" spc="-7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3114675" cy="12541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Generate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Embeddings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Classiﬁcation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90">
                <a:latin typeface="Gill Sans MT"/>
                <a:cs typeface="Gill Sans MT"/>
              </a:rPr>
              <a:t>Named</a:t>
            </a:r>
            <a:r>
              <a:rPr dirty="0" sz="1800" spc="7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Entity</a:t>
            </a:r>
            <a:r>
              <a:rPr dirty="0" sz="1800" spc="8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Recognition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Applications</a:t>
            </a:r>
            <a:r>
              <a:rPr dirty="0" spc="-75"/>
              <a:t> </a:t>
            </a:r>
            <a:r>
              <a:rPr dirty="0" spc="155"/>
              <a:t>of</a:t>
            </a:r>
            <a:r>
              <a:rPr dirty="0" spc="-7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3114675" cy="16637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Generate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 spc="110">
                <a:latin typeface="Gill Sans MT"/>
                <a:cs typeface="Gill Sans MT"/>
              </a:rPr>
              <a:t>Embeddings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Classiﬁcation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90">
                <a:latin typeface="Gill Sans MT"/>
                <a:cs typeface="Gill Sans MT"/>
              </a:rPr>
              <a:t>Named</a:t>
            </a:r>
            <a:r>
              <a:rPr dirty="0" sz="1800" spc="7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Entity</a:t>
            </a:r>
            <a:r>
              <a:rPr dirty="0" sz="1800" spc="8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Recognition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Question</a:t>
            </a:r>
            <a:r>
              <a:rPr dirty="0" sz="1800" spc="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&amp;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Answering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74" y="1332475"/>
            <a:ext cx="1602850" cy="213045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58151" y="3526806"/>
            <a:ext cx="141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OpenAI’s</a:t>
            </a:r>
            <a:r>
              <a:rPr dirty="0" sz="1800" spc="5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GPT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6910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Thank</a:t>
            </a:r>
            <a:r>
              <a:rPr dirty="0" spc="-8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74" y="1332475"/>
            <a:ext cx="1602850" cy="213045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58151" y="3526806"/>
            <a:ext cx="141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OpenAI’s</a:t>
            </a:r>
            <a:r>
              <a:rPr dirty="0" sz="1800" spc="5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GPT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574" y="1332474"/>
            <a:ext cx="1602849" cy="2130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29074" y="3526806"/>
            <a:ext cx="1484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Google’s</a:t>
            </a:r>
            <a:r>
              <a:rPr dirty="0" sz="1800" spc="254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BERT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74" y="1332475"/>
            <a:ext cx="1602850" cy="213045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58151" y="3526806"/>
            <a:ext cx="141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OpenAI’s</a:t>
            </a:r>
            <a:r>
              <a:rPr dirty="0" sz="1800" spc="5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GPT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0574" y="1332474"/>
            <a:ext cx="1602849" cy="2130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29074" y="3526806"/>
            <a:ext cx="1484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Google’s</a:t>
            </a:r>
            <a:r>
              <a:rPr dirty="0" sz="1800" spc="254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BERT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7750" y="1300262"/>
            <a:ext cx="1701488" cy="219487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339085" y="3526806"/>
            <a:ext cx="1577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OpenAI’s</a:t>
            </a:r>
            <a:r>
              <a:rPr dirty="0" sz="1800" spc="80">
                <a:latin typeface="Gill Sans MT"/>
                <a:cs typeface="Gill Sans MT"/>
              </a:rPr>
              <a:t> </a:t>
            </a:r>
            <a:r>
              <a:rPr dirty="0" sz="1800" spc="-70">
                <a:latin typeface="Gill Sans MT"/>
                <a:cs typeface="Gill Sans MT"/>
              </a:rPr>
              <a:t>GPT-</a:t>
            </a:r>
            <a:r>
              <a:rPr dirty="0" sz="1800" spc="50">
                <a:latin typeface="Gill Sans MT"/>
                <a:cs typeface="Gill Sans MT"/>
              </a:rPr>
              <a:t>2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14" y="2361323"/>
            <a:ext cx="953950" cy="62392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90963" y="1829055"/>
            <a:ext cx="161036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Transformer-</a:t>
            </a:r>
            <a:r>
              <a:rPr dirty="0" sz="1800" spc="30">
                <a:latin typeface="Gill Sans MT"/>
                <a:cs typeface="Gill Sans MT"/>
              </a:rPr>
              <a:t>XL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400" spc="120">
                <a:latin typeface="Gill Sans MT"/>
                <a:cs typeface="Gill Sans MT"/>
              </a:rPr>
              <a:t>(Jan,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17" y="1945375"/>
            <a:ext cx="2217274" cy="2014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955161" y="3583688"/>
            <a:ext cx="92011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105">
                <a:latin typeface="Gill Sans MT"/>
                <a:cs typeface="Gill Sans MT"/>
              </a:rPr>
              <a:t>(Jun,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latin typeface="Gill Sans MT"/>
                <a:cs typeface="Gill Sans MT"/>
              </a:rPr>
              <a:t>XLNet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0963" y="1829055"/>
            <a:ext cx="161036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Transformer-</a:t>
            </a:r>
            <a:r>
              <a:rPr dirty="0" sz="1800" spc="30">
                <a:latin typeface="Gill Sans MT"/>
                <a:cs typeface="Gill Sans MT"/>
              </a:rPr>
              <a:t>XL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400" spc="120">
                <a:latin typeface="Gill Sans MT"/>
                <a:cs typeface="Gill Sans MT"/>
              </a:rPr>
              <a:t>(Jan,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20" y="1945375"/>
            <a:ext cx="3470575" cy="2014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59985" y="1829055"/>
            <a:ext cx="94805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ill Sans MT"/>
                <a:cs typeface="Gill Sans MT"/>
              </a:rPr>
              <a:t>RoBERTa</a:t>
            </a:r>
            <a:endParaRPr sz="180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  <a:spcBef>
                <a:spcPts val="30"/>
              </a:spcBef>
            </a:pPr>
            <a:r>
              <a:rPr dirty="0" sz="1400" spc="95">
                <a:latin typeface="Gill Sans MT"/>
                <a:cs typeface="Gill Sans MT"/>
              </a:rPr>
              <a:t>(Jul,</a:t>
            </a:r>
            <a:r>
              <a:rPr dirty="0" sz="1400" spc="-30">
                <a:latin typeface="Gill Sans MT"/>
                <a:cs typeface="Gill Sans MT"/>
              </a:rPr>
              <a:t> </a:t>
            </a:r>
            <a:r>
              <a:rPr dirty="0" sz="1400" spc="4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5161" y="3583688"/>
            <a:ext cx="92011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105">
                <a:latin typeface="Gill Sans MT"/>
                <a:cs typeface="Gill Sans MT"/>
              </a:rPr>
              <a:t>(Jun,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latin typeface="Gill Sans MT"/>
                <a:cs typeface="Gill Sans MT"/>
              </a:rPr>
              <a:t>XLNet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90963" y="1829055"/>
            <a:ext cx="161036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Transformer-</a:t>
            </a:r>
            <a:r>
              <a:rPr dirty="0" sz="1800" spc="30">
                <a:latin typeface="Gill Sans MT"/>
                <a:cs typeface="Gill Sans MT"/>
              </a:rPr>
              <a:t>XL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400" spc="120">
                <a:latin typeface="Gill Sans MT"/>
                <a:cs typeface="Gill Sans MT"/>
              </a:rPr>
              <a:t>(Jan,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22" y="1945375"/>
            <a:ext cx="4533349" cy="2014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314758" y="3583688"/>
            <a:ext cx="925194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60">
                <a:latin typeface="Gill Sans MT"/>
                <a:cs typeface="Gill Sans MT"/>
              </a:rPr>
              <a:t>(Sep,</a:t>
            </a:r>
            <a:r>
              <a:rPr dirty="0" sz="1400" spc="-35">
                <a:latin typeface="Gill Sans MT"/>
                <a:cs typeface="Gill Sans MT"/>
              </a:rPr>
              <a:t> </a:t>
            </a:r>
            <a:r>
              <a:rPr dirty="0" sz="1400" spc="4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20">
                <a:latin typeface="Gill Sans MT"/>
                <a:cs typeface="Gill Sans MT"/>
              </a:rPr>
              <a:t>CTRL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59985" y="1829055"/>
            <a:ext cx="94805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ill Sans MT"/>
                <a:cs typeface="Gill Sans MT"/>
              </a:rPr>
              <a:t>RoBERTa</a:t>
            </a:r>
            <a:endParaRPr sz="180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  <a:spcBef>
                <a:spcPts val="30"/>
              </a:spcBef>
            </a:pPr>
            <a:r>
              <a:rPr dirty="0" sz="1400" spc="95">
                <a:latin typeface="Gill Sans MT"/>
                <a:cs typeface="Gill Sans MT"/>
              </a:rPr>
              <a:t>(Jul,</a:t>
            </a:r>
            <a:r>
              <a:rPr dirty="0" sz="1400" spc="-30">
                <a:latin typeface="Gill Sans MT"/>
                <a:cs typeface="Gill Sans MT"/>
              </a:rPr>
              <a:t> </a:t>
            </a:r>
            <a:r>
              <a:rPr dirty="0" sz="1400" spc="4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55161" y="3583688"/>
            <a:ext cx="92011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105">
                <a:latin typeface="Gill Sans MT"/>
                <a:cs typeface="Gill Sans MT"/>
              </a:rPr>
              <a:t>(Jun,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latin typeface="Gill Sans MT"/>
                <a:cs typeface="Gill Sans MT"/>
              </a:rPr>
              <a:t>XLNet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0963" y="1829055"/>
            <a:ext cx="161036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Transformer-</a:t>
            </a:r>
            <a:r>
              <a:rPr dirty="0" sz="1800" spc="30">
                <a:latin typeface="Gill Sans MT"/>
                <a:cs typeface="Gill Sans MT"/>
              </a:rPr>
              <a:t>XL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400" spc="120">
                <a:latin typeface="Gill Sans MT"/>
                <a:cs typeface="Gill Sans MT"/>
              </a:rPr>
              <a:t>(Jan,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Transformer</a:t>
            </a:r>
            <a:r>
              <a:rPr dirty="0" spc="-85"/>
              <a:t> </a:t>
            </a:r>
            <a:r>
              <a:rPr dirty="0" spc="220"/>
              <a:t>Based</a:t>
            </a:r>
            <a:r>
              <a:rPr dirty="0" spc="-80"/>
              <a:t> </a:t>
            </a:r>
            <a:r>
              <a:rPr dirty="0" spc="145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1912" y="1945378"/>
            <a:ext cx="5680274" cy="20147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31746" y="1829055"/>
            <a:ext cx="92964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ill Sans MT"/>
                <a:cs typeface="Gill Sans MT"/>
              </a:rPr>
              <a:t>ALBERT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400">
                <a:latin typeface="Gill Sans MT"/>
                <a:cs typeface="Gill Sans MT"/>
              </a:rPr>
              <a:t>(Dec,</a:t>
            </a:r>
            <a:r>
              <a:rPr dirty="0" sz="1400" spc="-35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5161" y="3583688"/>
            <a:ext cx="92011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105">
                <a:latin typeface="Gill Sans MT"/>
                <a:cs typeface="Gill Sans MT"/>
              </a:rPr>
              <a:t>(Jun,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10">
                <a:latin typeface="Gill Sans MT"/>
                <a:cs typeface="Gill Sans MT"/>
              </a:rPr>
              <a:t>XLNet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6708" y="3583688"/>
            <a:ext cx="925194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100"/>
              </a:spcBef>
            </a:pPr>
            <a:r>
              <a:rPr dirty="0" sz="1400" spc="60">
                <a:latin typeface="Gill Sans MT"/>
                <a:cs typeface="Gill Sans MT"/>
              </a:rPr>
              <a:t>(Sep,</a:t>
            </a:r>
            <a:r>
              <a:rPr dirty="0" sz="1400" spc="-35">
                <a:latin typeface="Gill Sans MT"/>
                <a:cs typeface="Gill Sans MT"/>
              </a:rPr>
              <a:t> </a:t>
            </a:r>
            <a:r>
              <a:rPr dirty="0" sz="1400" spc="4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  <a:p>
            <a:pPr algn="ctr">
              <a:lnSpc>
                <a:spcPts val="2135"/>
              </a:lnSpc>
            </a:pPr>
            <a:r>
              <a:rPr dirty="0" sz="1800" spc="-20">
                <a:latin typeface="Gill Sans MT"/>
                <a:cs typeface="Gill Sans MT"/>
              </a:rPr>
              <a:t>CTRL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1935" y="1829055"/>
            <a:ext cx="948055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Gill Sans MT"/>
                <a:cs typeface="Gill Sans MT"/>
              </a:rPr>
              <a:t>RoBERTa</a:t>
            </a:r>
            <a:endParaRPr sz="1800">
              <a:latin typeface="Gill Sans MT"/>
              <a:cs typeface="Gill Sans MT"/>
            </a:endParaRPr>
          </a:p>
          <a:p>
            <a:pPr marL="53975">
              <a:lnSpc>
                <a:spcPct val="100000"/>
              </a:lnSpc>
              <a:spcBef>
                <a:spcPts val="30"/>
              </a:spcBef>
            </a:pPr>
            <a:r>
              <a:rPr dirty="0" sz="1400" spc="95">
                <a:latin typeface="Gill Sans MT"/>
                <a:cs typeface="Gill Sans MT"/>
              </a:rPr>
              <a:t>(Jul,</a:t>
            </a:r>
            <a:r>
              <a:rPr dirty="0" sz="1400" spc="-30">
                <a:latin typeface="Gill Sans MT"/>
                <a:cs typeface="Gill Sans MT"/>
              </a:rPr>
              <a:t> </a:t>
            </a:r>
            <a:r>
              <a:rPr dirty="0" sz="1400" spc="4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2913" y="1829055"/>
            <a:ext cx="1610360" cy="51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Gill Sans MT"/>
                <a:cs typeface="Gill Sans MT"/>
              </a:rPr>
              <a:t>Transformer-</a:t>
            </a:r>
            <a:r>
              <a:rPr dirty="0" sz="1800" spc="30">
                <a:latin typeface="Gill Sans MT"/>
                <a:cs typeface="Gill Sans MT"/>
              </a:rPr>
              <a:t>XL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400" spc="120">
                <a:latin typeface="Gill Sans MT"/>
                <a:cs typeface="Gill Sans MT"/>
              </a:rPr>
              <a:t>(Jan,</a:t>
            </a:r>
            <a:r>
              <a:rPr dirty="0" sz="1400" spc="-40">
                <a:latin typeface="Gill Sans MT"/>
                <a:cs typeface="Gill Sans MT"/>
              </a:rPr>
              <a:t> </a:t>
            </a:r>
            <a:r>
              <a:rPr dirty="0" sz="1400" spc="55">
                <a:latin typeface="Gill Sans MT"/>
                <a:cs typeface="Gill Sans MT"/>
              </a:rPr>
              <a:t>2019)</a:t>
            </a:r>
            <a:endParaRPr sz="1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2025-03-04T06:20:19Z</dcterms:created>
  <dcterms:modified xsi:type="dcterms:W3CDTF">2025-03-04T06:20:19Z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