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43200" y="2057400"/>
            <a:ext cx="3657600" cy="9906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21000" y="4619475"/>
            <a:ext cx="1622999" cy="5240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8348" y="218404"/>
            <a:ext cx="5627302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9999" y="1355981"/>
            <a:ext cx="7686675" cy="2919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130" y="2164506"/>
            <a:ext cx="439801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Pre-</a:t>
            </a:r>
            <a:r>
              <a:rPr dirty="0" spc="90"/>
              <a:t>Training</a:t>
            </a:r>
            <a:r>
              <a:rPr dirty="0" spc="-60"/>
              <a:t> </a:t>
            </a:r>
            <a:r>
              <a:rPr dirty="0" spc="180"/>
              <a:t>Tasks</a:t>
            </a:r>
            <a:r>
              <a:rPr dirty="0" spc="-5"/>
              <a:t> </a:t>
            </a:r>
            <a:r>
              <a:rPr dirty="0"/>
              <a:t>for </a:t>
            </a:r>
            <a:r>
              <a:rPr dirty="0" spc="40"/>
              <a:t>BERT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Next</a:t>
            </a:r>
            <a:r>
              <a:rPr dirty="0" spc="-110"/>
              <a:t> </a:t>
            </a:r>
            <a:r>
              <a:rPr dirty="0" spc="145"/>
              <a:t>Sentence</a:t>
            </a:r>
            <a:r>
              <a:rPr dirty="0" spc="-110"/>
              <a:t> </a:t>
            </a:r>
            <a:r>
              <a:rPr dirty="0" spc="90"/>
              <a:t>Prediction</a:t>
            </a:r>
            <a:r>
              <a:rPr dirty="0" spc="-105"/>
              <a:t> </a:t>
            </a:r>
            <a:r>
              <a:rPr dirty="0" spc="105"/>
              <a:t>(NSP)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355981"/>
            <a:ext cx="7212330" cy="1957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A</a:t>
            </a:r>
            <a:r>
              <a:rPr dirty="0" sz="1800" spc="-60">
                <a:latin typeface="Gill Sans MT"/>
                <a:cs typeface="Gill Sans MT"/>
              </a:rPr>
              <a:t> </a:t>
            </a:r>
            <a:r>
              <a:rPr dirty="0" sz="1800" spc="100">
                <a:latin typeface="Gill Sans MT"/>
                <a:cs typeface="Gill Sans MT"/>
              </a:rPr>
              <a:t>sentence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pair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110">
                <a:latin typeface="Gill Sans MT"/>
                <a:cs typeface="Gill Sans MT"/>
              </a:rPr>
              <a:t>dataset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130">
                <a:latin typeface="Gill Sans MT"/>
                <a:cs typeface="Gill Sans MT"/>
              </a:rPr>
              <a:t>is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formed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Arial"/>
              <a:buChar char="●"/>
            </a:pPr>
            <a:endParaRPr sz="1800">
              <a:latin typeface="Gill Sans MT"/>
              <a:cs typeface="Gill Sans MT"/>
            </a:endParaRPr>
          </a:p>
          <a:p>
            <a:pPr marL="379095" marR="171450" indent="-367030">
              <a:lnSpc>
                <a:spcPct val="100699"/>
              </a:lnSpc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For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50%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of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these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pairs,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114">
                <a:latin typeface="Gill Sans MT"/>
                <a:cs typeface="Gill Sans MT"/>
              </a:rPr>
              <a:t>second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100">
                <a:latin typeface="Gill Sans MT"/>
                <a:cs typeface="Gill Sans MT"/>
              </a:rPr>
              <a:t>sentence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would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90">
                <a:latin typeface="Gill Sans MT"/>
                <a:cs typeface="Gill Sans MT"/>
              </a:rPr>
              <a:t>actually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90">
                <a:latin typeface="Gill Sans MT"/>
                <a:cs typeface="Gill Sans MT"/>
              </a:rPr>
              <a:t>be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25">
                <a:latin typeface="Gill Sans MT"/>
                <a:cs typeface="Gill Sans MT"/>
              </a:rPr>
              <a:t>the </a:t>
            </a:r>
            <a:r>
              <a:rPr dirty="0" sz="1800">
                <a:latin typeface="Gill Sans MT"/>
                <a:cs typeface="Gill Sans MT"/>
              </a:rPr>
              <a:t>next</a:t>
            </a:r>
            <a:r>
              <a:rPr dirty="0" sz="1800" spc="5">
                <a:latin typeface="Gill Sans MT"/>
                <a:cs typeface="Gill Sans MT"/>
              </a:rPr>
              <a:t> </a:t>
            </a:r>
            <a:r>
              <a:rPr dirty="0" sz="1800" spc="100">
                <a:latin typeface="Gill Sans MT"/>
                <a:cs typeface="Gill Sans MT"/>
              </a:rPr>
              <a:t>sentence</a:t>
            </a:r>
            <a:r>
              <a:rPr dirty="0" sz="1800" spc="1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to</a:t>
            </a:r>
            <a:r>
              <a:rPr dirty="0" sz="1800" spc="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1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ﬁrst</a:t>
            </a:r>
            <a:r>
              <a:rPr dirty="0" sz="1800" spc="5">
                <a:latin typeface="Gill Sans MT"/>
                <a:cs typeface="Gill Sans MT"/>
              </a:rPr>
              <a:t> </a:t>
            </a:r>
            <a:r>
              <a:rPr dirty="0" sz="1800" spc="90">
                <a:latin typeface="Gill Sans MT"/>
                <a:cs typeface="Gill Sans MT"/>
              </a:rPr>
              <a:t>sentence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"/>
              <a:buChar char="●"/>
            </a:pPr>
            <a:endParaRPr sz="1800">
              <a:latin typeface="Gill Sans MT"/>
              <a:cs typeface="Gill Sans MT"/>
            </a:endParaRPr>
          </a:p>
          <a:p>
            <a:pPr marL="379095" marR="5080" indent="-367030">
              <a:lnSpc>
                <a:spcPct val="100699"/>
              </a:lnSpc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For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remaining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50%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of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pairs,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114">
                <a:latin typeface="Gill Sans MT"/>
                <a:cs typeface="Gill Sans MT"/>
              </a:rPr>
              <a:t>second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100">
                <a:latin typeface="Gill Sans MT"/>
                <a:cs typeface="Gill Sans MT"/>
              </a:rPr>
              <a:t>sentence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would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90">
                <a:latin typeface="Gill Sans MT"/>
                <a:cs typeface="Gill Sans MT"/>
              </a:rPr>
              <a:t>be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160">
                <a:latin typeface="Gill Sans MT"/>
                <a:cs typeface="Gill Sans MT"/>
              </a:rPr>
              <a:t>a </a:t>
            </a:r>
            <a:r>
              <a:rPr dirty="0" sz="1800" spc="70">
                <a:latin typeface="Gill Sans MT"/>
                <a:cs typeface="Gill Sans MT"/>
              </a:rPr>
              <a:t>random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100">
                <a:latin typeface="Gill Sans MT"/>
                <a:cs typeface="Gill Sans MT"/>
              </a:rPr>
              <a:t>sentence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from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corpus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Next</a:t>
            </a:r>
            <a:r>
              <a:rPr dirty="0" spc="-110"/>
              <a:t> </a:t>
            </a:r>
            <a:r>
              <a:rPr dirty="0" spc="145"/>
              <a:t>Sentence</a:t>
            </a:r>
            <a:r>
              <a:rPr dirty="0" spc="-110"/>
              <a:t> </a:t>
            </a:r>
            <a:r>
              <a:rPr dirty="0" spc="90"/>
              <a:t>Prediction</a:t>
            </a:r>
            <a:r>
              <a:rPr dirty="0" spc="-105"/>
              <a:t> </a:t>
            </a:r>
            <a:r>
              <a:rPr dirty="0" spc="105"/>
              <a:t>(NSP)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355981"/>
            <a:ext cx="7212330" cy="2785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A</a:t>
            </a:r>
            <a:r>
              <a:rPr dirty="0" sz="1800" spc="-60">
                <a:latin typeface="Gill Sans MT"/>
                <a:cs typeface="Gill Sans MT"/>
              </a:rPr>
              <a:t> </a:t>
            </a:r>
            <a:r>
              <a:rPr dirty="0" sz="1800" spc="100">
                <a:latin typeface="Gill Sans MT"/>
                <a:cs typeface="Gill Sans MT"/>
              </a:rPr>
              <a:t>sentence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pair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110">
                <a:latin typeface="Gill Sans MT"/>
                <a:cs typeface="Gill Sans MT"/>
              </a:rPr>
              <a:t>dataset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130">
                <a:latin typeface="Gill Sans MT"/>
                <a:cs typeface="Gill Sans MT"/>
              </a:rPr>
              <a:t>is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formed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Arial"/>
              <a:buChar char="●"/>
            </a:pPr>
            <a:endParaRPr sz="1800">
              <a:latin typeface="Gill Sans MT"/>
              <a:cs typeface="Gill Sans MT"/>
            </a:endParaRPr>
          </a:p>
          <a:p>
            <a:pPr marL="379095" marR="171450" indent="-367030">
              <a:lnSpc>
                <a:spcPct val="100699"/>
              </a:lnSpc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For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50%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of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these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pairs,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114">
                <a:latin typeface="Gill Sans MT"/>
                <a:cs typeface="Gill Sans MT"/>
              </a:rPr>
              <a:t>second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100">
                <a:latin typeface="Gill Sans MT"/>
                <a:cs typeface="Gill Sans MT"/>
              </a:rPr>
              <a:t>sentence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would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90">
                <a:latin typeface="Gill Sans MT"/>
                <a:cs typeface="Gill Sans MT"/>
              </a:rPr>
              <a:t>actually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90">
                <a:latin typeface="Gill Sans MT"/>
                <a:cs typeface="Gill Sans MT"/>
              </a:rPr>
              <a:t>be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25">
                <a:latin typeface="Gill Sans MT"/>
                <a:cs typeface="Gill Sans MT"/>
              </a:rPr>
              <a:t>the </a:t>
            </a:r>
            <a:r>
              <a:rPr dirty="0" sz="1800">
                <a:latin typeface="Gill Sans MT"/>
                <a:cs typeface="Gill Sans MT"/>
              </a:rPr>
              <a:t>next</a:t>
            </a:r>
            <a:r>
              <a:rPr dirty="0" sz="1800" spc="5">
                <a:latin typeface="Gill Sans MT"/>
                <a:cs typeface="Gill Sans MT"/>
              </a:rPr>
              <a:t> </a:t>
            </a:r>
            <a:r>
              <a:rPr dirty="0" sz="1800" spc="100">
                <a:latin typeface="Gill Sans MT"/>
                <a:cs typeface="Gill Sans MT"/>
              </a:rPr>
              <a:t>sentence</a:t>
            </a:r>
            <a:r>
              <a:rPr dirty="0" sz="1800" spc="1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to</a:t>
            </a:r>
            <a:r>
              <a:rPr dirty="0" sz="1800" spc="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1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ﬁrst</a:t>
            </a:r>
            <a:r>
              <a:rPr dirty="0" sz="1800" spc="5">
                <a:latin typeface="Gill Sans MT"/>
                <a:cs typeface="Gill Sans MT"/>
              </a:rPr>
              <a:t> </a:t>
            </a:r>
            <a:r>
              <a:rPr dirty="0" sz="1800" spc="90">
                <a:latin typeface="Gill Sans MT"/>
                <a:cs typeface="Gill Sans MT"/>
              </a:rPr>
              <a:t>sentence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"/>
              <a:buChar char="●"/>
            </a:pPr>
            <a:endParaRPr sz="1800">
              <a:latin typeface="Gill Sans MT"/>
              <a:cs typeface="Gill Sans MT"/>
            </a:endParaRPr>
          </a:p>
          <a:p>
            <a:pPr marL="379095" marR="5080" indent="-367030">
              <a:lnSpc>
                <a:spcPct val="100699"/>
              </a:lnSpc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For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remaining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50%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of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pairs,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114">
                <a:latin typeface="Gill Sans MT"/>
                <a:cs typeface="Gill Sans MT"/>
              </a:rPr>
              <a:t>second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100">
                <a:latin typeface="Gill Sans MT"/>
                <a:cs typeface="Gill Sans MT"/>
              </a:rPr>
              <a:t>sentence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would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90">
                <a:latin typeface="Gill Sans MT"/>
                <a:cs typeface="Gill Sans MT"/>
              </a:rPr>
              <a:t>be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160">
                <a:latin typeface="Gill Sans MT"/>
                <a:cs typeface="Gill Sans MT"/>
              </a:rPr>
              <a:t>a </a:t>
            </a:r>
            <a:r>
              <a:rPr dirty="0" sz="1800" spc="70">
                <a:latin typeface="Gill Sans MT"/>
                <a:cs typeface="Gill Sans MT"/>
              </a:rPr>
              <a:t>random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100">
                <a:latin typeface="Gill Sans MT"/>
                <a:cs typeface="Gill Sans MT"/>
              </a:rPr>
              <a:t>sentence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from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corpus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Arial"/>
              <a:buChar char="●"/>
            </a:pPr>
            <a:endParaRPr sz="1800">
              <a:latin typeface="Gill Sans MT"/>
              <a:cs typeface="Gill Sans MT"/>
            </a:endParaRPr>
          </a:p>
          <a:p>
            <a:pPr marL="379095" marR="438150" indent="-367030">
              <a:lnSpc>
                <a:spcPct val="100699"/>
              </a:lnSpc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It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 spc="130">
                <a:latin typeface="Gill Sans MT"/>
                <a:cs typeface="Gill Sans MT"/>
              </a:rPr>
              <a:t>is</a:t>
            </a:r>
            <a:r>
              <a:rPr dirty="0" sz="1800" spc="-10">
                <a:latin typeface="Gill Sans MT"/>
                <a:cs typeface="Gill Sans MT"/>
              </a:rPr>
              <a:t> </a:t>
            </a:r>
            <a:r>
              <a:rPr dirty="0" sz="1800" spc="210">
                <a:latin typeface="Gill Sans MT"/>
                <a:cs typeface="Gill Sans MT"/>
              </a:rPr>
              <a:t>a</a:t>
            </a:r>
            <a:r>
              <a:rPr dirty="0" sz="1800" spc="-10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binary</a:t>
            </a:r>
            <a:r>
              <a:rPr dirty="0" sz="1800" spc="-10">
                <a:latin typeface="Gill Sans MT"/>
                <a:cs typeface="Gill Sans MT"/>
              </a:rPr>
              <a:t> </a:t>
            </a:r>
            <a:r>
              <a:rPr dirty="0" sz="1800" spc="110">
                <a:latin typeface="Gill Sans MT"/>
                <a:cs typeface="Gill Sans MT"/>
              </a:rPr>
              <a:t>classiﬁcation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problem.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The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 spc="114">
                <a:latin typeface="Gill Sans MT"/>
                <a:cs typeface="Gill Sans MT"/>
              </a:rPr>
              <a:t>labels</a:t>
            </a:r>
            <a:r>
              <a:rPr dirty="0" sz="1800" spc="-1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for</a:t>
            </a:r>
            <a:r>
              <a:rPr dirty="0" sz="1800" spc="-10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1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ﬁrst</a:t>
            </a:r>
            <a:r>
              <a:rPr dirty="0" sz="1800" spc="-10">
                <a:latin typeface="Gill Sans MT"/>
                <a:cs typeface="Gill Sans MT"/>
              </a:rPr>
              <a:t> </a:t>
            </a:r>
            <a:r>
              <a:rPr dirty="0" sz="1800" spc="145">
                <a:latin typeface="Gill Sans MT"/>
                <a:cs typeface="Gill Sans MT"/>
              </a:rPr>
              <a:t>case </a:t>
            </a:r>
            <a:r>
              <a:rPr dirty="0" sz="1800" spc="55">
                <a:latin typeface="Gill Sans MT"/>
                <a:cs typeface="Gill Sans MT"/>
              </a:rPr>
              <a:t>would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 spc="90">
                <a:latin typeface="Gill Sans MT"/>
                <a:cs typeface="Gill Sans MT"/>
              </a:rPr>
              <a:t>be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‘IsNext’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130">
                <a:latin typeface="Gill Sans MT"/>
                <a:cs typeface="Gill Sans MT"/>
              </a:rPr>
              <a:t>and</a:t>
            </a:r>
            <a:r>
              <a:rPr dirty="0" sz="1800" spc="-30">
                <a:latin typeface="Gill Sans MT"/>
                <a:cs typeface="Gill Sans MT"/>
              </a:rPr>
              <a:t> ‘NotNext’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for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114">
                <a:latin typeface="Gill Sans MT"/>
                <a:cs typeface="Gill Sans MT"/>
              </a:rPr>
              <a:t>second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145">
                <a:latin typeface="Gill Sans MT"/>
                <a:cs typeface="Gill Sans MT"/>
              </a:rPr>
              <a:t>case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96619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BERT</a:t>
            </a:r>
            <a:r>
              <a:rPr dirty="0" spc="-90"/>
              <a:t> </a:t>
            </a:r>
            <a:r>
              <a:rPr dirty="0"/>
              <a:t>Pre-</a:t>
            </a:r>
            <a:r>
              <a:rPr dirty="0" spc="90"/>
              <a:t>Training</a:t>
            </a:r>
            <a:r>
              <a:rPr dirty="0" spc="-80"/>
              <a:t> </a:t>
            </a:r>
            <a:r>
              <a:rPr dirty="0" spc="170"/>
              <a:t>Tasks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08383" y="4325213"/>
            <a:ext cx="4368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Gill Sans MT"/>
                <a:cs typeface="Gill Sans MT"/>
              </a:rPr>
              <a:t>[CLS]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014537" y="1467062"/>
            <a:ext cx="7147559" cy="2792730"/>
            <a:chOff x="1014537" y="1467062"/>
            <a:chExt cx="7147559" cy="2792730"/>
          </a:xfrm>
        </p:grpSpPr>
        <p:sp>
          <p:nvSpPr>
            <p:cNvPr id="5" name="object 5" descr=""/>
            <p:cNvSpPr/>
            <p:nvPr/>
          </p:nvSpPr>
          <p:spPr>
            <a:xfrm>
              <a:off x="1019299" y="1678449"/>
              <a:ext cx="7138034" cy="1737360"/>
            </a:xfrm>
            <a:custGeom>
              <a:avLst/>
              <a:gdLst/>
              <a:ahLst/>
              <a:cxnLst/>
              <a:rect l="l" t="t" r="r" b="b"/>
              <a:pathLst>
                <a:path w="7138034" h="1737360">
                  <a:moveTo>
                    <a:pt x="6848344" y="1737299"/>
                  </a:moveTo>
                  <a:lnTo>
                    <a:pt x="289555" y="1737299"/>
                  </a:lnTo>
                  <a:lnTo>
                    <a:pt x="242588" y="1733510"/>
                  </a:lnTo>
                  <a:lnTo>
                    <a:pt x="198033" y="1722538"/>
                  </a:lnTo>
                  <a:lnTo>
                    <a:pt x="156488" y="1704980"/>
                  </a:lnTo>
                  <a:lnTo>
                    <a:pt x="118547" y="1681432"/>
                  </a:lnTo>
                  <a:lnTo>
                    <a:pt x="84808" y="1652490"/>
                  </a:lnTo>
                  <a:lnTo>
                    <a:pt x="55867" y="1618751"/>
                  </a:lnTo>
                  <a:lnTo>
                    <a:pt x="32319" y="1580811"/>
                  </a:lnTo>
                  <a:lnTo>
                    <a:pt x="14761" y="1539266"/>
                  </a:lnTo>
                  <a:lnTo>
                    <a:pt x="3789" y="1494711"/>
                  </a:lnTo>
                  <a:lnTo>
                    <a:pt x="0" y="1447744"/>
                  </a:lnTo>
                  <a:lnTo>
                    <a:pt x="0" y="289555"/>
                  </a:lnTo>
                  <a:lnTo>
                    <a:pt x="3789" y="242588"/>
                  </a:lnTo>
                  <a:lnTo>
                    <a:pt x="14761" y="198033"/>
                  </a:lnTo>
                  <a:lnTo>
                    <a:pt x="32319" y="156488"/>
                  </a:lnTo>
                  <a:lnTo>
                    <a:pt x="55867" y="118547"/>
                  </a:lnTo>
                  <a:lnTo>
                    <a:pt x="84808" y="84808"/>
                  </a:lnTo>
                  <a:lnTo>
                    <a:pt x="118547" y="55867"/>
                  </a:lnTo>
                  <a:lnTo>
                    <a:pt x="156488" y="32319"/>
                  </a:lnTo>
                  <a:lnTo>
                    <a:pt x="198033" y="14761"/>
                  </a:lnTo>
                  <a:lnTo>
                    <a:pt x="242588" y="3789"/>
                  </a:lnTo>
                  <a:lnTo>
                    <a:pt x="289555" y="0"/>
                  </a:lnTo>
                  <a:lnTo>
                    <a:pt x="6848344" y="0"/>
                  </a:lnTo>
                  <a:lnTo>
                    <a:pt x="6893914" y="3607"/>
                  </a:lnTo>
                  <a:lnTo>
                    <a:pt x="6937951" y="14213"/>
                  </a:lnTo>
                  <a:lnTo>
                    <a:pt x="6979678" y="31497"/>
                  </a:lnTo>
                  <a:lnTo>
                    <a:pt x="7018317" y="55136"/>
                  </a:lnTo>
                  <a:lnTo>
                    <a:pt x="7053091" y="84808"/>
                  </a:lnTo>
                  <a:lnTo>
                    <a:pt x="7082763" y="119582"/>
                  </a:lnTo>
                  <a:lnTo>
                    <a:pt x="7106402" y="158221"/>
                  </a:lnTo>
                  <a:lnTo>
                    <a:pt x="7123686" y="199948"/>
                  </a:lnTo>
                  <a:lnTo>
                    <a:pt x="7134292" y="243985"/>
                  </a:lnTo>
                  <a:lnTo>
                    <a:pt x="7137899" y="289555"/>
                  </a:lnTo>
                  <a:lnTo>
                    <a:pt x="7137899" y="1447744"/>
                  </a:lnTo>
                  <a:lnTo>
                    <a:pt x="7134110" y="1494711"/>
                  </a:lnTo>
                  <a:lnTo>
                    <a:pt x="7123138" y="1539266"/>
                  </a:lnTo>
                  <a:lnTo>
                    <a:pt x="7105580" y="1580811"/>
                  </a:lnTo>
                  <a:lnTo>
                    <a:pt x="7082032" y="1618751"/>
                  </a:lnTo>
                  <a:lnTo>
                    <a:pt x="7053091" y="1652490"/>
                  </a:lnTo>
                  <a:lnTo>
                    <a:pt x="7019352" y="1681432"/>
                  </a:lnTo>
                  <a:lnTo>
                    <a:pt x="6981411" y="1704980"/>
                  </a:lnTo>
                  <a:lnTo>
                    <a:pt x="6939866" y="1722538"/>
                  </a:lnTo>
                  <a:lnTo>
                    <a:pt x="6895311" y="1733510"/>
                  </a:lnTo>
                  <a:lnTo>
                    <a:pt x="6848344" y="17372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19299" y="1515049"/>
              <a:ext cx="7138034" cy="2744470"/>
            </a:xfrm>
            <a:custGeom>
              <a:avLst/>
              <a:gdLst/>
              <a:ahLst/>
              <a:cxnLst/>
              <a:rect l="l" t="t" r="r" b="b"/>
              <a:pathLst>
                <a:path w="7138034" h="2744470">
                  <a:moveTo>
                    <a:pt x="0" y="452955"/>
                  </a:moveTo>
                  <a:lnTo>
                    <a:pt x="3789" y="405988"/>
                  </a:lnTo>
                  <a:lnTo>
                    <a:pt x="14761" y="361433"/>
                  </a:lnTo>
                  <a:lnTo>
                    <a:pt x="32319" y="319888"/>
                  </a:lnTo>
                  <a:lnTo>
                    <a:pt x="55867" y="281947"/>
                  </a:lnTo>
                  <a:lnTo>
                    <a:pt x="84808" y="248208"/>
                  </a:lnTo>
                  <a:lnTo>
                    <a:pt x="118547" y="219267"/>
                  </a:lnTo>
                  <a:lnTo>
                    <a:pt x="156488" y="195719"/>
                  </a:lnTo>
                  <a:lnTo>
                    <a:pt x="198033" y="178161"/>
                  </a:lnTo>
                  <a:lnTo>
                    <a:pt x="242588" y="167189"/>
                  </a:lnTo>
                  <a:lnTo>
                    <a:pt x="289555" y="163399"/>
                  </a:lnTo>
                  <a:lnTo>
                    <a:pt x="6848344" y="163399"/>
                  </a:lnTo>
                  <a:lnTo>
                    <a:pt x="6893914" y="167007"/>
                  </a:lnTo>
                  <a:lnTo>
                    <a:pt x="6937951" y="177613"/>
                  </a:lnTo>
                  <a:lnTo>
                    <a:pt x="6979678" y="194897"/>
                  </a:lnTo>
                  <a:lnTo>
                    <a:pt x="7018317" y="218536"/>
                  </a:lnTo>
                  <a:lnTo>
                    <a:pt x="7053091" y="248208"/>
                  </a:lnTo>
                  <a:lnTo>
                    <a:pt x="7082763" y="282982"/>
                  </a:lnTo>
                  <a:lnTo>
                    <a:pt x="7106402" y="321621"/>
                  </a:lnTo>
                  <a:lnTo>
                    <a:pt x="7123686" y="363348"/>
                  </a:lnTo>
                  <a:lnTo>
                    <a:pt x="7134292" y="407385"/>
                  </a:lnTo>
                  <a:lnTo>
                    <a:pt x="7137899" y="452955"/>
                  </a:lnTo>
                  <a:lnTo>
                    <a:pt x="7137899" y="1611144"/>
                  </a:lnTo>
                  <a:lnTo>
                    <a:pt x="7134110" y="1658111"/>
                  </a:lnTo>
                  <a:lnTo>
                    <a:pt x="7123138" y="1702666"/>
                  </a:lnTo>
                  <a:lnTo>
                    <a:pt x="7105580" y="1744211"/>
                  </a:lnTo>
                  <a:lnTo>
                    <a:pt x="7082032" y="1782151"/>
                  </a:lnTo>
                  <a:lnTo>
                    <a:pt x="7053091" y="1815890"/>
                  </a:lnTo>
                  <a:lnTo>
                    <a:pt x="7019352" y="1844832"/>
                  </a:lnTo>
                  <a:lnTo>
                    <a:pt x="6981411" y="1868380"/>
                  </a:lnTo>
                  <a:lnTo>
                    <a:pt x="6939866" y="1885938"/>
                  </a:lnTo>
                  <a:lnTo>
                    <a:pt x="6895311" y="1896910"/>
                  </a:lnTo>
                  <a:lnTo>
                    <a:pt x="6848344" y="1900699"/>
                  </a:lnTo>
                  <a:lnTo>
                    <a:pt x="289555" y="1900699"/>
                  </a:lnTo>
                  <a:lnTo>
                    <a:pt x="242588" y="1896910"/>
                  </a:lnTo>
                  <a:lnTo>
                    <a:pt x="198033" y="1885938"/>
                  </a:lnTo>
                  <a:lnTo>
                    <a:pt x="156488" y="1868380"/>
                  </a:lnTo>
                  <a:lnTo>
                    <a:pt x="118547" y="1844832"/>
                  </a:lnTo>
                  <a:lnTo>
                    <a:pt x="84808" y="1815890"/>
                  </a:lnTo>
                  <a:lnTo>
                    <a:pt x="55867" y="1782151"/>
                  </a:lnTo>
                  <a:lnTo>
                    <a:pt x="32319" y="1744211"/>
                  </a:lnTo>
                  <a:lnTo>
                    <a:pt x="14761" y="1702666"/>
                  </a:lnTo>
                  <a:lnTo>
                    <a:pt x="3789" y="1658111"/>
                  </a:lnTo>
                  <a:lnTo>
                    <a:pt x="0" y="1611144"/>
                  </a:lnTo>
                  <a:lnTo>
                    <a:pt x="0" y="452955"/>
                  </a:lnTo>
                  <a:close/>
                </a:path>
                <a:path w="7138034" h="2744470">
                  <a:moveTo>
                    <a:pt x="507249" y="2744249"/>
                  </a:moveTo>
                  <a:lnTo>
                    <a:pt x="5072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108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108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248449" y="1515049"/>
              <a:ext cx="0" cy="2744470"/>
            </a:xfrm>
            <a:custGeom>
              <a:avLst/>
              <a:gdLst/>
              <a:ahLst/>
              <a:cxnLst/>
              <a:rect l="l" t="t" r="r" b="b"/>
              <a:pathLst>
                <a:path w="0" h="2744470">
                  <a:moveTo>
                    <a:pt x="0" y="2744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2327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2327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974350" y="1515049"/>
              <a:ext cx="0" cy="2744470"/>
            </a:xfrm>
            <a:custGeom>
              <a:avLst/>
              <a:gdLst/>
              <a:ahLst/>
              <a:cxnLst/>
              <a:rect l="l" t="t" r="r" b="b"/>
              <a:pathLst>
                <a:path w="0" h="2744470">
                  <a:moveTo>
                    <a:pt x="0" y="2744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9586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9586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470150" y="1515049"/>
              <a:ext cx="0" cy="2744470"/>
            </a:xfrm>
            <a:custGeom>
              <a:avLst/>
              <a:gdLst/>
              <a:ahLst/>
              <a:cxnLst/>
              <a:rect l="l" t="t" r="r" b="b"/>
              <a:pathLst>
                <a:path w="0" h="2744470">
                  <a:moveTo>
                    <a:pt x="0" y="2744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4544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4544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736350" y="1515049"/>
              <a:ext cx="0" cy="2744470"/>
            </a:xfrm>
            <a:custGeom>
              <a:avLst/>
              <a:gdLst/>
              <a:ahLst/>
              <a:cxnLst/>
              <a:rect l="l" t="t" r="r" b="b"/>
              <a:pathLst>
                <a:path w="0" h="2744470">
                  <a:moveTo>
                    <a:pt x="0" y="2744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7206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7206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498350" y="1515049"/>
              <a:ext cx="0" cy="2744470"/>
            </a:xfrm>
            <a:custGeom>
              <a:avLst/>
              <a:gdLst/>
              <a:ahLst/>
              <a:cxnLst/>
              <a:rect l="l" t="t" r="r" b="b"/>
              <a:pathLst>
                <a:path w="0" h="2744470">
                  <a:moveTo>
                    <a:pt x="0" y="2744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4826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4826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220250" y="1515049"/>
              <a:ext cx="0" cy="2744470"/>
            </a:xfrm>
            <a:custGeom>
              <a:avLst/>
              <a:gdLst/>
              <a:ahLst/>
              <a:cxnLst/>
              <a:rect l="l" t="t" r="r" b="b"/>
              <a:pathLst>
                <a:path w="0" h="2744470">
                  <a:moveTo>
                    <a:pt x="0" y="2744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2045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2045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946150" y="1515049"/>
              <a:ext cx="0" cy="2744470"/>
            </a:xfrm>
            <a:custGeom>
              <a:avLst/>
              <a:gdLst/>
              <a:ahLst/>
              <a:cxnLst/>
              <a:rect l="l" t="t" r="r" b="b"/>
              <a:pathLst>
                <a:path w="0" h="2744470">
                  <a:moveTo>
                    <a:pt x="0" y="2744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9304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9304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708150" y="1515049"/>
              <a:ext cx="0" cy="2744470"/>
            </a:xfrm>
            <a:custGeom>
              <a:avLst/>
              <a:gdLst/>
              <a:ahLst/>
              <a:cxnLst/>
              <a:rect l="l" t="t" r="r" b="b"/>
              <a:pathLst>
                <a:path w="0" h="2744470">
                  <a:moveTo>
                    <a:pt x="0" y="2744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6924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6924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268179" y="1825749"/>
              <a:ext cx="6550025" cy="296545"/>
            </a:xfrm>
            <a:custGeom>
              <a:avLst/>
              <a:gdLst/>
              <a:ahLst/>
              <a:cxnLst/>
              <a:rect l="l" t="t" r="r" b="b"/>
              <a:pathLst>
                <a:path w="6550025" h="296544">
                  <a:moveTo>
                    <a:pt x="6500199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6500199" y="0"/>
                  </a:lnTo>
                  <a:lnTo>
                    <a:pt x="6541299" y="21993"/>
                  </a:lnTo>
                  <a:lnTo>
                    <a:pt x="6549600" y="49400"/>
                  </a:lnTo>
                  <a:lnTo>
                    <a:pt x="6549600" y="246998"/>
                  </a:lnTo>
                  <a:lnTo>
                    <a:pt x="6545718" y="266228"/>
                  </a:lnTo>
                  <a:lnTo>
                    <a:pt x="6535130" y="281930"/>
                  </a:lnTo>
                  <a:lnTo>
                    <a:pt x="6519428" y="292517"/>
                  </a:lnTo>
                  <a:lnTo>
                    <a:pt x="6500199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268179" y="1825749"/>
              <a:ext cx="6550025" cy="296545"/>
            </a:xfrm>
            <a:custGeom>
              <a:avLst/>
              <a:gdLst/>
              <a:ahLst/>
              <a:cxnLst/>
              <a:rect l="l" t="t" r="r" b="b"/>
              <a:pathLst>
                <a:path w="6550025" h="296544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6500199" y="0"/>
                  </a:lnTo>
                  <a:lnTo>
                    <a:pt x="6541299" y="21993"/>
                  </a:lnTo>
                  <a:lnTo>
                    <a:pt x="6549600" y="49400"/>
                  </a:lnTo>
                  <a:lnTo>
                    <a:pt x="6549600" y="246998"/>
                  </a:lnTo>
                  <a:lnTo>
                    <a:pt x="6545718" y="266228"/>
                  </a:lnTo>
                  <a:lnTo>
                    <a:pt x="6535130" y="281930"/>
                  </a:lnTo>
                  <a:lnTo>
                    <a:pt x="6519428" y="292517"/>
                  </a:lnTo>
                  <a:lnTo>
                    <a:pt x="6500199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268179" y="2968749"/>
              <a:ext cx="6550025" cy="296545"/>
            </a:xfrm>
            <a:custGeom>
              <a:avLst/>
              <a:gdLst/>
              <a:ahLst/>
              <a:cxnLst/>
              <a:rect l="l" t="t" r="r" b="b"/>
              <a:pathLst>
                <a:path w="6550025" h="296545">
                  <a:moveTo>
                    <a:pt x="6500199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6500199" y="0"/>
                  </a:lnTo>
                  <a:lnTo>
                    <a:pt x="6541299" y="21993"/>
                  </a:lnTo>
                  <a:lnTo>
                    <a:pt x="6549600" y="49400"/>
                  </a:lnTo>
                  <a:lnTo>
                    <a:pt x="6549600" y="246998"/>
                  </a:lnTo>
                  <a:lnTo>
                    <a:pt x="6545718" y="266228"/>
                  </a:lnTo>
                  <a:lnTo>
                    <a:pt x="6535130" y="281930"/>
                  </a:lnTo>
                  <a:lnTo>
                    <a:pt x="6519428" y="292517"/>
                  </a:lnTo>
                  <a:lnTo>
                    <a:pt x="6500199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268179" y="2968749"/>
              <a:ext cx="6550025" cy="296545"/>
            </a:xfrm>
            <a:custGeom>
              <a:avLst/>
              <a:gdLst/>
              <a:ahLst/>
              <a:cxnLst/>
              <a:rect l="l" t="t" r="r" b="b"/>
              <a:pathLst>
                <a:path w="6550025" h="296545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6500199" y="0"/>
                  </a:lnTo>
                  <a:lnTo>
                    <a:pt x="6541299" y="21993"/>
                  </a:lnTo>
                  <a:lnTo>
                    <a:pt x="6549600" y="49400"/>
                  </a:lnTo>
                  <a:lnTo>
                    <a:pt x="6549600" y="246998"/>
                  </a:lnTo>
                  <a:lnTo>
                    <a:pt x="6545718" y="266228"/>
                  </a:lnTo>
                  <a:lnTo>
                    <a:pt x="6535130" y="281930"/>
                  </a:lnTo>
                  <a:lnTo>
                    <a:pt x="6519428" y="292517"/>
                  </a:lnTo>
                  <a:lnTo>
                    <a:pt x="6500199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268179" y="2511549"/>
              <a:ext cx="6550025" cy="296545"/>
            </a:xfrm>
            <a:custGeom>
              <a:avLst/>
              <a:gdLst/>
              <a:ahLst/>
              <a:cxnLst/>
              <a:rect l="l" t="t" r="r" b="b"/>
              <a:pathLst>
                <a:path w="6550025" h="296544">
                  <a:moveTo>
                    <a:pt x="6500199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6500199" y="0"/>
                  </a:lnTo>
                  <a:lnTo>
                    <a:pt x="6541299" y="21993"/>
                  </a:lnTo>
                  <a:lnTo>
                    <a:pt x="6549600" y="49400"/>
                  </a:lnTo>
                  <a:lnTo>
                    <a:pt x="6549600" y="246998"/>
                  </a:lnTo>
                  <a:lnTo>
                    <a:pt x="6545718" y="266228"/>
                  </a:lnTo>
                  <a:lnTo>
                    <a:pt x="6535130" y="281930"/>
                  </a:lnTo>
                  <a:lnTo>
                    <a:pt x="6519428" y="292517"/>
                  </a:lnTo>
                  <a:lnTo>
                    <a:pt x="6500199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268179" y="2511549"/>
              <a:ext cx="6550025" cy="296545"/>
            </a:xfrm>
            <a:custGeom>
              <a:avLst/>
              <a:gdLst/>
              <a:ahLst/>
              <a:cxnLst/>
              <a:rect l="l" t="t" r="r" b="b"/>
              <a:pathLst>
                <a:path w="6550025" h="296544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6500199" y="0"/>
                  </a:lnTo>
                  <a:lnTo>
                    <a:pt x="6541299" y="21993"/>
                  </a:lnTo>
                  <a:lnTo>
                    <a:pt x="6549600" y="49400"/>
                  </a:lnTo>
                  <a:lnTo>
                    <a:pt x="6549600" y="246998"/>
                  </a:lnTo>
                  <a:lnTo>
                    <a:pt x="6545718" y="266228"/>
                  </a:lnTo>
                  <a:lnTo>
                    <a:pt x="6535130" y="281930"/>
                  </a:lnTo>
                  <a:lnTo>
                    <a:pt x="6519428" y="292517"/>
                  </a:lnTo>
                  <a:lnTo>
                    <a:pt x="6500199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268179" y="3654549"/>
              <a:ext cx="6550025" cy="296545"/>
            </a:xfrm>
            <a:custGeom>
              <a:avLst/>
              <a:gdLst/>
              <a:ahLst/>
              <a:cxnLst/>
              <a:rect l="l" t="t" r="r" b="b"/>
              <a:pathLst>
                <a:path w="6550025" h="296545">
                  <a:moveTo>
                    <a:pt x="6500199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1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6500199" y="0"/>
                  </a:lnTo>
                  <a:lnTo>
                    <a:pt x="6541299" y="21993"/>
                  </a:lnTo>
                  <a:lnTo>
                    <a:pt x="6549600" y="49401"/>
                  </a:lnTo>
                  <a:lnTo>
                    <a:pt x="6549600" y="246998"/>
                  </a:lnTo>
                  <a:lnTo>
                    <a:pt x="6545718" y="266228"/>
                  </a:lnTo>
                  <a:lnTo>
                    <a:pt x="6535130" y="281930"/>
                  </a:lnTo>
                  <a:lnTo>
                    <a:pt x="6519428" y="292517"/>
                  </a:lnTo>
                  <a:lnTo>
                    <a:pt x="6500199" y="2963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268179" y="3654549"/>
              <a:ext cx="6550025" cy="296545"/>
            </a:xfrm>
            <a:custGeom>
              <a:avLst/>
              <a:gdLst/>
              <a:ahLst/>
              <a:cxnLst/>
              <a:rect l="l" t="t" r="r" b="b"/>
              <a:pathLst>
                <a:path w="6550025" h="296545">
                  <a:moveTo>
                    <a:pt x="0" y="49401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6500199" y="0"/>
                  </a:lnTo>
                  <a:lnTo>
                    <a:pt x="6541299" y="21993"/>
                  </a:lnTo>
                  <a:lnTo>
                    <a:pt x="6549600" y="49401"/>
                  </a:lnTo>
                  <a:lnTo>
                    <a:pt x="6549600" y="246998"/>
                  </a:lnTo>
                  <a:lnTo>
                    <a:pt x="6545718" y="266228"/>
                  </a:lnTo>
                  <a:lnTo>
                    <a:pt x="6535130" y="281930"/>
                  </a:lnTo>
                  <a:lnTo>
                    <a:pt x="6519428" y="292517"/>
                  </a:lnTo>
                  <a:lnTo>
                    <a:pt x="6500199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6554409" y="4325213"/>
            <a:ext cx="9829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6895" algn="l"/>
              </a:tabLst>
            </a:pPr>
            <a:r>
              <a:rPr dirty="0" sz="1400" spc="-25">
                <a:latin typeface="Gill Sans MT"/>
                <a:cs typeface="Gill Sans MT"/>
              </a:rPr>
              <a:t>you</a:t>
            </a:r>
            <a:r>
              <a:rPr dirty="0" sz="1400">
                <a:latin typeface="Gill Sans MT"/>
                <a:cs typeface="Gill Sans MT"/>
              </a:rPr>
              <a:t>	</a:t>
            </a:r>
            <a:r>
              <a:rPr dirty="0" sz="1400" spc="-10">
                <a:latin typeface="Gill Sans MT"/>
                <a:cs typeface="Gill Sans MT"/>
              </a:rPr>
              <a:t>[SEP]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023775" y="4325213"/>
            <a:ext cx="4489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latin typeface="Gill Sans MT"/>
                <a:cs typeface="Gill Sans MT"/>
              </a:rPr>
              <a:t>Good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2651630" y="4325213"/>
            <a:ext cx="6819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0">
                <a:latin typeface="Gill Sans MT"/>
                <a:cs typeface="Gill Sans MT"/>
              </a:rPr>
              <a:t>morning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095562" y="1780981"/>
            <a:ext cx="1242060" cy="21469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480"/>
              </a:spcBef>
            </a:pPr>
            <a:r>
              <a:rPr dirty="0" sz="1600" spc="-10">
                <a:latin typeface="Arial"/>
                <a:cs typeface="Arial"/>
              </a:rPr>
              <a:t>Encoder</a:t>
            </a:r>
            <a:endParaRPr sz="1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330"/>
              </a:spcBef>
            </a:pPr>
            <a:r>
              <a:rPr dirty="0" sz="1400" spc="75" b="1">
                <a:latin typeface="Gill Sans MT"/>
                <a:cs typeface="Gill Sans MT"/>
              </a:rPr>
              <a:t>-</a:t>
            </a:r>
            <a:r>
              <a:rPr dirty="0" sz="1400" spc="-45" b="1">
                <a:latin typeface="Gill Sans MT"/>
                <a:cs typeface="Gill Sans MT"/>
              </a:rPr>
              <a:t> </a:t>
            </a:r>
            <a:r>
              <a:rPr dirty="0" sz="1400" spc="75" b="1">
                <a:latin typeface="Gill Sans MT"/>
                <a:cs typeface="Gill Sans MT"/>
              </a:rPr>
              <a:t>-</a:t>
            </a:r>
            <a:r>
              <a:rPr dirty="0" sz="1400" spc="-40" b="1">
                <a:latin typeface="Gill Sans MT"/>
                <a:cs typeface="Gill Sans MT"/>
              </a:rPr>
              <a:t> </a:t>
            </a:r>
            <a:r>
              <a:rPr dirty="0" sz="1400" spc="25" b="1">
                <a:latin typeface="Gill Sans MT"/>
                <a:cs typeface="Gill Sans MT"/>
              </a:rPr>
              <a:t>-</a:t>
            </a:r>
            <a:endParaRPr sz="1400">
              <a:latin typeface="Gill Sans MT"/>
              <a:cs typeface="Gill Sans MT"/>
            </a:endParaRPr>
          </a:p>
          <a:p>
            <a:pPr marL="68580" marR="407670">
              <a:lnSpc>
                <a:spcPts val="3600"/>
              </a:lnSpc>
              <a:spcBef>
                <a:spcPts val="190"/>
              </a:spcBef>
            </a:pPr>
            <a:r>
              <a:rPr dirty="0" sz="1600" spc="-10">
                <a:latin typeface="Arial"/>
                <a:cs typeface="Arial"/>
              </a:rPr>
              <a:t>Encoder Encoder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4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Tokenizer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3700786" y="4325213"/>
            <a:ext cx="717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Gill Sans MT"/>
                <a:cs typeface="Gill Sans MT"/>
              </a:rPr>
              <a:t>!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279272" y="4325213"/>
            <a:ext cx="11347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0095" algn="l"/>
              </a:tabLst>
            </a:pPr>
            <a:r>
              <a:rPr dirty="0" sz="1400" spc="-10">
                <a:latin typeface="Gill Sans MT"/>
                <a:cs typeface="Gill Sans MT"/>
              </a:rPr>
              <a:t>[SEP]</a:t>
            </a:r>
            <a:r>
              <a:rPr dirty="0" sz="1400">
                <a:latin typeface="Gill Sans MT"/>
                <a:cs typeface="Gill Sans MT"/>
              </a:rPr>
              <a:t>	</a:t>
            </a:r>
            <a:r>
              <a:rPr dirty="0" sz="1400" spc="-25">
                <a:latin typeface="Gill Sans MT"/>
                <a:cs typeface="Gill Sans MT"/>
              </a:rPr>
              <a:t>How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5826858" y="4325213"/>
            <a:ext cx="2749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Gill Sans MT"/>
                <a:cs typeface="Gill Sans MT"/>
              </a:rPr>
              <a:t>are</a:t>
            </a:r>
            <a:endParaRPr sz="1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96619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BERT</a:t>
            </a:r>
            <a:r>
              <a:rPr dirty="0" spc="-90"/>
              <a:t> </a:t>
            </a:r>
            <a:r>
              <a:rPr dirty="0"/>
              <a:t>Pre-</a:t>
            </a:r>
            <a:r>
              <a:rPr dirty="0" spc="90"/>
              <a:t>Training</a:t>
            </a:r>
            <a:r>
              <a:rPr dirty="0" spc="-80"/>
              <a:t> </a:t>
            </a:r>
            <a:r>
              <a:rPr dirty="0" spc="170"/>
              <a:t>Tasks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08383" y="4325213"/>
            <a:ext cx="4368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Gill Sans MT"/>
                <a:cs typeface="Gill Sans MT"/>
              </a:rPr>
              <a:t>[CLS]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014537" y="1467062"/>
            <a:ext cx="7147559" cy="2797175"/>
            <a:chOff x="1014537" y="1467062"/>
            <a:chExt cx="7147559" cy="2797175"/>
          </a:xfrm>
        </p:grpSpPr>
        <p:sp>
          <p:nvSpPr>
            <p:cNvPr id="5" name="object 5" descr=""/>
            <p:cNvSpPr/>
            <p:nvPr/>
          </p:nvSpPr>
          <p:spPr>
            <a:xfrm>
              <a:off x="1019299" y="1678449"/>
              <a:ext cx="7138034" cy="1737360"/>
            </a:xfrm>
            <a:custGeom>
              <a:avLst/>
              <a:gdLst/>
              <a:ahLst/>
              <a:cxnLst/>
              <a:rect l="l" t="t" r="r" b="b"/>
              <a:pathLst>
                <a:path w="7138034" h="1737360">
                  <a:moveTo>
                    <a:pt x="6848344" y="1737299"/>
                  </a:moveTo>
                  <a:lnTo>
                    <a:pt x="289555" y="1737299"/>
                  </a:lnTo>
                  <a:lnTo>
                    <a:pt x="242588" y="1733510"/>
                  </a:lnTo>
                  <a:lnTo>
                    <a:pt x="198033" y="1722538"/>
                  </a:lnTo>
                  <a:lnTo>
                    <a:pt x="156488" y="1704980"/>
                  </a:lnTo>
                  <a:lnTo>
                    <a:pt x="118547" y="1681432"/>
                  </a:lnTo>
                  <a:lnTo>
                    <a:pt x="84808" y="1652490"/>
                  </a:lnTo>
                  <a:lnTo>
                    <a:pt x="55867" y="1618751"/>
                  </a:lnTo>
                  <a:lnTo>
                    <a:pt x="32319" y="1580811"/>
                  </a:lnTo>
                  <a:lnTo>
                    <a:pt x="14761" y="1539266"/>
                  </a:lnTo>
                  <a:lnTo>
                    <a:pt x="3789" y="1494711"/>
                  </a:lnTo>
                  <a:lnTo>
                    <a:pt x="0" y="1447744"/>
                  </a:lnTo>
                  <a:lnTo>
                    <a:pt x="0" y="289555"/>
                  </a:lnTo>
                  <a:lnTo>
                    <a:pt x="3789" y="242588"/>
                  </a:lnTo>
                  <a:lnTo>
                    <a:pt x="14761" y="198033"/>
                  </a:lnTo>
                  <a:lnTo>
                    <a:pt x="32319" y="156488"/>
                  </a:lnTo>
                  <a:lnTo>
                    <a:pt x="55867" y="118547"/>
                  </a:lnTo>
                  <a:lnTo>
                    <a:pt x="84808" y="84808"/>
                  </a:lnTo>
                  <a:lnTo>
                    <a:pt x="118547" y="55867"/>
                  </a:lnTo>
                  <a:lnTo>
                    <a:pt x="156488" y="32319"/>
                  </a:lnTo>
                  <a:lnTo>
                    <a:pt x="198033" y="14761"/>
                  </a:lnTo>
                  <a:lnTo>
                    <a:pt x="242588" y="3789"/>
                  </a:lnTo>
                  <a:lnTo>
                    <a:pt x="289555" y="0"/>
                  </a:lnTo>
                  <a:lnTo>
                    <a:pt x="6848344" y="0"/>
                  </a:lnTo>
                  <a:lnTo>
                    <a:pt x="6893914" y="3607"/>
                  </a:lnTo>
                  <a:lnTo>
                    <a:pt x="6937951" y="14213"/>
                  </a:lnTo>
                  <a:lnTo>
                    <a:pt x="6979678" y="31497"/>
                  </a:lnTo>
                  <a:lnTo>
                    <a:pt x="7018317" y="55136"/>
                  </a:lnTo>
                  <a:lnTo>
                    <a:pt x="7053091" y="84808"/>
                  </a:lnTo>
                  <a:lnTo>
                    <a:pt x="7082763" y="119582"/>
                  </a:lnTo>
                  <a:lnTo>
                    <a:pt x="7106402" y="158221"/>
                  </a:lnTo>
                  <a:lnTo>
                    <a:pt x="7123686" y="199948"/>
                  </a:lnTo>
                  <a:lnTo>
                    <a:pt x="7134292" y="243985"/>
                  </a:lnTo>
                  <a:lnTo>
                    <a:pt x="7137899" y="289555"/>
                  </a:lnTo>
                  <a:lnTo>
                    <a:pt x="7137899" y="1447744"/>
                  </a:lnTo>
                  <a:lnTo>
                    <a:pt x="7134110" y="1494711"/>
                  </a:lnTo>
                  <a:lnTo>
                    <a:pt x="7123138" y="1539266"/>
                  </a:lnTo>
                  <a:lnTo>
                    <a:pt x="7105580" y="1580811"/>
                  </a:lnTo>
                  <a:lnTo>
                    <a:pt x="7082032" y="1618751"/>
                  </a:lnTo>
                  <a:lnTo>
                    <a:pt x="7053091" y="1652490"/>
                  </a:lnTo>
                  <a:lnTo>
                    <a:pt x="7019352" y="1681432"/>
                  </a:lnTo>
                  <a:lnTo>
                    <a:pt x="6981411" y="1704980"/>
                  </a:lnTo>
                  <a:lnTo>
                    <a:pt x="6939866" y="1722538"/>
                  </a:lnTo>
                  <a:lnTo>
                    <a:pt x="6895311" y="1733510"/>
                  </a:lnTo>
                  <a:lnTo>
                    <a:pt x="6848344" y="17372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19299" y="1515049"/>
              <a:ext cx="7138034" cy="2744470"/>
            </a:xfrm>
            <a:custGeom>
              <a:avLst/>
              <a:gdLst/>
              <a:ahLst/>
              <a:cxnLst/>
              <a:rect l="l" t="t" r="r" b="b"/>
              <a:pathLst>
                <a:path w="7138034" h="2744470">
                  <a:moveTo>
                    <a:pt x="0" y="452955"/>
                  </a:moveTo>
                  <a:lnTo>
                    <a:pt x="3789" y="405988"/>
                  </a:lnTo>
                  <a:lnTo>
                    <a:pt x="14761" y="361433"/>
                  </a:lnTo>
                  <a:lnTo>
                    <a:pt x="32319" y="319888"/>
                  </a:lnTo>
                  <a:lnTo>
                    <a:pt x="55867" y="281947"/>
                  </a:lnTo>
                  <a:lnTo>
                    <a:pt x="84808" y="248208"/>
                  </a:lnTo>
                  <a:lnTo>
                    <a:pt x="118547" y="219267"/>
                  </a:lnTo>
                  <a:lnTo>
                    <a:pt x="156488" y="195719"/>
                  </a:lnTo>
                  <a:lnTo>
                    <a:pt x="198033" y="178161"/>
                  </a:lnTo>
                  <a:lnTo>
                    <a:pt x="242588" y="167189"/>
                  </a:lnTo>
                  <a:lnTo>
                    <a:pt x="289555" y="163399"/>
                  </a:lnTo>
                  <a:lnTo>
                    <a:pt x="6848344" y="163399"/>
                  </a:lnTo>
                  <a:lnTo>
                    <a:pt x="6893914" y="167007"/>
                  </a:lnTo>
                  <a:lnTo>
                    <a:pt x="6937951" y="177613"/>
                  </a:lnTo>
                  <a:lnTo>
                    <a:pt x="6979678" y="194897"/>
                  </a:lnTo>
                  <a:lnTo>
                    <a:pt x="7018317" y="218536"/>
                  </a:lnTo>
                  <a:lnTo>
                    <a:pt x="7053091" y="248208"/>
                  </a:lnTo>
                  <a:lnTo>
                    <a:pt x="7082763" y="282982"/>
                  </a:lnTo>
                  <a:lnTo>
                    <a:pt x="7106402" y="321621"/>
                  </a:lnTo>
                  <a:lnTo>
                    <a:pt x="7123686" y="363348"/>
                  </a:lnTo>
                  <a:lnTo>
                    <a:pt x="7134292" y="407385"/>
                  </a:lnTo>
                  <a:lnTo>
                    <a:pt x="7137899" y="452955"/>
                  </a:lnTo>
                  <a:lnTo>
                    <a:pt x="7137899" y="1611144"/>
                  </a:lnTo>
                  <a:lnTo>
                    <a:pt x="7134110" y="1658111"/>
                  </a:lnTo>
                  <a:lnTo>
                    <a:pt x="7123138" y="1702666"/>
                  </a:lnTo>
                  <a:lnTo>
                    <a:pt x="7105580" y="1744211"/>
                  </a:lnTo>
                  <a:lnTo>
                    <a:pt x="7082032" y="1782151"/>
                  </a:lnTo>
                  <a:lnTo>
                    <a:pt x="7053091" y="1815890"/>
                  </a:lnTo>
                  <a:lnTo>
                    <a:pt x="7019352" y="1844832"/>
                  </a:lnTo>
                  <a:lnTo>
                    <a:pt x="6981411" y="1868380"/>
                  </a:lnTo>
                  <a:lnTo>
                    <a:pt x="6939866" y="1885938"/>
                  </a:lnTo>
                  <a:lnTo>
                    <a:pt x="6895311" y="1896910"/>
                  </a:lnTo>
                  <a:lnTo>
                    <a:pt x="6848344" y="1900699"/>
                  </a:lnTo>
                  <a:lnTo>
                    <a:pt x="289555" y="1900699"/>
                  </a:lnTo>
                  <a:lnTo>
                    <a:pt x="242588" y="1896910"/>
                  </a:lnTo>
                  <a:lnTo>
                    <a:pt x="198033" y="1885938"/>
                  </a:lnTo>
                  <a:lnTo>
                    <a:pt x="156488" y="1868380"/>
                  </a:lnTo>
                  <a:lnTo>
                    <a:pt x="118547" y="1844832"/>
                  </a:lnTo>
                  <a:lnTo>
                    <a:pt x="84808" y="1815890"/>
                  </a:lnTo>
                  <a:lnTo>
                    <a:pt x="55867" y="1782151"/>
                  </a:lnTo>
                  <a:lnTo>
                    <a:pt x="32319" y="1744211"/>
                  </a:lnTo>
                  <a:lnTo>
                    <a:pt x="14761" y="1702666"/>
                  </a:lnTo>
                  <a:lnTo>
                    <a:pt x="3789" y="1658111"/>
                  </a:lnTo>
                  <a:lnTo>
                    <a:pt x="0" y="1611144"/>
                  </a:lnTo>
                  <a:lnTo>
                    <a:pt x="0" y="452955"/>
                  </a:lnTo>
                  <a:close/>
                </a:path>
                <a:path w="7138034" h="2744470">
                  <a:moveTo>
                    <a:pt x="507249" y="2744249"/>
                  </a:moveTo>
                  <a:lnTo>
                    <a:pt x="5072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108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108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248449" y="1515049"/>
              <a:ext cx="0" cy="2744470"/>
            </a:xfrm>
            <a:custGeom>
              <a:avLst/>
              <a:gdLst/>
              <a:ahLst/>
              <a:cxnLst/>
              <a:rect l="l" t="t" r="r" b="b"/>
              <a:pathLst>
                <a:path w="0" h="2744470">
                  <a:moveTo>
                    <a:pt x="0" y="2744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2327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2327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974350" y="1515049"/>
              <a:ext cx="0" cy="2744470"/>
            </a:xfrm>
            <a:custGeom>
              <a:avLst/>
              <a:gdLst/>
              <a:ahLst/>
              <a:cxnLst/>
              <a:rect l="l" t="t" r="r" b="b"/>
              <a:pathLst>
                <a:path w="0" h="2744470">
                  <a:moveTo>
                    <a:pt x="0" y="2744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9586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9586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470150" y="1515049"/>
              <a:ext cx="0" cy="2744470"/>
            </a:xfrm>
            <a:custGeom>
              <a:avLst/>
              <a:gdLst/>
              <a:ahLst/>
              <a:cxnLst/>
              <a:rect l="l" t="t" r="r" b="b"/>
              <a:pathLst>
                <a:path w="0" h="2744470">
                  <a:moveTo>
                    <a:pt x="0" y="2744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4544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4544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736350" y="1515049"/>
              <a:ext cx="0" cy="2744470"/>
            </a:xfrm>
            <a:custGeom>
              <a:avLst/>
              <a:gdLst/>
              <a:ahLst/>
              <a:cxnLst/>
              <a:rect l="l" t="t" r="r" b="b"/>
              <a:pathLst>
                <a:path w="0" h="2744470">
                  <a:moveTo>
                    <a:pt x="0" y="2744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7206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7206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498350" y="1515049"/>
              <a:ext cx="0" cy="2744470"/>
            </a:xfrm>
            <a:custGeom>
              <a:avLst/>
              <a:gdLst/>
              <a:ahLst/>
              <a:cxnLst/>
              <a:rect l="l" t="t" r="r" b="b"/>
              <a:pathLst>
                <a:path w="0" h="2744470">
                  <a:moveTo>
                    <a:pt x="0" y="2744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4826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4826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220250" y="1515049"/>
              <a:ext cx="0" cy="2744470"/>
            </a:xfrm>
            <a:custGeom>
              <a:avLst/>
              <a:gdLst/>
              <a:ahLst/>
              <a:cxnLst/>
              <a:rect l="l" t="t" r="r" b="b"/>
              <a:pathLst>
                <a:path w="0" h="2744470">
                  <a:moveTo>
                    <a:pt x="0" y="2744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2045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2045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946150" y="1515049"/>
              <a:ext cx="0" cy="2744470"/>
            </a:xfrm>
            <a:custGeom>
              <a:avLst/>
              <a:gdLst/>
              <a:ahLst/>
              <a:cxnLst/>
              <a:rect l="l" t="t" r="r" b="b"/>
              <a:pathLst>
                <a:path w="0" h="2744470">
                  <a:moveTo>
                    <a:pt x="0" y="2744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9304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9304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708150" y="1515049"/>
              <a:ext cx="0" cy="2744470"/>
            </a:xfrm>
            <a:custGeom>
              <a:avLst/>
              <a:gdLst/>
              <a:ahLst/>
              <a:cxnLst/>
              <a:rect l="l" t="t" r="r" b="b"/>
              <a:pathLst>
                <a:path w="0" h="2744470">
                  <a:moveTo>
                    <a:pt x="0" y="2744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6924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692417" y="14718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268179" y="1825749"/>
              <a:ext cx="6550025" cy="296545"/>
            </a:xfrm>
            <a:custGeom>
              <a:avLst/>
              <a:gdLst/>
              <a:ahLst/>
              <a:cxnLst/>
              <a:rect l="l" t="t" r="r" b="b"/>
              <a:pathLst>
                <a:path w="6550025" h="296544">
                  <a:moveTo>
                    <a:pt x="6500199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6500199" y="0"/>
                  </a:lnTo>
                  <a:lnTo>
                    <a:pt x="6541299" y="21993"/>
                  </a:lnTo>
                  <a:lnTo>
                    <a:pt x="6549600" y="49400"/>
                  </a:lnTo>
                  <a:lnTo>
                    <a:pt x="6549600" y="246998"/>
                  </a:lnTo>
                  <a:lnTo>
                    <a:pt x="6545718" y="266228"/>
                  </a:lnTo>
                  <a:lnTo>
                    <a:pt x="6535130" y="281930"/>
                  </a:lnTo>
                  <a:lnTo>
                    <a:pt x="6519428" y="292517"/>
                  </a:lnTo>
                  <a:lnTo>
                    <a:pt x="6500199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268179" y="1825749"/>
              <a:ext cx="6550025" cy="296545"/>
            </a:xfrm>
            <a:custGeom>
              <a:avLst/>
              <a:gdLst/>
              <a:ahLst/>
              <a:cxnLst/>
              <a:rect l="l" t="t" r="r" b="b"/>
              <a:pathLst>
                <a:path w="6550025" h="296544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6500199" y="0"/>
                  </a:lnTo>
                  <a:lnTo>
                    <a:pt x="6541299" y="21993"/>
                  </a:lnTo>
                  <a:lnTo>
                    <a:pt x="6549600" y="49400"/>
                  </a:lnTo>
                  <a:lnTo>
                    <a:pt x="6549600" y="246998"/>
                  </a:lnTo>
                  <a:lnTo>
                    <a:pt x="6545718" y="266228"/>
                  </a:lnTo>
                  <a:lnTo>
                    <a:pt x="6535130" y="281930"/>
                  </a:lnTo>
                  <a:lnTo>
                    <a:pt x="6519428" y="292517"/>
                  </a:lnTo>
                  <a:lnTo>
                    <a:pt x="6500199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268179" y="2968749"/>
              <a:ext cx="6550025" cy="296545"/>
            </a:xfrm>
            <a:custGeom>
              <a:avLst/>
              <a:gdLst/>
              <a:ahLst/>
              <a:cxnLst/>
              <a:rect l="l" t="t" r="r" b="b"/>
              <a:pathLst>
                <a:path w="6550025" h="296545">
                  <a:moveTo>
                    <a:pt x="6500199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6500199" y="0"/>
                  </a:lnTo>
                  <a:lnTo>
                    <a:pt x="6541299" y="21993"/>
                  </a:lnTo>
                  <a:lnTo>
                    <a:pt x="6549600" y="49400"/>
                  </a:lnTo>
                  <a:lnTo>
                    <a:pt x="6549600" y="246998"/>
                  </a:lnTo>
                  <a:lnTo>
                    <a:pt x="6545718" y="266228"/>
                  </a:lnTo>
                  <a:lnTo>
                    <a:pt x="6535130" y="281930"/>
                  </a:lnTo>
                  <a:lnTo>
                    <a:pt x="6519428" y="292517"/>
                  </a:lnTo>
                  <a:lnTo>
                    <a:pt x="6500199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268179" y="2968749"/>
              <a:ext cx="6550025" cy="296545"/>
            </a:xfrm>
            <a:custGeom>
              <a:avLst/>
              <a:gdLst/>
              <a:ahLst/>
              <a:cxnLst/>
              <a:rect l="l" t="t" r="r" b="b"/>
              <a:pathLst>
                <a:path w="6550025" h="296545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6500199" y="0"/>
                  </a:lnTo>
                  <a:lnTo>
                    <a:pt x="6541299" y="21993"/>
                  </a:lnTo>
                  <a:lnTo>
                    <a:pt x="6549600" y="49400"/>
                  </a:lnTo>
                  <a:lnTo>
                    <a:pt x="6549600" y="246998"/>
                  </a:lnTo>
                  <a:lnTo>
                    <a:pt x="6545718" y="266228"/>
                  </a:lnTo>
                  <a:lnTo>
                    <a:pt x="6535130" y="281930"/>
                  </a:lnTo>
                  <a:lnTo>
                    <a:pt x="6519428" y="292517"/>
                  </a:lnTo>
                  <a:lnTo>
                    <a:pt x="6500199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268179" y="2511549"/>
              <a:ext cx="6550025" cy="296545"/>
            </a:xfrm>
            <a:custGeom>
              <a:avLst/>
              <a:gdLst/>
              <a:ahLst/>
              <a:cxnLst/>
              <a:rect l="l" t="t" r="r" b="b"/>
              <a:pathLst>
                <a:path w="6550025" h="296544">
                  <a:moveTo>
                    <a:pt x="6500199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6500199" y="0"/>
                  </a:lnTo>
                  <a:lnTo>
                    <a:pt x="6541299" y="21993"/>
                  </a:lnTo>
                  <a:lnTo>
                    <a:pt x="6549600" y="49400"/>
                  </a:lnTo>
                  <a:lnTo>
                    <a:pt x="6549600" y="246998"/>
                  </a:lnTo>
                  <a:lnTo>
                    <a:pt x="6545718" y="266228"/>
                  </a:lnTo>
                  <a:lnTo>
                    <a:pt x="6535130" y="281930"/>
                  </a:lnTo>
                  <a:lnTo>
                    <a:pt x="6519428" y="292517"/>
                  </a:lnTo>
                  <a:lnTo>
                    <a:pt x="6500199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268179" y="2511549"/>
              <a:ext cx="6550025" cy="296545"/>
            </a:xfrm>
            <a:custGeom>
              <a:avLst/>
              <a:gdLst/>
              <a:ahLst/>
              <a:cxnLst/>
              <a:rect l="l" t="t" r="r" b="b"/>
              <a:pathLst>
                <a:path w="6550025" h="296544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6500199" y="0"/>
                  </a:lnTo>
                  <a:lnTo>
                    <a:pt x="6541299" y="21993"/>
                  </a:lnTo>
                  <a:lnTo>
                    <a:pt x="6549600" y="49400"/>
                  </a:lnTo>
                  <a:lnTo>
                    <a:pt x="6549600" y="246998"/>
                  </a:lnTo>
                  <a:lnTo>
                    <a:pt x="6545718" y="266228"/>
                  </a:lnTo>
                  <a:lnTo>
                    <a:pt x="6535130" y="281930"/>
                  </a:lnTo>
                  <a:lnTo>
                    <a:pt x="6519428" y="292517"/>
                  </a:lnTo>
                  <a:lnTo>
                    <a:pt x="6500199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268179" y="3654549"/>
              <a:ext cx="6550025" cy="296545"/>
            </a:xfrm>
            <a:custGeom>
              <a:avLst/>
              <a:gdLst/>
              <a:ahLst/>
              <a:cxnLst/>
              <a:rect l="l" t="t" r="r" b="b"/>
              <a:pathLst>
                <a:path w="6550025" h="296545">
                  <a:moveTo>
                    <a:pt x="6500199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1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6500199" y="0"/>
                  </a:lnTo>
                  <a:lnTo>
                    <a:pt x="6541299" y="21993"/>
                  </a:lnTo>
                  <a:lnTo>
                    <a:pt x="6549600" y="49401"/>
                  </a:lnTo>
                  <a:lnTo>
                    <a:pt x="6549600" y="246998"/>
                  </a:lnTo>
                  <a:lnTo>
                    <a:pt x="6545718" y="266228"/>
                  </a:lnTo>
                  <a:lnTo>
                    <a:pt x="6535130" y="281930"/>
                  </a:lnTo>
                  <a:lnTo>
                    <a:pt x="6519428" y="292517"/>
                  </a:lnTo>
                  <a:lnTo>
                    <a:pt x="6500199" y="2963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268179" y="3654549"/>
              <a:ext cx="6550025" cy="296545"/>
            </a:xfrm>
            <a:custGeom>
              <a:avLst/>
              <a:gdLst/>
              <a:ahLst/>
              <a:cxnLst/>
              <a:rect l="l" t="t" r="r" b="b"/>
              <a:pathLst>
                <a:path w="6550025" h="296545">
                  <a:moveTo>
                    <a:pt x="0" y="49401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6500199" y="0"/>
                  </a:lnTo>
                  <a:lnTo>
                    <a:pt x="6541299" y="21993"/>
                  </a:lnTo>
                  <a:lnTo>
                    <a:pt x="6549600" y="49401"/>
                  </a:lnTo>
                  <a:lnTo>
                    <a:pt x="6549600" y="246998"/>
                  </a:lnTo>
                  <a:lnTo>
                    <a:pt x="6545718" y="266228"/>
                  </a:lnTo>
                  <a:lnTo>
                    <a:pt x="6535130" y="281930"/>
                  </a:lnTo>
                  <a:lnTo>
                    <a:pt x="6519428" y="292517"/>
                  </a:lnTo>
                  <a:lnTo>
                    <a:pt x="6500199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5826858" y="4325213"/>
            <a:ext cx="171068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9280" algn="l"/>
              </a:tabLst>
            </a:pPr>
            <a:r>
              <a:rPr dirty="0" sz="1400" spc="-25">
                <a:latin typeface="Gill Sans MT"/>
                <a:cs typeface="Gill Sans MT"/>
              </a:rPr>
              <a:t>are</a:t>
            </a:r>
            <a:r>
              <a:rPr dirty="0" sz="1400">
                <a:latin typeface="Gill Sans MT"/>
                <a:cs typeface="Gill Sans MT"/>
              </a:rPr>
              <a:t>	</a:t>
            </a:r>
            <a:r>
              <a:rPr dirty="0" sz="1400">
                <a:solidFill>
                  <a:srgbClr val="CC0000"/>
                </a:solidFill>
                <a:latin typeface="Gill Sans MT"/>
                <a:cs typeface="Gill Sans MT"/>
              </a:rPr>
              <a:t>[MASK]</a:t>
            </a:r>
            <a:r>
              <a:rPr dirty="0" sz="1400" spc="70">
                <a:solidFill>
                  <a:srgbClr val="CC0000"/>
                </a:solidFill>
                <a:latin typeface="Gill Sans MT"/>
                <a:cs typeface="Gill Sans MT"/>
              </a:rPr>
              <a:t>  </a:t>
            </a:r>
            <a:r>
              <a:rPr dirty="0" sz="1400" spc="-10">
                <a:latin typeface="Gill Sans MT"/>
                <a:cs typeface="Gill Sans MT"/>
              </a:rPr>
              <a:t>[SEP]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023775" y="4325213"/>
            <a:ext cx="4489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latin typeface="Gill Sans MT"/>
                <a:cs typeface="Gill Sans MT"/>
              </a:rPr>
              <a:t>Good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2687855" y="4325213"/>
            <a:ext cx="6096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CC0000"/>
                </a:solidFill>
                <a:latin typeface="Gill Sans MT"/>
                <a:cs typeface="Gill Sans MT"/>
              </a:rPr>
              <a:t>[MASK]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095562" y="1780981"/>
            <a:ext cx="1242060" cy="21469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480"/>
              </a:spcBef>
            </a:pPr>
            <a:r>
              <a:rPr dirty="0" sz="1600" spc="-10">
                <a:latin typeface="Arial"/>
                <a:cs typeface="Arial"/>
              </a:rPr>
              <a:t>Encoder</a:t>
            </a:r>
            <a:endParaRPr sz="1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330"/>
              </a:spcBef>
            </a:pPr>
            <a:r>
              <a:rPr dirty="0" sz="1400" spc="75" b="1">
                <a:latin typeface="Gill Sans MT"/>
                <a:cs typeface="Gill Sans MT"/>
              </a:rPr>
              <a:t>-</a:t>
            </a:r>
            <a:r>
              <a:rPr dirty="0" sz="1400" spc="-45" b="1">
                <a:latin typeface="Gill Sans MT"/>
                <a:cs typeface="Gill Sans MT"/>
              </a:rPr>
              <a:t> </a:t>
            </a:r>
            <a:r>
              <a:rPr dirty="0" sz="1400" spc="75" b="1">
                <a:latin typeface="Gill Sans MT"/>
                <a:cs typeface="Gill Sans MT"/>
              </a:rPr>
              <a:t>-</a:t>
            </a:r>
            <a:r>
              <a:rPr dirty="0" sz="1400" spc="-40" b="1">
                <a:latin typeface="Gill Sans MT"/>
                <a:cs typeface="Gill Sans MT"/>
              </a:rPr>
              <a:t> </a:t>
            </a:r>
            <a:r>
              <a:rPr dirty="0" sz="1400" spc="25" b="1">
                <a:latin typeface="Gill Sans MT"/>
                <a:cs typeface="Gill Sans MT"/>
              </a:rPr>
              <a:t>-</a:t>
            </a:r>
            <a:endParaRPr sz="1400">
              <a:latin typeface="Gill Sans MT"/>
              <a:cs typeface="Gill Sans MT"/>
            </a:endParaRPr>
          </a:p>
          <a:p>
            <a:pPr marL="68580" marR="407670">
              <a:lnSpc>
                <a:spcPts val="3600"/>
              </a:lnSpc>
              <a:spcBef>
                <a:spcPts val="190"/>
              </a:spcBef>
            </a:pPr>
            <a:r>
              <a:rPr dirty="0" sz="1600" spc="-10">
                <a:latin typeface="Arial"/>
                <a:cs typeface="Arial"/>
              </a:rPr>
              <a:t>Encoder Encoder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4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Tokenizer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3700786" y="4325213"/>
            <a:ext cx="717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Gill Sans MT"/>
                <a:cs typeface="Gill Sans MT"/>
              </a:rPr>
              <a:t>!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279272" y="4325213"/>
            <a:ext cx="11347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0095" algn="l"/>
              </a:tabLst>
            </a:pPr>
            <a:r>
              <a:rPr dirty="0" sz="1400" spc="-10">
                <a:latin typeface="Gill Sans MT"/>
                <a:cs typeface="Gill Sans MT"/>
              </a:rPr>
              <a:t>[SEP]</a:t>
            </a:r>
            <a:r>
              <a:rPr dirty="0" sz="1400">
                <a:latin typeface="Gill Sans MT"/>
                <a:cs typeface="Gill Sans MT"/>
              </a:rPr>
              <a:t>	</a:t>
            </a:r>
            <a:r>
              <a:rPr dirty="0" sz="1400" spc="-25">
                <a:latin typeface="Gill Sans MT"/>
                <a:cs typeface="Gill Sans MT"/>
              </a:rPr>
              <a:t>How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1211937" y="1133161"/>
            <a:ext cx="5847080" cy="351790"/>
            <a:chOff x="1211937" y="1133161"/>
            <a:chExt cx="5847080" cy="351790"/>
          </a:xfrm>
        </p:grpSpPr>
        <p:sp>
          <p:nvSpPr>
            <p:cNvPr id="48" name="object 48" descr=""/>
            <p:cNvSpPr/>
            <p:nvPr/>
          </p:nvSpPr>
          <p:spPr>
            <a:xfrm>
              <a:off x="2664499" y="1291700"/>
              <a:ext cx="655955" cy="188595"/>
            </a:xfrm>
            <a:custGeom>
              <a:avLst/>
              <a:gdLst/>
              <a:ahLst/>
              <a:cxnLst/>
              <a:rect l="l" t="t" r="r" b="b"/>
              <a:pathLst>
                <a:path w="655954" h="188594">
                  <a:moveTo>
                    <a:pt x="624449" y="188099"/>
                  </a:moveTo>
                  <a:lnTo>
                    <a:pt x="31350" y="188099"/>
                  </a:lnTo>
                  <a:lnTo>
                    <a:pt x="19147" y="185636"/>
                  </a:lnTo>
                  <a:lnTo>
                    <a:pt x="9182" y="178917"/>
                  </a:lnTo>
                  <a:lnTo>
                    <a:pt x="2463" y="168952"/>
                  </a:lnTo>
                  <a:lnTo>
                    <a:pt x="0" y="156749"/>
                  </a:lnTo>
                  <a:lnTo>
                    <a:pt x="0" y="31350"/>
                  </a:lnTo>
                  <a:lnTo>
                    <a:pt x="2463" y="19147"/>
                  </a:lnTo>
                  <a:lnTo>
                    <a:pt x="9182" y="9182"/>
                  </a:lnTo>
                  <a:lnTo>
                    <a:pt x="19147" y="2463"/>
                  </a:lnTo>
                  <a:lnTo>
                    <a:pt x="31350" y="0"/>
                  </a:lnTo>
                  <a:lnTo>
                    <a:pt x="632763" y="0"/>
                  </a:lnTo>
                  <a:lnTo>
                    <a:pt x="640738" y="3302"/>
                  </a:lnTo>
                  <a:lnTo>
                    <a:pt x="652496" y="15061"/>
                  </a:lnTo>
                  <a:lnTo>
                    <a:pt x="655799" y="23035"/>
                  </a:lnTo>
                  <a:lnTo>
                    <a:pt x="655799" y="156749"/>
                  </a:lnTo>
                  <a:lnTo>
                    <a:pt x="653336" y="168952"/>
                  </a:lnTo>
                  <a:lnTo>
                    <a:pt x="646617" y="178917"/>
                  </a:lnTo>
                  <a:lnTo>
                    <a:pt x="636652" y="185636"/>
                  </a:lnTo>
                  <a:lnTo>
                    <a:pt x="624449" y="1880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664499" y="1291700"/>
              <a:ext cx="655955" cy="188595"/>
            </a:xfrm>
            <a:custGeom>
              <a:avLst/>
              <a:gdLst/>
              <a:ahLst/>
              <a:cxnLst/>
              <a:rect l="l" t="t" r="r" b="b"/>
              <a:pathLst>
                <a:path w="655954" h="188594">
                  <a:moveTo>
                    <a:pt x="0" y="31350"/>
                  </a:moveTo>
                  <a:lnTo>
                    <a:pt x="2463" y="19147"/>
                  </a:lnTo>
                  <a:lnTo>
                    <a:pt x="9182" y="9182"/>
                  </a:lnTo>
                  <a:lnTo>
                    <a:pt x="19147" y="2463"/>
                  </a:lnTo>
                  <a:lnTo>
                    <a:pt x="31350" y="0"/>
                  </a:lnTo>
                  <a:lnTo>
                    <a:pt x="624449" y="0"/>
                  </a:lnTo>
                  <a:lnTo>
                    <a:pt x="632763" y="0"/>
                  </a:lnTo>
                  <a:lnTo>
                    <a:pt x="640738" y="3302"/>
                  </a:lnTo>
                  <a:lnTo>
                    <a:pt x="646617" y="9182"/>
                  </a:lnTo>
                  <a:lnTo>
                    <a:pt x="652496" y="15061"/>
                  </a:lnTo>
                  <a:lnTo>
                    <a:pt x="655799" y="23035"/>
                  </a:lnTo>
                  <a:lnTo>
                    <a:pt x="655799" y="31350"/>
                  </a:lnTo>
                  <a:lnTo>
                    <a:pt x="655799" y="156749"/>
                  </a:lnTo>
                  <a:lnTo>
                    <a:pt x="653336" y="168952"/>
                  </a:lnTo>
                  <a:lnTo>
                    <a:pt x="646617" y="178917"/>
                  </a:lnTo>
                  <a:lnTo>
                    <a:pt x="636652" y="185636"/>
                  </a:lnTo>
                  <a:lnTo>
                    <a:pt x="624449" y="188099"/>
                  </a:lnTo>
                  <a:lnTo>
                    <a:pt x="31350" y="188099"/>
                  </a:lnTo>
                  <a:lnTo>
                    <a:pt x="19147" y="185636"/>
                  </a:lnTo>
                  <a:lnTo>
                    <a:pt x="9182" y="178917"/>
                  </a:lnTo>
                  <a:lnTo>
                    <a:pt x="2463" y="168952"/>
                  </a:lnTo>
                  <a:lnTo>
                    <a:pt x="0" y="156749"/>
                  </a:lnTo>
                  <a:lnTo>
                    <a:pt x="0" y="3135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216699" y="1291700"/>
              <a:ext cx="655955" cy="188595"/>
            </a:xfrm>
            <a:custGeom>
              <a:avLst/>
              <a:gdLst/>
              <a:ahLst/>
              <a:cxnLst/>
              <a:rect l="l" t="t" r="r" b="b"/>
              <a:pathLst>
                <a:path w="655955" h="188594">
                  <a:moveTo>
                    <a:pt x="624449" y="188099"/>
                  </a:moveTo>
                  <a:lnTo>
                    <a:pt x="31350" y="188099"/>
                  </a:lnTo>
                  <a:lnTo>
                    <a:pt x="19147" y="185636"/>
                  </a:lnTo>
                  <a:lnTo>
                    <a:pt x="9182" y="178917"/>
                  </a:lnTo>
                  <a:lnTo>
                    <a:pt x="2463" y="168952"/>
                  </a:lnTo>
                  <a:lnTo>
                    <a:pt x="0" y="156749"/>
                  </a:lnTo>
                  <a:lnTo>
                    <a:pt x="0" y="31350"/>
                  </a:lnTo>
                  <a:lnTo>
                    <a:pt x="2463" y="19147"/>
                  </a:lnTo>
                  <a:lnTo>
                    <a:pt x="9182" y="9182"/>
                  </a:lnTo>
                  <a:lnTo>
                    <a:pt x="19147" y="2463"/>
                  </a:lnTo>
                  <a:lnTo>
                    <a:pt x="31350" y="0"/>
                  </a:lnTo>
                  <a:lnTo>
                    <a:pt x="632763" y="0"/>
                  </a:lnTo>
                  <a:lnTo>
                    <a:pt x="640738" y="3302"/>
                  </a:lnTo>
                  <a:lnTo>
                    <a:pt x="652496" y="15061"/>
                  </a:lnTo>
                  <a:lnTo>
                    <a:pt x="655799" y="23035"/>
                  </a:lnTo>
                  <a:lnTo>
                    <a:pt x="655799" y="156749"/>
                  </a:lnTo>
                  <a:lnTo>
                    <a:pt x="653336" y="168952"/>
                  </a:lnTo>
                  <a:lnTo>
                    <a:pt x="646617" y="178917"/>
                  </a:lnTo>
                  <a:lnTo>
                    <a:pt x="636652" y="185636"/>
                  </a:lnTo>
                  <a:lnTo>
                    <a:pt x="624449" y="1880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216699" y="1291700"/>
              <a:ext cx="655955" cy="188595"/>
            </a:xfrm>
            <a:custGeom>
              <a:avLst/>
              <a:gdLst/>
              <a:ahLst/>
              <a:cxnLst/>
              <a:rect l="l" t="t" r="r" b="b"/>
              <a:pathLst>
                <a:path w="655955" h="188594">
                  <a:moveTo>
                    <a:pt x="0" y="31350"/>
                  </a:moveTo>
                  <a:lnTo>
                    <a:pt x="2463" y="19147"/>
                  </a:lnTo>
                  <a:lnTo>
                    <a:pt x="9182" y="9182"/>
                  </a:lnTo>
                  <a:lnTo>
                    <a:pt x="19147" y="2463"/>
                  </a:lnTo>
                  <a:lnTo>
                    <a:pt x="31350" y="0"/>
                  </a:lnTo>
                  <a:lnTo>
                    <a:pt x="624449" y="0"/>
                  </a:lnTo>
                  <a:lnTo>
                    <a:pt x="632763" y="0"/>
                  </a:lnTo>
                  <a:lnTo>
                    <a:pt x="640738" y="3302"/>
                  </a:lnTo>
                  <a:lnTo>
                    <a:pt x="646617" y="9182"/>
                  </a:lnTo>
                  <a:lnTo>
                    <a:pt x="652496" y="15061"/>
                  </a:lnTo>
                  <a:lnTo>
                    <a:pt x="655799" y="23035"/>
                  </a:lnTo>
                  <a:lnTo>
                    <a:pt x="655799" y="31350"/>
                  </a:lnTo>
                  <a:lnTo>
                    <a:pt x="655799" y="156749"/>
                  </a:lnTo>
                  <a:lnTo>
                    <a:pt x="653336" y="168952"/>
                  </a:lnTo>
                  <a:lnTo>
                    <a:pt x="646617" y="178917"/>
                  </a:lnTo>
                  <a:lnTo>
                    <a:pt x="636652" y="185636"/>
                  </a:lnTo>
                  <a:lnTo>
                    <a:pt x="624449" y="188099"/>
                  </a:lnTo>
                  <a:lnTo>
                    <a:pt x="31350" y="188099"/>
                  </a:lnTo>
                  <a:lnTo>
                    <a:pt x="19147" y="185636"/>
                  </a:lnTo>
                  <a:lnTo>
                    <a:pt x="9182" y="178917"/>
                  </a:lnTo>
                  <a:lnTo>
                    <a:pt x="2463" y="168952"/>
                  </a:lnTo>
                  <a:lnTo>
                    <a:pt x="0" y="156749"/>
                  </a:lnTo>
                  <a:lnTo>
                    <a:pt x="0" y="3135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398299" y="1291700"/>
              <a:ext cx="655955" cy="188595"/>
            </a:xfrm>
            <a:custGeom>
              <a:avLst/>
              <a:gdLst/>
              <a:ahLst/>
              <a:cxnLst/>
              <a:rect l="l" t="t" r="r" b="b"/>
              <a:pathLst>
                <a:path w="655954" h="188594">
                  <a:moveTo>
                    <a:pt x="624449" y="188099"/>
                  </a:moveTo>
                  <a:lnTo>
                    <a:pt x="31350" y="188099"/>
                  </a:lnTo>
                  <a:lnTo>
                    <a:pt x="19147" y="185636"/>
                  </a:lnTo>
                  <a:lnTo>
                    <a:pt x="9182" y="178917"/>
                  </a:lnTo>
                  <a:lnTo>
                    <a:pt x="2463" y="168952"/>
                  </a:lnTo>
                  <a:lnTo>
                    <a:pt x="0" y="156749"/>
                  </a:lnTo>
                  <a:lnTo>
                    <a:pt x="0" y="31350"/>
                  </a:lnTo>
                  <a:lnTo>
                    <a:pt x="2463" y="19147"/>
                  </a:lnTo>
                  <a:lnTo>
                    <a:pt x="9182" y="9182"/>
                  </a:lnTo>
                  <a:lnTo>
                    <a:pt x="19147" y="2463"/>
                  </a:lnTo>
                  <a:lnTo>
                    <a:pt x="31350" y="0"/>
                  </a:lnTo>
                  <a:lnTo>
                    <a:pt x="632763" y="0"/>
                  </a:lnTo>
                  <a:lnTo>
                    <a:pt x="640738" y="3302"/>
                  </a:lnTo>
                  <a:lnTo>
                    <a:pt x="646617" y="9182"/>
                  </a:lnTo>
                  <a:lnTo>
                    <a:pt x="652496" y="15061"/>
                  </a:lnTo>
                  <a:lnTo>
                    <a:pt x="655799" y="23035"/>
                  </a:lnTo>
                  <a:lnTo>
                    <a:pt x="655799" y="156749"/>
                  </a:lnTo>
                  <a:lnTo>
                    <a:pt x="653336" y="168952"/>
                  </a:lnTo>
                  <a:lnTo>
                    <a:pt x="646617" y="178917"/>
                  </a:lnTo>
                  <a:lnTo>
                    <a:pt x="636652" y="185636"/>
                  </a:lnTo>
                  <a:lnTo>
                    <a:pt x="624449" y="1880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526099" y="1181149"/>
              <a:ext cx="5528310" cy="299085"/>
            </a:xfrm>
            <a:custGeom>
              <a:avLst/>
              <a:gdLst/>
              <a:ahLst/>
              <a:cxnLst/>
              <a:rect l="l" t="t" r="r" b="b"/>
              <a:pathLst>
                <a:path w="5528309" h="299084">
                  <a:moveTo>
                    <a:pt x="4872199" y="141901"/>
                  </a:moveTo>
                  <a:lnTo>
                    <a:pt x="4874663" y="129698"/>
                  </a:lnTo>
                  <a:lnTo>
                    <a:pt x="4881382" y="119733"/>
                  </a:lnTo>
                  <a:lnTo>
                    <a:pt x="4891347" y="113014"/>
                  </a:lnTo>
                  <a:lnTo>
                    <a:pt x="4903550" y="110550"/>
                  </a:lnTo>
                  <a:lnTo>
                    <a:pt x="5496649" y="110550"/>
                  </a:lnTo>
                  <a:lnTo>
                    <a:pt x="5504963" y="110550"/>
                  </a:lnTo>
                  <a:lnTo>
                    <a:pt x="5512938" y="113853"/>
                  </a:lnTo>
                  <a:lnTo>
                    <a:pt x="5518817" y="119733"/>
                  </a:lnTo>
                  <a:lnTo>
                    <a:pt x="5524696" y="125612"/>
                  </a:lnTo>
                  <a:lnTo>
                    <a:pt x="5527999" y="133586"/>
                  </a:lnTo>
                  <a:lnTo>
                    <a:pt x="5527999" y="141901"/>
                  </a:lnTo>
                  <a:lnTo>
                    <a:pt x="5527999" y="267300"/>
                  </a:lnTo>
                  <a:lnTo>
                    <a:pt x="5525536" y="279503"/>
                  </a:lnTo>
                  <a:lnTo>
                    <a:pt x="5518817" y="289468"/>
                  </a:lnTo>
                  <a:lnTo>
                    <a:pt x="5508852" y="296186"/>
                  </a:lnTo>
                  <a:lnTo>
                    <a:pt x="5496649" y="298650"/>
                  </a:lnTo>
                  <a:lnTo>
                    <a:pt x="4903550" y="298650"/>
                  </a:lnTo>
                  <a:lnTo>
                    <a:pt x="4891347" y="296186"/>
                  </a:lnTo>
                  <a:lnTo>
                    <a:pt x="4881382" y="289468"/>
                  </a:lnTo>
                  <a:lnTo>
                    <a:pt x="4874663" y="279503"/>
                  </a:lnTo>
                  <a:lnTo>
                    <a:pt x="4872199" y="267300"/>
                  </a:lnTo>
                  <a:lnTo>
                    <a:pt x="4872199" y="141901"/>
                  </a:lnTo>
                  <a:close/>
                </a:path>
                <a:path w="5528309" h="299084">
                  <a:moveTo>
                    <a:pt x="0" y="124650"/>
                  </a:moveTo>
                  <a:lnTo>
                    <a:pt x="617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510984" y="1137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302"/>
                  </a:moveTo>
                  <a:lnTo>
                    <a:pt x="0" y="43146"/>
                  </a:lnTo>
                  <a:lnTo>
                    <a:pt x="15946" y="0"/>
                  </a:lnTo>
                  <a:lnTo>
                    <a:pt x="31465" y="4330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510984" y="1137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302"/>
                  </a:moveTo>
                  <a:lnTo>
                    <a:pt x="15946" y="0"/>
                  </a:lnTo>
                  <a:lnTo>
                    <a:pt x="0" y="43146"/>
                  </a:lnTo>
                  <a:lnTo>
                    <a:pt x="31465" y="4330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2973899" y="1181149"/>
              <a:ext cx="635" cy="125095"/>
            </a:xfrm>
            <a:custGeom>
              <a:avLst/>
              <a:gdLst/>
              <a:ahLst/>
              <a:cxnLst/>
              <a:rect l="l" t="t" r="r" b="b"/>
              <a:pathLst>
                <a:path w="635" h="125094">
                  <a:moveTo>
                    <a:pt x="0" y="124650"/>
                  </a:moveTo>
                  <a:lnTo>
                    <a:pt x="616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958784" y="1137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302"/>
                  </a:moveTo>
                  <a:lnTo>
                    <a:pt x="0" y="43146"/>
                  </a:lnTo>
                  <a:lnTo>
                    <a:pt x="15946" y="0"/>
                  </a:lnTo>
                  <a:lnTo>
                    <a:pt x="31465" y="4330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2958784" y="1137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302"/>
                  </a:moveTo>
                  <a:lnTo>
                    <a:pt x="15946" y="0"/>
                  </a:lnTo>
                  <a:lnTo>
                    <a:pt x="0" y="43146"/>
                  </a:lnTo>
                  <a:lnTo>
                    <a:pt x="31465" y="4330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6707700" y="1181149"/>
              <a:ext cx="635" cy="125095"/>
            </a:xfrm>
            <a:custGeom>
              <a:avLst/>
              <a:gdLst/>
              <a:ahLst/>
              <a:cxnLst/>
              <a:rect l="l" t="t" r="r" b="b"/>
              <a:pathLst>
                <a:path w="634" h="125094">
                  <a:moveTo>
                    <a:pt x="0" y="124650"/>
                  </a:moveTo>
                  <a:lnTo>
                    <a:pt x="617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6692584" y="1137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302"/>
                  </a:moveTo>
                  <a:lnTo>
                    <a:pt x="0" y="43146"/>
                  </a:lnTo>
                  <a:lnTo>
                    <a:pt x="15946" y="0"/>
                  </a:lnTo>
                  <a:lnTo>
                    <a:pt x="31465" y="4330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6692584" y="1137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302"/>
                  </a:moveTo>
                  <a:lnTo>
                    <a:pt x="15946" y="0"/>
                  </a:lnTo>
                  <a:lnTo>
                    <a:pt x="0" y="43146"/>
                  </a:lnTo>
                  <a:lnTo>
                    <a:pt x="31465" y="4330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1218448" y="920787"/>
            <a:ext cx="616585" cy="564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Gill Sans MT"/>
                <a:cs typeface="Gill Sans MT"/>
              </a:rPr>
              <a:t>IsNext?</a:t>
            </a:r>
            <a:endParaRPr sz="1400">
              <a:latin typeface="Gill Sans MT"/>
              <a:cs typeface="Gill Sans MT"/>
            </a:endParaRPr>
          </a:p>
          <a:p>
            <a:pPr algn="ctr" marL="34925">
              <a:lnSpc>
                <a:spcPct val="100000"/>
              </a:lnSpc>
              <a:spcBef>
                <a:spcPts val="1120"/>
              </a:spcBef>
            </a:pPr>
            <a:r>
              <a:rPr dirty="0" sz="1200" spc="-25">
                <a:latin typeface="Arial"/>
                <a:cs typeface="Arial"/>
              </a:rPr>
              <a:t>NSP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2700609" y="920787"/>
            <a:ext cx="548005" cy="564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latin typeface="Gill Sans MT"/>
                <a:cs typeface="Gill Sans MT"/>
              </a:rPr>
              <a:t>token?</a:t>
            </a:r>
            <a:endParaRPr sz="1400">
              <a:latin typeface="Gill Sans MT"/>
              <a:cs typeface="Gill Sans MT"/>
            </a:endParaRPr>
          </a:p>
          <a:p>
            <a:pPr algn="ctr" marL="35560">
              <a:lnSpc>
                <a:spcPct val="100000"/>
              </a:lnSpc>
              <a:spcBef>
                <a:spcPts val="1120"/>
              </a:spcBef>
            </a:pPr>
            <a:r>
              <a:rPr dirty="0" sz="1200" spc="-25">
                <a:latin typeface="Arial"/>
                <a:cs typeface="Arial"/>
              </a:rPr>
              <a:t>MLM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6434409" y="920787"/>
            <a:ext cx="548005" cy="564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latin typeface="Gill Sans MT"/>
                <a:cs typeface="Gill Sans MT"/>
              </a:rPr>
              <a:t>token?</a:t>
            </a:r>
            <a:endParaRPr sz="1400">
              <a:latin typeface="Gill Sans MT"/>
              <a:cs typeface="Gill Sans MT"/>
            </a:endParaRPr>
          </a:p>
          <a:p>
            <a:pPr algn="ctr" marL="35560">
              <a:lnSpc>
                <a:spcPct val="100000"/>
              </a:lnSpc>
              <a:spcBef>
                <a:spcPts val="1120"/>
              </a:spcBef>
            </a:pPr>
            <a:r>
              <a:rPr dirty="0" sz="1200" spc="-25">
                <a:latin typeface="Arial"/>
                <a:cs typeface="Arial"/>
              </a:rPr>
              <a:t>MLM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880" y="2377189"/>
            <a:ext cx="169100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Thank</a:t>
            </a:r>
            <a:r>
              <a:rPr dirty="0" spc="-80"/>
              <a:t> </a:t>
            </a:r>
            <a:r>
              <a:rPr dirty="0" spc="-2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57630">
              <a:lnSpc>
                <a:spcPct val="100000"/>
              </a:lnSpc>
              <a:spcBef>
                <a:spcPts val="100"/>
              </a:spcBef>
            </a:pPr>
            <a:r>
              <a:rPr dirty="0"/>
              <a:t>Pre-</a:t>
            </a:r>
            <a:r>
              <a:rPr dirty="0" spc="90"/>
              <a:t>Training</a:t>
            </a:r>
            <a:r>
              <a:rPr dirty="0" spc="-30"/>
              <a:t> </a:t>
            </a:r>
            <a:r>
              <a:rPr dirty="0" spc="170"/>
              <a:t>Tasks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355981"/>
            <a:ext cx="768667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-90" b="1">
                <a:latin typeface="Gill Sans MT"/>
                <a:cs typeface="Gill Sans MT"/>
              </a:rPr>
              <a:t>Pre-</a:t>
            </a:r>
            <a:r>
              <a:rPr dirty="0" sz="1800" spc="-25" b="1">
                <a:latin typeface="Gill Sans MT"/>
                <a:cs typeface="Gill Sans MT"/>
              </a:rPr>
              <a:t>training</a:t>
            </a:r>
            <a:r>
              <a:rPr dirty="0" sz="1800" spc="-40" b="1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refers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to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training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210">
                <a:latin typeface="Gill Sans MT"/>
                <a:cs typeface="Gill Sans MT"/>
              </a:rPr>
              <a:t>a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model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in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70">
                <a:latin typeface="Gill Sans MT"/>
                <a:cs typeface="Gill Sans MT"/>
              </a:rPr>
              <a:t>one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110">
                <a:latin typeface="Gill Sans MT"/>
                <a:cs typeface="Gill Sans MT"/>
              </a:rPr>
              <a:t>task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to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70">
                <a:latin typeface="Gill Sans MT"/>
                <a:cs typeface="Gill Sans MT"/>
              </a:rPr>
              <a:t>help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it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learn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210">
                <a:latin typeface="Gill Sans MT"/>
                <a:cs typeface="Gill Sans MT"/>
              </a:rPr>
              <a:t>a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set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70">
                <a:latin typeface="Gill Sans MT"/>
                <a:cs typeface="Gill Sans MT"/>
              </a:rPr>
              <a:t>of </a:t>
            </a:r>
            <a:r>
              <a:rPr dirty="0" sz="1800" spc="80">
                <a:latin typeface="Gill Sans MT"/>
                <a:cs typeface="Gill Sans MT"/>
              </a:rPr>
              <a:t>parameters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that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140">
                <a:latin typeface="Gill Sans MT"/>
                <a:cs typeface="Gill Sans MT"/>
              </a:rPr>
              <a:t>can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90">
                <a:latin typeface="Gill Sans MT"/>
                <a:cs typeface="Gill Sans MT"/>
              </a:rPr>
              <a:t>be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120">
                <a:latin typeface="Gill Sans MT"/>
                <a:cs typeface="Gill Sans MT"/>
              </a:rPr>
              <a:t>used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in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other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125">
                <a:latin typeface="Gill Sans MT"/>
                <a:cs typeface="Gill Sans MT"/>
              </a:rPr>
              <a:t>tasks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57630">
              <a:lnSpc>
                <a:spcPct val="100000"/>
              </a:lnSpc>
              <a:spcBef>
                <a:spcPts val="100"/>
              </a:spcBef>
            </a:pPr>
            <a:r>
              <a:rPr dirty="0"/>
              <a:t>Pre-</a:t>
            </a:r>
            <a:r>
              <a:rPr dirty="0" spc="90"/>
              <a:t>Training</a:t>
            </a:r>
            <a:r>
              <a:rPr dirty="0" spc="-30"/>
              <a:t> </a:t>
            </a:r>
            <a:r>
              <a:rPr dirty="0" spc="170"/>
              <a:t>Tasks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pc="-90" b="1">
                <a:latin typeface="Gill Sans MT"/>
                <a:cs typeface="Gill Sans MT"/>
              </a:rPr>
              <a:t>Pre-</a:t>
            </a:r>
            <a:r>
              <a:rPr dirty="0" spc="-25" b="1">
                <a:latin typeface="Gill Sans MT"/>
                <a:cs typeface="Gill Sans MT"/>
              </a:rPr>
              <a:t>training</a:t>
            </a:r>
            <a:r>
              <a:rPr dirty="0" spc="-40" b="1">
                <a:latin typeface="Gill Sans MT"/>
                <a:cs typeface="Gill Sans MT"/>
              </a:rPr>
              <a:t> </a:t>
            </a:r>
            <a:r>
              <a:rPr dirty="0" spc="50"/>
              <a:t>refers</a:t>
            </a:r>
            <a:r>
              <a:rPr dirty="0" spc="-50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 spc="60"/>
              <a:t>training</a:t>
            </a:r>
            <a:r>
              <a:rPr dirty="0" spc="-55"/>
              <a:t> </a:t>
            </a:r>
            <a:r>
              <a:rPr dirty="0" spc="210"/>
              <a:t>a</a:t>
            </a:r>
            <a:r>
              <a:rPr dirty="0" spc="-50"/>
              <a:t> </a:t>
            </a:r>
            <a:r>
              <a:rPr dirty="0" spc="85"/>
              <a:t>model</a:t>
            </a:r>
            <a:r>
              <a:rPr dirty="0" spc="-50"/>
              <a:t> </a:t>
            </a:r>
            <a:r>
              <a:rPr dirty="0" spc="55"/>
              <a:t>in</a:t>
            </a:r>
            <a:r>
              <a:rPr dirty="0" spc="-50"/>
              <a:t> </a:t>
            </a:r>
            <a:r>
              <a:rPr dirty="0" spc="70"/>
              <a:t>one</a:t>
            </a:r>
            <a:r>
              <a:rPr dirty="0" spc="-55"/>
              <a:t> </a:t>
            </a:r>
            <a:r>
              <a:rPr dirty="0" spc="110"/>
              <a:t>task</a:t>
            </a:r>
            <a:r>
              <a:rPr dirty="0" spc="-50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 spc="70"/>
              <a:t>help</a:t>
            </a:r>
            <a:r>
              <a:rPr dirty="0" spc="-50"/>
              <a:t> </a:t>
            </a:r>
            <a:r>
              <a:rPr dirty="0"/>
              <a:t>it</a:t>
            </a:r>
            <a:r>
              <a:rPr dirty="0" spc="-55"/>
              <a:t> </a:t>
            </a:r>
            <a:r>
              <a:rPr dirty="0" spc="60"/>
              <a:t>learn</a:t>
            </a:r>
            <a:r>
              <a:rPr dirty="0" spc="-50"/>
              <a:t> </a:t>
            </a:r>
            <a:r>
              <a:rPr dirty="0" spc="210"/>
              <a:t>a</a:t>
            </a:r>
            <a:r>
              <a:rPr dirty="0" spc="-50"/>
              <a:t> </a:t>
            </a:r>
            <a:r>
              <a:rPr dirty="0" spc="95"/>
              <a:t>set</a:t>
            </a:r>
            <a:r>
              <a:rPr dirty="0" spc="-50"/>
              <a:t> </a:t>
            </a:r>
            <a:r>
              <a:rPr dirty="0" spc="70"/>
              <a:t>of </a:t>
            </a:r>
            <a:r>
              <a:rPr dirty="0" spc="80"/>
              <a:t>parameters</a:t>
            </a:r>
            <a:r>
              <a:rPr dirty="0" spc="-45"/>
              <a:t> </a:t>
            </a:r>
            <a:r>
              <a:rPr dirty="0" spc="60"/>
              <a:t>that</a:t>
            </a:r>
            <a:r>
              <a:rPr dirty="0" spc="-40"/>
              <a:t> </a:t>
            </a:r>
            <a:r>
              <a:rPr dirty="0" spc="140"/>
              <a:t>can</a:t>
            </a:r>
            <a:r>
              <a:rPr dirty="0" spc="-40"/>
              <a:t> </a:t>
            </a:r>
            <a:r>
              <a:rPr dirty="0" spc="90"/>
              <a:t>be</a:t>
            </a:r>
            <a:r>
              <a:rPr dirty="0" spc="-40"/>
              <a:t> </a:t>
            </a:r>
            <a:r>
              <a:rPr dirty="0" spc="120"/>
              <a:t>used</a:t>
            </a:r>
            <a:r>
              <a:rPr dirty="0" spc="-40"/>
              <a:t> </a:t>
            </a:r>
            <a:r>
              <a:rPr dirty="0" spc="55"/>
              <a:t>in</a:t>
            </a:r>
            <a:r>
              <a:rPr dirty="0" spc="-40"/>
              <a:t> </a:t>
            </a:r>
            <a:r>
              <a:rPr dirty="0"/>
              <a:t>other</a:t>
            </a:r>
            <a:r>
              <a:rPr dirty="0" spc="-40"/>
              <a:t> </a:t>
            </a:r>
            <a:r>
              <a:rPr dirty="0" spc="125"/>
              <a:t>tasks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dirty="0"/>
              <a:t>Pre-</a:t>
            </a:r>
            <a:r>
              <a:rPr dirty="0" spc="70"/>
              <a:t>training</a:t>
            </a:r>
            <a:r>
              <a:rPr dirty="0" spc="-25"/>
              <a:t> </a:t>
            </a:r>
            <a:r>
              <a:rPr dirty="0" spc="140"/>
              <a:t>tasks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/>
              <a:t>BERT</a:t>
            </a:r>
            <a:r>
              <a:rPr dirty="0" spc="-60"/>
              <a:t> </a:t>
            </a:r>
            <a:r>
              <a:rPr dirty="0" spc="50"/>
              <a:t>are</a:t>
            </a:r>
            <a:r>
              <a:rPr dirty="0" spc="-25"/>
              <a:t> </a:t>
            </a:r>
            <a:r>
              <a:rPr dirty="0" spc="140"/>
              <a:t>based</a:t>
            </a:r>
            <a:r>
              <a:rPr dirty="0" spc="-20"/>
              <a:t> </a:t>
            </a:r>
            <a:r>
              <a:rPr dirty="0" spc="60"/>
              <a:t>on</a:t>
            </a:r>
            <a:r>
              <a:rPr dirty="0" spc="-20"/>
              <a:t> </a:t>
            </a:r>
            <a:r>
              <a:rPr dirty="0" spc="65"/>
              <a:t>self-</a:t>
            </a:r>
            <a:r>
              <a:rPr dirty="0" spc="100"/>
              <a:t>supervised</a:t>
            </a:r>
            <a:r>
              <a:rPr dirty="0" spc="-20"/>
              <a:t> </a:t>
            </a:r>
            <a:r>
              <a:rPr dirty="0" spc="70"/>
              <a:t>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57630">
              <a:lnSpc>
                <a:spcPct val="100000"/>
              </a:lnSpc>
              <a:spcBef>
                <a:spcPts val="100"/>
              </a:spcBef>
            </a:pPr>
            <a:r>
              <a:rPr dirty="0"/>
              <a:t>Pre-</a:t>
            </a:r>
            <a:r>
              <a:rPr dirty="0" spc="90"/>
              <a:t>Training</a:t>
            </a:r>
            <a:r>
              <a:rPr dirty="0" spc="-30"/>
              <a:t> </a:t>
            </a:r>
            <a:r>
              <a:rPr dirty="0" spc="170"/>
              <a:t>Tasks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pc="-90" b="1">
                <a:latin typeface="Gill Sans MT"/>
                <a:cs typeface="Gill Sans MT"/>
              </a:rPr>
              <a:t>Pre-</a:t>
            </a:r>
            <a:r>
              <a:rPr dirty="0" spc="-25" b="1">
                <a:latin typeface="Gill Sans MT"/>
                <a:cs typeface="Gill Sans MT"/>
              </a:rPr>
              <a:t>training</a:t>
            </a:r>
            <a:r>
              <a:rPr dirty="0" spc="-40" b="1">
                <a:latin typeface="Gill Sans MT"/>
                <a:cs typeface="Gill Sans MT"/>
              </a:rPr>
              <a:t> </a:t>
            </a:r>
            <a:r>
              <a:rPr dirty="0" spc="50"/>
              <a:t>refers</a:t>
            </a:r>
            <a:r>
              <a:rPr dirty="0" spc="-50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 spc="60"/>
              <a:t>training</a:t>
            </a:r>
            <a:r>
              <a:rPr dirty="0" spc="-55"/>
              <a:t> </a:t>
            </a:r>
            <a:r>
              <a:rPr dirty="0" spc="210"/>
              <a:t>a</a:t>
            </a:r>
            <a:r>
              <a:rPr dirty="0" spc="-50"/>
              <a:t> </a:t>
            </a:r>
            <a:r>
              <a:rPr dirty="0" spc="85"/>
              <a:t>model</a:t>
            </a:r>
            <a:r>
              <a:rPr dirty="0" spc="-50"/>
              <a:t> </a:t>
            </a:r>
            <a:r>
              <a:rPr dirty="0" spc="55"/>
              <a:t>in</a:t>
            </a:r>
            <a:r>
              <a:rPr dirty="0" spc="-50"/>
              <a:t> </a:t>
            </a:r>
            <a:r>
              <a:rPr dirty="0" spc="70"/>
              <a:t>one</a:t>
            </a:r>
            <a:r>
              <a:rPr dirty="0" spc="-55"/>
              <a:t> </a:t>
            </a:r>
            <a:r>
              <a:rPr dirty="0" spc="110"/>
              <a:t>task</a:t>
            </a:r>
            <a:r>
              <a:rPr dirty="0" spc="-50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 spc="70"/>
              <a:t>help</a:t>
            </a:r>
            <a:r>
              <a:rPr dirty="0" spc="-50"/>
              <a:t> </a:t>
            </a:r>
            <a:r>
              <a:rPr dirty="0"/>
              <a:t>it</a:t>
            </a:r>
            <a:r>
              <a:rPr dirty="0" spc="-55"/>
              <a:t> </a:t>
            </a:r>
            <a:r>
              <a:rPr dirty="0" spc="60"/>
              <a:t>learn</a:t>
            </a:r>
            <a:r>
              <a:rPr dirty="0" spc="-50"/>
              <a:t> </a:t>
            </a:r>
            <a:r>
              <a:rPr dirty="0" spc="210"/>
              <a:t>a</a:t>
            </a:r>
            <a:r>
              <a:rPr dirty="0" spc="-50"/>
              <a:t> </a:t>
            </a:r>
            <a:r>
              <a:rPr dirty="0" spc="95"/>
              <a:t>set</a:t>
            </a:r>
            <a:r>
              <a:rPr dirty="0" spc="-50"/>
              <a:t> </a:t>
            </a:r>
            <a:r>
              <a:rPr dirty="0" spc="70"/>
              <a:t>of </a:t>
            </a:r>
            <a:r>
              <a:rPr dirty="0" spc="80"/>
              <a:t>parameters</a:t>
            </a:r>
            <a:r>
              <a:rPr dirty="0" spc="-45"/>
              <a:t> </a:t>
            </a:r>
            <a:r>
              <a:rPr dirty="0" spc="60"/>
              <a:t>that</a:t>
            </a:r>
            <a:r>
              <a:rPr dirty="0" spc="-40"/>
              <a:t> </a:t>
            </a:r>
            <a:r>
              <a:rPr dirty="0" spc="140"/>
              <a:t>can</a:t>
            </a:r>
            <a:r>
              <a:rPr dirty="0" spc="-40"/>
              <a:t> </a:t>
            </a:r>
            <a:r>
              <a:rPr dirty="0" spc="90"/>
              <a:t>be</a:t>
            </a:r>
            <a:r>
              <a:rPr dirty="0" spc="-40"/>
              <a:t> </a:t>
            </a:r>
            <a:r>
              <a:rPr dirty="0" spc="120"/>
              <a:t>used</a:t>
            </a:r>
            <a:r>
              <a:rPr dirty="0" spc="-40"/>
              <a:t> </a:t>
            </a:r>
            <a:r>
              <a:rPr dirty="0" spc="55"/>
              <a:t>in</a:t>
            </a:r>
            <a:r>
              <a:rPr dirty="0" spc="-40"/>
              <a:t> </a:t>
            </a:r>
            <a:r>
              <a:rPr dirty="0"/>
              <a:t>other</a:t>
            </a:r>
            <a:r>
              <a:rPr dirty="0" spc="-40"/>
              <a:t> </a:t>
            </a:r>
            <a:r>
              <a:rPr dirty="0" spc="125"/>
              <a:t>tasks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dirty="0"/>
              <a:t>Pre-</a:t>
            </a:r>
            <a:r>
              <a:rPr dirty="0" spc="70"/>
              <a:t>training</a:t>
            </a:r>
            <a:r>
              <a:rPr dirty="0" spc="-25"/>
              <a:t> </a:t>
            </a:r>
            <a:r>
              <a:rPr dirty="0" spc="140"/>
              <a:t>tasks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/>
              <a:t>BERT</a:t>
            </a:r>
            <a:r>
              <a:rPr dirty="0" spc="-60"/>
              <a:t> </a:t>
            </a:r>
            <a:r>
              <a:rPr dirty="0" spc="50"/>
              <a:t>are</a:t>
            </a:r>
            <a:r>
              <a:rPr dirty="0" spc="-25"/>
              <a:t> </a:t>
            </a:r>
            <a:r>
              <a:rPr dirty="0" spc="140"/>
              <a:t>based</a:t>
            </a:r>
            <a:r>
              <a:rPr dirty="0" spc="-20"/>
              <a:t> </a:t>
            </a:r>
            <a:r>
              <a:rPr dirty="0" spc="60"/>
              <a:t>on</a:t>
            </a:r>
            <a:r>
              <a:rPr dirty="0" spc="-20"/>
              <a:t> </a:t>
            </a:r>
            <a:r>
              <a:rPr dirty="0" spc="65"/>
              <a:t>self-</a:t>
            </a:r>
            <a:r>
              <a:rPr dirty="0" spc="100"/>
              <a:t>supervised</a:t>
            </a:r>
            <a:r>
              <a:rPr dirty="0" spc="-20"/>
              <a:t> </a:t>
            </a:r>
            <a:r>
              <a:rPr dirty="0" spc="70"/>
              <a:t>learning</a:t>
            </a:r>
          </a:p>
          <a:p>
            <a:pPr>
              <a:lnSpc>
                <a:spcPct val="100000"/>
              </a:lnSpc>
              <a:spcBef>
                <a:spcPts val="105"/>
              </a:spcBef>
              <a:buFont typeface="Arial"/>
              <a:buChar char="●"/>
            </a:p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dirty="0"/>
              <a:t>BERT</a:t>
            </a:r>
            <a:r>
              <a:rPr dirty="0" spc="-25"/>
              <a:t> </a:t>
            </a:r>
            <a:r>
              <a:rPr dirty="0"/>
              <a:t>Pre-</a:t>
            </a:r>
            <a:r>
              <a:rPr dirty="0" spc="70"/>
              <a:t>training</a:t>
            </a:r>
            <a:r>
              <a:rPr dirty="0" spc="20"/>
              <a:t> </a:t>
            </a:r>
            <a:r>
              <a:rPr dirty="0" spc="75"/>
              <a:t>tasks:-</a:t>
            </a:r>
          </a:p>
          <a:p>
            <a:pPr lvl="1" marL="836294" indent="-36639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130">
                <a:latin typeface="Gill Sans MT"/>
                <a:cs typeface="Gill Sans MT"/>
              </a:rPr>
              <a:t>Masked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150">
                <a:latin typeface="Gill Sans MT"/>
                <a:cs typeface="Gill Sans MT"/>
              </a:rPr>
              <a:t>Language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Modeling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80">
                <a:latin typeface="Gill Sans MT"/>
                <a:cs typeface="Gill Sans MT"/>
              </a:rPr>
              <a:t>(MLM)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-10">
                <a:latin typeface="Gill Sans MT"/>
                <a:cs typeface="Gill Sans MT"/>
              </a:rPr>
              <a:t>Next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90">
                <a:latin typeface="Gill Sans MT"/>
                <a:cs typeface="Gill Sans MT"/>
              </a:rPr>
              <a:t>Sentence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Prediction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(NSP)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57630">
              <a:lnSpc>
                <a:spcPct val="100000"/>
              </a:lnSpc>
              <a:spcBef>
                <a:spcPts val="100"/>
              </a:spcBef>
            </a:pPr>
            <a:r>
              <a:rPr dirty="0"/>
              <a:t>Pre-</a:t>
            </a:r>
            <a:r>
              <a:rPr dirty="0" spc="90"/>
              <a:t>Training</a:t>
            </a:r>
            <a:r>
              <a:rPr dirty="0" spc="-30"/>
              <a:t> </a:t>
            </a:r>
            <a:r>
              <a:rPr dirty="0" spc="170"/>
              <a:t>Tasks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pc="-90" b="1">
                <a:latin typeface="Gill Sans MT"/>
                <a:cs typeface="Gill Sans MT"/>
              </a:rPr>
              <a:t>Pre-</a:t>
            </a:r>
            <a:r>
              <a:rPr dirty="0" spc="-25" b="1">
                <a:latin typeface="Gill Sans MT"/>
                <a:cs typeface="Gill Sans MT"/>
              </a:rPr>
              <a:t>training</a:t>
            </a:r>
            <a:r>
              <a:rPr dirty="0" spc="-40" b="1">
                <a:latin typeface="Gill Sans MT"/>
                <a:cs typeface="Gill Sans MT"/>
              </a:rPr>
              <a:t> </a:t>
            </a:r>
            <a:r>
              <a:rPr dirty="0" spc="50"/>
              <a:t>refers</a:t>
            </a:r>
            <a:r>
              <a:rPr dirty="0" spc="-50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 spc="60"/>
              <a:t>training</a:t>
            </a:r>
            <a:r>
              <a:rPr dirty="0" spc="-55"/>
              <a:t> </a:t>
            </a:r>
            <a:r>
              <a:rPr dirty="0" spc="210"/>
              <a:t>a</a:t>
            </a:r>
            <a:r>
              <a:rPr dirty="0" spc="-50"/>
              <a:t> </a:t>
            </a:r>
            <a:r>
              <a:rPr dirty="0" spc="85"/>
              <a:t>model</a:t>
            </a:r>
            <a:r>
              <a:rPr dirty="0" spc="-50"/>
              <a:t> </a:t>
            </a:r>
            <a:r>
              <a:rPr dirty="0" spc="55"/>
              <a:t>in</a:t>
            </a:r>
            <a:r>
              <a:rPr dirty="0" spc="-50"/>
              <a:t> </a:t>
            </a:r>
            <a:r>
              <a:rPr dirty="0" spc="70"/>
              <a:t>one</a:t>
            </a:r>
            <a:r>
              <a:rPr dirty="0" spc="-55"/>
              <a:t> </a:t>
            </a:r>
            <a:r>
              <a:rPr dirty="0" spc="110"/>
              <a:t>task</a:t>
            </a:r>
            <a:r>
              <a:rPr dirty="0" spc="-50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 spc="70"/>
              <a:t>help</a:t>
            </a:r>
            <a:r>
              <a:rPr dirty="0" spc="-50"/>
              <a:t> </a:t>
            </a:r>
            <a:r>
              <a:rPr dirty="0"/>
              <a:t>it</a:t>
            </a:r>
            <a:r>
              <a:rPr dirty="0" spc="-55"/>
              <a:t> </a:t>
            </a:r>
            <a:r>
              <a:rPr dirty="0" spc="60"/>
              <a:t>learn</a:t>
            </a:r>
            <a:r>
              <a:rPr dirty="0" spc="-50"/>
              <a:t> </a:t>
            </a:r>
            <a:r>
              <a:rPr dirty="0" spc="210"/>
              <a:t>a</a:t>
            </a:r>
            <a:r>
              <a:rPr dirty="0" spc="-50"/>
              <a:t> </a:t>
            </a:r>
            <a:r>
              <a:rPr dirty="0" spc="95"/>
              <a:t>set</a:t>
            </a:r>
            <a:r>
              <a:rPr dirty="0" spc="-50"/>
              <a:t> </a:t>
            </a:r>
            <a:r>
              <a:rPr dirty="0" spc="70"/>
              <a:t>of </a:t>
            </a:r>
            <a:r>
              <a:rPr dirty="0" spc="80"/>
              <a:t>parameters</a:t>
            </a:r>
            <a:r>
              <a:rPr dirty="0" spc="-45"/>
              <a:t> </a:t>
            </a:r>
            <a:r>
              <a:rPr dirty="0" spc="60"/>
              <a:t>that</a:t>
            </a:r>
            <a:r>
              <a:rPr dirty="0" spc="-40"/>
              <a:t> </a:t>
            </a:r>
            <a:r>
              <a:rPr dirty="0" spc="140"/>
              <a:t>can</a:t>
            </a:r>
            <a:r>
              <a:rPr dirty="0" spc="-40"/>
              <a:t> </a:t>
            </a:r>
            <a:r>
              <a:rPr dirty="0" spc="90"/>
              <a:t>be</a:t>
            </a:r>
            <a:r>
              <a:rPr dirty="0" spc="-40"/>
              <a:t> </a:t>
            </a:r>
            <a:r>
              <a:rPr dirty="0" spc="120"/>
              <a:t>used</a:t>
            </a:r>
            <a:r>
              <a:rPr dirty="0" spc="-40"/>
              <a:t> </a:t>
            </a:r>
            <a:r>
              <a:rPr dirty="0" spc="55"/>
              <a:t>in</a:t>
            </a:r>
            <a:r>
              <a:rPr dirty="0" spc="-40"/>
              <a:t> </a:t>
            </a:r>
            <a:r>
              <a:rPr dirty="0"/>
              <a:t>other</a:t>
            </a:r>
            <a:r>
              <a:rPr dirty="0" spc="-40"/>
              <a:t> </a:t>
            </a:r>
            <a:r>
              <a:rPr dirty="0" spc="125"/>
              <a:t>tasks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dirty="0"/>
              <a:t>Pre-</a:t>
            </a:r>
            <a:r>
              <a:rPr dirty="0" spc="70"/>
              <a:t>training</a:t>
            </a:r>
            <a:r>
              <a:rPr dirty="0" spc="-25"/>
              <a:t> </a:t>
            </a:r>
            <a:r>
              <a:rPr dirty="0" spc="140"/>
              <a:t>tasks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/>
              <a:t>BERT</a:t>
            </a:r>
            <a:r>
              <a:rPr dirty="0" spc="-60"/>
              <a:t> </a:t>
            </a:r>
            <a:r>
              <a:rPr dirty="0" spc="50"/>
              <a:t>are</a:t>
            </a:r>
            <a:r>
              <a:rPr dirty="0" spc="-25"/>
              <a:t> </a:t>
            </a:r>
            <a:r>
              <a:rPr dirty="0" spc="140"/>
              <a:t>based</a:t>
            </a:r>
            <a:r>
              <a:rPr dirty="0" spc="-20"/>
              <a:t> </a:t>
            </a:r>
            <a:r>
              <a:rPr dirty="0" spc="60"/>
              <a:t>on</a:t>
            </a:r>
            <a:r>
              <a:rPr dirty="0" spc="-20"/>
              <a:t> </a:t>
            </a:r>
            <a:r>
              <a:rPr dirty="0" spc="65"/>
              <a:t>self-</a:t>
            </a:r>
            <a:r>
              <a:rPr dirty="0" spc="100"/>
              <a:t>supervised</a:t>
            </a:r>
            <a:r>
              <a:rPr dirty="0" spc="-20"/>
              <a:t> </a:t>
            </a:r>
            <a:r>
              <a:rPr dirty="0" spc="70"/>
              <a:t>learning</a:t>
            </a:r>
          </a:p>
          <a:p>
            <a:pPr>
              <a:lnSpc>
                <a:spcPct val="100000"/>
              </a:lnSpc>
              <a:spcBef>
                <a:spcPts val="105"/>
              </a:spcBef>
              <a:buFont typeface="Arial"/>
              <a:buChar char="●"/>
            </a:p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dirty="0"/>
              <a:t>BERT</a:t>
            </a:r>
            <a:r>
              <a:rPr dirty="0" spc="-25"/>
              <a:t> </a:t>
            </a:r>
            <a:r>
              <a:rPr dirty="0"/>
              <a:t>Pre-</a:t>
            </a:r>
            <a:r>
              <a:rPr dirty="0" spc="70"/>
              <a:t>training</a:t>
            </a:r>
            <a:r>
              <a:rPr dirty="0" spc="20"/>
              <a:t> </a:t>
            </a:r>
            <a:r>
              <a:rPr dirty="0" spc="75"/>
              <a:t>tasks:-</a:t>
            </a:r>
          </a:p>
          <a:p>
            <a:pPr lvl="1" marL="836294" indent="-36639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130">
                <a:latin typeface="Gill Sans MT"/>
                <a:cs typeface="Gill Sans MT"/>
              </a:rPr>
              <a:t>Masked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150">
                <a:latin typeface="Gill Sans MT"/>
                <a:cs typeface="Gill Sans MT"/>
              </a:rPr>
              <a:t>Language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Modeling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80">
                <a:latin typeface="Gill Sans MT"/>
                <a:cs typeface="Gill Sans MT"/>
              </a:rPr>
              <a:t>(MLM)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-10">
                <a:latin typeface="Gill Sans MT"/>
                <a:cs typeface="Gill Sans MT"/>
              </a:rPr>
              <a:t>Next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90">
                <a:latin typeface="Gill Sans MT"/>
                <a:cs typeface="Gill Sans MT"/>
              </a:rPr>
              <a:t>Sentence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Prediction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(NSP)</a:t>
            </a:r>
            <a:endParaRPr sz="18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Font typeface="Arial"/>
              <a:buChar char="○"/>
            </a:p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dirty="0"/>
              <a:t>BERT</a:t>
            </a:r>
            <a:r>
              <a:rPr dirty="0" spc="-50"/>
              <a:t> </a:t>
            </a:r>
            <a:r>
              <a:rPr dirty="0" spc="130"/>
              <a:t>is</a:t>
            </a:r>
            <a:r>
              <a:rPr dirty="0" spc="-10"/>
              <a:t> </a:t>
            </a:r>
            <a:r>
              <a:rPr dirty="0" spc="50"/>
              <a:t>trained</a:t>
            </a:r>
            <a:r>
              <a:rPr dirty="0" spc="-10"/>
              <a:t> </a:t>
            </a:r>
            <a:r>
              <a:rPr dirty="0" spc="60"/>
              <a:t>on</a:t>
            </a:r>
            <a:r>
              <a:rPr dirty="0" spc="-10"/>
              <a:t> </a:t>
            </a:r>
            <a:r>
              <a:rPr dirty="0"/>
              <a:t>both</a:t>
            </a:r>
            <a:r>
              <a:rPr dirty="0" spc="-10"/>
              <a:t> </a:t>
            </a:r>
            <a:r>
              <a:rPr dirty="0" spc="50"/>
              <a:t>the</a:t>
            </a:r>
            <a:r>
              <a:rPr dirty="0" spc="-10"/>
              <a:t> </a:t>
            </a:r>
            <a:r>
              <a:rPr dirty="0" spc="140"/>
              <a:t>tasks</a:t>
            </a:r>
            <a:r>
              <a:rPr dirty="0" spc="-5"/>
              <a:t> </a:t>
            </a:r>
            <a:r>
              <a:rPr dirty="0" spc="80"/>
              <a:t>simultaneously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0"/>
              <a:t>Masked</a:t>
            </a:r>
            <a:r>
              <a:rPr dirty="0" spc="-80"/>
              <a:t> </a:t>
            </a:r>
            <a:r>
              <a:rPr dirty="0" spc="225"/>
              <a:t>Language</a:t>
            </a:r>
            <a:r>
              <a:rPr dirty="0" spc="-75"/>
              <a:t> </a:t>
            </a:r>
            <a:r>
              <a:rPr dirty="0" spc="150"/>
              <a:t>Modeling</a:t>
            </a:r>
            <a:r>
              <a:rPr dirty="0" spc="-80"/>
              <a:t> </a:t>
            </a:r>
            <a:r>
              <a:rPr dirty="0" spc="135"/>
              <a:t>(MLM)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220726"/>
            <a:ext cx="4712970" cy="844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5080" indent="-367030">
              <a:lnSpc>
                <a:spcPct val="1493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55">
                <a:latin typeface="Gill Sans MT"/>
                <a:cs typeface="Gill Sans MT"/>
              </a:rPr>
              <a:t>Input</a:t>
            </a:r>
            <a:r>
              <a:rPr dirty="0" sz="1800" spc="-65">
                <a:latin typeface="Gill Sans MT"/>
                <a:cs typeface="Gill Sans MT"/>
              </a:rPr>
              <a:t> </a:t>
            </a:r>
            <a:r>
              <a:rPr dirty="0" sz="1800" spc="114">
                <a:latin typeface="Gill Sans MT"/>
                <a:cs typeface="Gill Sans MT"/>
              </a:rPr>
              <a:t>Sequence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=</a:t>
            </a:r>
            <a:r>
              <a:rPr dirty="0" sz="1800" spc="-25"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1155CC"/>
                </a:solidFill>
                <a:latin typeface="Gill Sans MT"/>
                <a:cs typeface="Gill Sans MT"/>
              </a:rPr>
              <a:t>“how</a:t>
            </a:r>
            <a:r>
              <a:rPr dirty="0" sz="1800" spc="-55">
                <a:solidFill>
                  <a:srgbClr val="1155CC"/>
                </a:solidFill>
                <a:latin typeface="Gill Sans MT"/>
                <a:cs typeface="Gill Sans MT"/>
              </a:rPr>
              <a:t> </a:t>
            </a:r>
            <a:r>
              <a:rPr dirty="0" sz="1800" spc="50">
                <a:solidFill>
                  <a:srgbClr val="1155CC"/>
                </a:solidFill>
                <a:latin typeface="Gill Sans MT"/>
                <a:cs typeface="Gill Sans MT"/>
              </a:rPr>
              <a:t>are</a:t>
            </a:r>
            <a:r>
              <a:rPr dirty="0" sz="1800" spc="-35">
                <a:solidFill>
                  <a:srgbClr val="1155CC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CC0000"/>
                </a:solidFill>
                <a:latin typeface="Gill Sans MT"/>
                <a:cs typeface="Gill Sans MT"/>
              </a:rPr>
              <a:t>[MASK]</a:t>
            </a:r>
            <a:r>
              <a:rPr dirty="0" sz="1800" spc="-45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dirty="0" sz="1800" spc="75">
                <a:solidFill>
                  <a:srgbClr val="1155CC"/>
                </a:solidFill>
                <a:latin typeface="Gill Sans MT"/>
                <a:cs typeface="Gill Sans MT"/>
              </a:rPr>
              <a:t>doing?” </a:t>
            </a:r>
            <a:r>
              <a:rPr dirty="0" sz="1800">
                <a:latin typeface="Gill Sans MT"/>
                <a:cs typeface="Gill Sans MT"/>
              </a:rPr>
              <a:t>Target</a:t>
            </a:r>
            <a:r>
              <a:rPr dirty="0" sz="1800" spc="-20">
                <a:latin typeface="Gill Sans MT"/>
                <a:cs typeface="Gill Sans MT"/>
              </a:rPr>
              <a:t> </a:t>
            </a:r>
            <a:r>
              <a:rPr dirty="0" sz="1800" spc="114">
                <a:latin typeface="Gill Sans MT"/>
                <a:cs typeface="Gill Sans MT"/>
              </a:rPr>
              <a:t>Sequence</a:t>
            </a:r>
            <a:r>
              <a:rPr dirty="0" sz="1800" spc="-2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=</a:t>
            </a:r>
            <a:r>
              <a:rPr dirty="0" sz="1800" spc="5"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1155CC"/>
                </a:solidFill>
                <a:latin typeface="Gill Sans MT"/>
                <a:cs typeface="Gill Sans MT"/>
              </a:rPr>
              <a:t>“how</a:t>
            </a:r>
            <a:r>
              <a:rPr dirty="0" sz="1800" spc="-20">
                <a:solidFill>
                  <a:srgbClr val="1155CC"/>
                </a:solidFill>
                <a:latin typeface="Gill Sans MT"/>
                <a:cs typeface="Gill Sans MT"/>
              </a:rPr>
              <a:t> </a:t>
            </a:r>
            <a:r>
              <a:rPr dirty="0" sz="1800" spc="50">
                <a:solidFill>
                  <a:srgbClr val="1155CC"/>
                </a:solidFill>
                <a:latin typeface="Gill Sans MT"/>
                <a:cs typeface="Gill Sans MT"/>
              </a:rPr>
              <a:t>are</a:t>
            </a:r>
            <a:r>
              <a:rPr dirty="0" sz="1800" spc="-20">
                <a:solidFill>
                  <a:srgbClr val="1155CC"/>
                </a:solidFill>
                <a:latin typeface="Gill Sans MT"/>
                <a:cs typeface="Gill Sans MT"/>
              </a:rPr>
              <a:t> </a:t>
            </a:r>
            <a:r>
              <a:rPr dirty="0" sz="1800" spc="50">
                <a:solidFill>
                  <a:srgbClr val="1155CC"/>
                </a:solidFill>
                <a:latin typeface="Gill Sans MT"/>
                <a:cs typeface="Gill Sans MT"/>
              </a:rPr>
              <a:t>you</a:t>
            </a:r>
            <a:r>
              <a:rPr dirty="0" sz="1800" spc="-20">
                <a:solidFill>
                  <a:srgbClr val="1155CC"/>
                </a:solidFill>
                <a:latin typeface="Gill Sans MT"/>
                <a:cs typeface="Gill Sans MT"/>
              </a:rPr>
              <a:t> </a:t>
            </a:r>
            <a:r>
              <a:rPr dirty="0" sz="1800" spc="75">
                <a:solidFill>
                  <a:srgbClr val="1155CC"/>
                </a:solidFill>
                <a:latin typeface="Gill Sans MT"/>
                <a:cs typeface="Gill Sans MT"/>
              </a:rPr>
              <a:t>doing?”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0"/>
              <a:t>Masked</a:t>
            </a:r>
            <a:r>
              <a:rPr dirty="0" spc="-80"/>
              <a:t> </a:t>
            </a:r>
            <a:r>
              <a:rPr dirty="0" spc="225"/>
              <a:t>Language</a:t>
            </a:r>
            <a:r>
              <a:rPr dirty="0" spc="-75"/>
              <a:t> </a:t>
            </a:r>
            <a:r>
              <a:rPr dirty="0" spc="150"/>
              <a:t>Modeling</a:t>
            </a:r>
            <a:r>
              <a:rPr dirty="0" spc="-80"/>
              <a:t> </a:t>
            </a:r>
            <a:r>
              <a:rPr dirty="0" spc="135"/>
              <a:t>(MLM)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220726"/>
            <a:ext cx="7058659" cy="1673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2350770" indent="-367030">
              <a:lnSpc>
                <a:spcPct val="1493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55">
                <a:latin typeface="Gill Sans MT"/>
                <a:cs typeface="Gill Sans MT"/>
              </a:rPr>
              <a:t>Input</a:t>
            </a:r>
            <a:r>
              <a:rPr dirty="0" sz="1800" spc="-65">
                <a:latin typeface="Gill Sans MT"/>
                <a:cs typeface="Gill Sans MT"/>
              </a:rPr>
              <a:t> </a:t>
            </a:r>
            <a:r>
              <a:rPr dirty="0" sz="1800" spc="114">
                <a:latin typeface="Gill Sans MT"/>
                <a:cs typeface="Gill Sans MT"/>
              </a:rPr>
              <a:t>Sequence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=</a:t>
            </a:r>
            <a:r>
              <a:rPr dirty="0" sz="1800" spc="-25"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1155CC"/>
                </a:solidFill>
                <a:latin typeface="Gill Sans MT"/>
                <a:cs typeface="Gill Sans MT"/>
              </a:rPr>
              <a:t>“how</a:t>
            </a:r>
            <a:r>
              <a:rPr dirty="0" sz="1800" spc="-55">
                <a:solidFill>
                  <a:srgbClr val="1155CC"/>
                </a:solidFill>
                <a:latin typeface="Gill Sans MT"/>
                <a:cs typeface="Gill Sans MT"/>
              </a:rPr>
              <a:t> </a:t>
            </a:r>
            <a:r>
              <a:rPr dirty="0" sz="1800" spc="50">
                <a:solidFill>
                  <a:srgbClr val="1155CC"/>
                </a:solidFill>
                <a:latin typeface="Gill Sans MT"/>
                <a:cs typeface="Gill Sans MT"/>
              </a:rPr>
              <a:t>are</a:t>
            </a:r>
            <a:r>
              <a:rPr dirty="0" sz="1800" spc="-35">
                <a:solidFill>
                  <a:srgbClr val="1155CC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CC0000"/>
                </a:solidFill>
                <a:latin typeface="Gill Sans MT"/>
                <a:cs typeface="Gill Sans MT"/>
              </a:rPr>
              <a:t>[MASK]</a:t>
            </a:r>
            <a:r>
              <a:rPr dirty="0" sz="1800" spc="-45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dirty="0" sz="1800" spc="75">
                <a:solidFill>
                  <a:srgbClr val="1155CC"/>
                </a:solidFill>
                <a:latin typeface="Gill Sans MT"/>
                <a:cs typeface="Gill Sans MT"/>
              </a:rPr>
              <a:t>doing?” </a:t>
            </a:r>
            <a:r>
              <a:rPr dirty="0" sz="1800">
                <a:latin typeface="Gill Sans MT"/>
                <a:cs typeface="Gill Sans MT"/>
              </a:rPr>
              <a:t>Target</a:t>
            </a:r>
            <a:r>
              <a:rPr dirty="0" sz="1800" spc="-20">
                <a:latin typeface="Gill Sans MT"/>
                <a:cs typeface="Gill Sans MT"/>
              </a:rPr>
              <a:t> </a:t>
            </a:r>
            <a:r>
              <a:rPr dirty="0" sz="1800" spc="114">
                <a:latin typeface="Gill Sans MT"/>
                <a:cs typeface="Gill Sans MT"/>
              </a:rPr>
              <a:t>Sequence</a:t>
            </a:r>
            <a:r>
              <a:rPr dirty="0" sz="1800" spc="-2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=</a:t>
            </a:r>
            <a:r>
              <a:rPr dirty="0" sz="1800" spc="5"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1155CC"/>
                </a:solidFill>
                <a:latin typeface="Gill Sans MT"/>
                <a:cs typeface="Gill Sans MT"/>
              </a:rPr>
              <a:t>“how</a:t>
            </a:r>
            <a:r>
              <a:rPr dirty="0" sz="1800" spc="-20">
                <a:solidFill>
                  <a:srgbClr val="1155CC"/>
                </a:solidFill>
                <a:latin typeface="Gill Sans MT"/>
                <a:cs typeface="Gill Sans MT"/>
              </a:rPr>
              <a:t> </a:t>
            </a:r>
            <a:r>
              <a:rPr dirty="0" sz="1800" spc="50">
                <a:solidFill>
                  <a:srgbClr val="1155CC"/>
                </a:solidFill>
                <a:latin typeface="Gill Sans MT"/>
                <a:cs typeface="Gill Sans MT"/>
              </a:rPr>
              <a:t>are</a:t>
            </a:r>
            <a:r>
              <a:rPr dirty="0" sz="1800" spc="-20">
                <a:solidFill>
                  <a:srgbClr val="1155CC"/>
                </a:solidFill>
                <a:latin typeface="Gill Sans MT"/>
                <a:cs typeface="Gill Sans MT"/>
              </a:rPr>
              <a:t> </a:t>
            </a:r>
            <a:r>
              <a:rPr dirty="0" sz="1800" spc="50">
                <a:solidFill>
                  <a:srgbClr val="1155CC"/>
                </a:solidFill>
                <a:latin typeface="Gill Sans MT"/>
                <a:cs typeface="Gill Sans MT"/>
              </a:rPr>
              <a:t>you</a:t>
            </a:r>
            <a:r>
              <a:rPr dirty="0" sz="1800" spc="-20">
                <a:solidFill>
                  <a:srgbClr val="1155CC"/>
                </a:solidFill>
                <a:latin typeface="Gill Sans MT"/>
                <a:cs typeface="Gill Sans MT"/>
              </a:rPr>
              <a:t> </a:t>
            </a:r>
            <a:r>
              <a:rPr dirty="0" sz="1800" spc="75">
                <a:solidFill>
                  <a:srgbClr val="1155CC"/>
                </a:solidFill>
                <a:latin typeface="Gill Sans MT"/>
                <a:cs typeface="Gill Sans MT"/>
              </a:rPr>
              <a:t>doing?”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Arial"/>
              <a:buChar char="●"/>
            </a:pPr>
            <a:endParaRPr sz="1800">
              <a:latin typeface="Gill Sans MT"/>
              <a:cs typeface="Gill Sans MT"/>
            </a:endParaRPr>
          </a:p>
          <a:p>
            <a:pPr marL="379095" marR="5080" indent="-367030">
              <a:lnSpc>
                <a:spcPct val="100699"/>
              </a:lnSpc>
              <a:buFont typeface="Arial"/>
              <a:buChar char="●"/>
              <a:tabLst>
                <a:tab pos="379095" algn="l"/>
              </a:tabLst>
            </a:pPr>
            <a:r>
              <a:rPr dirty="0" sz="1800" spc="95">
                <a:latin typeface="Gill Sans MT"/>
                <a:cs typeface="Gill Sans MT"/>
              </a:rPr>
              <a:t>12%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of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tokens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are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75">
                <a:latin typeface="Gill Sans MT"/>
                <a:cs typeface="Gill Sans MT"/>
              </a:rPr>
              <a:t>replaced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 spc="70">
                <a:latin typeface="Gill Sans MT"/>
                <a:cs typeface="Gill Sans MT"/>
              </a:rPr>
              <a:t>randomly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with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160">
                <a:latin typeface="Gill Sans MT"/>
                <a:cs typeface="Gill Sans MT"/>
              </a:rPr>
              <a:t>mask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(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[MASK]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 spc="-50">
                <a:latin typeface="Gill Sans MT"/>
                <a:cs typeface="Gill Sans MT"/>
              </a:rPr>
              <a:t>) </a:t>
            </a:r>
            <a:r>
              <a:rPr dirty="0" sz="1800" spc="-10">
                <a:latin typeface="Gill Sans MT"/>
                <a:cs typeface="Gill Sans MT"/>
              </a:rPr>
              <a:t>token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Next</a:t>
            </a:r>
            <a:r>
              <a:rPr dirty="0" spc="-110"/>
              <a:t> </a:t>
            </a:r>
            <a:r>
              <a:rPr dirty="0" spc="145"/>
              <a:t>Sentence</a:t>
            </a:r>
            <a:r>
              <a:rPr dirty="0" spc="-110"/>
              <a:t> </a:t>
            </a:r>
            <a:r>
              <a:rPr dirty="0" spc="90"/>
              <a:t>Prediction</a:t>
            </a:r>
            <a:r>
              <a:rPr dirty="0" spc="-105"/>
              <a:t> </a:t>
            </a:r>
            <a:r>
              <a:rPr dirty="0" spc="105"/>
              <a:t>(NSP)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355981"/>
            <a:ext cx="3809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A</a:t>
            </a:r>
            <a:r>
              <a:rPr dirty="0" sz="1800" spc="-60">
                <a:latin typeface="Gill Sans MT"/>
                <a:cs typeface="Gill Sans MT"/>
              </a:rPr>
              <a:t> </a:t>
            </a:r>
            <a:r>
              <a:rPr dirty="0" sz="1800" spc="100">
                <a:latin typeface="Gill Sans MT"/>
                <a:cs typeface="Gill Sans MT"/>
              </a:rPr>
              <a:t>sentence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pair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110">
                <a:latin typeface="Gill Sans MT"/>
                <a:cs typeface="Gill Sans MT"/>
              </a:rPr>
              <a:t>dataset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130">
                <a:latin typeface="Gill Sans MT"/>
                <a:cs typeface="Gill Sans MT"/>
              </a:rPr>
              <a:t>is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formed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Next</a:t>
            </a:r>
            <a:r>
              <a:rPr dirty="0" spc="-110"/>
              <a:t> </a:t>
            </a:r>
            <a:r>
              <a:rPr dirty="0" spc="145"/>
              <a:t>Sentence</a:t>
            </a:r>
            <a:r>
              <a:rPr dirty="0" spc="-110"/>
              <a:t> </a:t>
            </a:r>
            <a:r>
              <a:rPr dirty="0" spc="90"/>
              <a:t>Prediction</a:t>
            </a:r>
            <a:r>
              <a:rPr dirty="0" spc="-105"/>
              <a:t> </a:t>
            </a:r>
            <a:r>
              <a:rPr dirty="0" spc="105"/>
              <a:t>(NSP)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355981"/>
            <a:ext cx="7045959" cy="1128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A</a:t>
            </a:r>
            <a:r>
              <a:rPr dirty="0" sz="1800" spc="-60">
                <a:latin typeface="Gill Sans MT"/>
                <a:cs typeface="Gill Sans MT"/>
              </a:rPr>
              <a:t> </a:t>
            </a:r>
            <a:r>
              <a:rPr dirty="0" sz="1800" spc="100">
                <a:latin typeface="Gill Sans MT"/>
                <a:cs typeface="Gill Sans MT"/>
              </a:rPr>
              <a:t>sentence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pair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110">
                <a:latin typeface="Gill Sans MT"/>
                <a:cs typeface="Gill Sans MT"/>
              </a:rPr>
              <a:t>dataset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130">
                <a:latin typeface="Gill Sans MT"/>
                <a:cs typeface="Gill Sans MT"/>
              </a:rPr>
              <a:t>is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formed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Arial"/>
              <a:buChar char="●"/>
            </a:pPr>
            <a:endParaRPr sz="1800">
              <a:latin typeface="Gill Sans MT"/>
              <a:cs typeface="Gill Sans MT"/>
            </a:endParaRPr>
          </a:p>
          <a:p>
            <a:pPr marL="379095" marR="5080" indent="-367030">
              <a:lnSpc>
                <a:spcPct val="100699"/>
              </a:lnSpc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For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50%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of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these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pairs,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114">
                <a:latin typeface="Gill Sans MT"/>
                <a:cs typeface="Gill Sans MT"/>
              </a:rPr>
              <a:t>second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100">
                <a:latin typeface="Gill Sans MT"/>
                <a:cs typeface="Gill Sans MT"/>
              </a:rPr>
              <a:t>sentence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would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90">
                <a:latin typeface="Gill Sans MT"/>
                <a:cs typeface="Gill Sans MT"/>
              </a:rPr>
              <a:t>actually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90">
                <a:latin typeface="Gill Sans MT"/>
                <a:cs typeface="Gill Sans MT"/>
              </a:rPr>
              <a:t>be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25">
                <a:latin typeface="Gill Sans MT"/>
                <a:cs typeface="Gill Sans MT"/>
              </a:rPr>
              <a:t>the </a:t>
            </a:r>
            <a:r>
              <a:rPr dirty="0" sz="1800">
                <a:latin typeface="Gill Sans MT"/>
                <a:cs typeface="Gill Sans MT"/>
              </a:rPr>
              <a:t>next</a:t>
            </a:r>
            <a:r>
              <a:rPr dirty="0" sz="1800" spc="5">
                <a:latin typeface="Gill Sans MT"/>
                <a:cs typeface="Gill Sans MT"/>
              </a:rPr>
              <a:t> </a:t>
            </a:r>
            <a:r>
              <a:rPr dirty="0" sz="1800" spc="100">
                <a:latin typeface="Gill Sans MT"/>
                <a:cs typeface="Gill Sans MT"/>
              </a:rPr>
              <a:t>sentence</a:t>
            </a:r>
            <a:r>
              <a:rPr dirty="0" sz="1800" spc="1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to</a:t>
            </a:r>
            <a:r>
              <a:rPr dirty="0" sz="1800" spc="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1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ﬁrst</a:t>
            </a:r>
            <a:r>
              <a:rPr dirty="0" sz="1800" spc="5">
                <a:latin typeface="Gill Sans MT"/>
                <a:cs typeface="Gill Sans MT"/>
              </a:rPr>
              <a:t> </a:t>
            </a:r>
            <a:r>
              <a:rPr dirty="0" sz="1800" spc="90">
                <a:latin typeface="Gill Sans MT"/>
                <a:cs typeface="Gill Sans MT"/>
              </a:rPr>
              <a:t>sentence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2025-03-04T06:21:41Z</dcterms:created>
  <dcterms:modified xsi:type="dcterms:W3CDTF">2025-03-04T06:21:41Z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