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5143500"/>
  <p:notesSz cx="9144000" cy="5143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8" Type="http://schemas.openxmlformats.org/officeDocument/2006/relationships/image" Target="../media/image2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743200" y="2057400"/>
            <a:ext cx="3657600" cy="9906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521000" y="4619475"/>
            <a:ext cx="1622999" cy="5240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31855" y="218404"/>
            <a:ext cx="3080289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9999" y="1220726"/>
            <a:ext cx="4415155" cy="3311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5112" y="2164506"/>
            <a:ext cx="492633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35"/>
              <a:t>Sentiment</a:t>
            </a:r>
            <a:r>
              <a:rPr dirty="0" spc="-85"/>
              <a:t> </a:t>
            </a:r>
            <a:r>
              <a:rPr dirty="0" spc="165"/>
              <a:t>Analysis</a:t>
            </a:r>
            <a:r>
              <a:rPr dirty="0" spc="-85"/>
              <a:t> </a:t>
            </a:r>
            <a:r>
              <a:rPr dirty="0" spc="210"/>
              <a:t>using</a:t>
            </a:r>
            <a:r>
              <a:rPr dirty="0" spc="-85"/>
              <a:t> </a:t>
            </a:r>
            <a:r>
              <a:rPr dirty="0" spc="40"/>
              <a:t>BERT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25755">
              <a:lnSpc>
                <a:spcPct val="100000"/>
              </a:lnSpc>
              <a:spcBef>
                <a:spcPts val="100"/>
              </a:spcBef>
            </a:pPr>
            <a:r>
              <a:rPr dirty="0" spc="200"/>
              <a:t>Steps</a:t>
            </a:r>
            <a:r>
              <a:rPr dirty="0" spc="-95"/>
              <a:t> </a:t>
            </a:r>
            <a:r>
              <a:rPr dirty="0"/>
              <a:t>to</a:t>
            </a:r>
            <a:r>
              <a:rPr dirty="0" spc="-95"/>
              <a:t> </a:t>
            </a:r>
            <a:r>
              <a:rPr dirty="0" spc="70"/>
              <a:t>Follow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47955" rIns="0" bIns="0" rtlCol="0" vert="horz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165"/>
              </a:spcBef>
              <a:buFont typeface="Arial"/>
              <a:buChar char="●"/>
              <a:tabLst>
                <a:tab pos="379095" algn="l"/>
              </a:tabLst>
            </a:pPr>
            <a:r>
              <a:rPr dirty="0" spc="100"/>
              <a:t>Load</a:t>
            </a:r>
            <a:r>
              <a:rPr dirty="0" spc="-50"/>
              <a:t> </a:t>
            </a:r>
            <a:r>
              <a:rPr dirty="0" spc="65"/>
              <a:t>Dataset</a:t>
            </a:r>
          </a:p>
          <a:p>
            <a:pPr marL="379095" indent="-366395">
              <a:lnSpc>
                <a:spcPct val="100000"/>
              </a:lnSpc>
              <a:spcBef>
                <a:spcPts val="1065"/>
              </a:spcBef>
              <a:buFont typeface="Arial"/>
              <a:buChar char="●"/>
              <a:tabLst>
                <a:tab pos="379095" algn="l"/>
              </a:tabLst>
            </a:pPr>
            <a:r>
              <a:rPr dirty="0"/>
              <a:t>Import</a:t>
            </a:r>
            <a:r>
              <a:rPr dirty="0" spc="55"/>
              <a:t> </a:t>
            </a:r>
            <a:r>
              <a:rPr dirty="0"/>
              <a:t>BERT</a:t>
            </a:r>
            <a:r>
              <a:rPr dirty="0" spc="10"/>
              <a:t> </a:t>
            </a:r>
            <a:r>
              <a:rPr dirty="0" spc="85"/>
              <a:t>model</a:t>
            </a:r>
            <a:r>
              <a:rPr dirty="0" spc="60"/>
              <a:t> </a:t>
            </a:r>
            <a:r>
              <a:rPr dirty="0" spc="130"/>
              <a:t>and</a:t>
            </a:r>
            <a:r>
              <a:rPr dirty="0" spc="55"/>
              <a:t> </a:t>
            </a:r>
            <a:r>
              <a:rPr dirty="0"/>
              <a:t>BERT</a:t>
            </a:r>
            <a:r>
              <a:rPr dirty="0" spc="-30"/>
              <a:t> </a:t>
            </a:r>
            <a:r>
              <a:rPr dirty="0" spc="-10"/>
              <a:t>Tokenizer</a:t>
            </a:r>
          </a:p>
          <a:p>
            <a:pPr marL="379095" indent="-366395">
              <a:lnSpc>
                <a:spcPct val="100000"/>
              </a:lnSpc>
              <a:spcBef>
                <a:spcPts val="1065"/>
              </a:spcBef>
              <a:buFont typeface="Arial"/>
              <a:buChar char="●"/>
              <a:tabLst>
                <a:tab pos="379095" algn="l"/>
              </a:tabLst>
            </a:pPr>
            <a:r>
              <a:rPr dirty="0" spc="55"/>
              <a:t>Data</a:t>
            </a:r>
            <a:r>
              <a:rPr dirty="0" spc="-55"/>
              <a:t> </a:t>
            </a:r>
            <a:r>
              <a:rPr dirty="0" spc="40"/>
              <a:t>preparation</a:t>
            </a:r>
          </a:p>
          <a:p>
            <a:pPr lvl="1" marL="836294" indent="-366395">
              <a:lnSpc>
                <a:spcPct val="100000"/>
              </a:lnSpc>
              <a:spcBef>
                <a:spcPts val="1065"/>
              </a:spcBef>
              <a:buFont typeface="Arial"/>
              <a:buChar char="○"/>
              <a:tabLst>
                <a:tab pos="836294" algn="l"/>
              </a:tabLst>
            </a:pPr>
            <a:r>
              <a:rPr dirty="0" sz="1800">
                <a:latin typeface="Gill Sans MT"/>
                <a:cs typeface="Gill Sans MT"/>
              </a:rPr>
              <a:t>Text</a:t>
            </a:r>
            <a:r>
              <a:rPr dirty="0" sz="1800" spc="-114">
                <a:latin typeface="Gill Sans MT"/>
                <a:cs typeface="Gill Sans MT"/>
              </a:rPr>
              <a:t> </a:t>
            </a:r>
            <a:r>
              <a:rPr dirty="0" sz="1800" spc="100">
                <a:latin typeface="Gill Sans MT"/>
                <a:cs typeface="Gill Sans MT"/>
              </a:rPr>
              <a:t>cleaning</a:t>
            </a:r>
            <a:endParaRPr sz="1800">
              <a:latin typeface="Gill Sans MT"/>
              <a:cs typeface="Gill Sans MT"/>
            </a:endParaRPr>
          </a:p>
          <a:p>
            <a:pPr lvl="1" marL="836294" indent="-366395">
              <a:lnSpc>
                <a:spcPct val="100000"/>
              </a:lnSpc>
              <a:spcBef>
                <a:spcPts val="15"/>
              </a:spcBef>
              <a:buFont typeface="Arial"/>
              <a:buChar char="○"/>
              <a:tabLst>
                <a:tab pos="836294" algn="l"/>
              </a:tabLst>
            </a:pPr>
            <a:r>
              <a:rPr dirty="0" sz="1800">
                <a:latin typeface="Gill Sans MT"/>
                <a:cs typeface="Gill Sans MT"/>
              </a:rPr>
              <a:t>Text</a:t>
            </a:r>
            <a:r>
              <a:rPr dirty="0" sz="1800" spc="-114">
                <a:latin typeface="Gill Sans MT"/>
                <a:cs typeface="Gill Sans MT"/>
              </a:rPr>
              <a:t> </a:t>
            </a:r>
            <a:r>
              <a:rPr dirty="0" sz="1800" spc="90">
                <a:latin typeface="Gill Sans MT"/>
                <a:cs typeface="Gill Sans MT"/>
              </a:rPr>
              <a:t>encoding</a:t>
            </a:r>
            <a:endParaRPr sz="1800">
              <a:latin typeface="Gill Sans MT"/>
              <a:cs typeface="Gill Sans MT"/>
            </a:endParaRPr>
          </a:p>
          <a:p>
            <a:pPr lvl="1" marL="836294" indent="-366395">
              <a:lnSpc>
                <a:spcPct val="100000"/>
              </a:lnSpc>
              <a:spcBef>
                <a:spcPts val="15"/>
              </a:spcBef>
              <a:buFont typeface="Arial"/>
              <a:buChar char="○"/>
              <a:tabLst>
                <a:tab pos="836294" algn="l"/>
              </a:tabLst>
            </a:pPr>
            <a:r>
              <a:rPr dirty="0" sz="1800" spc="65">
                <a:latin typeface="Gill Sans MT"/>
                <a:cs typeface="Gill Sans MT"/>
              </a:rPr>
              <a:t>Deﬁning</a:t>
            </a:r>
            <a:r>
              <a:rPr dirty="0" sz="1800" spc="-60">
                <a:latin typeface="Gill Sans MT"/>
                <a:cs typeface="Gill Sans MT"/>
              </a:rPr>
              <a:t> </a:t>
            </a:r>
            <a:r>
              <a:rPr dirty="0" sz="1800" spc="80">
                <a:latin typeface="Gill Sans MT"/>
                <a:cs typeface="Gill Sans MT"/>
              </a:rPr>
              <a:t>dataloaders</a:t>
            </a:r>
            <a:endParaRPr sz="1800">
              <a:latin typeface="Gill Sans MT"/>
              <a:cs typeface="Gill Sans MT"/>
            </a:endParaRPr>
          </a:p>
          <a:p>
            <a:pPr marL="379095" indent="-366395">
              <a:lnSpc>
                <a:spcPct val="100000"/>
              </a:lnSpc>
              <a:spcBef>
                <a:spcPts val="1065"/>
              </a:spcBef>
              <a:buFont typeface="Arial"/>
              <a:buChar char="●"/>
              <a:tabLst>
                <a:tab pos="379095" algn="l"/>
              </a:tabLst>
            </a:pPr>
            <a:r>
              <a:rPr dirty="0" spc="75"/>
              <a:t>Model</a:t>
            </a:r>
            <a:r>
              <a:rPr dirty="0" spc="-35"/>
              <a:t> </a:t>
            </a:r>
            <a:r>
              <a:rPr dirty="0" spc="65"/>
              <a:t>ﬁne-</a:t>
            </a:r>
            <a:r>
              <a:rPr dirty="0" spc="50"/>
              <a:t>tuning</a:t>
            </a:r>
          </a:p>
          <a:p>
            <a:pPr lvl="1" marL="836294" indent="-366395">
              <a:lnSpc>
                <a:spcPct val="100000"/>
              </a:lnSpc>
              <a:spcBef>
                <a:spcPts val="1065"/>
              </a:spcBef>
              <a:buFont typeface="Arial"/>
              <a:buChar char="○"/>
              <a:tabLst>
                <a:tab pos="836294" algn="l"/>
              </a:tabLst>
            </a:pPr>
            <a:r>
              <a:rPr dirty="0" sz="1800" spc="65">
                <a:latin typeface="Gill Sans MT"/>
                <a:cs typeface="Gill Sans MT"/>
              </a:rPr>
              <a:t>Deﬁning</a:t>
            </a:r>
            <a:r>
              <a:rPr dirty="0" sz="1800" spc="-55">
                <a:latin typeface="Gill Sans MT"/>
                <a:cs typeface="Gill Sans MT"/>
              </a:rPr>
              <a:t> </a:t>
            </a:r>
            <a:r>
              <a:rPr dirty="0" sz="1800" spc="85">
                <a:latin typeface="Gill Sans MT"/>
                <a:cs typeface="Gill Sans MT"/>
              </a:rPr>
              <a:t>model</a:t>
            </a:r>
            <a:r>
              <a:rPr dirty="0" sz="1800" spc="-55">
                <a:latin typeface="Gill Sans MT"/>
                <a:cs typeface="Gill Sans MT"/>
              </a:rPr>
              <a:t> </a:t>
            </a:r>
            <a:r>
              <a:rPr dirty="0" sz="1800" spc="-10">
                <a:latin typeface="Gill Sans MT"/>
                <a:cs typeface="Gill Sans MT"/>
              </a:rPr>
              <a:t>architecture</a:t>
            </a:r>
            <a:endParaRPr sz="1800">
              <a:latin typeface="Gill Sans MT"/>
              <a:cs typeface="Gill Sans MT"/>
            </a:endParaRPr>
          </a:p>
          <a:p>
            <a:pPr lvl="1" marL="836294" indent="-366395">
              <a:lnSpc>
                <a:spcPct val="100000"/>
              </a:lnSpc>
              <a:spcBef>
                <a:spcPts val="15"/>
              </a:spcBef>
              <a:buFont typeface="Arial"/>
              <a:buChar char="○"/>
              <a:tabLst>
                <a:tab pos="836294" algn="l"/>
              </a:tabLst>
            </a:pPr>
            <a:r>
              <a:rPr dirty="0" sz="1800" spc="75">
                <a:latin typeface="Gill Sans MT"/>
                <a:cs typeface="Gill Sans MT"/>
              </a:rPr>
              <a:t>Model</a:t>
            </a:r>
            <a:r>
              <a:rPr dirty="0" sz="1800" spc="-40">
                <a:latin typeface="Gill Sans MT"/>
                <a:cs typeface="Gill Sans MT"/>
              </a:rPr>
              <a:t> </a:t>
            </a:r>
            <a:r>
              <a:rPr dirty="0" sz="1800" spc="60">
                <a:latin typeface="Gill Sans MT"/>
                <a:cs typeface="Gill Sans MT"/>
              </a:rPr>
              <a:t>training</a:t>
            </a:r>
            <a:r>
              <a:rPr dirty="0" sz="1800" spc="-40">
                <a:latin typeface="Gill Sans MT"/>
                <a:cs typeface="Gill Sans MT"/>
              </a:rPr>
              <a:t> </a:t>
            </a:r>
            <a:r>
              <a:rPr dirty="0" sz="1800" spc="130">
                <a:latin typeface="Gill Sans MT"/>
                <a:cs typeface="Gill Sans MT"/>
              </a:rPr>
              <a:t>and</a:t>
            </a:r>
            <a:r>
              <a:rPr dirty="0" sz="1800" spc="-35">
                <a:latin typeface="Gill Sans MT"/>
                <a:cs typeface="Gill Sans MT"/>
              </a:rPr>
              <a:t> </a:t>
            </a:r>
            <a:r>
              <a:rPr dirty="0" sz="1800" spc="65">
                <a:latin typeface="Gill Sans MT"/>
                <a:cs typeface="Gill Sans MT"/>
              </a:rPr>
              <a:t>evaluation</a:t>
            </a:r>
            <a:endParaRPr sz="1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25880" y="2377189"/>
            <a:ext cx="169100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20"/>
              <a:t>Thank</a:t>
            </a:r>
            <a:r>
              <a:rPr dirty="0" spc="-80"/>
              <a:t> </a:t>
            </a:r>
            <a:r>
              <a:rPr dirty="0" spc="-25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10"/>
              <a:t>Problem</a:t>
            </a:r>
            <a:r>
              <a:rPr dirty="0" spc="-60"/>
              <a:t> </a:t>
            </a:r>
            <a:r>
              <a:rPr dirty="0" spc="125"/>
              <a:t>Statement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49999" y="1355981"/>
            <a:ext cx="7542530" cy="57594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379095" marR="5080" indent="-367030">
              <a:lnSpc>
                <a:spcPct val="100699"/>
              </a:lnSpc>
              <a:spcBef>
                <a:spcPts val="85"/>
              </a:spcBef>
              <a:buFont typeface="Arial"/>
              <a:buChar char="●"/>
              <a:tabLst>
                <a:tab pos="379095" algn="l"/>
              </a:tabLst>
            </a:pPr>
            <a:r>
              <a:rPr dirty="0" sz="1800" spc="85">
                <a:latin typeface="Gill Sans MT"/>
                <a:cs typeface="Gill Sans MT"/>
              </a:rPr>
              <a:t>Find</a:t>
            </a:r>
            <a:r>
              <a:rPr dirty="0" sz="1800" spc="-45">
                <a:latin typeface="Gill Sans MT"/>
                <a:cs typeface="Gill Sans MT"/>
              </a:rPr>
              <a:t> </a:t>
            </a:r>
            <a:r>
              <a:rPr dirty="0" sz="1800" spc="50">
                <a:latin typeface="Gill Sans MT"/>
                <a:cs typeface="Gill Sans MT"/>
              </a:rPr>
              <a:t>the</a:t>
            </a:r>
            <a:r>
              <a:rPr dirty="0" sz="1800" spc="-40">
                <a:latin typeface="Gill Sans MT"/>
                <a:cs typeface="Gill Sans MT"/>
              </a:rPr>
              <a:t> </a:t>
            </a:r>
            <a:r>
              <a:rPr dirty="0" sz="1800" spc="95">
                <a:latin typeface="Gill Sans MT"/>
                <a:cs typeface="Gill Sans MT"/>
              </a:rPr>
              <a:t>sentiments</a:t>
            </a:r>
            <a:r>
              <a:rPr dirty="0" sz="1800" spc="-45">
                <a:latin typeface="Gill Sans MT"/>
                <a:cs typeface="Gill Sans MT"/>
              </a:rPr>
              <a:t> </a:t>
            </a:r>
            <a:r>
              <a:rPr dirty="0" sz="1800" spc="60">
                <a:latin typeface="Gill Sans MT"/>
                <a:cs typeface="Gill Sans MT"/>
              </a:rPr>
              <a:t>towards</a:t>
            </a:r>
            <a:r>
              <a:rPr dirty="0" sz="1800" spc="-40">
                <a:latin typeface="Gill Sans MT"/>
                <a:cs typeface="Gill Sans MT"/>
              </a:rPr>
              <a:t> </a:t>
            </a:r>
            <a:r>
              <a:rPr dirty="0" sz="1800" spc="75">
                <a:latin typeface="Gill Sans MT"/>
                <a:cs typeface="Gill Sans MT"/>
              </a:rPr>
              <a:t>several</a:t>
            </a:r>
            <a:r>
              <a:rPr dirty="0" sz="1800" spc="-45">
                <a:latin typeface="Gill Sans MT"/>
                <a:cs typeface="Gill Sans MT"/>
              </a:rPr>
              <a:t> </a:t>
            </a:r>
            <a:r>
              <a:rPr dirty="0" sz="1800" spc="70">
                <a:latin typeface="Gill Sans MT"/>
                <a:cs typeface="Gill Sans MT"/>
              </a:rPr>
              <a:t>airlines</a:t>
            </a:r>
            <a:r>
              <a:rPr dirty="0" sz="1800" spc="-40">
                <a:latin typeface="Gill Sans MT"/>
                <a:cs typeface="Gill Sans MT"/>
              </a:rPr>
              <a:t> </a:t>
            </a:r>
            <a:r>
              <a:rPr dirty="0" sz="1800" spc="60">
                <a:latin typeface="Gill Sans MT"/>
                <a:cs typeface="Gill Sans MT"/>
              </a:rPr>
              <a:t>from</a:t>
            </a:r>
            <a:r>
              <a:rPr dirty="0" sz="1800" spc="-45">
                <a:latin typeface="Gill Sans MT"/>
                <a:cs typeface="Gill Sans MT"/>
              </a:rPr>
              <a:t> </a:t>
            </a:r>
            <a:r>
              <a:rPr dirty="0" sz="1800" spc="50">
                <a:latin typeface="Gill Sans MT"/>
                <a:cs typeface="Gill Sans MT"/>
              </a:rPr>
              <a:t>the</a:t>
            </a:r>
            <a:r>
              <a:rPr dirty="0" sz="1800" spc="-40">
                <a:latin typeface="Gill Sans MT"/>
                <a:cs typeface="Gill Sans MT"/>
              </a:rPr>
              <a:t> </a:t>
            </a:r>
            <a:r>
              <a:rPr dirty="0" sz="1800" spc="65">
                <a:latin typeface="Gill Sans MT"/>
                <a:cs typeface="Gill Sans MT"/>
              </a:rPr>
              <a:t>tweets</a:t>
            </a:r>
            <a:r>
              <a:rPr dirty="0" sz="1800" spc="-45">
                <a:latin typeface="Gill Sans MT"/>
                <a:cs typeface="Gill Sans MT"/>
              </a:rPr>
              <a:t> </a:t>
            </a:r>
            <a:r>
              <a:rPr dirty="0" sz="1800" spc="85">
                <a:latin typeface="Gill Sans MT"/>
                <a:cs typeface="Gill Sans MT"/>
              </a:rPr>
              <a:t>posted</a:t>
            </a:r>
            <a:r>
              <a:rPr dirty="0" sz="1800" spc="-40">
                <a:latin typeface="Gill Sans MT"/>
                <a:cs typeface="Gill Sans MT"/>
              </a:rPr>
              <a:t> </a:t>
            </a:r>
            <a:r>
              <a:rPr dirty="0" sz="1800" spc="55">
                <a:latin typeface="Gill Sans MT"/>
                <a:cs typeface="Gill Sans MT"/>
              </a:rPr>
              <a:t>by </a:t>
            </a:r>
            <a:r>
              <a:rPr dirty="0" sz="1800">
                <a:latin typeface="Gill Sans MT"/>
                <a:cs typeface="Gill Sans MT"/>
              </a:rPr>
              <a:t>their</a:t>
            </a:r>
            <a:r>
              <a:rPr dirty="0" sz="1800" spc="-15">
                <a:latin typeface="Gill Sans MT"/>
                <a:cs typeface="Gill Sans MT"/>
              </a:rPr>
              <a:t> </a:t>
            </a:r>
            <a:r>
              <a:rPr dirty="0" sz="1800" spc="125">
                <a:latin typeface="Gill Sans MT"/>
                <a:cs typeface="Gill Sans MT"/>
              </a:rPr>
              <a:t>passengers</a:t>
            </a:r>
            <a:endParaRPr sz="1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10"/>
              <a:t>Problem</a:t>
            </a:r>
            <a:r>
              <a:rPr dirty="0" spc="-60"/>
              <a:t> </a:t>
            </a:r>
            <a:r>
              <a:rPr dirty="0" spc="125"/>
              <a:t>Statement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49999" y="1355981"/>
            <a:ext cx="7542530" cy="57594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379095" marR="5080" indent="-367030">
              <a:lnSpc>
                <a:spcPct val="100699"/>
              </a:lnSpc>
              <a:spcBef>
                <a:spcPts val="85"/>
              </a:spcBef>
              <a:buFont typeface="Arial"/>
              <a:buChar char="●"/>
              <a:tabLst>
                <a:tab pos="379095" algn="l"/>
              </a:tabLst>
            </a:pPr>
            <a:r>
              <a:rPr dirty="0" sz="1800" spc="85">
                <a:latin typeface="Gill Sans MT"/>
                <a:cs typeface="Gill Sans MT"/>
              </a:rPr>
              <a:t>Find</a:t>
            </a:r>
            <a:r>
              <a:rPr dirty="0" sz="1800" spc="-45">
                <a:latin typeface="Gill Sans MT"/>
                <a:cs typeface="Gill Sans MT"/>
              </a:rPr>
              <a:t> </a:t>
            </a:r>
            <a:r>
              <a:rPr dirty="0" sz="1800" spc="50">
                <a:latin typeface="Gill Sans MT"/>
                <a:cs typeface="Gill Sans MT"/>
              </a:rPr>
              <a:t>the</a:t>
            </a:r>
            <a:r>
              <a:rPr dirty="0" sz="1800" spc="-40">
                <a:latin typeface="Gill Sans MT"/>
                <a:cs typeface="Gill Sans MT"/>
              </a:rPr>
              <a:t> </a:t>
            </a:r>
            <a:r>
              <a:rPr dirty="0" sz="1800" spc="95">
                <a:latin typeface="Gill Sans MT"/>
                <a:cs typeface="Gill Sans MT"/>
              </a:rPr>
              <a:t>sentiments</a:t>
            </a:r>
            <a:r>
              <a:rPr dirty="0" sz="1800" spc="-45">
                <a:latin typeface="Gill Sans MT"/>
                <a:cs typeface="Gill Sans MT"/>
              </a:rPr>
              <a:t> </a:t>
            </a:r>
            <a:r>
              <a:rPr dirty="0" sz="1800" spc="60">
                <a:latin typeface="Gill Sans MT"/>
                <a:cs typeface="Gill Sans MT"/>
              </a:rPr>
              <a:t>towards</a:t>
            </a:r>
            <a:r>
              <a:rPr dirty="0" sz="1800" spc="-40">
                <a:latin typeface="Gill Sans MT"/>
                <a:cs typeface="Gill Sans MT"/>
              </a:rPr>
              <a:t> </a:t>
            </a:r>
            <a:r>
              <a:rPr dirty="0" sz="1800" spc="75">
                <a:latin typeface="Gill Sans MT"/>
                <a:cs typeface="Gill Sans MT"/>
              </a:rPr>
              <a:t>several</a:t>
            </a:r>
            <a:r>
              <a:rPr dirty="0" sz="1800" spc="-45">
                <a:latin typeface="Gill Sans MT"/>
                <a:cs typeface="Gill Sans MT"/>
              </a:rPr>
              <a:t> </a:t>
            </a:r>
            <a:r>
              <a:rPr dirty="0" sz="1800" spc="70">
                <a:latin typeface="Gill Sans MT"/>
                <a:cs typeface="Gill Sans MT"/>
              </a:rPr>
              <a:t>airlines</a:t>
            </a:r>
            <a:r>
              <a:rPr dirty="0" sz="1800" spc="-40">
                <a:latin typeface="Gill Sans MT"/>
                <a:cs typeface="Gill Sans MT"/>
              </a:rPr>
              <a:t> </a:t>
            </a:r>
            <a:r>
              <a:rPr dirty="0" sz="1800" spc="60">
                <a:latin typeface="Gill Sans MT"/>
                <a:cs typeface="Gill Sans MT"/>
              </a:rPr>
              <a:t>from</a:t>
            </a:r>
            <a:r>
              <a:rPr dirty="0" sz="1800" spc="-45">
                <a:latin typeface="Gill Sans MT"/>
                <a:cs typeface="Gill Sans MT"/>
              </a:rPr>
              <a:t> </a:t>
            </a:r>
            <a:r>
              <a:rPr dirty="0" sz="1800" spc="50">
                <a:latin typeface="Gill Sans MT"/>
                <a:cs typeface="Gill Sans MT"/>
              </a:rPr>
              <a:t>the</a:t>
            </a:r>
            <a:r>
              <a:rPr dirty="0" sz="1800" spc="-40">
                <a:latin typeface="Gill Sans MT"/>
                <a:cs typeface="Gill Sans MT"/>
              </a:rPr>
              <a:t> </a:t>
            </a:r>
            <a:r>
              <a:rPr dirty="0" sz="1800" spc="65">
                <a:latin typeface="Gill Sans MT"/>
                <a:cs typeface="Gill Sans MT"/>
              </a:rPr>
              <a:t>tweets</a:t>
            </a:r>
            <a:r>
              <a:rPr dirty="0" sz="1800" spc="-45">
                <a:latin typeface="Gill Sans MT"/>
                <a:cs typeface="Gill Sans MT"/>
              </a:rPr>
              <a:t> </a:t>
            </a:r>
            <a:r>
              <a:rPr dirty="0" sz="1800" spc="85">
                <a:latin typeface="Gill Sans MT"/>
                <a:cs typeface="Gill Sans MT"/>
              </a:rPr>
              <a:t>posted</a:t>
            </a:r>
            <a:r>
              <a:rPr dirty="0" sz="1800" spc="-40">
                <a:latin typeface="Gill Sans MT"/>
                <a:cs typeface="Gill Sans MT"/>
              </a:rPr>
              <a:t> </a:t>
            </a:r>
            <a:r>
              <a:rPr dirty="0" sz="1800" spc="55">
                <a:latin typeface="Gill Sans MT"/>
                <a:cs typeface="Gill Sans MT"/>
              </a:rPr>
              <a:t>by </a:t>
            </a:r>
            <a:r>
              <a:rPr dirty="0" sz="1800">
                <a:latin typeface="Gill Sans MT"/>
                <a:cs typeface="Gill Sans MT"/>
              </a:rPr>
              <a:t>their</a:t>
            </a:r>
            <a:r>
              <a:rPr dirty="0" sz="1800" spc="-15">
                <a:latin typeface="Gill Sans MT"/>
                <a:cs typeface="Gill Sans MT"/>
              </a:rPr>
              <a:t> </a:t>
            </a:r>
            <a:r>
              <a:rPr dirty="0" sz="1800" spc="125">
                <a:latin typeface="Gill Sans MT"/>
                <a:cs typeface="Gill Sans MT"/>
              </a:rPr>
              <a:t>passengers</a:t>
            </a:r>
            <a:endParaRPr sz="1800">
              <a:latin typeface="Gill Sans MT"/>
              <a:cs typeface="Gill Sans MT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2100262" y="2965425"/>
            <a:ext cx="4943475" cy="857250"/>
            <a:chOff x="2100262" y="2965425"/>
            <a:chExt cx="4943475" cy="85725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09787" y="2974950"/>
              <a:ext cx="4924424" cy="838199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2105025" y="2970187"/>
              <a:ext cx="4933950" cy="847725"/>
            </a:xfrm>
            <a:custGeom>
              <a:avLst/>
              <a:gdLst/>
              <a:ahLst/>
              <a:cxnLst/>
              <a:rect l="l" t="t" r="r" b="b"/>
              <a:pathLst>
                <a:path w="4933950" h="847725">
                  <a:moveTo>
                    <a:pt x="0" y="0"/>
                  </a:moveTo>
                  <a:lnTo>
                    <a:pt x="4933949" y="0"/>
                  </a:lnTo>
                  <a:lnTo>
                    <a:pt x="4933949" y="847724"/>
                  </a:lnTo>
                  <a:lnTo>
                    <a:pt x="0" y="84772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 descr=""/>
          <p:cNvGrpSpPr/>
          <p:nvPr/>
        </p:nvGrpSpPr>
        <p:grpSpPr>
          <a:xfrm>
            <a:off x="2100262" y="3989949"/>
            <a:ext cx="4962525" cy="504825"/>
            <a:chOff x="2100262" y="3989949"/>
            <a:chExt cx="4962525" cy="504825"/>
          </a:xfrm>
        </p:grpSpPr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09787" y="3999475"/>
              <a:ext cx="4114799" cy="457199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2105025" y="3994712"/>
              <a:ext cx="4953000" cy="495300"/>
            </a:xfrm>
            <a:custGeom>
              <a:avLst/>
              <a:gdLst/>
              <a:ahLst/>
              <a:cxnLst/>
              <a:rect l="l" t="t" r="r" b="b"/>
              <a:pathLst>
                <a:path w="4953000" h="495300">
                  <a:moveTo>
                    <a:pt x="0" y="0"/>
                  </a:moveTo>
                  <a:lnTo>
                    <a:pt x="4952999" y="0"/>
                  </a:lnTo>
                  <a:lnTo>
                    <a:pt x="4952999" y="495299"/>
                  </a:lnTo>
                  <a:lnTo>
                    <a:pt x="0" y="4952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 descr=""/>
          <p:cNvGrpSpPr/>
          <p:nvPr/>
        </p:nvGrpSpPr>
        <p:grpSpPr>
          <a:xfrm>
            <a:off x="2274512" y="2116575"/>
            <a:ext cx="4595495" cy="681990"/>
            <a:chOff x="2274512" y="2116575"/>
            <a:chExt cx="4595495" cy="681990"/>
          </a:xfrm>
        </p:grpSpPr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84037" y="2126100"/>
              <a:ext cx="4575924" cy="662536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2279275" y="2121337"/>
              <a:ext cx="4585970" cy="672465"/>
            </a:xfrm>
            <a:custGeom>
              <a:avLst/>
              <a:gdLst/>
              <a:ahLst/>
              <a:cxnLst/>
              <a:rect l="l" t="t" r="r" b="b"/>
              <a:pathLst>
                <a:path w="4585970" h="672464">
                  <a:moveTo>
                    <a:pt x="0" y="0"/>
                  </a:moveTo>
                  <a:lnTo>
                    <a:pt x="4585449" y="0"/>
                  </a:lnTo>
                  <a:lnTo>
                    <a:pt x="4585449" y="672062"/>
                  </a:lnTo>
                  <a:lnTo>
                    <a:pt x="0" y="672062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16839">
              <a:lnSpc>
                <a:spcPct val="100000"/>
              </a:lnSpc>
              <a:spcBef>
                <a:spcPts val="100"/>
              </a:spcBef>
            </a:pPr>
            <a:r>
              <a:rPr dirty="0" spc="50"/>
              <a:t>About</a:t>
            </a:r>
            <a:r>
              <a:rPr dirty="0" spc="-80"/>
              <a:t> </a:t>
            </a:r>
            <a:r>
              <a:rPr dirty="0" spc="80"/>
              <a:t>the</a:t>
            </a:r>
            <a:r>
              <a:rPr dirty="0" spc="-80"/>
              <a:t> </a:t>
            </a:r>
            <a:r>
              <a:rPr dirty="0" spc="95"/>
              <a:t>Dataset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49999" y="1355981"/>
            <a:ext cx="45923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</a:tabLst>
            </a:pPr>
            <a:r>
              <a:rPr dirty="0" sz="1800">
                <a:latin typeface="Gill Sans MT"/>
                <a:cs typeface="Gill Sans MT"/>
              </a:rPr>
              <a:t>Airlines</a:t>
            </a:r>
            <a:r>
              <a:rPr dirty="0" sz="1800" spc="20">
                <a:latin typeface="Gill Sans MT"/>
                <a:cs typeface="Gill Sans MT"/>
              </a:rPr>
              <a:t> </a:t>
            </a:r>
            <a:r>
              <a:rPr dirty="0" sz="1800" spc="135">
                <a:latin typeface="Gill Sans MT"/>
                <a:cs typeface="Gill Sans MT"/>
              </a:rPr>
              <a:t>passengers</a:t>
            </a:r>
            <a:r>
              <a:rPr dirty="0" sz="1800" spc="20">
                <a:latin typeface="Gill Sans MT"/>
                <a:cs typeface="Gill Sans MT"/>
              </a:rPr>
              <a:t> </a:t>
            </a:r>
            <a:r>
              <a:rPr dirty="0" sz="1800" spc="65">
                <a:latin typeface="Gill Sans MT"/>
                <a:cs typeface="Gill Sans MT"/>
              </a:rPr>
              <a:t>tweets</a:t>
            </a:r>
            <a:r>
              <a:rPr dirty="0" sz="1800" spc="20">
                <a:latin typeface="Gill Sans MT"/>
                <a:cs typeface="Gill Sans MT"/>
              </a:rPr>
              <a:t> </a:t>
            </a:r>
            <a:r>
              <a:rPr dirty="0" sz="1800" spc="60">
                <a:latin typeface="Gill Sans MT"/>
                <a:cs typeface="Gill Sans MT"/>
              </a:rPr>
              <a:t>(6</a:t>
            </a:r>
            <a:r>
              <a:rPr dirty="0" sz="1800" spc="20">
                <a:latin typeface="Gill Sans MT"/>
                <a:cs typeface="Gill Sans MT"/>
              </a:rPr>
              <a:t> </a:t>
            </a:r>
            <a:r>
              <a:rPr dirty="0" sz="1800" spc="60">
                <a:latin typeface="Gill Sans MT"/>
                <a:cs typeface="Gill Sans MT"/>
              </a:rPr>
              <a:t>US</a:t>
            </a:r>
            <a:r>
              <a:rPr dirty="0" sz="1800" spc="20">
                <a:latin typeface="Gill Sans MT"/>
                <a:cs typeface="Gill Sans MT"/>
              </a:rPr>
              <a:t> </a:t>
            </a:r>
            <a:r>
              <a:rPr dirty="0" sz="1800" spc="60">
                <a:latin typeface="Gill Sans MT"/>
                <a:cs typeface="Gill Sans MT"/>
              </a:rPr>
              <a:t>airlines)</a:t>
            </a:r>
            <a:endParaRPr sz="1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16839">
              <a:lnSpc>
                <a:spcPct val="100000"/>
              </a:lnSpc>
              <a:spcBef>
                <a:spcPts val="100"/>
              </a:spcBef>
            </a:pPr>
            <a:r>
              <a:rPr dirty="0" spc="50"/>
              <a:t>About</a:t>
            </a:r>
            <a:r>
              <a:rPr dirty="0" spc="-80"/>
              <a:t> </a:t>
            </a:r>
            <a:r>
              <a:rPr dirty="0" spc="80"/>
              <a:t>the</a:t>
            </a:r>
            <a:r>
              <a:rPr dirty="0" spc="-80"/>
              <a:t> </a:t>
            </a:r>
            <a:r>
              <a:rPr dirty="0" spc="95"/>
              <a:t>Dataset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49999" y="1355981"/>
            <a:ext cx="4592320" cy="8521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</a:tabLst>
            </a:pPr>
            <a:r>
              <a:rPr dirty="0" sz="1800">
                <a:latin typeface="Gill Sans MT"/>
                <a:cs typeface="Gill Sans MT"/>
              </a:rPr>
              <a:t>Airlines</a:t>
            </a:r>
            <a:r>
              <a:rPr dirty="0" sz="1800" spc="20">
                <a:latin typeface="Gill Sans MT"/>
                <a:cs typeface="Gill Sans MT"/>
              </a:rPr>
              <a:t> </a:t>
            </a:r>
            <a:r>
              <a:rPr dirty="0" sz="1800" spc="135">
                <a:latin typeface="Gill Sans MT"/>
                <a:cs typeface="Gill Sans MT"/>
              </a:rPr>
              <a:t>passengers</a:t>
            </a:r>
            <a:r>
              <a:rPr dirty="0" sz="1800" spc="20">
                <a:latin typeface="Gill Sans MT"/>
                <a:cs typeface="Gill Sans MT"/>
              </a:rPr>
              <a:t> </a:t>
            </a:r>
            <a:r>
              <a:rPr dirty="0" sz="1800" spc="65">
                <a:latin typeface="Gill Sans MT"/>
                <a:cs typeface="Gill Sans MT"/>
              </a:rPr>
              <a:t>tweets</a:t>
            </a:r>
            <a:r>
              <a:rPr dirty="0" sz="1800" spc="20">
                <a:latin typeface="Gill Sans MT"/>
                <a:cs typeface="Gill Sans MT"/>
              </a:rPr>
              <a:t> </a:t>
            </a:r>
            <a:r>
              <a:rPr dirty="0" sz="1800" spc="60">
                <a:latin typeface="Gill Sans MT"/>
                <a:cs typeface="Gill Sans MT"/>
              </a:rPr>
              <a:t>(6</a:t>
            </a:r>
            <a:r>
              <a:rPr dirty="0" sz="1800" spc="20">
                <a:latin typeface="Gill Sans MT"/>
                <a:cs typeface="Gill Sans MT"/>
              </a:rPr>
              <a:t> </a:t>
            </a:r>
            <a:r>
              <a:rPr dirty="0" sz="1800" spc="60">
                <a:latin typeface="Gill Sans MT"/>
                <a:cs typeface="Gill Sans MT"/>
              </a:rPr>
              <a:t>US</a:t>
            </a:r>
            <a:r>
              <a:rPr dirty="0" sz="1800" spc="20">
                <a:latin typeface="Gill Sans MT"/>
                <a:cs typeface="Gill Sans MT"/>
              </a:rPr>
              <a:t> </a:t>
            </a:r>
            <a:r>
              <a:rPr dirty="0" sz="1800" spc="60">
                <a:latin typeface="Gill Sans MT"/>
                <a:cs typeface="Gill Sans MT"/>
              </a:rPr>
              <a:t>airlines)</a:t>
            </a:r>
            <a:endParaRPr sz="18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Arial"/>
              <a:buChar char="●"/>
            </a:pPr>
            <a:endParaRPr sz="1800">
              <a:latin typeface="Gill Sans MT"/>
              <a:cs typeface="Gill Sans MT"/>
            </a:endParaRPr>
          </a:p>
          <a:p>
            <a:pPr marL="379095" indent="-366395">
              <a:lnSpc>
                <a:spcPct val="100000"/>
              </a:lnSpc>
              <a:buFont typeface="Arial"/>
              <a:buChar char="●"/>
              <a:tabLst>
                <a:tab pos="379095" algn="l"/>
              </a:tabLst>
            </a:pPr>
            <a:r>
              <a:rPr dirty="0" sz="1800">
                <a:latin typeface="Gill Sans MT"/>
                <a:cs typeface="Gill Sans MT"/>
              </a:rPr>
              <a:t>14,</a:t>
            </a:r>
            <a:r>
              <a:rPr dirty="0" sz="1800" spc="15">
                <a:latin typeface="Gill Sans MT"/>
                <a:cs typeface="Gill Sans MT"/>
              </a:rPr>
              <a:t> </a:t>
            </a:r>
            <a:r>
              <a:rPr dirty="0" sz="1800" spc="100">
                <a:latin typeface="Gill Sans MT"/>
                <a:cs typeface="Gill Sans MT"/>
              </a:rPr>
              <a:t>640</a:t>
            </a:r>
            <a:r>
              <a:rPr dirty="0" sz="1800" spc="20">
                <a:latin typeface="Gill Sans MT"/>
                <a:cs typeface="Gill Sans MT"/>
              </a:rPr>
              <a:t> </a:t>
            </a:r>
            <a:r>
              <a:rPr dirty="0" sz="1800" spc="55">
                <a:latin typeface="Gill Sans MT"/>
                <a:cs typeface="Gill Sans MT"/>
              </a:rPr>
              <a:t>tweets</a:t>
            </a:r>
            <a:endParaRPr sz="1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16839">
              <a:lnSpc>
                <a:spcPct val="100000"/>
              </a:lnSpc>
              <a:spcBef>
                <a:spcPts val="100"/>
              </a:spcBef>
            </a:pPr>
            <a:r>
              <a:rPr dirty="0" spc="50"/>
              <a:t>About</a:t>
            </a:r>
            <a:r>
              <a:rPr dirty="0" spc="-80"/>
              <a:t> </a:t>
            </a:r>
            <a:r>
              <a:rPr dirty="0" spc="80"/>
              <a:t>the</a:t>
            </a:r>
            <a:r>
              <a:rPr dirty="0" spc="-80"/>
              <a:t> </a:t>
            </a:r>
            <a:r>
              <a:rPr dirty="0" spc="95"/>
              <a:t>Dataset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49999" y="1355981"/>
            <a:ext cx="4592320" cy="23666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</a:tabLst>
            </a:pPr>
            <a:r>
              <a:rPr dirty="0" sz="1800">
                <a:latin typeface="Gill Sans MT"/>
                <a:cs typeface="Gill Sans MT"/>
              </a:rPr>
              <a:t>Airlines</a:t>
            </a:r>
            <a:r>
              <a:rPr dirty="0" sz="1800" spc="20">
                <a:latin typeface="Gill Sans MT"/>
                <a:cs typeface="Gill Sans MT"/>
              </a:rPr>
              <a:t> </a:t>
            </a:r>
            <a:r>
              <a:rPr dirty="0" sz="1800" spc="135">
                <a:latin typeface="Gill Sans MT"/>
                <a:cs typeface="Gill Sans MT"/>
              </a:rPr>
              <a:t>passengers</a:t>
            </a:r>
            <a:r>
              <a:rPr dirty="0" sz="1800" spc="20">
                <a:latin typeface="Gill Sans MT"/>
                <a:cs typeface="Gill Sans MT"/>
              </a:rPr>
              <a:t> </a:t>
            </a:r>
            <a:r>
              <a:rPr dirty="0" sz="1800" spc="65">
                <a:latin typeface="Gill Sans MT"/>
                <a:cs typeface="Gill Sans MT"/>
              </a:rPr>
              <a:t>tweets</a:t>
            </a:r>
            <a:r>
              <a:rPr dirty="0" sz="1800" spc="20">
                <a:latin typeface="Gill Sans MT"/>
                <a:cs typeface="Gill Sans MT"/>
              </a:rPr>
              <a:t> </a:t>
            </a:r>
            <a:r>
              <a:rPr dirty="0" sz="1800" spc="60">
                <a:latin typeface="Gill Sans MT"/>
                <a:cs typeface="Gill Sans MT"/>
              </a:rPr>
              <a:t>(6</a:t>
            </a:r>
            <a:r>
              <a:rPr dirty="0" sz="1800" spc="20">
                <a:latin typeface="Gill Sans MT"/>
                <a:cs typeface="Gill Sans MT"/>
              </a:rPr>
              <a:t> </a:t>
            </a:r>
            <a:r>
              <a:rPr dirty="0" sz="1800" spc="60">
                <a:latin typeface="Gill Sans MT"/>
                <a:cs typeface="Gill Sans MT"/>
              </a:rPr>
              <a:t>US</a:t>
            </a:r>
            <a:r>
              <a:rPr dirty="0" sz="1800" spc="20">
                <a:latin typeface="Gill Sans MT"/>
                <a:cs typeface="Gill Sans MT"/>
              </a:rPr>
              <a:t> </a:t>
            </a:r>
            <a:r>
              <a:rPr dirty="0" sz="1800" spc="60">
                <a:latin typeface="Gill Sans MT"/>
                <a:cs typeface="Gill Sans MT"/>
              </a:rPr>
              <a:t>airlines)</a:t>
            </a:r>
            <a:endParaRPr sz="18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Arial"/>
              <a:buChar char="●"/>
            </a:pPr>
            <a:endParaRPr sz="1800">
              <a:latin typeface="Gill Sans MT"/>
              <a:cs typeface="Gill Sans MT"/>
            </a:endParaRPr>
          </a:p>
          <a:p>
            <a:pPr marL="379095" indent="-366395">
              <a:lnSpc>
                <a:spcPct val="100000"/>
              </a:lnSpc>
              <a:buFont typeface="Arial"/>
              <a:buChar char="●"/>
              <a:tabLst>
                <a:tab pos="379095" algn="l"/>
              </a:tabLst>
            </a:pPr>
            <a:r>
              <a:rPr dirty="0" sz="1800">
                <a:latin typeface="Gill Sans MT"/>
                <a:cs typeface="Gill Sans MT"/>
              </a:rPr>
              <a:t>14,</a:t>
            </a:r>
            <a:r>
              <a:rPr dirty="0" sz="1800" spc="15">
                <a:latin typeface="Gill Sans MT"/>
                <a:cs typeface="Gill Sans MT"/>
              </a:rPr>
              <a:t> </a:t>
            </a:r>
            <a:r>
              <a:rPr dirty="0" sz="1800" spc="100">
                <a:latin typeface="Gill Sans MT"/>
                <a:cs typeface="Gill Sans MT"/>
              </a:rPr>
              <a:t>640</a:t>
            </a:r>
            <a:r>
              <a:rPr dirty="0" sz="1800" spc="20">
                <a:latin typeface="Gill Sans MT"/>
                <a:cs typeface="Gill Sans MT"/>
              </a:rPr>
              <a:t> </a:t>
            </a:r>
            <a:r>
              <a:rPr dirty="0" sz="1800" spc="55">
                <a:latin typeface="Gill Sans MT"/>
                <a:cs typeface="Gill Sans MT"/>
              </a:rPr>
              <a:t>tweets</a:t>
            </a:r>
            <a:endParaRPr sz="18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05"/>
              </a:spcBef>
              <a:buFont typeface="Arial"/>
              <a:buChar char="●"/>
            </a:pPr>
            <a:endParaRPr sz="1800">
              <a:latin typeface="Gill Sans MT"/>
              <a:cs typeface="Gill Sans MT"/>
            </a:endParaRPr>
          </a:p>
          <a:p>
            <a:pPr algn="r" marL="366395" marR="2950845" indent="-366395">
              <a:lnSpc>
                <a:spcPct val="100000"/>
              </a:lnSpc>
              <a:buFont typeface="Arial"/>
              <a:buChar char="●"/>
              <a:tabLst>
                <a:tab pos="366395" algn="l"/>
              </a:tabLst>
            </a:pPr>
            <a:r>
              <a:rPr dirty="0" sz="1800" spc="105">
                <a:latin typeface="Gill Sans MT"/>
                <a:cs typeface="Gill Sans MT"/>
              </a:rPr>
              <a:t>3</a:t>
            </a:r>
            <a:r>
              <a:rPr dirty="0" sz="1800" spc="-60">
                <a:latin typeface="Gill Sans MT"/>
                <a:cs typeface="Gill Sans MT"/>
              </a:rPr>
              <a:t> </a:t>
            </a:r>
            <a:r>
              <a:rPr dirty="0" sz="1800" spc="80">
                <a:latin typeface="Gill Sans MT"/>
                <a:cs typeface="Gill Sans MT"/>
              </a:rPr>
              <a:t>categories</a:t>
            </a:r>
            <a:endParaRPr sz="1800">
              <a:latin typeface="Gill Sans MT"/>
              <a:cs typeface="Gill Sans MT"/>
            </a:endParaRPr>
          </a:p>
          <a:p>
            <a:pPr algn="r" lvl="1" marL="366395" marR="2940685" indent="-366395">
              <a:lnSpc>
                <a:spcPct val="100000"/>
              </a:lnSpc>
              <a:spcBef>
                <a:spcPts val="1065"/>
              </a:spcBef>
              <a:buFont typeface="Arial"/>
              <a:buChar char="○"/>
              <a:tabLst>
                <a:tab pos="366395" algn="l"/>
              </a:tabLst>
            </a:pPr>
            <a:r>
              <a:rPr dirty="0" sz="1800" spc="70">
                <a:latin typeface="Gill Sans MT"/>
                <a:cs typeface="Gill Sans MT"/>
              </a:rPr>
              <a:t>Positive</a:t>
            </a:r>
            <a:endParaRPr sz="1800">
              <a:latin typeface="Gill Sans MT"/>
              <a:cs typeface="Gill Sans MT"/>
            </a:endParaRPr>
          </a:p>
          <a:p>
            <a:pPr lvl="1" marL="836294" indent="-366395">
              <a:lnSpc>
                <a:spcPct val="100000"/>
              </a:lnSpc>
              <a:spcBef>
                <a:spcPts val="15"/>
              </a:spcBef>
              <a:buFont typeface="Arial"/>
              <a:buChar char="○"/>
              <a:tabLst>
                <a:tab pos="836294" algn="l"/>
              </a:tabLst>
            </a:pPr>
            <a:r>
              <a:rPr dirty="0" sz="1800" spc="-10">
                <a:latin typeface="Gill Sans MT"/>
                <a:cs typeface="Gill Sans MT"/>
              </a:rPr>
              <a:t>Neutral</a:t>
            </a:r>
            <a:endParaRPr sz="1800">
              <a:latin typeface="Gill Sans MT"/>
              <a:cs typeface="Gill Sans MT"/>
            </a:endParaRPr>
          </a:p>
          <a:p>
            <a:pPr lvl="1" marL="836294" indent="-366395">
              <a:lnSpc>
                <a:spcPct val="100000"/>
              </a:lnSpc>
              <a:spcBef>
                <a:spcPts val="15"/>
              </a:spcBef>
              <a:buFont typeface="Arial"/>
              <a:buChar char="○"/>
              <a:tabLst>
                <a:tab pos="836294" algn="l"/>
              </a:tabLst>
            </a:pPr>
            <a:r>
              <a:rPr dirty="0" sz="1800" spc="55">
                <a:latin typeface="Gill Sans MT"/>
                <a:cs typeface="Gill Sans MT"/>
              </a:rPr>
              <a:t>Negative</a:t>
            </a:r>
            <a:endParaRPr sz="1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25755">
              <a:lnSpc>
                <a:spcPct val="100000"/>
              </a:lnSpc>
              <a:spcBef>
                <a:spcPts val="100"/>
              </a:spcBef>
            </a:pPr>
            <a:r>
              <a:rPr dirty="0" spc="200"/>
              <a:t>Steps</a:t>
            </a:r>
            <a:r>
              <a:rPr dirty="0" spc="-95"/>
              <a:t> </a:t>
            </a:r>
            <a:r>
              <a:rPr dirty="0"/>
              <a:t>to</a:t>
            </a:r>
            <a:r>
              <a:rPr dirty="0" spc="-95"/>
              <a:t> </a:t>
            </a:r>
            <a:r>
              <a:rPr dirty="0" spc="70"/>
              <a:t>Follow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49999" y="1355981"/>
            <a:ext cx="17405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</a:tabLst>
            </a:pPr>
            <a:r>
              <a:rPr dirty="0" sz="1800" spc="100">
                <a:latin typeface="Gill Sans MT"/>
                <a:cs typeface="Gill Sans MT"/>
              </a:rPr>
              <a:t>Load</a:t>
            </a:r>
            <a:r>
              <a:rPr dirty="0" sz="1800" spc="-50">
                <a:latin typeface="Gill Sans MT"/>
                <a:cs typeface="Gill Sans MT"/>
              </a:rPr>
              <a:t> </a:t>
            </a:r>
            <a:r>
              <a:rPr dirty="0" sz="1800" spc="65">
                <a:latin typeface="Gill Sans MT"/>
                <a:cs typeface="Gill Sans MT"/>
              </a:rPr>
              <a:t>Dataset</a:t>
            </a:r>
            <a:endParaRPr sz="1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25755">
              <a:lnSpc>
                <a:spcPct val="100000"/>
              </a:lnSpc>
              <a:spcBef>
                <a:spcPts val="100"/>
              </a:spcBef>
            </a:pPr>
            <a:r>
              <a:rPr dirty="0" spc="200"/>
              <a:t>Steps</a:t>
            </a:r>
            <a:r>
              <a:rPr dirty="0" spc="-95"/>
              <a:t> </a:t>
            </a:r>
            <a:r>
              <a:rPr dirty="0"/>
              <a:t>to</a:t>
            </a:r>
            <a:r>
              <a:rPr dirty="0" spc="-95"/>
              <a:t> </a:t>
            </a:r>
            <a:r>
              <a:rPr dirty="0" spc="70"/>
              <a:t>Follow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49999" y="1220726"/>
            <a:ext cx="4415155" cy="844550"/>
          </a:xfrm>
          <a:prstGeom prst="rect">
            <a:avLst/>
          </a:prstGeom>
        </p:spPr>
        <p:txBody>
          <a:bodyPr wrap="square" lIns="0" tIns="147955" rIns="0" bIns="0" rtlCol="0" vert="horz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165"/>
              </a:spcBef>
              <a:buFont typeface="Arial"/>
              <a:buChar char="●"/>
              <a:tabLst>
                <a:tab pos="379095" algn="l"/>
              </a:tabLst>
            </a:pPr>
            <a:r>
              <a:rPr dirty="0" sz="1800" spc="100">
                <a:latin typeface="Gill Sans MT"/>
                <a:cs typeface="Gill Sans MT"/>
              </a:rPr>
              <a:t>Load</a:t>
            </a:r>
            <a:r>
              <a:rPr dirty="0" sz="1800" spc="-50">
                <a:latin typeface="Gill Sans MT"/>
                <a:cs typeface="Gill Sans MT"/>
              </a:rPr>
              <a:t> </a:t>
            </a:r>
            <a:r>
              <a:rPr dirty="0" sz="1800" spc="65">
                <a:latin typeface="Gill Sans MT"/>
                <a:cs typeface="Gill Sans MT"/>
              </a:rPr>
              <a:t>Dataset</a:t>
            </a:r>
            <a:endParaRPr sz="1800">
              <a:latin typeface="Gill Sans MT"/>
              <a:cs typeface="Gill Sans MT"/>
            </a:endParaRPr>
          </a:p>
          <a:p>
            <a:pPr marL="379095" indent="-366395">
              <a:lnSpc>
                <a:spcPct val="100000"/>
              </a:lnSpc>
              <a:spcBef>
                <a:spcPts val="1065"/>
              </a:spcBef>
              <a:buFont typeface="Arial"/>
              <a:buChar char="●"/>
              <a:tabLst>
                <a:tab pos="379095" algn="l"/>
              </a:tabLst>
            </a:pPr>
            <a:r>
              <a:rPr dirty="0" sz="1800">
                <a:latin typeface="Gill Sans MT"/>
                <a:cs typeface="Gill Sans MT"/>
              </a:rPr>
              <a:t>Import</a:t>
            </a:r>
            <a:r>
              <a:rPr dirty="0" sz="1800" spc="55">
                <a:latin typeface="Gill Sans MT"/>
                <a:cs typeface="Gill Sans MT"/>
              </a:rPr>
              <a:t> </a:t>
            </a:r>
            <a:r>
              <a:rPr dirty="0" sz="1800">
                <a:latin typeface="Gill Sans MT"/>
                <a:cs typeface="Gill Sans MT"/>
              </a:rPr>
              <a:t>BERT</a:t>
            </a:r>
            <a:r>
              <a:rPr dirty="0" sz="1800" spc="10">
                <a:latin typeface="Gill Sans MT"/>
                <a:cs typeface="Gill Sans MT"/>
              </a:rPr>
              <a:t> </a:t>
            </a:r>
            <a:r>
              <a:rPr dirty="0" sz="1800" spc="85">
                <a:latin typeface="Gill Sans MT"/>
                <a:cs typeface="Gill Sans MT"/>
              </a:rPr>
              <a:t>model</a:t>
            </a:r>
            <a:r>
              <a:rPr dirty="0" sz="1800" spc="60">
                <a:latin typeface="Gill Sans MT"/>
                <a:cs typeface="Gill Sans MT"/>
              </a:rPr>
              <a:t> </a:t>
            </a:r>
            <a:r>
              <a:rPr dirty="0" sz="1800" spc="130">
                <a:latin typeface="Gill Sans MT"/>
                <a:cs typeface="Gill Sans MT"/>
              </a:rPr>
              <a:t>and</a:t>
            </a:r>
            <a:r>
              <a:rPr dirty="0" sz="1800" spc="55">
                <a:latin typeface="Gill Sans MT"/>
                <a:cs typeface="Gill Sans MT"/>
              </a:rPr>
              <a:t> </a:t>
            </a:r>
            <a:r>
              <a:rPr dirty="0" sz="1800">
                <a:latin typeface="Gill Sans MT"/>
                <a:cs typeface="Gill Sans MT"/>
              </a:rPr>
              <a:t>BERT</a:t>
            </a:r>
            <a:r>
              <a:rPr dirty="0" sz="1800" spc="-30">
                <a:latin typeface="Gill Sans MT"/>
                <a:cs typeface="Gill Sans MT"/>
              </a:rPr>
              <a:t> </a:t>
            </a:r>
            <a:r>
              <a:rPr dirty="0" sz="1800" spc="-10">
                <a:latin typeface="Gill Sans MT"/>
                <a:cs typeface="Gill Sans MT"/>
              </a:rPr>
              <a:t>Tokenizer</a:t>
            </a:r>
            <a:endParaRPr sz="1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25755">
              <a:lnSpc>
                <a:spcPct val="100000"/>
              </a:lnSpc>
              <a:spcBef>
                <a:spcPts val="100"/>
              </a:spcBef>
            </a:pPr>
            <a:r>
              <a:rPr dirty="0" spc="200"/>
              <a:t>Steps</a:t>
            </a:r>
            <a:r>
              <a:rPr dirty="0" spc="-95"/>
              <a:t> </a:t>
            </a:r>
            <a:r>
              <a:rPr dirty="0"/>
              <a:t>to</a:t>
            </a:r>
            <a:r>
              <a:rPr dirty="0" spc="-95"/>
              <a:t> </a:t>
            </a:r>
            <a:r>
              <a:rPr dirty="0" spc="70"/>
              <a:t>Follow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47955" rIns="0" bIns="0" rtlCol="0" vert="horz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165"/>
              </a:spcBef>
              <a:buFont typeface="Arial"/>
              <a:buChar char="●"/>
              <a:tabLst>
                <a:tab pos="379095" algn="l"/>
              </a:tabLst>
            </a:pPr>
            <a:r>
              <a:rPr dirty="0" spc="100"/>
              <a:t>Load</a:t>
            </a:r>
            <a:r>
              <a:rPr dirty="0" spc="-50"/>
              <a:t> </a:t>
            </a:r>
            <a:r>
              <a:rPr dirty="0" spc="65"/>
              <a:t>Dataset</a:t>
            </a:r>
          </a:p>
          <a:p>
            <a:pPr marL="379095" indent="-366395">
              <a:lnSpc>
                <a:spcPct val="100000"/>
              </a:lnSpc>
              <a:spcBef>
                <a:spcPts val="1065"/>
              </a:spcBef>
              <a:buFont typeface="Arial"/>
              <a:buChar char="●"/>
              <a:tabLst>
                <a:tab pos="379095" algn="l"/>
              </a:tabLst>
            </a:pPr>
            <a:r>
              <a:rPr dirty="0"/>
              <a:t>Import</a:t>
            </a:r>
            <a:r>
              <a:rPr dirty="0" spc="55"/>
              <a:t> </a:t>
            </a:r>
            <a:r>
              <a:rPr dirty="0"/>
              <a:t>BERT</a:t>
            </a:r>
            <a:r>
              <a:rPr dirty="0" spc="10"/>
              <a:t> </a:t>
            </a:r>
            <a:r>
              <a:rPr dirty="0" spc="85"/>
              <a:t>model</a:t>
            </a:r>
            <a:r>
              <a:rPr dirty="0" spc="60"/>
              <a:t> </a:t>
            </a:r>
            <a:r>
              <a:rPr dirty="0" spc="130"/>
              <a:t>and</a:t>
            </a:r>
            <a:r>
              <a:rPr dirty="0" spc="55"/>
              <a:t> </a:t>
            </a:r>
            <a:r>
              <a:rPr dirty="0"/>
              <a:t>BERT</a:t>
            </a:r>
            <a:r>
              <a:rPr dirty="0" spc="-30"/>
              <a:t> </a:t>
            </a:r>
            <a:r>
              <a:rPr dirty="0" spc="-10"/>
              <a:t>Tokenizer</a:t>
            </a:r>
          </a:p>
          <a:p>
            <a:pPr marL="379095" indent="-366395">
              <a:lnSpc>
                <a:spcPct val="100000"/>
              </a:lnSpc>
              <a:spcBef>
                <a:spcPts val="1065"/>
              </a:spcBef>
              <a:buFont typeface="Arial"/>
              <a:buChar char="●"/>
              <a:tabLst>
                <a:tab pos="379095" algn="l"/>
              </a:tabLst>
            </a:pPr>
            <a:r>
              <a:rPr dirty="0" spc="55"/>
              <a:t>Data</a:t>
            </a:r>
            <a:r>
              <a:rPr dirty="0" spc="-55"/>
              <a:t> </a:t>
            </a:r>
            <a:r>
              <a:rPr dirty="0" spc="40"/>
              <a:t>preparation</a:t>
            </a:r>
          </a:p>
          <a:p>
            <a:pPr lvl="1" marL="836294" indent="-366395">
              <a:lnSpc>
                <a:spcPct val="100000"/>
              </a:lnSpc>
              <a:spcBef>
                <a:spcPts val="1065"/>
              </a:spcBef>
              <a:buFont typeface="Arial"/>
              <a:buChar char="○"/>
              <a:tabLst>
                <a:tab pos="836294" algn="l"/>
              </a:tabLst>
            </a:pPr>
            <a:r>
              <a:rPr dirty="0" sz="1800">
                <a:latin typeface="Gill Sans MT"/>
                <a:cs typeface="Gill Sans MT"/>
              </a:rPr>
              <a:t>Text</a:t>
            </a:r>
            <a:r>
              <a:rPr dirty="0" sz="1800" spc="-114">
                <a:latin typeface="Gill Sans MT"/>
                <a:cs typeface="Gill Sans MT"/>
              </a:rPr>
              <a:t> </a:t>
            </a:r>
            <a:r>
              <a:rPr dirty="0" sz="1800" spc="100">
                <a:latin typeface="Gill Sans MT"/>
                <a:cs typeface="Gill Sans MT"/>
              </a:rPr>
              <a:t>cleaning</a:t>
            </a:r>
            <a:endParaRPr sz="1800">
              <a:latin typeface="Gill Sans MT"/>
              <a:cs typeface="Gill Sans MT"/>
            </a:endParaRPr>
          </a:p>
          <a:p>
            <a:pPr lvl="1" marL="836294" indent="-366395">
              <a:lnSpc>
                <a:spcPct val="100000"/>
              </a:lnSpc>
              <a:spcBef>
                <a:spcPts val="15"/>
              </a:spcBef>
              <a:buFont typeface="Arial"/>
              <a:buChar char="○"/>
              <a:tabLst>
                <a:tab pos="836294" algn="l"/>
              </a:tabLst>
            </a:pPr>
            <a:r>
              <a:rPr dirty="0" sz="1800">
                <a:latin typeface="Gill Sans MT"/>
                <a:cs typeface="Gill Sans MT"/>
              </a:rPr>
              <a:t>Text</a:t>
            </a:r>
            <a:r>
              <a:rPr dirty="0" sz="1800" spc="-114">
                <a:latin typeface="Gill Sans MT"/>
                <a:cs typeface="Gill Sans MT"/>
              </a:rPr>
              <a:t> </a:t>
            </a:r>
            <a:r>
              <a:rPr dirty="0" sz="1800" spc="90">
                <a:latin typeface="Gill Sans MT"/>
                <a:cs typeface="Gill Sans MT"/>
              </a:rPr>
              <a:t>encoding</a:t>
            </a:r>
            <a:endParaRPr sz="1800">
              <a:latin typeface="Gill Sans MT"/>
              <a:cs typeface="Gill Sans MT"/>
            </a:endParaRPr>
          </a:p>
          <a:p>
            <a:pPr lvl="1" marL="836294" indent="-366395">
              <a:lnSpc>
                <a:spcPct val="100000"/>
              </a:lnSpc>
              <a:spcBef>
                <a:spcPts val="15"/>
              </a:spcBef>
              <a:buFont typeface="Arial"/>
              <a:buChar char="○"/>
              <a:tabLst>
                <a:tab pos="836294" algn="l"/>
              </a:tabLst>
            </a:pPr>
            <a:r>
              <a:rPr dirty="0" sz="1800" spc="65">
                <a:latin typeface="Gill Sans MT"/>
                <a:cs typeface="Gill Sans MT"/>
              </a:rPr>
              <a:t>Deﬁning</a:t>
            </a:r>
            <a:r>
              <a:rPr dirty="0" sz="1800" spc="-60">
                <a:latin typeface="Gill Sans MT"/>
                <a:cs typeface="Gill Sans MT"/>
              </a:rPr>
              <a:t> </a:t>
            </a:r>
            <a:r>
              <a:rPr dirty="0" sz="1800" spc="80">
                <a:latin typeface="Gill Sans MT"/>
                <a:cs typeface="Gill Sans MT"/>
              </a:rPr>
              <a:t>dataloaders</a:t>
            </a:r>
            <a:endParaRPr sz="1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2025-03-04T06:22:26Z</dcterms:created>
  <dcterms:modified xsi:type="dcterms:W3CDTF">2025-03-04T06:22:26Z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2025-03-04T00:00:00Z</vt:filetime>
  </property>
  <property fmtid="{D5CDD505-2E9C-101B-9397-08002B2CF9AE}" pid="3" name="Creator">
    <vt:lpwstr>Google</vt:lpwstr>
  </property>
  <property fmtid="{D5CDD505-2E9C-101B-9397-08002B2CF9AE}" pid="4" name="LastSaved">
    <vt:filetime>2025-03-04T00:00:00Z</vt:filetime>
  </property>
</Properties>
</file>