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7756" y="337813"/>
            <a:ext cx="738848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3200" y="2057400"/>
            <a:ext cx="3657600" cy="990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1000" y="4619475"/>
            <a:ext cx="1622999" cy="524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239" y="192930"/>
            <a:ext cx="8089520" cy="5970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8700" y="1047551"/>
            <a:ext cx="4720590" cy="330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223" y="2090280"/>
            <a:ext cx="747458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Introduction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022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 spc="150"/>
              <a:t>play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75"/>
              <a:t> </a:t>
            </a:r>
            <a:r>
              <a:rPr dirty="0" spc="275"/>
              <a:t>game</a:t>
            </a:r>
            <a:r>
              <a:rPr dirty="0" spc="-80"/>
              <a:t> </a:t>
            </a:r>
            <a:r>
              <a:rPr dirty="0" spc="-10"/>
              <a:t>“2048”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5249" y="823181"/>
            <a:ext cx="3630929" cy="140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Four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ways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move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numbers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25">
                <a:latin typeface="Gill Sans MT"/>
                <a:cs typeface="Gill Sans MT"/>
              </a:rPr>
              <a:t>Up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20">
                <a:latin typeface="Gill Sans MT"/>
                <a:cs typeface="Gill Sans MT"/>
              </a:rPr>
              <a:t>Down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50">
                <a:latin typeface="Gill Sans MT"/>
                <a:cs typeface="Gill Sans MT"/>
              </a:rPr>
              <a:t>Left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60">
                <a:latin typeface="Gill Sans MT"/>
                <a:cs typeface="Gill Sans MT"/>
              </a:rPr>
              <a:t>Right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472" y="818650"/>
            <a:ext cx="3546775" cy="35061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022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 spc="150"/>
              <a:t>play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75"/>
              <a:t> </a:t>
            </a:r>
            <a:r>
              <a:rPr dirty="0" spc="275"/>
              <a:t>game</a:t>
            </a:r>
            <a:r>
              <a:rPr dirty="0" spc="-80"/>
              <a:t> </a:t>
            </a:r>
            <a:r>
              <a:rPr dirty="0" spc="-10"/>
              <a:t>“2048”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5249" y="823181"/>
            <a:ext cx="4295140" cy="2233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Four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ways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move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numbers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25">
                <a:latin typeface="Gill Sans MT"/>
                <a:cs typeface="Gill Sans MT"/>
              </a:rPr>
              <a:t>Up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20">
                <a:latin typeface="Gill Sans MT"/>
                <a:cs typeface="Gill Sans MT"/>
              </a:rPr>
              <a:t>Down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50">
                <a:latin typeface="Gill Sans MT"/>
                <a:cs typeface="Gill Sans MT"/>
              </a:rPr>
              <a:t>Left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60">
                <a:latin typeface="Gill Sans MT"/>
                <a:cs typeface="Gill Sans MT"/>
              </a:rPr>
              <a:t>Right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Arial"/>
              <a:buChar char="○"/>
            </a:pPr>
            <a:endParaRPr sz="1800">
              <a:latin typeface="Gill Sans MT"/>
              <a:cs typeface="Gill Sans MT"/>
            </a:endParaRPr>
          </a:p>
          <a:p>
            <a:pPr marL="379095" marR="508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 spc="100">
                <a:latin typeface="Gill Sans MT"/>
                <a:cs typeface="Gill Sans MT"/>
              </a:rPr>
              <a:t>If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two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tiles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70">
                <a:latin typeface="Gill Sans MT"/>
                <a:cs typeface="Gill Sans MT"/>
              </a:rPr>
              <a:t>same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number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touch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-50">
                <a:latin typeface="Gill Sans MT"/>
                <a:cs typeface="Gill Sans MT"/>
              </a:rPr>
              <a:t>- </a:t>
            </a:r>
            <a:r>
              <a:rPr dirty="0" sz="1800" spc="50">
                <a:latin typeface="Gill Sans MT"/>
                <a:cs typeface="Gill Sans MT"/>
              </a:rPr>
              <a:t>they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merge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472" y="818650"/>
            <a:ext cx="3546775" cy="3506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022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 spc="150"/>
              <a:t>play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75"/>
              <a:t> </a:t>
            </a:r>
            <a:r>
              <a:rPr dirty="0" spc="275"/>
              <a:t>game</a:t>
            </a:r>
            <a:r>
              <a:rPr dirty="0" spc="-80"/>
              <a:t> </a:t>
            </a:r>
            <a:r>
              <a:rPr dirty="0" spc="-10"/>
              <a:t>“2048”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5249" y="823181"/>
            <a:ext cx="4366895" cy="306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Four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ways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move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numbers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25">
                <a:latin typeface="Gill Sans MT"/>
                <a:cs typeface="Gill Sans MT"/>
              </a:rPr>
              <a:t>Up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20">
                <a:latin typeface="Gill Sans MT"/>
                <a:cs typeface="Gill Sans MT"/>
              </a:rPr>
              <a:t>Down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50">
                <a:latin typeface="Gill Sans MT"/>
                <a:cs typeface="Gill Sans MT"/>
              </a:rPr>
              <a:t>Left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60">
                <a:latin typeface="Gill Sans MT"/>
                <a:cs typeface="Gill Sans MT"/>
              </a:rPr>
              <a:t>Right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Arial"/>
              <a:buChar char="○"/>
            </a:pPr>
            <a:endParaRPr sz="1800">
              <a:latin typeface="Gill Sans MT"/>
              <a:cs typeface="Gill Sans MT"/>
            </a:endParaRPr>
          </a:p>
          <a:p>
            <a:pPr marL="379095" marR="7620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 spc="100">
                <a:latin typeface="Gill Sans MT"/>
                <a:cs typeface="Gill Sans MT"/>
              </a:rPr>
              <a:t>If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two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tiles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70">
                <a:latin typeface="Gill Sans MT"/>
                <a:cs typeface="Gill Sans MT"/>
              </a:rPr>
              <a:t>same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number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touch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-50">
                <a:latin typeface="Gill Sans MT"/>
                <a:cs typeface="Gill Sans MT"/>
              </a:rPr>
              <a:t>- </a:t>
            </a:r>
            <a:r>
              <a:rPr dirty="0" sz="1800" spc="50">
                <a:latin typeface="Gill Sans MT"/>
                <a:cs typeface="Gill Sans MT"/>
              </a:rPr>
              <a:t>they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merge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508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 spc="-10">
                <a:latin typeface="Gill Sans MT"/>
                <a:cs typeface="Gill Sans MT"/>
              </a:rPr>
              <a:t>At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each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move,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one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tile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randomly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occurs </a:t>
            </a:r>
            <a:r>
              <a:rPr dirty="0" sz="1800" spc="55">
                <a:latin typeface="Gill Sans MT"/>
                <a:cs typeface="Gill Sans MT"/>
              </a:rPr>
              <a:t>in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45">
                <a:latin typeface="Gill Sans MT"/>
                <a:cs typeface="Gill Sans MT"/>
              </a:rPr>
              <a:t>an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empty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position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472" y="818650"/>
            <a:ext cx="3546775" cy="3506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022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 spc="150"/>
              <a:t>play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75"/>
              <a:t> </a:t>
            </a:r>
            <a:r>
              <a:rPr dirty="0" spc="275"/>
              <a:t>game</a:t>
            </a:r>
            <a:r>
              <a:rPr dirty="0" spc="-80"/>
              <a:t> </a:t>
            </a:r>
            <a:r>
              <a:rPr dirty="0" spc="-10"/>
              <a:t>“2048”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5249" y="823181"/>
            <a:ext cx="4366895" cy="3890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Four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ways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move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numbers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25">
                <a:latin typeface="Gill Sans MT"/>
                <a:cs typeface="Gill Sans MT"/>
              </a:rPr>
              <a:t>Up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20">
                <a:latin typeface="Gill Sans MT"/>
                <a:cs typeface="Gill Sans MT"/>
              </a:rPr>
              <a:t>Down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50">
                <a:latin typeface="Gill Sans MT"/>
                <a:cs typeface="Gill Sans MT"/>
              </a:rPr>
              <a:t>Left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60">
                <a:latin typeface="Gill Sans MT"/>
                <a:cs typeface="Gill Sans MT"/>
              </a:rPr>
              <a:t>Right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Arial"/>
              <a:buChar char="○"/>
            </a:pPr>
            <a:endParaRPr sz="1800">
              <a:latin typeface="Gill Sans MT"/>
              <a:cs typeface="Gill Sans MT"/>
            </a:endParaRPr>
          </a:p>
          <a:p>
            <a:pPr marL="379095" marR="7620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 spc="100">
                <a:latin typeface="Gill Sans MT"/>
                <a:cs typeface="Gill Sans MT"/>
              </a:rPr>
              <a:t>If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two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tiles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70">
                <a:latin typeface="Gill Sans MT"/>
                <a:cs typeface="Gill Sans MT"/>
              </a:rPr>
              <a:t>same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number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touch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-50">
                <a:latin typeface="Gill Sans MT"/>
                <a:cs typeface="Gill Sans MT"/>
              </a:rPr>
              <a:t>- </a:t>
            </a:r>
            <a:r>
              <a:rPr dirty="0" sz="1800" spc="50">
                <a:latin typeface="Gill Sans MT"/>
                <a:cs typeface="Gill Sans MT"/>
              </a:rPr>
              <a:t>they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merge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508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 spc="-10">
                <a:latin typeface="Gill Sans MT"/>
                <a:cs typeface="Gill Sans MT"/>
              </a:rPr>
              <a:t>At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each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move,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one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tile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randomly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occurs </a:t>
            </a:r>
            <a:r>
              <a:rPr dirty="0" sz="1800" spc="55">
                <a:latin typeface="Gill Sans MT"/>
                <a:cs typeface="Gill Sans MT"/>
              </a:rPr>
              <a:t>in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45">
                <a:latin typeface="Gill Sans MT"/>
                <a:cs typeface="Gill Sans MT"/>
              </a:rPr>
              <a:t>an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empty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position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marR="171450" indent="-367030">
              <a:lnSpc>
                <a:spcPct val="100699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The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175">
                <a:latin typeface="Gill Sans MT"/>
                <a:cs typeface="Gill Sans MT"/>
              </a:rPr>
              <a:t>game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 spc="120">
                <a:latin typeface="Gill Sans MT"/>
                <a:cs typeface="Gill Sans MT"/>
              </a:rPr>
              <a:t>ends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when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there’s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no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move </a:t>
            </a:r>
            <a:r>
              <a:rPr dirty="0" sz="1800" spc="95">
                <a:latin typeface="Gill Sans MT"/>
                <a:cs typeface="Gill Sans MT"/>
              </a:rPr>
              <a:t>available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472" y="818650"/>
            <a:ext cx="3546775" cy="35061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4559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40"/>
              <a:t> </a:t>
            </a:r>
            <a:r>
              <a:rPr dirty="0" spc="155"/>
              <a:t>of</a:t>
            </a:r>
            <a:r>
              <a:rPr dirty="0" spc="-40"/>
              <a:t> </a:t>
            </a:r>
            <a:r>
              <a:rPr dirty="0" spc="110"/>
              <a:t>Problem</a:t>
            </a:r>
            <a:r>
              <a:rPr dirty="0" spc="-40"/>
              <a:t> </a:t>
            </a:r>
            <a:r>
              <a:rPr dirty="0" spc="12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454131"/>
            <a:ext cx="3943985" cy="14046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9900" marR="739775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800" spc="155" i="1">
                <a:latin typeface="Gill Sans MT"/>
                <a:cs typeface="Gill Sans MT"/>
              </a:rPr>
              <a:t>Play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10" i="1">
                <a:latin typeface="Gill Sans MT"/>
                <a:cs typeface="Gill Sans MT"/>
              </a:rPr>
              <a:t>the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60" i="1">
                <a:latin typeface="Gill Sans MT"/>
                <a:cs typeface="Gill Sans MT"/>
              </a:rPr>
              <a:t>game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i="1">
                <a:latin typeface="Gill Sans MT"/>
                <a:cs typeface="Gill Sans MT"/>
              </a:rPr>
              <a:t>“2048”</a:t>
            </a:r>
            <a:r>
              <a:rPr dirty="0" sz="1800" spc="-55" i="1">
                <a:latin typeface="Gill Sans MT"/>
                <a:cs typeface="Gill Sans MT"/>
              </a:rPr>
              <a:t> </a:t>
            </a:r>
            <a:r>
              <a:rPr dirty="0" sz="1800" spc="150" i="1">
                <a:latin typeface="Gill Sans MT"/>
                <a:cs typeface="Gill Sans MT"/>
              </a:rPr>
              <a:t>using</a:t>
            </a:r>
            <a:r>
              <a:rPr dirty="0" sz="1800" spc="150" i="1">
                <a:latin typeface="Gill Sans MT"/>
                <a:cs typeface="Gill Sans MT"/>
              </a:rPr>
              <a:t> </a:t>
            </a:r>
            <a:r>
              <a:rPr dirty="0" sz="1800" spc="155" i="1">
                <a:latin typeface="Gill Sans MT"/>
                <a:cs typeface="Gill Sans MT"/>
              </a:rPr>
              <a:t>speech</a:t>
            </a:r>
            <a:r>
              <a:rPr dirty="0" sz="1800" spc="-45" i="1">
                <a:latin typeface="Gill Sans MT"/>
                <a:cs typeface="Gill Sans MT"/>
              </a:rPr>
              <a:t> </a:t>
            </a:r>
            <a:r>
              <a:rPr dirty="0" sz="1800" spc="165" i="1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00699"/>
              </a:lnSpc>
            </a:pPr>
            <a:r>
              <a:rPr dirty="0" sz="1800" spc="-40" b="1">
                <a:latin typeface="Gill Sans MT"/>
                <a:cs typeface="Gill Sans MT"/>
              </a:rPr>
              <a:t>Step</a:t>
            </a:r>
            <a:r>
              <a:rPr dirty="0" sz="1800" spc="-30" b="1">
                <a:latin typeface="Gill Sans MT"/>
                <a:cs typeface="Gill Sans MT"/>
              </a:rPr>
              <a:t> </a:t>
            </a:r>
            <a:r>
              <a:rPr dirty="0" sz="1800" spc="-80" b="1">
                <a:latin typeface="Gill Sans MT"/>
                <a:cs typeface="Gill Sans MT"/>
              </a:rPr>
              <a:t>I</a:t>
            </a:r>
            <a:r>
              <a:rPr dirty="0" sz="1800" spc="-20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6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Train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Deep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Learning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to </a:t>
            </a:r>
            <a:r>
              <a:rPr dirty="0" sz="1800" spc="65">
                <a:latin typeface="Gill Sans MT"/>
                <a:cs typeface="Gill Sans MT"/>
              </a:rPr>
              <a:t>identify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20">
                <a:latin typeface="Gill Sans MT"/>
                <a:cs typeface="Gill Sans MT"/>
              </a:rPr>
              <a:t>speech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923" y="878913"/>
            <a:ext cx="3546775" cy="35061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4559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40"/>
              <a:t> </a:t>
            </a:r>
            <a:r>
              <a:rPr dirty="0" spc="155"/>
              <a:t>of</a:t>
            </a:r>
            <a:r>
              <a:rPr dirty="0" spc="-40"/>
              <a:t> </a:t>
            </a:r>
            <a:r>
              <a:rPr dirty="0" spc="110"/>
              <a:t>Problem</a:t>
            </a:r>
            <a:r>
              <a:rPr dirty="0" spc="-40"/>
              <a:t> </a:t>
            </a:r>
            <a:r>
              <a:rPr dirty="0" spc="12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454131"/>
            <a:ext cx="3987800" cy="22332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9900" marR="78359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800" spc="155" i="1">
                <a:latin typeface="Gill Sans MT"/>
                <a:cs typeface="Gill Sans MT"/>
              </a:rPr>
              <a:t>Play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10" i="1">
                <a:latin typeface="Gill Sans MT"/>
                <a:cs typeface="Gill Sans MT"/>
              </a:rPr>
              <a:t>the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60" i="1">
                <a:latin typeface="Gill Sans MT"/>
                <a:cs typeface="Gill Sans MT"/>
              </a:rPr>
              <a:t>game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i="1">
                <a:latin typeface="Gill Sans MT"/>
                <a:cs typeface="Gill Sans MT"/>
              </a:rPr>
              <a:t>“2048”</a:t>
            </a:r>
            <a:r>
              <a:rPr dirty="0" sz="1800" spc="-55" i="1">
                <a:latin typeface="Gill Sans MT"/>
                <a:cs typeface="Gill Sans MT"/>
              </a:rPr>
              <a:t> </a:t>
            </a:r>
            <a:r>
              <a:rPr dirty="0" sz="1800" spc="150" i="1">
                <a:latin typeface="Gill Sans MT"/>
                <a:cs typeface="Gill Sans MT"/>
              </a:rPr>
              <a:t>using</a:t>
            </a:r>
            <a:r>
              <a:rPr dirty="0" sz="1800" spc="150" i="1">
                <a:latin typeface="Gill Sans MT"/>
                <a:cs typeface="Gill Sans MT"/>
              </a:rPr>
              <a:t> </a:t>
            </a:r>
            <a:r>
              <a:rPr dirty="0" sz="1800" spc="155" i="1">
                <a:latin typeface="Gill Sans MT"/>
                <a:cs typeface="Gill Sans MT"/>
              </a:rPr>
              <a:t>speech</a:t>
            </a:r>
            <a:r>
              <a:rPr dirty="0" sz="1800" spc="-45" i="1">
                <a:latin typeface="Gill Sans MT"/>
                <a:cs typeface="Gill Sans MT"/>
              </a:rPr>
              <a:t> </a:t>
            </a:r>
            <a:r>
              <a:rPr dirty="0" sz="1800" spc="165" i="1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Gill Sans MT"/>
              <a:cs typeface="Gill Sans MT"/>
            </a:endParaRPr>
          </a:p>
          <a:p>
            <a:pPr marL="12700" marR="48260">
              <a:lnSpc>
                <a:spcPct val="100699"/>
              </a:lnSpc>
            </a:pPr>
            <a:r>
              <a:rPr dirty="0" sz="1800" spc="-40" b="1">
                <a:latin typeface="Gill Sans MT"/>
                <a:cs typeface="Gill Sans MT"/>
              </a:rPr>
              <a:t>Step</a:t>
            </a:r>
            <a:r>
              <a:rPr dirty="0" sz="1800" spc="-30" b="1">
                <a:latin typeface="Gill Sans MT"/>
                <a:cs typeface="Gill Sans MT"/>
              </a:rPr>
              <a:t> </a:t>
            </a:r>
            <a:r>
              <a:rPr dirty="0" sz="1800" spc="-80" b="1">
                <a:latin typeface="Gill Sans MT"/>
                <a:cs typeface="Gill Sans MT"/>
              </a:rPr>
              <a:t>I</a:t>
            </a:r>
            <a:r>
              <a:rPr dirty="0" sz="1800" spc="-20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6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Train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Deep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Learning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to </a:t>
            </a:r>
            <a:r>
              <a:rPr dirty="0" sz="1800" spc="65">
                <a:latin typeface="Gill Sans MT"/>
                <a:cs typeface="Gill Sans MT"/>
              </a:rPr>
              <a:t>identify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20">
                <a:latin typeface="Gill Sans MT"/>
                <a:cs typeface="Gill Sans MT"/>
              </a:rPr>
              <a:t>speech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dirty="0" sz="1800" spc="-40" b="1">
                <a:latin typeface="Gill Sans MT"/>
                <a:cs typeface="Gill Sans MT"/>
              </a:rPr>
              <a:t>Step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spc="-90" b="1">
                <a:latin typeface="Gill Sans MT"/>
                <a:cs typeface="Gill Sans MT"/>
              </a:rPr>
              <a:t>II</a:t>
            </a:r>
            <a:r>
              <a:rPr dirty="0" sz="1800" spc="-40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Identify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20">
                <a:latin typeface="Gill Sans MT"/>
                <a:cs typeface="Gill Sans MT"/>
              </a:rPr>
              <a:t>speech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commands </a:t>
            </a:r>
            <a:r>
              <a:rPr dirty="0" sz="1800" spc="55">
                <a:latin typeface="Gill Sans MT"/>
                <a:cs typeface="Gill Sans MT"/>
              </a:rPr>
              <a:t>in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real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time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play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50">
                <a:latin typeface="Gill Sans MT"/>
                <a:cs typeface="Gill Sans MT"/>
              </a:rPr>
              <a:t>game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923" y="878913"/>
            <a:ext cx="3546775" cy="3506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4559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40"/>
              <a:t> </a:t>
            </a:r>
            <a:r>
              <a:rPr dirty="0" spc="155"/>
              <a:t>of</a:t>
            </a:r>
            <a:r>
              <a:rPr dirty="0" spc="-40"/>
              <a:t> </a:t>
            </a:r>
            <a:r>
              <a:rPr dirty="0" spc="110"/>
              <a:t>Problem</a:t>
            </a:r>
            <a:r>
              <a:rPr dirty="0" spc="-40"/>
              <a:t> </a:t>
            </a:r>
            <a:r>
              <a:rPr dirty="0" spc="12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454131"/>
            <a:ext cx="3943985" cy="14046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9900" marR="739775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800" spc="155" i="1">
                <a:latin typeface="Gill Sans MT"/>
                <a:cs typeface="Gill Sans MT"/>
              </a:rPr>
              <a:t>Play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10" i="1">
                <a:latin typeface="Gill Sans MT"/>
                <a:cs typeface="Gill Sans MT"/>
              </a:rPr>
              <a:t>the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60" i="1">
                <a:latin typeface="Gill Sans MT"/>
                <a:cs typeface="Gill Sans MT"/>
              </a:rPr>
              <a:t>game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i="1">
                <a:latin typeface="Gill Sans MT"/>
                <a:cs typeface="Gill Sans MT"/>
              </a:rPr>
              <a:t>“2048”</a:t>
            </a:r>
            <a:r>
              <a:rPr dirty="0" sz="1800" spc="-55" i="1">
                <a:latin typeface="Gill Sans MT"/>
                <a:cs typeface="Gill Sans MT"/>
              </a:rPr>
              <a:t> </a:t>
            </a:r>
            <a:r>
              <a:rPr dirty="0" sz="1800" spc="150" i="1">
                <a:latin typeface="Gill Sans MT"/>
                <a:cs typeface="Gill Sans MT"/>
              </a:rPr>
              <a:t>using</a:t>
            </a:r>
            <a:r>
              <a:rPr dirty="0" sz="1800" spc="150" i="1">
                <a:latin typeface="Gill Sans MT"/>
                <a:cs typeface="Gill Sans MT"/>
              </a:rPr>
              <a:t> </a:t>
            </a:r>
            <a:r>
              <a:rPr dirty="0" sz="1800" spc="155" i="1">
                <a:latin typeface="Gill Sans MT"/>
                <a:cs typeface="Gill Sans MT"/>
              </a:rPr>
              <a:t>speech</a:t>
            </a:r>
            <a:r>
              <a:rPr dirty="0" sz="1800" spc="-45" i="1">
                <a:latin typeface="Gill Sans MT"/>
                <a:cs typeface="Gill Sans MT"/>
              </a:rPr>
              <a:t> </a:t>
            </a:r>
            <a:r>
              <a:rPr dirty="0" sz="1800" spc="165" i="1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00699"/>
              </a:lnSpc>
            </a:pPr>
            <a:r>
              <a:rPr dirty="0" sz="1800" spc="-40" b="1">
                <a:latin typeface="Gill Sans MT"/>
                <a:cs typeface="Gill Sans MT"/>
              </a:rPr>
              <a:t>Step</a:t>
            </a:r>
            <a:r>
              <a:rPr dirty="0" sz="1800" spc="-30" b="1">
                <a:latin typeface="Gill Sans MT"/>
                <a:cs typeface="Gill Sans MT"/>
              </a:rPr>
              <a:t> </a:t>
            </a:r>
            <a:r>
              <a:rPr dirty="0" sz="1800" spc="-80" b="1">
                <a:latin typeface="Gill Sans MT"/>
                <a:cs typeface="Gill Sans MT"/>
              </a:rPr>
              <a:t>I</a:t>
            </a:r>
            <a:r>
              <a:rPr dirty="0" sz="1800" spc="-20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6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Train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Deep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Learning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to </a:t>
            </a:r>
            <a:r>
              <a:rPr dirty="0" sz="1800" spc="65">
                <a:latin typeface="Gill Sans MT"/>
                <a:cs typeface="Gill Sans MT"/>
              </a:rPr>
              <a:t>identify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20">
                <a:latin typeface="Gill Sans MT"/>
                <a:cs typeface="Gill Sans MT"/>
              </a:rPr>
              <a:t>speech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923" y="878913"/>
            <a:ext cx="3546775" cy="35061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98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About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80"/>
              <a:t> </a:t>
            </a:r>
            <a:r>
              <a:rPr dirty="0" spc="105"/>
              <a:t>Dataset</a:t>
            </a:r>
            <a:r>
              <a:rPr dirty="0" spc="-80"/>
              <a:t> </a:t>
            </a:r>
            <a:r>
              <a:rPr dirty="0" spc="-135"/>
              <a:t>-</a:t>
            </a:r>
            <a:r>
              <a:rPr dirty="0" spc="-80"/>
              <a:t> </a:t>
            </a:r>
            <a:r>
              <a:rPr dirty="0" spc="195"/>
              <a:t>Speech</a:t>
            </a:r>
            <a:r>
              <a:rPr dirty="0" spc="-80"/>
              <a:t> </a:t>
            </a:r>
            <a:r>
              <a:rPr dirty="0" spc="160"/>
              <a:t>Commands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12" y="894613"/>
            <a:ext cx="6796674" cy="33542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078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About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80"/>
              <a:t> </a:t>
            </a:r>
            <a:r>
              <a:rPr dirty="0" spc="105"/>
              <a:t>Dataset</a:t>
            </a:r>
            <a:r>
              <a:rPr dirty="0" spc="-75"/>
              <a:t> </a:t>
            </a:r>
            <a:r>
              <a:rPr dirty="0" spc="-135"/>
              <a:t>-</a:t>
            </a:r>
            <a:r>
              <a:rPr dirty="0" spc="-80"/>
              <a:t> </a:t>
            </a:r>
            <a:r>
              <a:rPr dirty="0" spc="75"/>
              <a:t>Data</a:t>
            </a:r>
            <a:r>
              <a:rPr dirty="0" spc="-75"/>
              <a:t> </a:t>
            </a:r>
            <a:r>
              <a:rPr dirty="0" spc="-10"/>
              <a:t>Distribution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99537" y="1477575"/>
          <a:ext cx="7621270" cy="2176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/>
                <a:gridCol w="2512060"/>
                <a:gridCol w="2512060"/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Speech</a:t>
                      </a:r>
                      <a:r>
                        <a:rPr dirty="0" sz="14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Command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Audio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Sample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audio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files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left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3801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"/>
                          <a:cs typeface="Arial"/>
                        </a:rPr>
                        <a:t>right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3778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up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3723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down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"/>
                          <a:cs typeface="Arial"/>
                        </a:rPr>
                        <a:t>3917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2787966"/>
            <a:ext cx="457199" cy="457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3203952"/>
            <a:ext cx="457199" cy="457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1914752"/>
            <a:ext cx="457199" cy="88558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583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019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Recap:</a:t>
            </a:r>
            <a:r>
              <a:rPr dirty="0" spc="-90"/>
              <a:t> </a:t>
            </a:r>
            <a:r>
              <a:rPr dirty="0"/>
              <a:t>What</a:t>
            </a:r>
            <a:r>
              <a:rPr dirty="0" spc="-85"/>
              <a:t> </a:t>
            </a:r>
            <a:r>
              <a:rPr dirty="0" spc="204"/>
              <a:t>is</a:t>
            </a:r>
            <a:r>
              <a:rPr dirty="0" spc="-85"/>
              <a:t> </a:t>
            </a:r>
            <a:r>
              <a:rPr dirty="0" spc="215"/>
              <a:t>an</a:t>
            </a:r>
            <a:r>
              <a:rPr dirty="0" spc="-85"/>
              <a:t> </a:t>
            </a:r>
            <a:r>
              <a:rPr dirty="0" spc="65"/>
              <a:t>Audio</a:t>
            </a:r>
            <a:r>
              <a:rPr dirty="0" spc="-85"/>
              <a:t> </a:t>
            </a:r>
            <a:r>
              <a:rPr dirty="0" spc="220"/>
              <a:t>Signal?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8700" y="1182806"/>
            <a:ext cx="3607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Gill Sans MT"/>
                <a:cs typeface="Gill Sans MT"/>
              </a:rPr>
              <a:t>1.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spc="-105" b="1">
                <a:latin typeface="Gill Sans MT"/>
                <a:cs typeface="Gill Sans MT"/>
              </a:rPr>
              <a:t>Data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spc="-40" b="1">
                <a:latin typeface="Gill Sans MT"/>
                <a:cs typeface="Gill Sans MT"/>
              </a:rPr>
              <a:t>Loading </a:t>
            </a:r>
            <a:r>
              <a:rPr dirty="0" sz="1800" spc="-20" b="1">
                <a:latin typeface="Gill Sans MT"/>
                <a:cs typeface="Gill Sans MT"/>
              </a:rPr>
              <a:t>and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spc="-10" b="1">
                <a:latin typeface="Gill Sans MT"/>
                <a:cs typeface="Gill Sans MT"/>
              </a:rPr>
              <a:t>Preprocessing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583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8700" y="1047551"/>
            <a:ext cx="3607435" cy="84455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6065" algn="l"/>
              </a:tabLst>
            </a:pPr>
            <a:r>
              <a:rPr dirty="0" sz="1800" spc="-105" b="1">
                <a:latin typeface="Gill Sans MT"/>
                <a:cs typeface="Gill Sans MT"/>
              </a:rPr>
              <a:t>Data</a:t>
            </a:r>
            <a:r>
              <a:rPr dirty="0" sz="1800" spc="-55" b="1">
                <a:latin typeface="Gill Sans MT"/>
                <a:cs typeface="Gill Sans MT"/>
              </a:rPr>
              <a:t> </a:t>
            </a:r>
            <a:r>
              <a:rPr dirty="0" sz="1800" spc="-40" b="1">
                <a:latin typeface="Gill Sans MT"/>
                <a:cs typeface="Gill Sans MT"/>
              </a:rPr>
              <a:t>Loading</a:t>
            </a:r>
            <a:r>
              <a:rPr dirty="0" sz="1800" spc="-70" b="1">
                <a:latin typeface="Gill Sans MT"/>
                <a:cs typeface="Gill Sans MT"/>
              </a:rPr>
              <a:t> </a:t>
            </a:r>
            <a:r>
              <a:rPr dirty="0" sz="1800" spc="-20" b="1">
                <a:latin typeface="Gill Sans MT"/>
                <a:cs typeface="Gill Sans MT"/>
              </a:rPr>
              <a:t>and</a:t>
            </a:r>
            <a:r>
              <a:rPr dirty="0" sz="1800" spc="-65" b="1">
                <a:latin typeface="Gill Sans MT"/>
                <a:cs typeface="Gill Sans MT"/>
              </a:rPr>
              <a:t> </a:t>
            </a:r>
            <a:r>
              <a:rPr dirty="0" sz="1800" spc="-10" b="1">
                <a:latin typeface="Gill Sans MT"/>
                <a:cs typeface="Gill Sans MT"/>
              </a:rPr>
              <a:t>Preprocessing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85">
                <a:latin typeface="Gill Sans MT"/>
                <a:cs typeface="Gill Sans MT"/>
              </a:rPr>
              <a:t>Install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important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libraries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583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8700" y="1047551"/>
            <a:ext cx="3607435" cy="125412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6065" algn="l"/>
              </a:tabLst>
            </a:pPr>
            <a:r>
              <a:rPr dirty="0" sz="1800" spc="-105" b="1">
                <a:latin typeface="Gill Sans MT"/>
                <a:cs typeface="Gill Sans MT"/>
              </a:rPr>
              <a:t>Data</a:t>
            </a:r>
            <a:r>
              <a:rPr dirty="0" sz="1800" spc="-55" b="1">
                <a:latin typeface="Gill Sans MT"/>
                <a:cs typeface="Gill Sans MT"/>
              </a:rPr>
              <a:t> </a:t>
            </a:r>
            <a:r>
              <a:rPr dirty="0" sz="1800" spc="-40" b="1">
                <a:latin typeface="Gill Sans MT"/>
                <a:cs typeface="Gill Sans MT"/>
              </a:rPr>
              <a:t>Loading</a:t>
            </a:r>
            <a:r>
              <a:rPr dirty="0" sz="1800" spc="-70" b="1">
                <a:latin typeface="Gill Sans MT"/>
                <a:cs typeface="Gill Sans MT"/>
              </a:rPr>
              <a:t> </a:t>
            </a:r>
            <a:r>
              <a:rPr dirty="0" sz="1800" spc="-20" b="1">
                <a:latin typeface="Gill Sans MT"/>
                <a:cs typeface="Gill Sans MT"/>
              </a:rPr>
              <a:t>and</a:t>
            </a:r>
            <a:r>
              <a:rPr dirty="0" sz="1800" spc="-65" b="1">
                <a:latin typeface="Gill Sans MT"/>
                <a:cs typeface="Gill Sans MT"/>
              </a:rPr>
              <a:t> </a:t>
            </a:r>
            <a:r>
              <a:rPr dirty="0" sz="1800" spc="-10" b="1">
                <a:latin typeface="Gill Sans MT"/>
                <a:cs typeface="Gill Sans MT"/>
              </a:rPr>
              <a:t>Preprocessing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85">
                <a:latin typeface="Gill Sans MT"/>
                <a:cs typeface="Gill Sans MT"/>
              </a:rPr>
              <a:t>Install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important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libraries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Exploration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583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8700" y="1047551"/>
            <a:ext cx="4592320" cy="166370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6065" algn="l"/>
              </a:tabLst>
            </a:pPr>
            <a:r>
              <a:rPr dirty="0" sz="1800" spc="-105" b="1">
                <a:latin typeface="Gill Sans MT"/>
                <a:cs typeface="Gill Sans MT"/>
              </a:rPr>
              <a:t>Data</a:t>
            </a:r>
            <a:r>
              <a:rPr dirty="0" sz="1800" spc="-55" b="1">
                <a:latin typeface="Gill Sans MT"/>
                <a:cs typeface="Gill Sans MT"/>
              </a:rPr>
              <a:t> </a:t>
            </a:r>
            <a:r>
              <a:rPr dirty="0" sz="1800" spc="-40" b="1">
                <a:latin typeface="Gill Sans MT"/>
                <a:cs typeface="Gill Sans MT"/>
              </a:rPr>
              <a:t>Loading</a:t>
            </a:r>
            <a:r>
              <a:rPr dirty="0" sz="1800" spc="-70" b="1">
                <a:latin typeface="Gill Sans MT"/>
                <a:cs typeface="Gill Sans MT"/>
              </a:rPr>
              <a:t> </a:t>
            </a:r>
            <a:r>
              <a:rPr dirty="0" sz="1800" spc="-20" b="1">
                <a:latin typeface="Gill Sans MT"/>
                <a:cs typeface="Gill Sans MT"/>
              </a:rPr>
              <a:t>and</a:t>
            </a:r>
            <a:r>
              <a:rPr dirty="0" sz="1800" spc="-65" b="1">
                <a:latin typeface="Gill Sans MT"/>
                <a:cs typeface="Gill Sans MT"/>
              </a:rPr>
              <a:t> </a:t>
            </a:r>
            <a:r>
              <a:rPr dirty="0" sz="1800" spc="-10" b="1">
                <a:latin typeface="Gill Sans MT"/>
                <a:cs typeface="Gill Sans MT"/>
              </a:rPr>
              <a:t>Preprocessing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85">
                <a:latin typeface="Gill Sans MT"/>
                <a:cs typeface="Gill Sans MT"/>
              </a:rPr>
              <a:t>Install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important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libraries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Exploration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100">
                <a:latin typeface="Gill Sans MT"/>
                <a:cs typeface="Gill Sans MT"/>
              </a:rPr>
              <a:t>Load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data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using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custom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Loader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583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6065" algn="l"/>
              </a:tabLst>
            </a:pPr>
            <a:r>
              <a:rPr dirty="0" spc="-105"/>
              <a:t>Data</a:t>
            </a:r>
            <a:r>
              <a:rPr dirty="0" spc="-55"/>
              <a:t> </a:t>
            </a:r>
            <a:r>
              <a:rPr dirty="0" spc="-40"/>
              <a:t>Loading</a:t>
            </a:r>
            <a:r>
              <a:rPr dirty="0" spc="-70"/>
              <a:t> </a:t>
            </a:r>
            <a:r>
              <a:rPr dirty="0" spc="-20"/>
              <a:t>and</a:t>
            </a:r>
            <a:r>
              <a:rPr dirty="0" spc="-65"/>
              <a:t> </a:t>
            </a:r>
            <a:r>
              <a:rPr dirty="0" spc="-10"/>
              <a:t>Preprocessing</a:t>
            </a: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85">
                <a:latin typeface="Gill Sans MT"/>
                <a:cs typeface="Gill Sans MT"/>
              </a:rPr>
              <a:t>Install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important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libraries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Exploration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100">
                <a:latin typeface="Gill Sans MT"/>
                <a:cs typeface="Gill Sans MT"/>
              </a:rPr>
              <a:t>Load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data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using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custom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Loader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buFont typeface="Gill Sans MT"/>
              <a:buAutoNum type="arabicPeriod"/>
            </a:pPr>
          </a:p>
          <a:p>
            <a:pPr lvl="1">
              <a:lnSpc>
                <a:spcPct val="100000"/>
              </a:lnSpc>
              <a:spcBef>
                <a:spcPts val="114"/>
              </a:spcBef>
              <a:buFont typeface="Gill Sans MT"/>
              <a:buAutoNum type="arabicPeriod"/>
            </a:pPr>
          </a:p>
          <a:p>
            <a:pPr marL="266065" indent="-253365">
              <a:lnSpc>
                <a:spcPct val="100000"/>
              </a:lnSpc>
              <a:buAutoNum type="arabicPeriod"/>
              <a:tabLst>
                <a:tab pos="266065" algn="l"/>
              </a:tabLst>
            </a:pPr>
            <a:r>
              <a:rPr dirty="0" spc="-10"/>
              <a:t>Speech</a:t>
            </a:r>
            <a:r>
              <a:rPr dirty="0" spc="-25"/>
              <a:t> </a:t>
            </a:r>
            <a:r>
              <a:rPr dirty="0" spc="-114"/>
              <a:t>Command</a:t>
            </a:r>
            <a:r>
              <a:rPr dirty="0" spc="-20"/>
              <a:t> </a:t>
            </a:r>
            <a:r>
              <a:rPr dirty="0" spc="-50"/>
              <a:t>Identiﬁcation</a:t>
            </a:r>
            <a:r>
              <a:rPr dirty="0" spc="-25"/>
              <a:t> </a:t>
            </a:r>
            <a:r>
              <a:rPr dirty="0"/>
              <a:t>using</a:t>
            </a:r>
            <a:r>
              <a:rPr dirty="0" spc="-20"/>
              <a:t> </a:t>
            </a:r>
            <a:r>
              <a:rPr dirty="0" spc="-285"/>
              <a:t>CNN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583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6065" algn="l"/>
              </a:tabLst>
            </a:pPr>
            <a:r>
              <a:rPr dirty="0" spc="-105"/>
              <a:t>Data</a:t>
            </a:r>
            <a:r>
              <a:rPr dirty="0" spc="-55"/>
              <a:t> </a:t>
            </a:r>
            <a:r>
              <a:rPr dirty="0" spc="-40"/>
              <a:t>Loading</a:t>
            </a:r>
            <a:r>
              <a:rPr dirty="0" spc="-70"/>
              <a:t> </a:t>
            </a:r>
            <a:r>
              <a:rPr dirty="0" spc="-20"/>
              <a:t>and</a:t>
            </a:r>
            <a:r>
              <a:rPr dirty="0" spc="-65"/>
              <a:t> </a:t>
            </a:r>
            <a:r>
              <a:rPr dirty="0" spc="-10"/>
              <a:t>Preprocessing</a:t>
            </a: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85">
                <a:latin typeface="Gill Sans MT"/>
                <a:cs typeface="Gill Sans MT"/>
              </a:rPr>
              <a:t>Install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important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libraries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Exploration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100">
                <a:latin typeface="Gill Sans MT"/>
                <a:cs typeface="Gill Sans MT"/>
              </a:rPr>
              <a:t>Load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data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using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custom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Loader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buFont typeface="Gill Sans MT"/>
              <a:buAutoNum type="arabicPeriod"/>
            </a:pPr>
          </a:p>
          <a:p>
            <a:pPr lvl="1">
              <a:lnSpc>
                <a:spcPct val="100000"/>
              </a:lnSpc>
              <a:spcBef>
                <a:spcPts val="114"/>
              </a:spcBef>
              <a:buFont typeface="Gill Sans MT"/>
              <a:buAutoNum type="arabicPeriod"/>
            </a:pPr>
          </a:p>
          <a:p>
            <a:pPr marL="266065" indent="-253365">
              <a:lnSpc>
                <a:spcPct val="100000"/>
              </a:lnSpc>
              <a:buAutoNum type="arabicPeriod"/>
              <a:tabLst>
                <a:tab pos="266065" algn="l"/>
              </a:tabLst>
            </a:pPr>
            <a:r>
              <a:rPr dirty="0" spc="-10"/>
              <a:t>Speech</a:t>
            </a:r>
            <a:r>
              <a:rPr dirty="0" spc="-25"/>
              <a:t> </a:t>
            </a:r>
            <a:r>
              <a:rPr dirty="0" spc="-114"/>
              <a:t>Command</a:t>
            </a:r>
            <a:r>
              <a:rPr dirty="0" spc="-20"/>
              <a:t> </a:t>
            </a:r>
            <a:r>
              <a:rPr dirty="0" spc="-50"/>
              <a:t>Identiﬁcation</a:t>
            </a:r>
            <a:r>
              <a:rPr dirty="0" spc="-25"/>
              <a:t> </a:t>
            </a:r>
            <a:r>
              <a:rPr dirty="0"/>
              <a:t>using</a:t>
            </a:r>
            <a:r>
              <a:rPr dirty="0" spc="-20"/>
              <a:t> </a:t>
            </a:r>
            <a:r>
              <a:rPr dirty="0" spc="-285"/>
              <a:t>CNN</a:t>
            </a: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>
                <a:latin typeface="Gill Sans MT"/>
                <a:cs typeface="Gill Sans MT"/>
              </a:rPr>
              <a:t>Deﬁne</a:t>
            </a:r>
            <a:r>
              <a:rPr dirty="0" sz="1800" spc="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3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architecture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583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6065" algn="l"/>
              </a:tabLst>
            </a:pPr>
            <a:r>
              <a:rPr dirty="0" spc="-105"/>
              <a:t>Data</a:t>
            </a:r>
            <a:r>
              <a:rPr dirty="0" spc="-55"/>
              <a:t> </a:t>
            </a:r>
            <a:r>
              <a:rPr dirty="0" spc="-40"/>
              <a:t>Loading</a:t>
            </a:r>
            <a:r>
              <a:rPr dirty="0" spc="-70"/>
              <a:t> </a:t>
            </a:r>
            <a:r>
              <a:rPr dirty="0" spc="-20"/>
              <a:t>and</a:t>
            </a:r>
            <a:r>
              <a:rPr dirty="0" spc="-65"/>
              <a:t> </a:t>
            </a:r>
            <a:r>
              <a:rPr dirty="0" spc="-10"/>
              <a:t>Preprocessing</a:t>
            </a: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85">
                <a:latin typeface="Gill Sans MT"/>
                <a:cs typeface="Gill Sans MT"/>
              </a:rPr>
              <a:t>Install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important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libraries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Exploration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100">
                <a:latin typeface="Gill Sans MT"/>
                <a:cs typeface="Gill Sans MT"/>
              </a:rPr>
              <a:t>Load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data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using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custom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Loader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buFont typeface="Gill Sans MT"/>
              <a:buAutoNum type="arabicPeriod"/>
            </a:pPr>
          </a:p>
          <a:p>
            <a:pPr lvl="1">
              <a:lnSpc>
                <a:spcPct val="100000"/>
              </a:lnSpc>
              <a:spcBef>
                <a:spcPts val="114"/>
              </a:spcBef>
              <a:buFont typeface="Gill Sans MT"/>
              <a:buAutoNum type="arabicPeriod"/>
            </a:pPr>
          </a:p>
          <a:p>
            <a:pPr marL="266065" indent="-253365">
              <a:lnSpc>
                <a:spcPct val="100000"/>
              </a:lnSpc>
              <a:buAutoNum type="arabicPeriod"/>
              <a:tabLst>
                <a:tab pos="266065" algn="l"/>
              </a:tabLst>
            </a:pPr>
            <a:r>
              <a:rPr dirty="0" spc="-10"/>
              <a:t>Speech</a:t>
            </a:r>
            <a:r>
              <a:rPr dirty="0" spc="-25"/>
              <a:t> </a:t>
            </a:r>
            <a:r>
              <a:rPr dirty="0" spc="-114"/>
              <a:t>Command</a:t>
            </a:r>
            <a:r>
              <a:rPr dirty="0" spc="-20"/>
              <a:t> </a:t>
            </a:r>
            <a:r>
              <a:rPr dirty="0" spc="-50"/>
              <a:t>Identiﬁcation</a:t>
            </a:r>
            <a:r>
              <a:rPr dirty="0" spc="-25"/>
              <a:t> </a:t>
            </a:r>
            <a:r>
              <a:rPr dirty="0"/>
              <a:t>using</a:t>
            </a:r>
            <a:r>
              <a:rPr dirty="0" spc="-20"/>
              <a:t> </a:t>
            </a:r>
            <a:r>
              <a:rPr dirty="0" spc="-285"/>
              <a:t>CNN</a:t>
            </a: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>
                <a:latin typeface="Gill Sans MT"/>
                <a:cs typeface="Gill Sans MT"/>
              </a:rPr>
              <a:t>Deﬁne</a:t>
            </a:r>
            <a:r>
              <a:rPr dirty="0" sz="1800" spc="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3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architecture</a:t>
            </a:r>
            <a:endParaRPr sz="1800">
              <a:latin typeface="Gill Sans MT"/>
              <a:cs typeface="Gill Sans MT"/>
            </a:endParaRPr>
          </a:p>
          <a:p>
            <a:pPr lvl="1" marL="836930" indent="-36703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36930" algn="l"/>
              </a:tabLst>
            </a:pPr>
            <a:r>
              <a:rPr dirty="0" sz="1800">
                <a:latin typeface="Gill Sans MT"/>
                <a:cs typeface="Gill Sans MT"/>
              </a:rPr>
              <a:t>Train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model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583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135"/>
              <a:t>solve</a:t>
            </a:r>
            <a:r>
              <a:rPr dirty="0" spc="-85"/>
              <a:t> </a:t>
            </a:r>
            <a:r>
              <a:rPr dirty="0" spc="195"/>
              <a:t>Speech</a:t>
            </a:r>
            <a:r>
              <a:rPr dirty="0" spc="-85"/>
              <a:t> </a:t>
            </a:r>
            <a:r>
              <a:rPr dirty="0" spc="145"/>
              <a:t>Command</a:t>
            </a:r>
            <a:r>
              <a:rPr dirty="0" spc="-85"/>
              <a:t> </a:t>
            </a:r>
            <a:r>
              <a:rPr dirty="0" spc="95"/>
              <a:t>Identiﬁcation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8700" y="1047551"/>
            <a:ext cx="4720590" cy="371157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6065" algn="l"/>
              </a:tabLst>
            </a:pPr>
            <a:r>
              <a:rPr dirty="0" sz="1800" spc="-105" b="1">
                <a:latin typeface="Gill Sans MT"/>
                <a:cs typeface="Gill Sans MT"/>
              </a:rPr>
              <a:t>Data</a:t>
            </a:r>
            <a:r>
              <a:rPr dirty="0" sz="1800" spc="-55" b="1">
                <a:latin typeface="Gill Sans MT"/>
                <a:cs typeface="Gill Sans MT"/>
              </a:rPr>
              <a:t> </a:t>
            </a:r>
            <a:r>
              <a:rPr dirty="0" sz="1800" spc="-40" b="1">
                <a:latin typeface="Gill Sans MT"/>
                <a:cs typeface="Gill Sans MT"/>
              </a:rPr>
              <a:t>Loading</a:t>
            </a:r>
            <a:r>
              <a:rPr dirty="0" sz="1800" spc="-70" b="1">
                <a:latin typeface="Gill Sans MT"/>
                <a:cs typeface="Gill Sans MT"/>
              </a:rPr>
              <a:t> </a:t>
            </a:r>
            <a:r>
              <a:rPr dirty="0" sz="1800" spc="-20" b="1">
                <a:latin typeface="Gill Sans MT"/>
                <a:cs typeface="Gill Sans MT"/>
              </a:rPr>
              <a:t>and</a:t>
            </a:r>
            <a:r>
              <a:rPr dirty="0" sz="1800" spc="-65" b="1">
                <a:latin typeface="Gill Sans MT"/>
                <a:cs typeface="Gill Sans MT"/>
              </a:rPr>
              <a:t> </a:t>
            </a:r>
            <a:r>
              <a:rPr dirty="0" sz="1800" spc="-10" b="1">
                <a:latin typeface="Gill Sans MT"/>
                <a:cs typeface="Gill Sans MT"/>
              </a:rPr>
              <a:t>Preprocessing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85">
                <a:latin typeface="Gill Sans MT"/>
                <a:cs typeface="Gill Sans MT"/>
              </a:rPr>
              <a:t>Install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important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libraries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Exploration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100">
                <a:latin typeface="Gill Sans MT"/>
                <a:cs typeface="Gill Sans MT"/>
              </a:rPr>
              <a:t>Load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data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using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custom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Data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Loader</a:t>
            </a: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buFont typeface="Gill Sans MT"/>
              <a:buAutoNum type="arabicPeriod"/>
            </a:pPr>
            <a:endParaRPr sz="18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114"/>
              </a:spcBef>
              <a:buFont typeface="Gill Sans MT"/>
              <a:buAutoNum type="arabicPeriod"/>
            </a:pPr>
            <a:endParaRPr sz="1800">
              <a:latin typeface="Gill Sans MT"/>
              <a:cs typeface="Gill Sans MT"/>
            </a:endParaRPr>
          </a:p>
          <a:p>
            <a:pPr marL="266065" indent="-253365">
              <a:lnSpc>
                <a:spcPct val="100000"/>
              </a:lnSpc>
              <a:buAutoNum type="arabicPeriod"/>
              <a:tabLst>
                <a:tab pos="266065" algn="l"/>
              </a:tabLst>
            </a:pPr>
            <a:r>
              <a:rPr dirty="0" sz="1800" spc="-10" b="1">
                <a:latin typeface="Gill Sans MT"/>
                <a:cs typeface="Gill Sans MT"/>
              </a:rPr>
              <a:t>Speech</a:t>
            </a:r>
            <a:r>
              <a:rPr dirty="0" sz="1800" spc="-25" b="1">
                <a:latin typeface="Gill Sans MT"/>
                <a:cs typeface="Gill Sans MT"/>
              </a:rPr>
              <a:t> </a:t>
            </a:r>
            <a:r>
              <a:rPr dirty="0" sz="1800" spc="-114" b="1">
                <a:latin typeface="Gill Sans MT"/>
                <a:cs typeface="Gill Sans MT"/>
              </a:rPr>
              <a:t>Command</a:t>
            </a:r>
            <a:r>
              <a:rPr dirty="0" sz="1800" spc="-20" b="1">
                <a:latin typeface="Gill Sans MT"/>
                <a:cs typeface="Gill Sans MT"/>
              </a:rPr>
              <a:t> </a:t>
            </a:r>
            <a:r>
              <a:rPr dirty="0" sz="1800" spc="-50" b="1">
                <a:latin typeface="Gill Sans MT"/>
                <a:cs typeface="Gill Sans MT"/>
              </a:rPr>
              <a:t>Identiﬁcation</a:t>
            </a:r>
            <a:r>
              <a:rPr dirty="0" sz="1800" spc="-25" b="1">
                <a:latin typeface="Gill Sans MT"/>
                <a:cs typeface="Gill Sans MT"/>
              </a:rPr>
              <a:t> </a:t>
            </a:r>
            <a:r>
              <a:rPr dirty="0" sz="1800" b="1">
                <a:latin typeface="Gill Sans MT"/>
                <a:cs typeface="Gill Sans MT"/>
              </a:rPr>
              <a:t>using</a:t>
            </a:r>
            <a:r>
              <a:rPr dirty="0" sz="1800" spc="-20" b="1">
                <a:latin typeface="Gill Sans MT"/>
                <a:cs typeface="Gill Sans MT"/>
              </a:rPr>
              <a:t> </a:t>
            </a:r>
            <a:r>
              <a:rPr dirty="0" sz="1800" spc="-285" b="1">
                <a:latin typeface="Gill Sans MT"/>
                <a:cs typeface="Gill Sans MT"/>
              </a:rPr>
              <a:t>CNN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>
                <a:latin typeface="Gill Sans MT"/>
                <a:cs typeface="Gill Sans MT"/>
              </a:rPr>
              <a:t>Deﬁne</a:t>
            </a:r>
            <a:r>
              <a:rPr dirty="0" sz="1800" spc="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3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architecture</a:t>
            </a:r>
            <a:endParaRPr sz="1800">
              <a:latin typeface="Gill Sans MT"/>
              <a:cs typeface="Gill Sans MT"/>
            </a:endParaRPr>
          </a:p>
          <a:p>
            <a:pPr lvl="1" marL="836930" indent="-367030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36930" algn="l"/>
              </a:tabLst>
            </a:pPr>
            <a:r>
              <a:rPr dirty="0" sz="1800">
                <a:latin typeface="Gill Sans MT"/>
                <a:cs typeface="Gill Sans MT"/>
              </a:rPr>
              <a:t>Train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model</a:t>
            </a:r>
            <a:endParaRPr sz="1800">
              <a:latin typeface="Gill Sans MT"/>
              <a:cs typeface="Gill Sans MT"/>
            </a:endParaRPr>
          </a:p>
          <a:p>
            <a:pPr lvl="1" marL="841375" indent="-37147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841375" algn="l"/>
              </a:tabLst>
            </a:pPr>
            <a:r>
              <a:rPr dirty="0" sz="1800" spc="-10">
                <a:latin typeface="Gill Sans MT"/>
                <a:cs typeface="Gill Sans MT"/>
              </a:rPr>
              <a:t>Get</a:t>
            </a:r>
            <a:r>
              <a:rPr dirty="0" sz="1800" spc="-10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Inference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6910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Thank</a:t>
            </a:r>
            <a:r>
              <a:rPr dirty="0" spc="-80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772" y="2090280"/>
            <a:ext cx="66192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3.</a:t>
            </a:r>
            <a:r>
              <a:rPr dirty="0" spc="-75"/>
              <a:t> </a:t>
            </a:r>
            <a:r>
              <a:rPr dirty="0" spc="120"/>
              <a:t>Understanding</a:t>
            </a:r>
            <a:r>
              <a:rPr dirty="0" spc="-75"/>
              <a:t> </a:t>
            </a:r>
            <a:r>
              <a:rPr dirty="0" spc="85"/>
              <a:t>Real-</a:t>
            </a:r>
            <a:r>
              <a:rPr dirty="0" spc="95"/>
              <a:t>time</a:t>
            </a:r>
            <a:r>
              <a:rPr dirty="0" spc="-75"/>
              <a:t> </a:t>
            </a:r>
            <a:r>
              <a:rPr dirty="0" spc="65"/>
              <a:t>Audio</a:t>
            </a:r>
            <a:r>
              <a:rPr dirty="0" spc="-75"/>
              <a:t> </a:t>
            </a:r>
            <a:r>
              <a:rPr dirty="0" spc="35"/>
              <a:t>Capture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019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Recap:</a:t>
            </a:r>
            <a:r>
              <a:rPr dirty="0" spc="-90"/>
              <a:t> </a:t>
            </a:r>
            <a:r>
              <a:rPr dirty="0"/>
              <a:t>What</a:t>
            </a:r>
            <a:r>
              <a:rPr dirty="0" spc="-85"/>
              <a:t> </a:t>
            </a:r>
            <a:r>
              <a:rPr dirty="0" spc="204"/>
              <a:t>is</a:t>
            </a:r>
            <a:r>
              <a:rPr dirty="0" spc="-85"/>
              <a:t> </a:t>
            </a:r>
            <a:r>
              <a:rPr dirty="0" spc="215"/>
              <a:t>an</a:t>
            </a:r>
            <a:r>
              <a:rPr dirty="0" spc="-85"/>
              <a:t> </a:t>
            </a:r>
            <a:r>
              <a:rPr dirty="0" spc="65"/>
              <a:t>Audio</a:t>
            </a:r>
            <a:r>
              <a:rPr dirty="0" spc="-85"/>
              <a:t> </a:t>
            </a:r>
            <a:r>
              <a:rPr dirty="0" spc="220"/>
              <a:t>Signal?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8049" y="1331605"/>
            <a:ext cx="4709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Any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vibrating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body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produces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sound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wave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227" y="2141745"/>
            <a:ext cx="773673" cy="14070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550" y="2063850"/>
            <a:ext cx="1579374" cy="15316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7274" y="2124837"/>
            <a:ext cx="3525899" cy="12382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4559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40"/>
              <a:t> </a:t>
            </a:r>
            <a:r>
              <a:rPr dirty="0" spc="155"/>
              <a:t>of</a:t>
            </a:r>
            <a:r>
              <a:rPr dirty="0" spc="-40"/>
              <a:t> </a:t>
            </a:r>
            <a:r>
              <a:rPr dirty="0" spc="110"/>
              <a:t>Problem</a:t>
            </a:r>
            <a:r>
              <a:rPr dirty="0" spc="-40"/>
              <a:t> </a:t>
            </a:r>
            <a:r>
              <a:rPr dirty="0" spc="12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454131"/>
            <a:ext cx="3987800" cy="22332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69900" marR="78359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800" spc="155" i="1">
                <a:latin typeface="Gill Sans MT"/>
                <a:cs typeface="Gill Sans MT"/>
              </a:rPr>
              <a:t>Play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10" i="1">
                <a:latin typeface="Gill Sans MT"/>
                <a:cs typeface="Gill Sans MT"/>
              </a:rPr>
              <a:t>the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60" i="1">
                <a:latin typeface="Gill Sans MT"/>
                <a:cs typeface="Gill Sans MT"/>
              </a:rPr>
              <a:t>game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i="1">
                <a:latin typeface="Gill Sans MT"/>
                <a:cs typeface="Gill Sans MT"/>
              </a:rPr>
              <a:t>“2048”</a:t>
            </a:r>
            <a:r>
              <a:rPr dirty="0" sz="1800" spc="-55" i="1">
                <a:latin typeface="Gill Sans MT"/>
                <a:cs typeface="Gill Sans MT"/>
              </a:rPr>
              <a:t> </a:t>
            </a:r>
            <a:r>
              <a:rPr dirty="0" sz="1800" spc="150" i="1">
                <a:latin typeface="Gill Sans MT"/>
                <a:cs typeface="Gill Sans MT"/>
              </a:rPr>
              <a:t>using</a:t>
            </a:r>
            <a:r>
              <a:rPr dirty="0" sz="1800" spc="150" i="1">
                <a:latin typeface="Gill Sans MT"/>
                <a:cs typeface="Gill Sans MT"/>
              </a:rPr>
              <a:t> </a:t>
            </a:r>
            <a:r>
              <a:rPr dirty="0" sz="1800" spc="155" i="1">
                <a:latin typeface="Gill Sans MT"/>
                <a:cs typeface="Gill Sans MT"/>
              </a:rPr>
              <a:t>speech</a:t>
            </a:r>
            <a:r>
              <a:rPr dirty="0" sz="1800" spc="-45" i="1">
                <a:latin typeface="Gill Sans MT"/>
                <a:cs typeface="Gill Sans MT"/>
              </a:rPr>
              <a:t> </a:t>
            </a:r>
            <a:r>
              <a:rPr dirty="0" sz="1800" spc="165" i="1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Gill Sans MT"/>
              <a:cs typeface="Gill Sans MT"/>
            </a:endParaRPr>
          </a:p>
          <a:p>
            <a:pPr marL="12700" marR="48260">
              <a:lnSpc>
                <a:spcPct val="100699"/>
              </a:lnSpc>
            </a:pPr>
            <a:r>
              <a:rPr dirty="0" sz="1800" spc="-40" b="1">
                <a:latin typeface="Gill Sans MT"/>
                <a:cs typeface="Gill Sans MT"/>
              </a:rPr>
              <a:t>Step</a:t>
            </a:r>
            <a:r>
              <a:rPr dirty="0" sz="1800" spc="-30" b="1">
                <a:latin typeface="Gill Sans MT"/>
                <a:cs typeface="Gill Sans MT"/>
              </a:rPr>
              <a:t> </a:t>
            </a:r>
            <a:r>
              <a:rPr dirty="0" sz="1800" spc="-80" b="1">
                <a:latin typeface="Gill Sans MT"/>
                <a:cs typeface="Gill Sans MT"/>
              </a:rPr>
              <a:t>I</a:t>
            </a:r>
            <a:r>
              <a:rPr dirty="0" sz="1800" spc="-20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6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Train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Deep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Learning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to </a:t>
            </a:r>
            <a:r>
              <a:rPr dirty="0" sz="1800" spc="65">
                <a:latin typeface="Gill Sans MT"/>
                <a:cs typeface="Gill Sans MT"/>
              </a:rPr>
              <a:t>identify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20">
                <a:latin typeface="Gill Sans MT"/>
                <a:cs typeface="Gill Sans MT"/>
              </a:rPr>
              <a:t>speech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Gill Sans MT"/>
              <a:cs typeface="Gill Sans MT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dirty="0" sz="1800" spc="-40" b="1">
                <a:latin typeface="Gill Sans MT"/>
                <a:cs typeface="Gill Sans MT"/>
              </a:rPr>
              <a:t>Step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spc="-90" b="1">
                <a:latin typeface="Gill Sans MT"/>
                <a:cs typeface="Gill Sans MT"/>
              </a:rPr>
              <a:t>II</a:t>
            </a:r>
            <a:r>
              <a:rPr dirty="0" sz="1800" spc="-40" b="1">
                <a:latin typeface="Gill Sans MT"/>
                <a:cs typeface="Gill Sans MT"/>
              </a:rPr>
              <a:t> </a:t>
            </a:r>
            <a:r>
              <a:rPr dirty="0" sz="1800" spc="-100">
                <a:latin typeface="Gill Sans MT"/>
                <a:cs typeface="Gill Sans MT"/>
              </a:rPr>
              <a:t>-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Identify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20">
                <a:latin typeface="Gill Sans MT"/>
                <a:cs typeface="Gill Sans MT"/>
              </a:rPr>
              <a:t>speech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commands </a:t>
            </a:r>
            <a:r>
              <a:rPr dirty="0" sz="1800" spc="55">
                <a:latin typeface="Gill Sans MT"/>
                <a:cs typeface="Gill Sans MT"/>
              </a:rPr>
              <a:t>in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real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time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to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play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150">
                <a:latin typeface="Gill Sans MT"/>
                <a:cs typeface="Gill Sans MT"/>
              </a:rPr>
              <a:t>game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923" y="878913"/>
            <a:ext cx="3546775" cy="35061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287" y="2090280"/>
            <a:ext cx="720217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4.</a:t>
            </a:r>
            <a:r>
              <a:rPr dirty="0" spc="-80"/>
              <a:t> </a:t>
            </a:r>
            <a:r>
              <a:rPr dirty="0" spc="125"/>
              <a:t>Evaluation</a:t>
            </a:r>
            <a:r>
              <a:rPr dirty="0" spc="-80"/>
              <a:t> </a:t>
            </a:r>
            <a:r>
              <a:rPr dirty="0" spc="155"/>
              <a:t>of</a:t>
            </a:r>
            <a:r>
              <a:rPr dirty="0" spc="-80"/>
              <a:t> </a:t>
            </a:r>
            <a:r>
              <a:rPr dirty="0" spc="85"/>
              <a:t>Real-</a:t>
            </a:r>
            <a:r>
              <a:rPr dirty="0" spc="95"/>
              <a:t>time</a:t>
            </a:r>
            <a:r>
              <a:rPr dirty="0" spc="-75"/>
              <a:t> </a:t>
            </a:r>
            <a:r>
              <a:rPr dirty="0" spc="195"/>
              <a:t>Speech</a:t>
            </a:r>
            <a:r>
              <a:rPr dirty="0" spc="-80"/>
              <a:t> </a:t>
            </a:r>
            <a:r>
              <a:rPr dirty="0" spc="160"/>
              <a:t>Commands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769" y="1833105"/>
            <a:ext cx="389001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5.</a:t>
            </a:r>
            <a:r>
              <a:rPr dirty="0" spc="-80"/>
              <a:t> </a:t>
            </a:r>
            <a:r>
              <a:rPr dirty="0" spc="190"/>
              <a:t>Play</a:t>
            </a:r>
            <a:r>
              <a:rPr dirty="0" spc="-80"/>
              <a:t> </a:t>
            </a:r>
            <a:r>
              <a:rPr dirty="0" spc="160"/>
              <a:t>2048</a:t>
            </a:r>
            <a:r>
              <a:rPr dirty="0" spc="-80"/>
              <a:t> </a:t>
            </a:r>
            <a:r>
              <a:rPr dirty="0" spc="275"/>
              <a:t>game</a:t>
            </a:r>
            <a:r>
              <a:rPr dirty="0" spc="-75"/>
              <a:t> </a:t>
            </a:r>
            <a:r>
              <a:rPr dirty="0" spc="200"/>
              <a:t>using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14536" y="2347455"/>
            <a:ext cx="67417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5">
                <a:solidFill>
                  <a:srgbClr val="FF0000"/>
                </a:solidFill>
                <a:latin typeface="Gill Sans MT"/>
                <a:cs typeface="Gill Sans MT"/>
              </a:rPr>
              <a:t>Real-</a:t>
            </a:r>
            <a:r>
              <a:rPr dirty="0" sz="2800" spc="110">
                <a:solidFill>
                  <a:srgbClr val="FF0000"/>
                </a:solidFill>
                <a:latin typeface="Gill Sans MT"/>
                <a:cs typeface="Gill Sans MT"/>
              </a:rPr>
              <a:t>Time</a:t>
            </a:r>
            <a:r>
              <a:rPr dirty="0" sz="2800" spc="-7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 spc="195">
                <a:solidFill>
                  <a:srgbClr val="FF0000"/>
                </a:solidFill>
                <a:latin typeface="Gill Sans MT"/>
                <a:cs typeface="Gill Sans MT"/>
              </a:rPr>
              <a:t>Speech</a:t>
            </a:r>
            <a:r>
              <a:rPr dirty="0" sz="2800" spc="-7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 spc="145">
                <a:solidFill>
                  <a:srgbClr val="FF0000"/>
                </a:solidFill>
                <a:latin typeface="Gill Sans MT"/>
                <a:cs typeface="Gill Sans MT"/>
              </a:rPr>
              <a:t>Command</a:t>
            </a:r>
            <a:r>
              <a:rPr dirty="0" sz="2800" spc="-75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dirty="0" sz="2800" spc="95">
                <a:solidFill>
                  <a:srgbClr val="FF0000"/>
                </a:solidFill>
                <a:latin typeface="Gill Sans MT"/>
                <a:cs typeface="Gill Sans MT"/>
              </a:rPr>
              <a:t>Identiﬁcation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Recap:</a:t>
            </a:r>
            <a:r>
              <a:rPr dirty="0" spc="-80"/>
              <a:t> </a:t>
            </a:r>
            <a:r>
              <a:rPr dirty="0" spc="65"/>
              <a:t>Audio</a:t>
            </a:r>
            <a:r>
              <a:rPr dirty="0" spc="-80"/>
              <a:t> </a:t>
            </a:r>
            <a:r>
              <a:rPr dirty="0" spc="85"/>
              <a:t>Representation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Recap:</a:t>
            </a:r>
            <a:r>
              <a:rPr dirty="0" spc="-80"/>
              <a:t> </a:t>
            </a:r>
            <a:r>
              <a:rPr dirty="0" spc="65"/>
              <a:t>Audio</a:t>
            </a:r>
            <a:r>
              <a:rPr dirty="0" spc="-80"/>
              <a:t> </a:t>
            </a:r>
            <a:r>
              <a:rPr dirty="0" spc="85"/>
              <a:t>Representation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8049" y="1845955"/>
            <a:ext cx="3768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05" b="1">
                <a:latin typeface="Gill Sans MT"/>
                <a:cs typeface="Gill Sans MT"/>
              </a:rPr>
              <a:t>Time</a:t>
            </a:r>
            <a:r>
              <a:rPr dirty="0" sz="1800" spc="-35" b="1">
                <a:latin typeface="Gill Sans MT"/>
                <a:cs typeface="Gill Sans MT"/>
              </a:rPr>
              <a:t> </a:t>
            </a:r>
            <a:r>
              <a:rPr dirty="0" sz="1800" spc="-95" b="1">
                <a:latin typeface="Gill Sans MT"/>
                <a:cs typeface="Gill Sans MT"/>
              </a:rPr>
              <a:t>Domain:</a:t>
            </a:r>
            <a:r>
              <a:rPr dirty="0" sz="1800" spc="-25" b="1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Amplitude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155">
                <a:latin typeface="Gill Sans MT"/>
                <a:cs typeface="Gill Sans MT"/>
              </a:rPr>
              <a:t>vs</a:t>
            </a:r>
            <a:r>
              <a:rPr dirty="0" sz="1800" spc="-75">
                <a:latin typeface="Gill Sans MT"/>
                <a:cs typeface="Gill Sans MT"/>
              </a:rPr>
              <a:t> </a:t>
            </a:r>
            <a:r>
              <a:rPr dirty="0" sz="1800" spc="45">
                <a:latin typeface="Gill Sans MT"/>
                <a:cs typeface="Gill Sans MT"/>
              </a:rPr>
              <a:t>Time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9475" y="706825"/>
            <a:ext cx="2484678" cy="1889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Recap:</a:t>
            </a:r>
            <a:r>
              <a:rPr dirty="0" spc="-80"/>
              <a:t> </a:t>
            </a:r>
            <a:r>
              <a:rPr dirty="0" spc="65"/>
              <a:t>Audio</a:t>
            </a:r>
            <a:r>
              <a:rPr dirty="0" spc="-80"/>
              <a:t> </a:t>
            </a:r>
            <a:r>
              <a:rPr dirty="0" spc="85"/>
              <a:t>Representation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8049" y="1845955"/>
            <a:ext cx="4398645" cy="144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05" b="1">
                <a:latin typeface="Gill Sans MT"/>
                <a:cs typeface="Gill Sans MT"/>
              </a:rPr>
              <a:t>Time</a:t>
            </a:r>
            <a:r>
              <a:rPr dirty="0" sz="1800" spc="-35" b="1">
                <a:latin typeface="Gill Sans MT"/>
                <a:cs typeface="Gill Sans MT"/>
              </a:rPr>
              <a:t> </a:t>
            </a:r>
            <a:r>
              <a:rPr dirty="0" sz="1800" spc="-95" b="1">
                <a:latin typeface="Gill Sans MT"/>
                <a:cs typeface="Gill Sans MT"/>
              </a:rPr>
              <a:t>Domain:</a:t>
            </a:r>
            <a:r>
              <a:rPr dirty="0" sz="1800" spc="-25" b="1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Amplitude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155">
                <a:latin typeface="Gill Sans MT"/>
                <a:cs typeface="Gill Sans MT"/>
              </a:rPr>
              <a:t>vs</a:t>
            </a:r>
            <a:r>
              <a:rPr dirty="0" sz="1800" spc="-75">
                <a:latin typeface="Gill Sans MT"/>
                <a:cs typeface="Gill Sans MT"/>
              </a:rPr>
              <a:t> </a:t>
            </a:r>
            <a:r>
              <a:rPr dirty="0" sz="1800" spc="45">
                <a:latin typeface="Gill Sans MT"/>
                <a:cs typeface="Gill Sans MT"/>
              </a:rPr>
              <a:t>Time</a:t>
            </a:r>
            <a:endParaRPr sz="1800">
              <a:latin typeface="Gill Sans MT"/>
              <a:cs typeface="Gill Sans MT"/>
            </a:endParaRPr>
          </a:p>
          <a:p>
            <a:pPr marL="379095" marR="5080" indent="-367030">
              <a:lnSpc>
                <a:spcPct val="114599"/>
              </a:lnSpc>
              <a:spcBef>
                <a:spcPts val="157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60" b="1">
                <a:latin typeface="Gill Sans MT"/>
                <a:cs typeface="Gill Sans MT"/>
              </a:rPr>
              <a:t>Spectrogram:</a:t>
            </a:r>
            <a:r>
              <a:rPr dirty="0" sz="1800" spc="75" b="1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Every</a:t>
            </a:r>
            <a:r>
              <a:rPr dirty="0" sz="1800" spc="6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point</a:t>
            </a:r>
            <a:r>
              <a:rPr dirty="0" sz="1800" spc="60">
                <a:latin typeface="Gill Sans MT"/>
                <a:cs typeface="Gill Sans MT"/>
              </a:rPr>
              <a:t> represents </a:t>
            </a:r>
            <a:r>
              <a:rPr dirty="0" sz="1800" spc="114">
                <a:latin typeface="Gill Sans MT"/>
                <a:cs typeface="Gill Sans MT"/>
              </a:rPr>
              <a:t>an </a:t>
            </a:r>
            <a:r>
              <a:rPr dirty="0" sz="1800" spc="90">
                <a:latin typeface="Gill Sans MT"/>
                <a:cs typeface="Gill Sans MT"/>
              </a:rPr>
              <a:t>amplitude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of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frequency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at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particular </a:t>
            </a:r>
            <a:r>
              <a:rPr dirty="0" sz="1800" spc="45">
                <a:latin typeface="Gill Sans MT"/>
                <a:cs typeface="Gill Sans MT"/>
              </a:rPr>
              <a:t>time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399711" y="706825"/>
            <a:ext cx="3344545" cy="3754754"/>
            <a:chOff x="5399711" y="706825"/>
            <a:chExt cx="3344545" cy="3754754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9475" y="706825"/>
              <a:ext cx="2484678" cy="18897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9711" y="2571749"/>
              <a:ext cx="3344224" cy="1889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Recap:</a:t>
            </a:r>
            <a:r>
              <a:rPr dirty="0" spc="-80"/>
              <a:t> </a:t>
            </a:r>
            <a:r>
              <a:rPr dirty="0" spc="75"/>
              <a:t>Data</a:t>
            </a:r>
            <a:r>
              <a:rPr dirty="0" spc="-75"/>
              <a:t> </a:t>
            </a:r>
            <a:r>
              <a:rPr dirty="0" spc="185"/>
              <a:t>Science</a:t>
            </a:r>
            <a:r>
              <a:rPr dirty="0" spc="-75"/>
              <a:t> </a:t>
            </a:r>
            <a:r>
              <a:rPr dirty="0" spc="110"/>
              <a:t>Problem</a:t>
            </a:r>
            <a:r>
              <a:rPr dirty="0" spc="-75"/>
              <a:t> </a:t>
            </a:r>
            <a:r>
              <a:rPr dirty="0" spc="-135"/>
              <a:t>-</a:t>
            </a:r>
            <a:r>
              <a:rPr dirty="0" spc="-75"/>
              <a:t> </a:t>
            </a:r>
            <a:r>
              <a:rPr dirty="0" spc="65"/>
              <a:t>Audio</a:t>
            </a:r>
            <a:r>
              <a:rPr dirty="0" spc="-75"/>
              <a:t> </a:t>
            </a:r>
            <a:r>
              <a:rPr dirty="0" spc="130"/>
              <a:t>Classiﬁcation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373" y="1866350"/>
            <a:ext cx="2225499" cy="13064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375" y="3377725"/>
            <a:ext cx="2225499" cy="15090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4800" y="2184454"/>
            <a:ext cx="457199" cy="4571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663675" y="2250363"/>
            <a:ext cx="15474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Emergency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Vehicle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63675" y="3899675"/>
            <a:ext cx="19227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Non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Emergency</a:t>
            </a:r>
            <a:r>
              <a:rPr dirty="0" sz="1400" spc="-10">
                <a:latin typeface="Arial"/>
                <a:cs typeface="Arial"/>
              </a:rPr>
              <a:t> Vehicle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9174" y="3865412"/>
            <a:ext cx="457199" cy="4571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00975" y="816901"/>
            <a:ext cx="756094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-60" b="1">
                <a:latin typeface="Gill Sans MT"/>
                <a:cs typeface="Gill Sans MT"/>
              </a:rPr>
              <a:t>Objective</a:t>
            </a:r>
            <a:r>
              <a:rPr dirty="0" sz="1800" spc="-60">
                <a:latin typeface="Gill Sans MT"/>
                <a:cs typeface="Gill Sans MT"/>
              </a:rPr>
              <a:t>:</a:t>
            </a:r>
            <a:r>
              <a:rPr dirty="0" sz="1800" spc="-80">
                <a:latin typeface="Gill Sans MT"/>
                <a:cs typeface="Gill Sans MT"/>
              </a:rPr>
              <a:t> </a:t>
            </a:r>
            <a:r>
              <a:rPr dirty="0" sz="1800" spc="-20">
                <a:latin typeface="Gill Sans MT"/>
                <a:cs typeface="Gill Sans MT"/>
              </a:rPr>
              <a:t>To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build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210">
                <a:latin typeface="Gill Sans MT"/>
                <a:cs typeface="Gill Sans MT"/>
              </a:rPr>
              <a:t>a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that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135">
                <a:latin typeface="Gill Sans MT"/>
                <a:cs typeface="Gill Sans MT"/>
              </a:rPr>
              <a:t>classiﬁes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audio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into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emergency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or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40">
                <a:latin typeface="Gill Sans MT"/>
                <a:cs typeface="Gill Sans MT"/>
              </a:rPr>
              <a:t>non </a:t>
            </a:r>
            <a:r>
              <a:rPr dirty="0" sz="1800" spc="80">
                <a:latin typeface="Gill Sans MT"/>
                <a:cs typeface="Gill Sans MT"/>
              </a:rPr>
              <a:t>emergency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4559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40"/>
              <a:t> </a:t>
            </a:r>
            <a:r>
              <a:rPr dirty="0" spc="155"/>
              <a:t>of</a:t>
            </a:r>
            <a:r>
              <a:rPr dirty="0" spc="-40"/>
              <a:t> </a:t>
            </a:r>
            <a:r>
              <a:rPr dirty="0" spc="110"/>
              <a:t>Problem</a:t>
            </a:r>
            <a:r>
              <a:rPr dirty="0" spc="-40"/>
              <a:t> </a:t>
            </a:r>
            <a:r>
              <a:rPr dirty="0" spc="125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923" y="878913"/>
            <a:ext cx="3546775" cy="35061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75249" y="1454131"/>
            <a:ext cx="311848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155" i="1">
                <a:latin typeface="Gill Sans MT"/>
                <a:cs typeface="Gill Sans MT"/>
              </a:rPr>
              <a:t>Play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10" i="1">
                <a:latin typeface="Gill Sans MT"/>
                <a:cs typeface="Gill Sans MT"/>
              </a:rPr>
              <a:t>the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spc="160" i="1">
                <a:latin typeface="Gill Sans MT"/>
                <a:cs typeface="Gill Sans MT"/>
              </a:rPr>
              <a:t>game</a:t>
            </a:r>
            <a:r>
              <a:rPr dirty="0" sz="1800" spc="-65" i="1">
                <a:latin typeface="Gill Sans MT"/>
                <a:cs typeface="Gill Sans MT"/>
              </a:rPr>
              <a:t> </a:t>
            </a:r>
            <a:r>
              <a:rPr dirty="0" sz="1800" i="1">
                <a:latin typeface="Gill Sans MT"/>
                <a:cs typeface="Gill Sans MT"/>
              </a:rPr>
              <a:t>“2048”</a:t>
            </a:r>
            <a:r>
              <a:rPr dirty="0" sz="1800" spc="-55" i="1">
                <a:latin typeface="Gill Sans MT"/>
                <a:cs typeface="Gill Sans MT"/>
              </a:rPr>
              <a:t> </a:t>
            </a:r>
            <a:r>
              <a:rPr dirty="0" sz="1800" spc="150" i="1">
                <a:latin typeface="Gill Sans MT"/>
                <a:cs typeface="Gill Sans MT"/>
              </a:rPr>
              <a:t>using</a:t>
            </a:r>
            <a:r>
              <a:rPr dirty="0" sz="1800" spc="150" i="1">
                <a:latin typeface="Gill Sans MT"/>
                <a:cs typeface="Gill Sans MT"/>
              </a:rPr>
              <a:t> </a:t>
            </a:r>
            <a:r>
              <a:rPr dirty="0" sz="1800" spc="155" i="1">
                <a:latin typeface="Gill Sans MT"/>
                <a:cs typeface="Gill Sans MT"/>
              </a:rPr>
              <a:t>speech</a:t>
            </a:r>
            <a:r>
              <a:rPr dirty="0" sz="1800" spc="-45" i="1">
                <a:latin typeface="Gill Sans MT"/>
                <a:cs typeface="Gill Sans MT"/>
              </a:rPr>
              <a:t> </a:t>
            </a:r>
            <a:r>
              <a:rPr dirty="0" sz="1800" spc="165" i="1">
                <a:latin typeface="Gill Sans MT"/>
                <a:cs typeface="Gill Sans MT"/>
              </a:rPr>
              <a:t>commands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6022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 spc="150"/>
              <a:t>play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75"/>
              <a:t> </a:t>
            </a:r>
            <a:r>
              <a:rPr dirty="0" spc="275"/>
              <a:t>game</a:t>
            </a:r>
            <a:r>
              <a:rPr dirty="0" spc="-80"/>
              <a:t> </a:t>
            </a:r>
            <a:r>
              <a:rPr dirty="0" spc="-10"/>
              <a:t>“2048”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2025-03-04T06:23:05Z</dcterms:created>
  <dcterms:modified xsi:type="dcterms:W3CDTF">2025-03-04T06:23:05Z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