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84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7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91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9958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45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25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805" y="2164506"/>
            <a:ext cx="54909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Recap of Multi Layer Perceptron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80712" y="1810035"/>
            <a:ext cx="551815" cy="633095"/>
            <a:chOff x="4380712" y="1810035"/>
            <a:chExt cx="551815" cy="6330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2444" y="2074364"/>
            <a:ext cx="27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01099" y="1659773"/>
            <a:ext cx="1831339" cy="2129790"/>
            <a:chOff x="3101099" y="1659773"/>
            <a:chExt cx="1831339" cy="2129790"/>
          </a:xfrm>
        </p:grpSpPr>
        <p:sp>
          <p:nvSpPr>
            <p:cNvPr id="8" name="object 8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30" y="2139026"/>
              <a:ext cx="96761" cy="1067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444" y="3420914"/>
            <a:ext cx="282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4062" y="1352835"/>
            <a:ext cx="4016375" cy="2355850"/>
            <a:chOff x="2564062" y="1352835"/>
            <a:chExt cx="4016375" cy="2355850"/>
          </a:xfrm>
        </p:grpSpPr>
        <p:sp>
          <p:nvSpPr>
            <p:cNvPr id="18" name="object 18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5794" y="15600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1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4" name="object 34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95794" y="25887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2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38" name="object 38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58044" y="36174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05278" y="1586842"/>
            <a:ext cx="336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ih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76324" y="1377224"/>
            <a:ext cx="2248535" cy="2820035"/>
            <a:chOff x="3776324" y="1377224"/>
            <a:chExt cx="2248535" cy="2820035"/>
          </a:xfrm>
        </p:grpSpPr>
        <p:sp>
          <p:nvSpPr>
            <p:cNvPr id="43" name="object 43"/>
            <p:cNvSpPr/>
            <p:nvPr/>
          </p:nvSpPr>
          <p:spPr>
            <a:xfrm>
              <a:off x="3800699" y="1386749"/>
              <a:ext cx="454659" cy="480059"/>
            </a:xfrm>
            <a:custGeom>
              <a:avLst/>
              <a:gdLst/>
              <a:ahLst/>
              <a:cxnLst/>
              <a:rect l="l" t="t" r="r" b="b"/>
              <a:pathLst>
                <a:path w="454660" h="480060">
                  <a:moveTo>
                    <a:pt x="0" y="0"/>
                  </a:moveTo>
                  <a:lnTo>
                    <a:pt x="454496" y="47981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2827" y="1835404"/>
              <a:ext cx="101345" cy="10345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785849" y="3733227"/>
              <a:ext cx="480059" cy="454659"/>
            </a:xfrm>
            <a:custGeom>
              <a:avLst/>
              <a:gdLst/>
              <a:ahLst/>
              <a:cxnLst/>
              <a:rect l="l" t="t" r="r" b="b"/>
              <a:pathLst>
                <a:path w="480060" h="454660">
                  <a:moveTo>
                    <a:pt x="0" y="454496"/>
                  </a:moveTo>
                  <a:lnTo>
                    <a:pt x="47981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504" y="3664251"/>
              <a:ext cx="103451" cy="10134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690849" y="3059264"/>
              <a:ext cx="283210" cy="519430"/>
            </a:xfrm>
            <a:custGeom>
              <a:avLst/>
              <a:gdLst/>
              <a:ahLst/>
              <a:cxnLst/>
              <a:rect l="l" t="t" r="r" b="b"/>
              <a:pathLst>
                <a:path w="283210" h="519429">
                  <a:moveTo>
                    <a:pt x="0" y="518860"/>
                  </a:moveTo>
                  <a:lnTo>
                    <a:pt x="28306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36762" y="2973847"/>
              <a:ext cx="88074" cy="11001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3430678" y="1062966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30678" y="4204009"/>
            <a:ext cx="519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Bias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19678" y="1443967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25603" y="2797892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12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34078" y="1967842"/>
            <a:ext cx="375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21825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ho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35678" y="3577567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80712" y="1810035"/>
            <a:ext cx="551815" cy="633095"/>
            <a:chOff x="4380712" y="1810035"/>
            <a:chExt cx="551815" cy="6330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2444" y="2074364"/>
            <a:ext cx="27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01099" y="1659773"/>
            <a:ext cx="1831339" cy="2129790"/>
            <a:chOff x="3101099" y="1659773"/>
            <a:chExt cx="1831339" cy="2129790"/>
          </a:xfrm>
        </p:grpSpPr>
        <p:sp>
          <p:nvSpPr>
            <p:cNvPr id="8" name="object 8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30" y="2139026"/>
              <a:ext cx="96761" cy="1067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444" y="3420914"/>
            <a:ext cx="282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01099" y="1659773"/>
            <a:ext cx="3479165" cy="2048510"/>
            <a:chOff x="3101099" y="1659773"/>
            <a:chExt cx="3479165" cy="2048510"/>
          </a:xfrm>
        </p:grpSpPr>
        <p:sp>
          <p:nvSpPr>
            <p:cNvPr id="18" name="object 18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60344" y="2593589"/>
            <a:ext cx="282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21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64062" y="1352835"/>
            <a:ext cx="3456940" cy="2130425"/>
            <a:chOff x="2564062" y="1352835"/>
            <a:chExt cx="3456940" cy="2130425"/>
          </a:xfrm>
        </p:grpSpPr>
        <p:sp>
          <p:nvSpPr>
            <p:cNvPr id="28" name="object 28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695794" y="15600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1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6" name="object 36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721194" y="2588714"/>
            <a:ext cx="121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16741" y="2696664"/>
            <a:ext cx="825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Gill Sans MT"/>
                <a:cs typeface="Gill Sans MT"/>
              </a:rPr>
              <a:t>2</a:t>
            </a:r>
            <a:endParaRPr sz="800">
              <a:latin typeface="Gill Sans MT"/>
              <a:cs typeface="Gill Sans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41" name="object 41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758044" y="36174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405278" y="1586842"/>
            <a:ext cx="336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ih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76324" y="1377224"/>
            <a:ext cx="2248535" cy="2820035"/>
            <a:chOff x="3776324" y="1377224"/>
            <a:chExt cx="2248535" cy="2820035"/>
          </a:xfrm>
        </p:grpSpPr>
        <p:sp>
          <p:nvSpPr>
            <p:cNvPr id="46" name="object 46"/>
            <p:cNvSpPr/>
            <p:nvPr/>
          </p:nvSpPr>
          <p:spPr>
            <a:xfrm>
              <a:off x="3800699" y="1386749"/>
              <a:ext cx="454659" cy="480059"/>
            </a:xfrm>
            <a:custGeom>
              <a:avLst/>
              <a:gdLst/>
              <a:ahLst/>
              <a:cxnLst/>
              <a:rect l="l" t="t" r="r" b="b"/>
              <a:pathLst>
                <a:path w="454660" h="480060">
                  <a:moveTo>
                    <a:pt x="0" y="0"/>
                  </a:moveTo>
                  <a:lnTo>
                    <a:pt x="454496" y="47981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2827" y="1835404"/>
              <a:ext cx="101345" cy="10345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785849" y="3733227"/>
              <a:ext cx="480059" cy="454659"/>
            </a:xfrm>
            <a:custGeom>
              <a:avLst/>
              <a:gdLst/>
              <a:ahLst/>
              <a:cxnLst/>
              <a:rect l="l" t="t" r="r" b="b"/>
              <a:pathLst>
                <a:path w="480060" h="454660">
                  <a:moveTo>
                    <a:pt x="0" y="454496"/>
                  </a:moveTo>
                  <a:lnTo>
                    <a:pt x="47981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504" y="3664251"/>
              <a:ext cx="103451" cy="10134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690849" y="3059264"/>
              <a:ext cx="283210" cy="519430"/>
            </a:xfrm>
            <a:custGeom>
              <a:avLst/>
              <a:gdLst/>
              <a:ahLst/>
              <a:cxnLst/>
              <a:rect l="l" t="t" r="r" b="b"/>
              <a:pathLst>
                <a:path w="283210" h="519429">
                  <a:moveTo>
                    <a:pt x="0" y="518860"/>
                  </a:moveTo>
                  <a:lnTo>
                    <a:pt x="28306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36762" y="2973847"/>
              <a:ext cx="88074" cy="110011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430678" y="1062966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30678" y="4204009"/>
            <a:ext cx="519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Bias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9678" y="1443967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25603" y="2797892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12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4078" y="1967842"/>
            <a:ext cx="375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21825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ho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35678" y="3577567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09950" y="3882688"/>
            <a:ext cx="21615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ill Sans MT"/>
                <a:cs typeface="Gill Sans MT"/>
              </a:rPr>
              <a:t>Z</a:t>
            </a:r>
            <a:r>
              <a:rPr sz="1350" baseline="-33950" dirty="0">
                <a:latin typeface="Gill Sans MT"/>
                <a:cs typeface="Gill Sans MT"/>
              </a:rPr>
              <a:t>21 </a:t>
            </a:r>
            <a:r>
              <a:rPr sz="1400" dirty="0">
                <a:latin typeface="Gill Sans MT"/>
                <a:cs typeface="Gill Sans MT"/>
              </a:rPr>
              <a:t>= H</a:t>
            </a:r>
            <a:r>
              <a:rPr sz="1350" baseline="-33950" dirty="0">
                <a:latin typeface="Gill Sans MT"/>
                <a:cs typeface="Gill Sans MT"/>
              </a:rPr>
              <a:t>11</a:t>
            </a:r>
            <a:r>
              <a:rPr sz="1400" dirty="0">
                <a:latin typeface="Gill Sans MT"/>
                <a:cs typeface="Gill Sans MT"/>
              </a:rPr>
              <a:t>* w</a:t>
            </a:r>
            <a:r>
              <a:rPr sz="1350" baseline="-33950" dirty="0">
                <a:latin typeface="Gill Sans MT"/>
                <a:cs typeface="Gill Sans MT"/>
              </a:rPr>
              <a:t>7 </a:t>
            </a:r>
            <a:r>
              <a:rPr sz="1400" dirty="0">
                <a:latin typeface="Gill Sans MT"/>
                <a:cs typeface="Gill Sans MT"/>
              </a:rPr>
              <a:t>+ H</a:t>
            </a:r>
            <a:r>
              <a:rPr sz="1350" baseline="-33950" dirty="0">
                <a:latin typeface="Gill Sans MT"/>
                <a:cs typeface="Gill Sans MT"/>
              </a:rPr>
              <a:t>12</a:t>
            </a:r>
            <a:r>
              <a:rPr sz="1400" dirty="0">
                <a:latin typeface="Gill Sans MT"/>
                <a:cs typeface="Gill Sans MT"/>
              </a:rPr>
              <a:t>* w</a:t>
            </a:r>
            <a:r>
              <a:rPr sz="1350" baseline="-33950" dirty="0">
                <a:latin typeface="Gill Sans MT"/>
                <a:cs typeface="Gill Sans MT"/>
              </a:rPr>
              <a:t>8</a:t>
            </a:r>
            <a:r>
              <a:rPr sz="1400" dirty="0">
                <a:latin typeface="Gill Sans MT"/>
                <a:cs typeface="Gill Sans MT"/>
              </a:rPr>
              <a:t>+ b</a:t>
            </a:r>
            <a:r>
              <a:rPr sz="1350" baseline="-33950" dirty="0">
                <a:latin typeface="Gill Sans MT"/>
                <a:cs typeface="Gill Sans MT"/>
              </a:rPr>
              <a:t>3</a:t>
            </a:r>
            <a:endParaRPr sz="1350" baseline="-339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80712" y="1810035"/>
            <a:ext cx="551815" cy="633095"/>
            <a:chOff x="4380712" y="1810035"/>
            <a:chExt cx="551815" cy="6330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2444" y="2074364"/>
            <a:ext cx="27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01099" y="1659773"/>
            <a:ext cx="1831339" cy="2129790"/>
            <a:chOff x="3101099" y="1659773"/>
            <a:chExt cx="1831339" cy="2129790"/>
          </a:xfrm>
        </p:grpSpPr>
        <p:sp>
          <p:nvSpPr>
            <p:cNvPr id="8" name="object 8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30" y="2139026"/>
              <a:ext cx="96761" cy="1067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444" y="3420914"/>
            <a:ext cx="282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4062" y="1352835"/>
            <a:ext cx="4016375" cy="2355850"/>
            <a:chOff x="2564062" y="1352835"/>
            <a:chExt cx="4016375" cy="2355850"/>
          </a:xfrm>
        </p:grpSpPr>
        <p:sp>
          <p:nvSpPr>
            <p:cNvPr id="18" name="object 18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5794" y="15600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1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4" name="object 34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21194" y="2588714"/>
            <a:ext cx="121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6741" y="2696664"/>
            <a:ext cx="825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Gill Sans MT"/>
                <a:cs typeface="Gill Sans MT"/>
              </a:rPr>
              <a:t>2</a:t>
            </a:r>
            <a:endParaRPr sz="800">
              <a:latin typeface="Gill Sans MT"/>
              <a:cs typeface="Gill Sans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39" name="object 39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758044" y="36174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05278" y="1586842"/>
            <a:ext cx="336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ih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76324" y="1377224"/>
            <a:ext cx="2248535" cy="2820035"/>
            <a:chOff x="3776324" y="1377224"/>
            <a:chExt cx="2248535" cy="2820035"/>
          </a:xfrm>
        </p:grpSpPr>
        <p:sp>
          <p:nvSpPr>
            <p:cNvPr id="44" name="object 44"/>
            <p:cNvSpPr/>
            <p:nvPr/>
          </p:nvSpPr>
          <p:spPr>
            <a:xfrm>
              <a:off x="3800699" y="1386749"/>
              <a:ext cx="454659" cy="480059"/>
            </a:xfrm>
            <a:custGeom>
              <a:avLst/>
              <a:gdLst/>
              <a:ahLst/>
              <a:cxnLst/>
              <a:rect l="l" t="t" r="r" b="b"/>
              <a:pathLst>
                <a:path w="454660" h="480060">
                  <a:moveTo>
                    <a:pt x="0" y="0"/>
                  </a:moveTo>
                  <a:lnTo>
                    <a:pt x="454496" y="47981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2827" y="1835404"/>
              <a:ext cx="101345" cy="10345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785849" y="3733227"/>
              <a:ext cx="480059" cy="454659"/>
            </a:xfrm>
            <a:custGeom>
              <a:avLst/>
              <a:gdLst/>
              <a:ahLst/>
              <a:cxnLst/>
              <a:rect l="l" t="t" r="r" b="b"/>
              <a:pathLst>
                <a:path w="480060" h="454660">
                  <a:moveTo>
                    <a:pt x="0" y="454496"/>
                  </a:moveTo>
                  <a:lnTo>
                    <a:pt x="47981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504" y="3664251"/>
              <a:ext cx="103451" cy="10134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690849" y="3059264"/>
              <a:ext cx="283210" cy="519430"/>
            </a:xfrm>
            <a:custGeom>
              <a:avLst/>
              <a:gdLst/>
              <a:ahLst/>
              <a:cxnLst/>
              <a:rect l="l" t="t" r="r" b="b"/>
              <a:pathLst>
                <a:path w="283210" h="519429">
                  <a:moveTo>
                    <a:pt x="0" y="518860"/>
                  </a:moveTo>
                  <a:lnTo>
                    <a:pt x="28306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36762" y="2973847"/>
              <a:ext cx="88074" cy="11001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3430678" y="1062966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19678" y="1443967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25603" y="2797892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12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34078" y="1967842"/>
            <a:ext cx="375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21825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ho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35678" y="3577567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01775" y="2645709"/>
            <a:ext cx="631825" cy="82550"/>
            <a:chOff x="6601775" y="2645709"/>
            <a:chExt cx="631825" cy="82550"/>
          </a:xfrm>
        </p:grpSpPr>
        <p:sp>
          <p:nvSpPr>
            <p:cNvPr id="56" name="object 56"/>
            <p:cNvSpPr/>
            <p:nvPr/>
          </p:nvSpPr>
          <p:spPr>
            <a:xfrm>
              <a:off x="6611300" y="2686699"/>
              <a:ext cx="526415" cy="3810"/>
            </a:xfrm>
            <a:custGeom>
              <a:avLst/>
              <a:gdLst/>
              <a:ahLst/>
              <a:cxnLst/>
              <a:rect l="l" t="t" r="r" b="b"/>
              <a:pathLst>
                <a:path w="526415" h="3810">
                  <a:moveTo>
                    <a:pt x="0" y="3450"/>
                  </a:moveTo>
                  <a:lnTo>
                    <a:pt x="526202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27771" y="2645709"/>
              <a:ext cx="105705" cy="8197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021778" y="2077717"/>
            <a:ext cx="595630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21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400">
              <a:latin typeface="Arial"/>
              <a:cs typeface="Arial"/>
            </a:endParaRPr>
          </a:p>
          <a:p>
            <a:pPr marR="27940" algn="ctr">
              <a:lnSpc>
                <a:spcPct val="100000"/>
              </a:lnSpc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21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30678" y="4204009"/>
            <a:ext cx="519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Bias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18778" y="2534916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80712" y="1810035"/>
            <a:ext cx="551815" cy="633095"/>
            <a:chOff x="4380712" y="1810035"/>
            <a:chExt cx="551815" cy="6330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2444" y="2074364"/>
            <a:ext cx="27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01099" y="1659773"/>
            <a:ext cx="1831339" cy="2129790"/>
            <a:chOff x="3101099" y="1659773"/>
            <a:chExt cx="1831339" cy="2129790"/>
          </a:xfrm>
        </p:grpSpPr>
        <p:sp>
          <p:nvSpPr>
            <p:cNvPr id="8" name="object 8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30" y="2139026"/>
              <a:ext cx="96761" cy="1067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444" y="3420914"/>
            <a:ext cx="282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4062" y="1352835"/>
            <a:ext cx="4016375" cy="2355850"/>
            <a:chOff x="2564062" y="1352835"/>
            <a:chExt cx="4016375" cy="2355850"/>
          </a:xfrm>
        </p:grpSpPr>
        <p:sp>
          <p:nvSpPr>
            <p:cNvPr id="18" name="object 18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5794" y="15600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1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4" name="object 34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21194" y="2588714"/>
            <a:ext cx="121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6741" y="2696664"/>
            <a:ext cx="825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Gill Sans MT"/>
                <a:cs typeface="Gill Sans MT"/>
              </a:rPr>
              <a:t>2</a:t>
            </a:r>
            <a:endParaRPr sz="800">
              <a:latin typeface="Gill Sans MT"/>
              <a:cs typeface="Gill Sans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39" name="object 39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758044" y="36174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05278" y="1586842"/>
            <a:ext cx="336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ih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76324" y="1377224"/>
            <a:ext cx="2248535" cy="2820035"/>
            <a:chOff x="3776324" y="1377224"/>
            <a:chExt cx="2248535" cy="2820035"/>
          </a:xfrm>
        </p:grpSpPr>
        <p:sp>
          <p:nvSpPr>
            <p:cNvPr id="44" name="object 44"/>
            <p:cNvSpPr/>
            <p:nvPr/>
          </p:nvSpPr>
          <p:spPr>
            <a:xfrm>
              <a:off x="3800699" y="1386749"/>
              <a:ext cx="454659" cy="480059"/>
            </a:xfrm>
            <a:custGeom>
              <a:avLst/>
              <a:gdLst/>
              <a:ahLst/>
              <a:cxnLst/>
              <a:rect l="l" t="t" r="r" b="b"/>
              <a:pathLst>
                <a:path w="454660" h="480060">
                  <a:moveTo>
                    <a:pt x="0" y="0"/>
                  </a:moveTo>
                  <a:lnTo>
                    <a:pt x="454496" y="47981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2827" y="1835404"/>
              <a:ext cx="101345" cy="10345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785849" y="3733227"/>
              <a:ext cx="480059" cy="454659"/>
            </a:xfrm>
            <a:custGeom>
              <a:avLst/>
              <a:gdLst/>
              <a:ahLst/>
              <a:cxnLst/>
              <a:rect l="l" t="t" r="r" b="b"/>
              <a:pathLst>
                <a:path w="480060" h="454660">
                  <a:moveTo>
                    <a:pt x="0" y="454496"/>
                  </a:moveTo>
                  <a:lnTo>
                    <a:pt x="47981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504" y="3664251"/>
              <a:ext cx="103451" cy="10134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690849" y="3059264"/>
              <a:ext cx="283210" cy="519430"/>
            </a:xfrm>
            <a:custGeom>
              <a:avLst/>
              <a:gdLst/>
              <a:ahLst/>
              <a:cxnLst/>
              <a:rect l="l" t="t" r="r" b="b"/>
              <a:pathLst>
                <a:path w="283210" h="519429">
                  <a:moveTo>
                    <a:pt x="0" y="518860"/>
                  </a:moveTo>
                  <a:lnTo>
                    <a:pt x="28306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36762" y="2973847"/>
              <a:ext cx="88074" cy="11001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3430678" y="1062966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19678" y="1443967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25603" y="2797892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12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34078" y="1967842"/>
            <a:ext cx="375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21825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ho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35678" y="3577567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01775" y="2645709"/>
            <a:ext cx="631825" cy="82550"/>
            <a:chOff x="6601775" y="2645709"/>
            <a:chExt cx="631825" cy="82550"/>
          </a:xfrm>
        </p:grpSpPr>
        <p:sp>
          <p:nvSpPr>
            <p:cNvPr id="56" name="object 56"/>
            <p:cNvSpPr/>
            <p:nvPr/>
          </p:nvSpPr>
          <p:spPr>
            <a:xfrm>
              <a:off x="6611300" y="2686699"/>
              <a:ext cx="526415" cy="3810"/>
            </a:xfrm>
            <a:custGeom>
              <a:avLst/>
              <a:gdLst/>
              <a:ahLst/>
              <a:cxnLst/>
              <a:rect l="l" t="t" r="r" b="b"/>
              <a:pathLst>
                <a:path w="526415" h="3810">
                  <a:moveTo>
                    <a:pt x="0" y="3450"/>
                  </a:moveTo>
                  <a:lnTo>
                    <a:pt x="526202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27771" y="2645709"/>
              <a:ext cx="105705" cy="8197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021778" y="2077717"/>
            <a:ext cx="595630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21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400">
              <a:latin typeface="Arial"/>
              <a:cs typeface="Arial"/>
            </a:endParaRPr>
          </a:p>
          <a:p>
            <a:pPr marR="27940" algn="ctr">
              <a:lnSpc>
                <a:spcPct val="100000"/>
              </a:lnSpc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21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18778" y="2534916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78748" y="3563196"/>
            <a:ext cx="1924903" cy="440890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430678" y="4204009"/>
            <a:ext cx="519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Bias 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80712" y="1810035"/>
            <a:ext cx="551815" cy="633095"/>
            <a:chOff x="4380712" y="1810035"/>
            <a:chExt cx="551815" cy="6330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2444" y="2074364"/>
            <a:ext cx="27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01099" y="1659773"/>
            <a:ext cx="1831339" cy="2129790"/>
            <a:chOff x="3101099" y="1659773"/>
            <a:chExt cx="1831339" cy="2129790"/>
          </a:xfrm>
        </p:grpSpPr>
        <p:sp>
          <p:nvSpPr>
            <p:cNvPr id="8" name="object 8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30" y="2139026"/>
              <a:ext cx="96761" cy="1067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444" y="3420914"/>
            <a:ext cx="282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4062" y="1352835"/>
            <a:ext cx="4016375" cy="2355850"/>
            <a:chOff x="2564062" y="1352835"/>
            <a:chExt cx="4016375" cy="2355850"/>
          </a:xfrm>
        </p:grpSpPr>
        <p:sp>
          <p:nvSpPr>
            <p:cNvPr id="18" name="object 18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5794" y="15600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1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4" name="object 34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21194" y="2588714"/>
            <a:ext cx="121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6741" y="2696664"/>
            <a:ext cx="825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Gill Sans MT"/>
                <a:cs typeface="Gill Sans MT"/>
              </a:rPr>
              <a:t>2</a:t>
            </a:r>
            <a:endParaRPr sz="800">
              <a:latin typeface="Gill Sans MT"/>
              <a:cs typeface="Gill Sans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39" name="object 39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758044" y="36174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05278" y="1586842"/>
            <a:ext cx="336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ih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76324" y="1377224"/>
            <a:ext cx="2248535" cy="2820035"/>
            <a:chOff x="3776324" y="1377224"/>
            <a:chExt cx="2248535" cy="2820035"/>
          </a:xfrm>
        </p:grpSpPr>
        <p:sp>
          <p:nvSpPr>
            <p:cNvPr id="44" name="object 44"/>
            <p:cNvSpPr/>
            <p:nvPr/>
          </p:nvSpPr>
          <p:spPr>
            <a:xfrm>
              <a:off x="3800699" y="1386749"/>
              <a:ext cx="454659" cy="480059"/>
            </a:xfrm>
            <a:custGeom>
              <a:avLst/>
              <a:gdLst/>
              <a:ahLst/>
              <a:cxnLst/>
              <a:rect l="l" t="t" r="r" b="b"/>
              <a:pathLst>
                <a:path w="454660" h="480060">
                  <a:moveTo>
                    <a:pt x="0" y="0"/>
                  </a:moveTo>
                  <a:lnTo>
                    <a:pt x="454496" y="47981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2827" y="1835404"/>
              <a:ext cx="101345" cy="10345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785849" y="3733227"/>
              <a:ext cx="480059" cy="454659"/>
            </a:xfrm>
            <a:custGeom>
              <a:avLst/>
              <a:gdLst/>
              <a:ahLst/>
              <a:cxnLst/>
              <a:rect l="l" t="t" r="r" b="b"/>
              <a:pathLst>
                <a:path w="480060" h="454660">
                  <a:moveTo>
                    <a:pt x="0" y="454496"/>
                  </a:moveTo>
                  <a:lnTo>
                    <a:pt x="47981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504" y="3664251"/>
              <a:ext cx="103451" cy="10134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690849" y="3059264"/>
              <a:ext cx="283210" cy="519430"/>
            </a:xfrm>
            <a:custGeom>
              <a:avLst/>
              <a:gdLst/>
              <a:ahLst/>
              <a:cxnLst/>
              <a:rect l="l" t="t" r="r" b="b"/>
              <a:pathLst>
                <a:path w="283210" h="519429">
                  <a:moveTo>
                    <a:pt x="0" y="518860"/>
                  </a:moveTo>
                  <a:lnTo>
                    <a:pt x="28306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36762" y="2973847"/>
              <a:ext cx="88074" cy="110011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3347699" y="952050"/>
            <a:ext cx="698500" cy="335280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5250">
              <a:lnSpc>
                <a:spcPts val="1664"/>
              </a:lnSpc>
              <a:spcBef>
                <a:spcPts val="969"/>
              </a:spcBef>
            </a:pPr>
            <a:r>
              <a:rPr sz="1400" dirty="0">
                <a:latin typeface="Arial"/>
                <a:cs typeface="Arial"/>
              </a:rPr>
              <a:t>Bias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19678" y="1443967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25603" y="2797892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12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34078" y="1967842"/>
            <a:ext cx="375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21825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ho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76499" y="3542850"/>
            <a:ext cx="698500" cy="262892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"/>
                <a:cs typeface="Arial"/>
              </a:rPr>
              <a:t>Bias 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01775" y="2645709"/>
            <a:ext cx="631825" cy="82550"/>
            <a:chOff x="6601775" y="2645709"/>
            <a:chExt cx="631825" cy="82550"/>
          </a:xfrm>
        </p:grpSpPr>
        <p:sp>
          <p:nvSpPr>
            <p:cNvPr id="56" name="object 56"/>
            <p:cNvSpPr/>
            <p:nvPr/>
          </p:nvSpPr>
          <p:spPr>
            <a:xfrm>
              <a:off x="6611300" y="2686699"/>
              <a:ext cx="526415" cy="3810"/>
            </a:xfrm>
            <a:custGeom>
              <a:avLst/>
              <a:gdLst/>
              <a:ahLst/>
              <a:cxnLst/>
              <a:rect l="l" t="t" r="r" b="b"/>
              <a:pathLst>
                <a:path w="526415" h="3810">
                  <a:moveTo>
                    <a:pt x="0" y="3450"/>
                  </a:moveTo>
                  <a:lnTo>
                    <a:pt x="526202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27771" y="2645709"/>
              <a:ext cx="105705" cy="8197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021778" y="2077717"/>
            <a:ext cx="595630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21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400">
              <a:latin typeface="Arial"/>
              <a:cs typeface="Arial"/>
            </a:endParaRPr>
          </a:p>
          <a:p>
            <a:pPr marR="27940" algn="ctr">
              <a:lnSpc>
                <a:spcPct val="100000"/>
              </a:lnSpc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21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18778" y="2534916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176499" y="1773299"/>
            <a:ext cx="453390" cy="427990"/>
          </a:xfrm>
          <a:custGeom>
            <a:avLst/>
            <a:gdLst/>
            <a:ahLst/>
            <a:cxnLst/>
            <a:rect l="l" t="t" r="r" b="b"/>
            <a:pathLst>
              <a:path w="453389" h="427989">
                <a:moveTo>
                  <a:pt x="0" y="0"/>
                </a:moveTo>
                <a:lnTo>
                  <a:pt x="452999" y="0"/>
                </a:lnTo>
                <a:lnTo>
                  <a:pt x="452999" y="427799"/>
                </a:lnTo>
                <a:lnTo>
                  <a:pt x="0" y="427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3338174" y="1382774"/>
            <a:ext cx="5165725" cy="3114040"/>
            <a:chOff x="3338174" y="1382774"/>
            <a:chExt cx="5165725" cy="3114040"/>
          </a:xfrm>
        </p:grpSpPr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78747" y="3563196"/>
              <a:ext cx="1924903" cy="44089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347699" y="1392299"/>
              <a:ext cx="698500" cy="3094990"/>
            </a:xfrm>
            <a:custGeom>
              <a:avLst/>
              <a:gdLst/>
              <a:ahLst/>
              <a:cxnLst/>
              <a:rect l="l" t="t" r="r" b="b"/>
              <a:pathLst>
                <a:path w="698500" h="3094990">
                  <a:moveTo>
                    <a:pt x="0" y="0"/>
                  </a:moveTo>
                  <a:lnTo>
                    <a:pt x="452999" y="0"/>
                  </a:lnTo>
                  <a:lnTo>
                    <a:pt x="452999" y="427799"/>
                  </a:lnTo>
                  <a:lnTo>
                    <a:pt x="0" y="427799"/>
                  </a:lnTo>
                  <a:lnTo>
                    <a:pt x="0" y="0"/>
                  </a:lnTo>
                  <a:close/>
                </a:path>
                <a:path w="698500" h="3094990">
                  <a:moveTo>
                    <a:pt x="0" y="2760149"/>
                  </a:moveTo>
                  <a:lnTo>
                    <a:pt x="698399" y="2760149"/>
                  </a:lnTo>
                  <a:lnTo>
                    <a:pt x="698399" y="3094949"/>
                  </a:lnTo>
                  <a:lnTo>
                    <a:pt x="0" y="3094949"/>
                  </a:lnTo>
                  <a:lnTo>
                    <a:pt x="0" y="27601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430678" y="4204009"/>
            <a:ext cx="519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Bias 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80712" y="1810035"/>
            <a:ext cx="551815" cy="633095"/>
            <a:chOff x="4380712" y="1810035"/>
            <a:chExt cx="551815" cy="6330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2444" y="2074364"/>
            <a:ext cx="27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01099" y="1659773"/>
            <a:ext cx="1831339" cy="2129790"/>
            <a:chOff x="3101099" y="1659773"/>
            <a:chExt cx="1831339" cy="2129790"/>
          </a:xfrm>
        </p:grpSpPr>
        <p:sp>
          <p:nvSpPr>
            <p:cNvPr id="8" name="object 8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30" y="2139026"/>
              <a:ext cx="96761" cy="1067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444" y="3420914"/>
            <a:ext cx="282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4062" y="1352835"/>
            <a:ext cx="4016375" cy="2355850"/>
            <a:chOff x="2564062" y="1352835"/>
            <a:chExt cx="4016375" cy="2355850"/>
          </a:xfrm>
        </p:grpSpPr>
        <p:sp>
          <p:nvSpPr>
            <p:cNvPr id="18" name="object 18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21194" y="1560014"/>
            <a:ext cx="121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16741" y="1667964"/>
            <a:ext cx="825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Gill Sans MT"/>
                <a:cs typeface="Gill Sans MT"/>
              </a:rPr>
              <a:t>1</a:t>
            </a:r>
            <a:endParaRPr sz="800">
              <a:latin typeface="Gill Sans MT"/>
              <a:cs typeface="Gill Sans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5" name="object 35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721194" y="2588714"/>
            <a:ext cx="121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16741" y="2696664"/>
            <a:ext cx="8255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Gill Sans MT"/>
                <a:cs typeface="Gill Sans MT"/>
              </a:rPr>
              <a:t>2</a:t>
            </a:r>
            <a:endParaRPr sz="800">
              <a:latin typeface="Gill Sans MT"/>
              <a:cs typeface="Gill Sans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40" name="object 40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758044" y="36174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30678" y="1520167"/>
            <a:ext cx="1936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W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98400" y="1646109"/>
            <a:ext cx="11811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Arial"/>
                <a:cs typeface="Arial"/>
              </a:rPr>
              <a:t>ih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76324" y="1377224"/>
            <a:ext cx="2248535" cy="2820035"/>
            <a:chOff x="3776324" y="1377224"/>
            <a:chExt cx="2248535" cy="2820035"/>
          </a:xfrm>
        </p:grpSpPr>
        <p:sp>
          <p:nvSpPr>
            <p:cNvPr id="46" name="object 46"/>
            <p:cNvSpPr/>
            <p:nvPr/>
          </p:nvSpPr>
          <p:spPr>
            <a:xfrm>
              <a:off x="3800699" y="1386749"/>
              <a:ext cx="454659" cy="480059"/>
            </a:xfrm>
            <a:custGeom>
              <a:avLst/>
              <a:gdLst/>
              <a:ahLst/>
              <a:cxnLst/>
              <a:rect l="l" t="t" r="r" b="b"/>
              <a:pathLst>
                <a:path w="454660" h="480060">
                  <a:moveTo>
                    <a:pt x="0" y="0"/>
                  </a:moveTo>
                  <a:lnTo>
                    <a:pt x="454496" y="47981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2827" y="1835404"/>
              <a:ext cx="101345" cy="10345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785849" y="3733227"/>
              <a:ext cx="480059" cy="454659"/>
            </a:xfrm>
            <a:custGeom>
              <a:avLst/>
              <a:gdLst/>
              <a:ahLst/>
              <a:cxnLst/>
              <a:rect l="l" t="t" r="r" b="b"/>
              <a:pathLst>
                <a:path w="480060" h="454660">
                  <a:moveTo>
                    <a:pt x="0" y="454496"/>
                  </a:moveTo>
                  <a:lnTo>
                    <a:pt x="47981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504" y="3664251"/>
              <a:ext cx="103451" cy="10134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690849" y="3059264"/>
              <a:ext cx="283210" cy="519430"/>
            </a:xfrm>
            <a:custGeom>
              <a:avLst/>
              <a:gdLst/>
              <a:ahLst/>
              <a:cxnLst/>
              <a:rect l="l" t="t" r="r" b="b"/>
              <a:pathLst>
                <a:path w="283210" h="519429">
                  <a:moveTo>
                    <a:pt x="0" y="518860"/>
                  </a:moveTo>
                  <a:lnTo>
                    <a:pt x="28306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36762" y="2973847"/>
              <a:ext cx="88074" cy="110011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347699" y="952050"/>
            <a:ext cx="698500" cy="335280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95250">
              <a:lnSpc>
                <a:spcPts val="1664"/>
              </a:lnSpc>
              <a:spcBef>
                <a:spcPts val="969"/>
              </a:spcBef>
            </a:pPr>
            <a:r>
              <a:rPr sz="1400" dirty="0">
                <a:latin typeface="Arial"/>
                <a:cs typeface="Arial"/>
              </a:rPr>
              <a:t>Bias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9678" y="1443967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25603" y="2797892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12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4078" y="1967842"/>
            <a:ext cx="375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21825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ho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76499" y="3542850"/>
            <a:ext cx="698500" cy="262892"/>
          </a:xfrm>
          <a:prstGeom prst="rect">
            <a:avLst/>
          </a:prstGeom>
          <a:ln w="19049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"/>
                <a:cs typeface="Arial"/>
              </a:rPr>
              <a:t>Bias 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601775" y="2645709"/>
            <a:ext cx="631825" cy="82550"/>
            <a:chOff x="6601775" y="2645709"/>
            <a:chExt cx="631825" cy="82550"/>
          </a:xfrm>
        </p:grpSpPr>
        <p:sp>
          <p:nvSpPr>
            <p:cNvPr id="58" name="object 58"/>
            <p:cNvSpPr/>
            <p:nvPr/>
          </p:nvSpPr>
          <p:spPr>
            <a:xfrm>
              <a:off x="6611300" y="2686699"/>
              <a:ext cx="526415" cy="3810"/>
            </a:xfrm>
            <a:custGeom>
              <a:avLst/>
              <a:gdLst/>
              <a:ahLst/>
              <a:cxnLst/>
              <a:rect l="l" t="t" r="r" b="b"/>
              <a:pathLst>
                <a:path w="526415" h="3810">
                  <a:moveTo>
                    <a:pt x="0" y="3450"/>
                  </a:moveTo>
                  <a:lnTo>
                    <a:pt x="526202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27771" y="2645709"/>
              <a:ext cx="105705" cy="8197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6021778" y="2077717"/>
            <a:ext cx="595630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21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400">
              <a:latin typeface="Arial"/>
              <a:cs typeface="Arial"/>
            </a:endParaRPr>
          </a:p>
          <a:p>
            <a:pPr marR="27940" algn="ctr">
              <a:lnSpc>
                <a:spcPct val="100000"/>
              </a:lnSpc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21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418778" y="2534916"/>
            <a:ext cx="5588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76499" y="1773299"/>
            <a:ext cx="453390" cy="427990"/>
          </a:xfrm>
          <a:custGeom>
            <a:avLst/>
            <a:gdLst/>
            <a:ahLst/>
            <a:cxnLst/>
            <a:rect l="l" t="t" r="r" b="b"/>
            <a:pathLst>
              <a:path w="453389" h="427989">
                <a:moveTo>
                  <a:pt x="0" y="0"/>
                </a:moveTo>
                <a:lnTo>
                  <a:pt x="452999" y="0"/>
                </a:lnTo>
                <a:lnTo>
                  <a:pt x="452999" y="427799"/>
                </a:lnTo>
                <a:lnTo>
                  <a:pt x="0" y="4277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" name="object 63"/>
          <p:cNvGrpSpPr/>
          <p:nvPr/>
        </p:nvGrpSpPr>
        <p:grpSpPr>
          <a:xfrm>
            <a:off x="3338174" y="1382774"/>
            <a:ext cx="5165725" cy="3114040"/>
            <a:chOff x="3338174" y="1382774"/>
            <a:chExt cx="5165725" cy="3114040"/>
          </a:xfrm>
        </p:grpSpPr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78747" y="3563196"/>
              <a:ext cx="1924903" cy="44089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347699" y="1392299"/>
              <a:ext cx="698500" cy="3094990"/>
            </a:xfrm>
            <a:custGeom>
              <a:avLst/>
              <a:gdLst/>
              <a:ahLst/>
              <a:cxnLst/>
              <a:rect l="l" t="t" r="r" b="b"/>
              <a:pathLst>
                <a:path w="698500" h="3094990">
                  <a:moveTo>
                    <a:pt x="0" y="0"/>
                  </a:moveTo>
                  <a:lnTo>
                    <a:pt x="452999" y="0"/>
                  </a:lnTo>
                  <a:lnTo>
                    <a:pt x="452999" y="427799"/>
                  </a:lnTo>
                  <a:lnTo>
                    <a:pt x="0" y="427799"/>
                  </a:lnTo>
                  <a:lnTo>
                    <a:pt x="0" y="0"/>
                  </a:lnTo>
                  <a:close/>
                </a:path>
                <a:path w="698500" h="3094990">
                  <a:moveTo>
                    <a:pt x="0" y="2760149"/>
                  </a:moveTo>
                  <a:lnTo>
                    <a:pt x="698399" y="2760149"/>
                  </a:lnTo>
                  <a:lnTo>
                    <a:pt x="698399" y="3094949"/>
                  </a:lnTo>
                  <a:lnTo>
                    <a:pt x="0" y="3094949"/>
                  </a:lnTo>
                  <a:lnTo>
                    <a:pt x="0" y="2760149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423192" y="1196168"/>
            <a:ext cx="199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 = w - α * dE / dw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30678" y="4204009"/>
            <a:ext cx="519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Bias 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9129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4062" y="1352835"/>
            <a:ext cx="4016375" cy="2690495"/>
            <a:chOff x="2564062" y="1352835"/>
            <a:chExt cx="4016375" cy="26904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29" y="2139025"/>
              <a:ext cx="96761" cy="1067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1074" y="3414997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31074" y="3414997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464312" y="1189262"/>
            <a:ext cx="4116070" cy="2995295"/>
            <a:chOff x="2464312" y="1189262"/>
            <a:chExt cx="4116070" cy="29952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30" y="2139026"/>
              <a:ext cx="96761" cy="1067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1074" y="3414997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31074" y="3414997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8600" y="1203549"/>
              <a:ext cx="837565" cy="2966720"/>
            </a:xfrm>
            <a:custGeom>
              <a:avLst/>
              <a:gdLst/>
              <a:ahLst/>
              <a:cxnLst/>
              <a:rect l="l" t="t" r="r" b="b"/>
              <a:pathLst>
                <a:path w="837564" h="2966720">
                  <a:moveTo>
                    <a:pt x="0" y="0"/>
                  </a:moveTo>
                  <a:lnTo>
                    <a:pt x="837299" y="0"/>
                  </a:lnTo>
                  <a:lnTo>
                    <a:pt x="837299" y="2966699"/>
                  </a:lnTo>
                  <a:lnTo>
                    <a:pt x="0" y="29666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416791" y="4324318"/>
            <a:ext cx="136839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55" dirty="0">
                <a:solidFill>
                  <a:srgbClr val="FF59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sz="1800" u="heavy" spc="-60" dirty="0">
                <a:solidFill>
                  <a:srgbClr val="FF59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heavy" spc="35" dirty="0">
                <a:solidFill>
                  <a:srgbClr val="FF59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sz="18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2">
            <a:extLst>
              <a:ext uri="{FF2B5EF4-FFF2-40B4-BE49-F238E27FC236}">
                <a16:creationId xmlns:a16="http://schemas.microsoft.com/office/drawing/2014/main" id="{C76A68EB-E161-6417-E363-753139554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4062" y="1189262"/>
            <a:ext cx="4016375" cy="2995295"/>
            <a:chOff x="2564062" y="1189262"/>
            <a:chExt cx="4016375" cy="29952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29" y="2139026"/>
              <a:ext cx="96761" cy="1067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1074" y="3414997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31074" y="3414997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31200" y="1203549"/>
              <a:ext cx="837565" cy="2966720"/>
            </a:xfrm>
            <a:custGeom>
              <a:avLst/>
              <a:gdLst/>
              <a:ahLst/>
              <a:cxnLst/>
              <a:rect l="l" t="t" r="r" b="b"/>
              <a:pathLst>
                <a:path w="837564" h="2966720">
                  <a:moveTo>
                    <a:pt x="0" y="0"/>
                  </a:moveTo>
                  <a:lnTo>
                    <a:pt x="837299" y="0"/>
                  </a:lnTo>
                  <a:lnTo>
                    <a:pt x="837299" y="2966699"/>
                  </a:lnTo>
                  <a:lnTo>
                    <a:pt x="0" y="29666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971664" y="4385281"/>
            <a:ext cx="159093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50" dirty="0">
                <a:solidFill>
                  <a:srgbClr val="FF59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sz="1800" u="heavy" spc="-35" dirty="0">
                <a:solidFill>
                  <a:srgbClr val="FF59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u="heavy" spc="35" dirty="0">
                <a:solidFill>
                  <a:srgbClr val="FF5900"/>
                </a:solidFill>
                <a:uFill>
                  <a:solidFill>
                    <a:srgbClr val="FF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sz="18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4062" y="1189262"/>
            <a:ext cx="4195445" cy="2995295"/>
            <a:chOff x="2564062" y="1189262"/>
            <a:chExt cx="4195445" cy="29952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29" y="2139026"/>
              <a:ext cx="96761" cy="1067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31074" y="3414997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31074" y="3414997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07599" y="1203549"/>
              <a:ext cx="837565" cy="2966720"/>
            </a:xfrm>
            <a:custGeom>
              <a:avLst/>
              <a:gdLst/>
              <a:ahLst/>
              <a:cxnLst/>
              <a:rect l="l" t="t" r="r" b="b"/>
              <a:pathLst>
                <a:path w="837565" h="2966720">
                  <a:moveTo>
                    <a:pt x="0" y="0"/>
                  </a:moveTo>
                  <a:lnTo>
                    <a:pt x="837299" y="0"/>
                  </a:lnTo>
                  <a:lnTo>
                    <a:pt x="837299" y="2966699"/>
                  </a:lnTo>
                  <a:lnTo>
                    <a:pt x="0" y="29666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666426" y="4394706"/>
            <a:ext cx="131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FF5900"/>
                </a:solidFill>
                <a:uFill>
                  <a:solidFill>
                    <a:srgbClr val="FF0000"/>
                  </a:solidFill>
                </a:uFill>
                <a:latin typeface="Gill Sans MT"/>
                <a:cs typeface="Gill Sans MT"/>
              </a:rPr>
              <a:t>Output Layer</a:t>
            </a:r>
            <a:endParaRPr sz="1800" dirty="0">
              <a:solidFill>
                <a:srgbClr val="FF5900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4062" y="1352835"/>
            <a:ext cx="4016375" cy="2437130"/>
            <a:chOff x="2564062" y="1352835"/>
            <a:chExt cx="4016375" cy="2437130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29" y="2139025"/>
              <a:ext cx="96761" cy="1067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95794" y="1560014"/>
            <a:ext cx="22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Gill Sans MT"/>
                <a:cs typeface="Gill Sans MT"/>
              </a:rPr>
              <a:t>X</a:t>
            </a:r>
            <a:r>
              <a:rPr sz="1200" spc="-37" baseline="-31250" dirty="0">
                <a:latin typeface="Gill Sans MT"/>
                <a:cs typeface="Gill Sans MT"/>
              </a:rPr>
              <a:t>1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0" name="object 30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5794" y="2588714"/>
            <a:ext cx="22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Gill Sans MT"/>
                <a:cs typeface="Gill Sans MT"/>
              </a:rPr>
              <a:t>X</a:t>
            </a:r>
            <a:r>
              <a:rPr sz="1200" spc="-37" baseline="-31250" dirty="0">
                <a:latin typeface="Gill Sans MT"/>
                <a:cs typeface="Gill Sans MT"/>
              </a:rPr>
              <a:t>2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34" name="object 34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58044" y="3617414"/>
            <a:ext cx="22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Gill Sans MT"/>
                <a:cs typeface="Gill Sans MT"/>
              </a:rPr>
              <a:t>X</a:t>
            </a:r>
            <a:r>
              <a:rPr sz="1200" spc="-37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64062" y="1352835"/>
            <a:ext cx="4016375" cy="2437130"/>
            <a:chOff x="2564062" y="1352835"/>
            <a:chExt cx="4016375" cy="2437130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29" y="2139025"/>
              <a:ext cx="96761" cy="1067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95794" y="15600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1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0" name="object 30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5794" y="25887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2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34" name="object 34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58044" y="36174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05278" y="1586842"/>
            <a:ext cx="336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ih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776324" y="1377224"/>
            <a:ext cx="561975" cy="2820035"/>
            <a:chOff x="3776324" y="1377224"/>
            <a:chExt cx="561975" cy="2820035"/>
          </a:xfrm>
        </p:grpSpPr>
        <p:sp>
          <p:nvSpPr>
            <p:cNvPr id="39" name="object 39"/>
            <p:cNvSpPr/>
            <p:nvPr/>
          </p:nvSpPr>
          <p:spPr>
            <a:xfrm>
              <a:off x="3800699" y="1386749"/>
              <a:ext cx="454659" cy="480059"/>
            </a:xfrm>
            <a:custGeom>
              <a:avLst/>
              <a:gdLst/>
              <a:ahLst/>
              <a:cxnLst/>
              <a:rect l="l" t="t" r="r" b="b"/>
              <a:pathLst>
                <a:path w="454660" h="480060">
                  <a:moveTo>
                    <a:pt x="0" y="0"/>
                  </a:moveTo>
                  <a:lnTo>
                    <a:pt x="454496" y="47981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2827" y="1835404"/>
              <a:ext cx="101345" cy="10345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785849" y="3733227"/>
              <a:ext cx="480059" cy="454659"/>
            </a:xfrm>
            <a:custGeom>
              <a:avLst/>
              <a:gdLst/>
              <a:ahLst/>
              <a:cxnLst/>
              <a:rect l="l" t="t" r="r" b="b"/>
              <a:pathLst>
                <a:path w="480060" h="454660">
                  <a:moveTo>
                    <a:pt x="0" y="454496"/>
                  </a:moveTo>
                  <a:lnTo>
                    <a:pt x="47981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504" y="3664251"/>
              <a:ext cx="103451" cy="10134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430678" y="1062966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1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430678" y="4187167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80712" y="1810035"/>
            <a:ext cx="551815" cy="633095"/>
            <a:chOff x="4380712" y="1810035"/>
            <a:chExt cx="551815" cy="6330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2444" y="2074364"/>
            <a:ext cx="27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01099" y="1659773"/>
            <a:ext cx="1831339" cy="2129790"/>
            <a:chOff x="3101099" y="1659773"/>
            <a:chExt cx="1831339" cy="2129790"/>
          </a:xfrm>
        </p:grpSpPr>
        <p:sp>
          <p:nvSpPr>
            <p:cNvPr id="8" name="object 8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30" y="2139026"/>
              <a:ext cx="96761" cy="1067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444" y="3420914"/>
            <a:ext cx="282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4062" y="1352835"/>
            <a:ext cx="4016375" cy="2355850"/>
            <a:chOff x="2564062" y="1352835"/>
            <a:chExt cx="4016375" cy="2355850"/>
          </a:xfrm>
        </p:grpSpPr>
        <p:sp>
          <p:nvSpPr>
            <p:cNvPr id="18" name="object 18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5794" y="15600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1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4" name="object 34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95794" y="25887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2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38" name="object 38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58044" y="36174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05278" y="1586842"/>
            <a:ext cx="336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ih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76324" y="1377224"/>
            <a:ext cx="561975" cy="2820035"/>
            <a:chOff x="3776324" y="1377224"/>
            <a:chExt cx="561975" cy="2820035"/>
          </a:xfrm>
        </p:grpSpPr>
        <p:sp>
          <p:nvSpPr>
            <p:cNvPr id="43" name="object 43"/>
            <p:cNvSpPr/>
            <p:nvPr/>
          </p:nvSpPr>
          <p:spPr>
            <a:xfrm>
              <a:off x="3800699" y="1386749"/>
              <a:ext cx="454659" cy="480059"/>
            </a:xfrm>
            <a:custGeom>
              <a:avLst/>
              <a:gdLst/>
              <a:ahLst/>
              <a:cxnLst/>
              <a:rect l="l" t="t" r="r" b="b"/>
              <a:pathLst>
                <a:path w="454660" h="480060">
                  <a:moveTo>
                    <a:pt x="0" y="0"/>
                  </a:moveTo>
                  <a:lnTo>
                    <a:pt x="454496" y="47981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2827" y="1835404"/>
              <a:ext cx="101345" cy="10345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785849" y="3733227"/>
              <a:ext cx="480059" cy="454659"/>
            </a:xfrm>
            <a:custGeom>
              <a:avLst/>
              <a:gdLst/>
              <a:ahLst/>
              <a:cxnLst/>
              <a:rect l="l" t="t" r="r" b="b"/>
              <a:pathLst>
                <a:path w="480060" h="454660">
                  <a:moveTo>
                    <a:pt x="0" y="454496"/>
                  </a:moveTo>
                  <a:lnTo>
                    <a:pt x="47981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504" y="3664251"/>
              <a:ext cx="103451" cy="101345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430678" y="1062966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30678" y="4187167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00350" y="3603988"/>
            <a:ext cx="27425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ill Sans MT"/>
                <a:cs typeface="Gill Sans MT"/>
              </a:rPr>
              <a:t>Z</a:t>
            </a:r>
            <a:r>
              <a:rPr sz="1350" baseline="-33950" dirty="0">
                <a:latin typeface="Gill Sans MT"/>
                <a:cs typeface="Gill Sans MT"/>
              </a:rPr>
              <a:t>11 </a:t>
            </a:r>
            <a:r>
              <a:rPr sz="1400" dirty="0">
                <a:latin typeface="Gill Sans MT"/>
                <a:cs typeface="Gill Sans MT"/>
              </a:rPr>
              <a:t>= X</a:t>
            </a:r>
            <a:r>
              <a:rPr sz="1350" baseline="-33950" dirty="0">
                <a:latin typeface="Gill Sans MT"/>
                <a:cs typeface="Gill Sans MT"/>
              </a:rPr>
              <a:t>1</a:t>
            </a:r>
            <a:r>
              <a:rPr sz="1400" dirty="0">
                <a:latin typeface="Gill Sans MT"/>
                <a:cs typeface="Gill Sans MT"/>
              </a:rPr>
              <a:t>* w</a:t>
            </a:r>
            <a:r>
              <a:rPr sz="1350" baseline="-33950" dirty="0">
                <a:latin typeface="Gill Sans MT"/>
                <a:cs typeface="Gill Sans MT"/>
              </a:rPr>
              <a:t>1 </a:t>
            </a:r>
            <a:r>
              <a:rPr sz="1400" dirty="0">
                <a:latin typeface="Gill Sans MT"/>
                <a:cs typeface="Gill Sans MT"/>
              </a:rPr>
              <a:t>+ X</a:t>
            </a:r>
            <a:r>
              <a:rPr sz="1350" baseline="-33950" dirty="0">
                <a:latin typeface="Gill Sans MT"/>
                <a:cs typeface="Gill Sans MT"/>
              </a:rPr>
              <a:t>2</a:t>
            </a:r>
            <a:r>
              <a:rPr sz="1400" dirty="0">
                <a:latin typeface="Gill Sans MT"/>
                <a:cs typeface="Gill Sans MT"/>
              </a:rPr>
              <a:t>* w</a:t>
            </a:r>
            <a:r>
              <a:rPr sz="1350" baseline="-33950" dirty="0">
                <a:latin typeface="Gill Sans MT"/>
                <a:cs typeface="Gill Sans MT"/>
              </a:rPr>
              <a:t>2 </a:t>
            </a:r>
            <a:r>
              <a:rPr sz="1400" dirty="0">
                <a:latin typeface="Gill Sans MT"/>
                <a:cs typeface="Gill Sans MT"/>
              </a:rPr>
              <a:t>+ X</a:t>
            </a:r>
            <a:r>
              <a:rPr sz="1350" baseline="-33950" dirty="0">
                <a:latin typeface="Gill Sans MT"/>
                <a:cs typeface="Gill Sans MT"/>
              </a:rPr>
              <a:t>3</a:t>
            </a:r>
            <a:r>
              <a:rPr sz="1400" dirty="0">
                <a:latin typeface="Gill Sans MT"/>
                <a:cs typeface="Gill Sans MT"/>
              </a:rPr>
              <a:t>* w</a:t>
            </a:r>
            <a:r>
              <a:rPr sz="1350" baseline="-33950" dirty="0">
                <a:latin typeface="Gill Sans MT"/>
                <a:cs typeface="Gill Sans MT"/>
              </a:rPr>
              <a:t>3 </a:t>
            </a:r>
            <a:r>
              <a:rPr sz="1400" dirty="0">
                <a:latin typeface="Arial"/>
                <a:cs typeface="Arial"/>
              </a:rPr>
              <a:t>+ b</a:t>
            </a:r>
            <a:r>
              <a:rPr sz="1350" baseline="-33950" dirty="0">
                <a:latin typeface="Gill Sans MT"/>
                <a:cs typeface="Gill Sans MT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5800350" y="4032613"/>
            <a:ext cx="27146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Gill Sans MT"/>
                <a:cs typeface="Gill Sans MT"/>
              </a:rPr>
              <a:t>Z</a:t>
            </a:r>
            <a:r>
              <a:rPr sz="1350" baseline="-33950" dirty="0">
                <a:latin typeface="Gill Sans MT"/>
                <a:cs typeface="Gill Sans MT"/>
              </a:rPr>
              <a:t>12 </a:t>
            </a:r>
            <a:r>
              <a:rPr sz="1400" dirty="0">
                <a:latin typeface="Gill Sans MT"/>
                <a:cs typeface="Gill Sans MT"/>
              </a:rPr>
              <a:t>= X</a:t>
            </a:r>
            <a:r>
              <a:rPr sz="1350" baseline="-33950" dirty="0">
                <a:latin typeface="Gill Sans MT"/>
                <a:cs typeface="Gill Sans MT"/>
              </a:rPr>
              <a:t>1</a:t>
            </a:r>
            <a:r>
              <a:rPr sz="1400" dirty="0">
                <a:latin typeface="Gill Sans MT"/>
                <a:cs typeface="Gill Sans MT"/>
              </a:rPr>
              <a:t>* w</a:t>
            </a:r>
            <a:r>
              <a:rPr sz="1350" baseline="-33950" dirty="0">
                <a:latin typeface="Gill Sans MT"/>
                <a:cs typeface="Gill Sans MT"/>
              </a:rPr>
              <a:t>4 </a:t>
            </a:r>
            <a:r>
              <a:rPr sz="1400" dirty="0">
                <a:latin typeface="Gill Sans MT"/>
                <a:cs typeface="Gill Sans MT"/>
              </a:rPr>
              <a:t>+ X</a:t>
            </a:r>
            <a:r>
              <a:rPr sz="1350" baseline="-33950" dirty="0">
                <a:latin typeface="Gill Sans MT"/>
                <a:cs typeface="Gill Sans MT"/>
              </a:rPr>
              <a:t>2</a:t>
            </a:r>
            <a:r>
              <a:rPr sz="1400" dirty="0">
                <a:latin typeface="Gill Sans MT"/>
                <a:cs typeface="Gill Sans MT"/>
              </a:rPr>
              <a:t>* w</a:t>
            </a:r>
            <a:r>
              <a:rPr sz="1350" baseline="-33950" dirty="0">
                <a:latin typeface="Gill Sans MT"/>
                <a:cs typeface="Gill Sans MT"/>
              </a:rPr>
              <a:t>5 </a:t>
            </a:r>
            <a:r>
              <a:rPr sz="1400" dirty="0">
                <a:latin typeface="Gill Sans MT"/>
                <a:cs typeface="Gill Sans MT"/>
              </a:rPr>
              <a:t>+ X</a:t>
            </a:r>
            <a:r>
              <a:rPr sz="1350" baseline="-33950" dirty="0">
                <a:latin typeface="Gill Sans MT"/>
                <a:cs typeface="Gill Sans MT"/>
              </a:rPr>
              <a:t>3</a:t>
            </a:r>
            <a:r>
              <a:rPr sz="1400" dirty="0">
                <a:latin typeface="Gill Sans MT"/>
                <a:cs typeface="Gill Sans MT"/>
              </a:rPr>
              <a:t>* w</a:t>
            </a:r>
            <a:r>
              <a:rPr sz="1350" baseline="-33950" dirty="0">
                <a:latin typeface="Gill Sans MT"/>
                <a:cs typeface="Gill Sans MT"/>
              </a:rPr>
              <a:t>6 </a:t>
            </a:r>
            <a:r>
              <a:rPr sz="1400" dirty="0">
                <a:latin typeface="Gill Sans MT"/>
                <a:cs typeface="Gill Sans MT"/>
              </a:rPr>
              <a:t>+ b</a:t>
            </a:r>
            <a:r>
              <a:rPr sz="1350" baseline="-33950" dirty="0">
                <a:latin typeface="Gill Sans MT"/>
                <a:cs typeface="Gill Sans MT"/>
              </a:rPr>
              <a:t>2</a:t>
            </a:r>
            <a:endParaRPr sz="1350" baseline="-339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Multi Layer Perceptron (MLP)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80712" y="1810035"/>
            <a:ext cx="551815" cy="633095"/>
            <a:chOff x="4380712" y="1810035"/>
            <a:chExt cx="551815" cy="633095"/>
          </a:xfrm>
        </p:grpSpPr>
        <p:sp>
          <p:nvSpPr>
            <p:cNvPr id="4" name="object 4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5474" y="18147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2444" y="2074364"/>
            <a:ext cx="2749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01099" y="1659773"/>
            <a:ext cx="1831339" cy="2129790"/>
            <a:chOff x="3101099" y="1659773"/>
            <a:chExt cx="1831339" cy="2129790"/>
          </a:xfrm>
        </p:grpSpPr>
        <p:sp>
          <p:nvSpPr>
            <p:cNvPr id="8" name="object 8"/>
            <p:cNvSpPr/>
            <p:nvPr/>
          </p:nvSpPr>
          <p:spPr>
            <a:xfrm>
              <a:off x="3110624" y="2157604"/>
              <a:ext cx="1170940" cy="541020"/>
            </a:xfrm>
            <a:custGeom>
              <a:avLst/>
              <a:gdLst/>
              <a:ahLst/>
              <a:cxnLst/>
              <a:rect l="l" t="t" r="r" b="b"/>
              <a:pathLst>
                <a:path w="1170939" h="541019">
                  <a:moveTo>
                    <a:pt x="0" y="540393"/>
                  </a:moveTo>
                  <a:lnTo>
                    <a:pt x="117062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8535" y="2111845"/>
              <a:ext cx="110728" cy="838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10624" y="1669298"/>
              <a:ext cx="1167765" cy="419100"/>
            </a:xfrm>
            <a:custGeom>
              <a:avLst/>
              <a:gdLst/>
              <a:ahLst/>
              <a:cxnLst/>
              <a:rect l="l" t="t" r="r" b="b"/>
              <a:pathLst>
                <a:path w="1167764" h="419100">
                  <a:moveTo>
                    <a:pt x="0" y="0"/>
                  </a:moveTo>
                  <a:lnTo>
                    <a:pt x="1167408" y="418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7886" y="2048773"/>
              <a:ext cx="111047" cy="78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2874" y="2217007"/>
              <a:ext cx="1143000" cy="1482090"/>
            </a:xfrm>
            <a:custGeom>
              <a:avLst/>
              <a:gdLst/>
              <a:ahLst/>
              <a:cxnLst/>
              <a:rect l="l" t="t" r="r" b="b"/>
              <a:pathLst>
                <a:path w="1143000" h="1482089">
                  <a:moveTo>
                    <a:pt x="0" y="1481790"/>
                  </a:moveTo>
                  <a:lnTo>
                    <a:pt x="11427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1230" y="2139026"/>
              <a:ext cx="96761" cy="10672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4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85474" y="316134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4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3"/>
                  </a:lnTo>
                  <a:lnTo>
                    <a:pt x="489532" y="495785"/>
                  </a:lnTo>
                  <a:lnTo>
                    <a:pt x="462455" y="532104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4"/>
                  </a:lnTo>
                  <a:lnTo>
                    <a:pt x="52267" y="495785"/>
                  </a:lnTo>
                  <a:lnTo>
                    <a:pt x="30237" y="454943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444" y="3420914"/>
            <a:ext cx="282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aseline="20833" dirty="0">
                <a:latin typeface="Arial"/>
                <a:cs typeface="Arial"/>
              </a:rPr>
              <a:t>Z</a:t>
            </a:r>
            <a:r>
              <a:rPr sz="800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4062" y="1352835"/>
            <a:ext cx="4016375" cy="2355850"/>
            <a:chOff x="2564062" y="1352835"/>
            <a:chExt cx="4016375" cy="2355850"/>
          </a:xfrm>
        </p:grpSpPr>
        <p:sp>
          <p:nvSpPr>
            <p:cNvPr id="18" name="object 18"/>
            <p:cNvSpPr/>
            <p:nvPr/>
          </p:nvSpPr>
          <p:spPr>
            <a:xfrm>
              <a:off x="3110624" y="2697998"/>
              <a:ext cx="1177925" cy="715645"/>
            </a:xfrm>
            <a:custGeom>
              <a:avLst/>
              <a:gdLst/>
              <a:ahLst/>
              <a:cxnLst/>
              <a:rect l="l" t="t" r="r" b="b"/>
              <a:pathLst>
                <a:path w="1177925" h="715645">
                  <a:moveTo>
                    <a:pt x="0" y="0"/>
                  </a:moveTo>
                  <a:lnTo>
                    <a:pt x="1177324" y="71553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2082" y="3377120"/>
              <a:ext cx="109268" cy="908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110624" y="1669298"/>
              <a:ext cx="1209040" cy="1710689"/>
            </a:xfrm>
            <a:custGeom>
              <a:avLst/>
              <a:gdLst/>
              <a:ahLst/>
              <a:cxnLst/>
              <a:rect l="l" t="t" r="r" b="b"/>
              <a:pathLst>
                <a:path w="1209039" h="1710689">
                  <a:moveTo>
                    <a:pt x="0" y="0"/>
                  </a:moveTo>
                  <a:lnTo>
                    <a:pt x="1209020" y="171026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4426" y="3351875"/>
              <a:ext cx="94647" cy="1078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72874" y="3493954"/>
              <a:ext cx="1100455" cy="205104"/>
            </a:xfrm>
            <a:custGeom>
              <a:avLst/>
              <a:gdLst/>
              <a:ahLst/>
              <a:cxnLst/>
              <a:rect l="l" t="t" r="r" b="b"/>
              <a:pathLst>
                <a:path w="1100454" h="205104">
                  <a:moveTo>
                    <a:pt x="0" y="204693"/>
                  </a:moveTo>
                  <a:lnTo>
                    <a:pt x="110022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7822" y="3453495"/>
              <a:ext cx="109797" cy="8091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33374" y="2334023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90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9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1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26974" y="2109923"/>
              <a:ext cx="1003935" cy="486409"/>
            </a:xfrm>
            <a:custGeom>
              <a:avLst/>
              <a:gdLst/>
              <a:ahLst/>
              <a:cxnLst/>
              <a:rect l="l" t="t" r="r" b="b"/>
              <a:pathLst>
                <a:path w="1003935" h="486410">
                  <a:moveTo>
                    <a:pt x="0" y="0"/>
                  </a:moveTo>
                  <a:lnTo>
                    <a:pt x="1003528" y="485981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7263" y="2558060"/>
              <a:ext cx="110571" cy="850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927274" y="2714188"/>
              <a:ext cx="1014730" cy="759460"/>
            </a:xfrm>
            <a:custGeom>
              <a:avLst/>
              <a:gdLst/>
              <a:ahLst/>
              <a:cxnLst/>
              <a:rect l="l" t="t" r="r" b="b"/>
              <a:pathLst>
                <a:path w="1014729" h="759460">
                  <a:moveTo>
                    <a:pt x="0" y="758934"/>
                  </a:moveTo>
                  <a:lnTo>
                    <a:pt x="1014573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13475" y="2652879"/>
              <a:ext cx="107123" cy="9602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400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lnTo>
                    <a:pt x="3440" y="262645"/>
                  </a:ln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68824" y="13575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700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700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400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7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95794" y="15600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1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564062" y="2381535"/>
            <a:ext cx="551815" cy="633095"/>
            <a:chOff x="2564062" y="2381535"/>
            <a:chExt cx="551815" cy="633095"/>
          </a:xfrm>
        </p:grpSpPr>
        <p:sp>
          <p:nvSpPr>
            <p:cNvPr id="34" name="object 34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68824" y="23862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69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5"/>
                  </a:lnTo>
                  <a:lnTo>
                    <a:pt x="52267" y="127613"/>
                  </a:lnTo>
                  <a:lnTo>
                    <a:pt x="79344" y="91294"/>
                  </a:lnTo>
                  <a:lnTo>
                    <a:pt x="110909" y="60139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5"/>
                  </a:lnTo>
                  <a:lnTo>
                    <a:pt x="462455" y="532105"/>
                  </a:lnTo>
                  <a:lnTo>
                    <a:pt x="430890" y="563259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59"/>
                  </a:lnTo>
                  <a:lnTo>
                    <a:pt x="79344" y="532105"/>
                  </a:lnTo>
                  <a:lnTo>
                    <a:pt x="52267" y="495785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95794" y="25887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2</a:t>
            </a:r>
            <a:endParaRPr sz="1200" baseline="-31250">
              <a:latin typeface="Gill Sans MT"/>
              <a:cs typeface="Gill Sans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26312" y="3410235"/>
            <a:ext cx="551815" cy="633095"/>
            <a:chOff x="2626312" y="3410235"/>
            <a:chExt cx="551815" cy="633095"/>
          </a:xfrm>
        </p:grpSpPr>
        <p:sp>
          <p:nvSpPr>
            <p:cNvPr id="38" name="object 38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270899" y="623399"/>
                  </a:move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lnTo>
                    <a:pt x="3440" y="262645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1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31074" y="3414998"/>
              <a:ext cx="542290" cy="623570"/>
            </a:xfrm>
            <a:custGeom>
              <a:avLst/>
              <a:gdLst/>
              <a:ahLst/>
              <a:cxnLst/>
              <a:rect l="l" t="t" r="r" b="b"/>
              <a:pathLst>
                <a:path w="542289" h="623570">
                  <a:moveTo>
                    <a:pt x="0" y="311699"/>
                  </a:moveTo>
                  <a:lnTo>
                    <a:pt x="3545" y="261140"/>
                  </a:lnTo>
                  <a:lnTo>
                    <a:pt x="13810" y="213178"/>
                  </a:lnTo>
                  <a:lnTo>
                    <a:pt x="30237" y="168456"/>
                  </a:lnTo>
                  <a:lnTo>
                    <a:pt x="52267" y="127614"/>
                  </a:lnTo>
                  <a:lnTo>
                    <a:pt x="79344" y="91294"/>
                  </a:lnTo>
                  <a:lnTo>
                    <a:pt x="110909" y="60140"/>
                  </a:lnTo>
                  <a:lnTo>
                    <a:pt x="146405" y="34791"/>
                  </a:lnTo>
                  <a:lnTo>
                    <a:pt x="185274" y="15890"/>
                  </a:lnTo>
                  <a:lnTo>
                    <a:pt x="226958" y="4079"/>
                  </a:lnTo>
                  <a:lnTo>
                    <a:pt x="270899" y="0"/>
                  </a:lnTo>
                  <a:lnTo>
                    <a:pt x="323996" y="6044"/>
                  </a:lnTo>
                  <a:lnTo>
                    <a:pt x="374568" y="23726"/>
                  </a:lnTo>
                  <a:lnTo>
                    <a:pt x="421195" y="52369"/>
                  </a:lnTo>
                  <a:lnTo>
                    <a:pt x="462455" y="91294"/>
                  </a:lnTo>
                  <a:lnTo>
                    <a:pt x="490215" y="128727"/>
                  </a:lnTo>
                  <a:lnTo>
                    <a:pt x="512331" y="170321"/>
                  </a:lnTo>
                  <a:lnTo>
                    <a:pt x="528502" y="215239"/>
                  </a:lnTo>
                  <a:lnTo>
                    <a:pt x="538425" y="262645"/>
                  </a:lnTo>
                  <a:lnTo>
                    <a:pt x="541799" y="311699"/>
                  </a:lnTo>
                  <a:lnTo>
                    <a:pt x="538254" y="362259"/>
                  </a:lnTo>
                  <a:lnTo>
                    <a:pt x="527989" y="410221"/>
                  </a:lnTo>
                  <a:lnTo>
                    <a:pt x="511562" y="454944"/>
                  </a:lnTo>
                  <a:lnTo>
                    <a:pt x="489532" y="495786"/>
                  </a:lnTo>
                  <a:lnTo>
                    <a:pt x="462455" y="532105"/>
                  </a:lnTo>
                  <a:lnTo>
                    <a:pt x="430890" y="563260"/>
                  </a:lnTo>
                  <a:lnTo>
                    <a:pt x="395394" y="588608"/>
                  </a:lnTo>
                  <a:lnTo>
                    <a:pt x="356525" y="607509"/>
                  </a:lnTo>
                  <a:lnTo>
                    <a:pt x="314841" y="619320"/>
                  </a:lnTo>
                  <a:lnTo>
                    <a:pt x="270899" y="623399"/>
                  </a:lnTo>
                  <a:lnTo>
                    <a:pt x="226958" y="619320"/>
                  </a:lnTo>
                  <a:lnTo>
                    <a:pt x="185274" y="607509"/>
                  </a:lnTo>
                  <a:lnTo>
                    <a:pt x="146405" y="588608"/>
                  </a:lnTo>
                  <a:lnTo>
                    <a:pt x="110909" y="563260"/>
                  </a:lnTo>
                  <a:lnTo>
                    <a:pt x="79344" y="532105"/>
                  </a:lnTo>
                  <a:lnTo>
                    <a:pt x="52267" y="495786"/>
                  </a:lnTo>
                  <a:lnTo>
                    <a:pt x="30237" y="454944"/>
                  </a:lnTo>
                  <a:lnTo>
                    <a:pt x="13810" y="410221"/>
                  </a:lnTo>
                  <a:lnTo>
                    <a:pt x="3545" y="362259"/>
                  </a:lnTo>
                  <a:lnTo>
                    <a:pt x="0" y="3116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58044" y="3617414"/>
            <a:ext cx="2292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Gill Sans MT"/>
                <a:cs typeface="Gill Sans MT"/>
              </a:rPr>
              <a:t>X</a:t>
            </a:r>
            <a:r>
              <a:rPr sz="1200" baseline="-31250" dirty="0">
                <a:latin typeface="Gill Sans MT"/>
                <a:cs typeface="Gill Sans MT"/>
              </a:rPr>
              <a:t>3</a:t>
            </a:r>
            <a:endParaRPr sz="1200" baseline="-3125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05278" y="1586842"/>
            <a:ext cx="3365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baseline="19841" dirty="0">
                <a:latin typeface="Arial"/>
                <a:cs typeface="Arial"/>
              </a:rPr>
              <a:t>W</a:t>
            </a:r>
            <a:r>
              <a:rPr sz="900" dirty="0">
                <a:latin typeface="Arial"/>
                <a:cs typeface="Arial"/>
              </a:rPr>
              <a:t>ih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76324" y="1377224"/>
            <a:ext cx="3421379" cy="2820035"/>
            <a:chOff x="3776324" y="1377224"/>
            <a:chExt cx="3421379" cy="2820035"/>
          </a:xfrm>
        </p:grpSpPr>
        <p:sp>
          <p:nvSpPr>
            <p:cNvPr id="43" name="object 43"/>
            <p:cNvSpPr/>
            <p:nvPr/>
          </p:nvSpPr>
          <p:spPr>
            <a:xfrm>
              <a:off x="3800699" y="1386749"/>
              <a:ext cx="454659" cy="480059"/>
            </a:xfrm>
            <a:custGeom>
              <a:avLst/>
              <a:gdLst/>
              <a:ahLst/>
              <a:cxnLst/>
              <a:rect l="l" t="t" r="r" b="b"/>
              <a:pathLst>
                <a:path w="454660" h="480060">
                  <a:moveTo>
                    <a:pt x="0" y="0"/>
                  </a:moveTo>
                  <a:lnTo>
                    <a:pt x="454496" y="47981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22827" y="1835404"/>
              <a:ext cx="101345" cy="10345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785849" y="3733227"/>
              <a:ext cx="480059" cy="454659"/>
            </a:xfrm>
            <a:custGeom>
              <a:avLst/>
              <a:gdLst/>
              <a:ahLst/>
              <a:cxnLst/>
              <a:rect l="l" t="t" r="r" b="b"/>
              <a:pathLst>
                <a:path w="480060" h="454660">
                  <a:moveTo>
                    <a:pt x="0" y="454496"/>
                  </a:moveTo>
                  <a:lnTo>
                    <a:pt x="47981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4504" y="3664251"/>
              <a:ext cx="103451" cy="10134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575174" y="2644374"/>
              <a:ext cx="526415" cy="3810"/>
            </a:xfrm>
            <a:custGeom>
              <a:avLst/>
              <a:gdLst/>
              <a:ahLst/>
              <a:cxnLst/>
              <a:rect l="l" t="t" r="r" b="b"/>
              <a:pathLst>
                <a:path w="526415" h="3810">
                  <a:moveTo>
                    <a:pt x="0" y="3450"/>
                  </a:moveTo>
                  <a:lnTo>
                    <a:pt x="526202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91645" y="2603384"/>
              <a:ext cx="105705" cy="8197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3430678" y="1062966"/>
            <a:ext cx="5194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Bias 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30678" y="4204009"/>
            <a:ext cx="519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latin typeface="Arial"/>
                <a:cs typeface="Arial"/>
              </a:rPr>
              <a:t>Bias 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19678" y="1443967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11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25603" y="2797892"/>
            <a:ext cx="5956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σ (Z</a:t>
            </a:r>
            <a:r>
              <a:rPr sz="1350" baseline="-33950" dirty="0">
                <a:latin typeface="Gill Sans MT"/>
                <a:cs typeface="Gill Sans MT"/>
              </a:rPr>
              <a:t>12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</TotalTime>
  <Words>344</Words>
  <Application>Microsoft Office PowerPoint</Application>
  <PresentationFormat>On-screen Show (16:9)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GenAITheme3-whiteBG</vt:lpstr>
      <vt:lpstr>Recap of Multi Layer Perceptron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Multi Layer Perceptron (MLP)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3</cp:revision>
  <dcterms:created xsi:type="dcterms:W3CDTF">2025-03-04T06:14:58Z</dcterms:created>
  <dcterms:modified xsi:type="dcterms:W3CDTF">2025-03-04T07:07:29Z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