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68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6" y="77"/>
      </p:cViewPr>
      <p:guideLst>
        <p:guide orient="horz" pos="2868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6660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587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905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82702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96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7993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9692" y="2164506"/>
            <a:ext cx="474690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5900"/>
                </a:solidFill>
              </a:rPr>
              <a:t>Recap of RNN / LSTM / GRU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Recap - Forward Propagation in RNN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31862" y="2595987"/>
            <a:ext cx="442595" cy="421005"/>
            <a:chOff x="2131862" y="2595987"/>
            <a:chExt cx="442595" cy="421005"/>
          </a:xfrm>
        </p:grpSpPr>
        <p:sp>
          <p:nvSpPr>
            <p:cNvPr id="4" name="object 4"/>
            <p:cNvSpPr/>
            <p:nvPr/>
          </p:nvSpPr>
          <p:spPr>
            <a:xfrm>
              <a:off x="2136625" y="26007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69" h="411480">
                  <a:moveTo>
                    <a:pt x="364348" y="411299"/>
                  </a:move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136625" y="26007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69" h="411480">
                  <a:moveTo>
                    <a:pt x="0" y="68551"/>
                  </a:move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04328" y="2681813"/>
            <a:ext cx="2705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32579" y="2595987"/>
            <a:ext cx="2451735" cy="1091565"/>
            <a:chOff x="2332579" y="2595987"/>
            <a:chExt cx="2451735" cy="1091565"/>
          </a:xfrm>
        </p:grpSpPr>
        <p:sp>
          <p:nvSpPr>
            <p:cNvPr id="8" name="object 8"/>
            <p:cNvSpPr/>
            <p:nvPr/>
          </p:nvSpPr>
          <p:spPr>
            <a:xfrm>
              <a:off x="2353074" y="3069199"/>
              <a:ext cx="0" cy="613410"/>
            </a:xfrm>
            <a:custGeom>
              <a:avLst/>
              <a:gdLst/>
              <a:ahLst/>
              <a:cxnLst/>
              <a:rect l="l" t="t" r="r" b="b"/>
              <a:pathLst>
                <a:path h="613410">
                  <a:moveTo>
                    <a:pt x="0" y="613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37342" y="3025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337342" y="3025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346425" y="26007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364348" y="411299"/>
                  </a:move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1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346425" y="26007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0" y="68551"/>
                  </a:move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1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414127" y="2681813"/>
            <a:ext cx="2705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542379" y="2595987"/>
            <a:ext cx="2375535" cy="1091565"/>
            <a:chOff x="4542379" y="2595987"/>
            <a:chExt cx="2375535" cy="1091565"/>
          </a:xfrm>
        </p:grpSpPr>
        <p:sp>
          <p:nvSpPr>
            <p:cNvPr id="15" name="object 15"/>
            <p:cNvSpPr/>
            <p:nvPr/>
          </p:nvSpPr>
          <p:spPr>
            <a:xfrm>
              <a:off x="4562874" y="3069199"/>
              <a:ext cx="0" cy="613410"/>
            </a:xfrm>
            <a:custGeom>
              <a:avLst/>
              <a:gdLst/>
              <a:ahLst/>
              <a:cxnLst/>
              <a:rect l="l" t="t" r="r" b="b"/>
              <a:pathLst>
                <a:path h="613410">
                  <a:moveTo>
                    <a:pt x="0" y="613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547142" y="3025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547142" y="3025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6480025" y="26007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364348" y="411299"/>
                  </a:move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6480025" y="26007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0" y="68551"/>
                  </a:move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547728" y="2681813"/>
            <a:ext cx="2705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564762" y="2785904"/>
            <a:ext cx="4152265" cy="901700"/>
            <a:chOff x="2564762" y="2785904"/>
            <a:chExt cx="4152265" cy="901700"/>
          </a:xfrm>
        </p:grpSpPr>
        <p:sp>
          <p:nvSpPr>
            <p:cNvPr id="22" name="object 22"/>
            <p:cNvSpPr/>
            <p:nvPr/>
          </p:nvSpPr>
          <p:spPr>
            <a:xfrm>
              <a:off x="6696474" y="3069200"/>
              <a:ext cx="0" cy="613410"/>
            </a:xfrm>
            <a:custGeom>
              <a:avLst/>
              <a:gdLst/>
              <a:ahLst/>
              <a:cxnLst/>
              <a:rect l="l" t="t" r="r" b="b"/>
              <a:pathLst>
                <a:path h="613410">
                  <a:moveTo>
                    <a:pt x="0" y="613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6680742" y="3025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6680742" y="3025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569524" y="2806400"/>
              <a:ext cx="1720214" cy="0"/>
            </a:xfrm>
            <a:custGeom>
              <a:avLst/>
              <a:gdLst/>
              <a:ahLst/>
              <a:cxnLst/>
              <a:rect l="l" t="t" r="r" b="b"/>
              <a:pathLst>
                <a:path w="1720214">
                  <a:moveTo>
                    <a:pt x="0" y="0"/>
                  </a:moveTo>
                  <a:lnTo>
                    <a:pt x="17197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4289275" y="27906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4289275" y="27906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4779324" y="2806400"/>
              <a:ext cx="1644014" cy="0"/>
            </a:xfrm>
            <a:custGeom>
              <a:avLst/>
              <a:gdLst/>
              <a:ahLst/>
              <a:cxnLst/>
              <a:rect l="l" t="t" r="r" b="b"/>
              <a:pathLst>
                <a:path w="1644014">
                  <a:moveTo>
                    <a:pt x="0" y="0"/>
                  </a:moveTo>
                  <a:lnTo>
                    <a:pt x="16435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6422875" y="27906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6422875" y="27906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355424" y="2529263"/>
            <a:ext cx="1809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89024" y="2529263"/>
            <a:ext cx="1809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492562" y="2785878"/>
            <a:ext cx="635000" cy="41275"/>
            <a:chOff x="1492562" y="2785878"/>
            <a:chExt cx="635000" cy="41275"/>
          </a:xfrm>
        </p:grpSpPr>
        <p:sp>
          <p:nvSpPr>
            <p:cNvPr id="34" name="object 34"/>
            <p:cNvSpPr/>
            <p:nvPr/>
          </p:nvSpPr>
          <p:spPr>
            <a:xfrm>
              <a:off x="1497324" y="2806100"/>
              <a:ext cx="582295" cy="635"/>
            </a:xfrm>
            <a:custGeom>
              <a:avLst/>
              <a:gdLst/>
              <a:ahLst/>
              <a:cxnLst/>
              <a:rect l="l" t="t" r="r" b="b"/>
              <a:pathLst>
                <a:path w="582294" h="635">
                  <a:moveTo>
                    <a:pt x="0" y="0"/>
                  </a:moveTo>
                  <a:lnTo>
                    <a:pt x="582149" y="273"/>
                  </a:lnTo>
                </a:path>
              </a:pathLst>
            </a:custGeom>
            <a:ln w="9524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2079467" y="279064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14" y="0"/>
                  </a:lnTo>
                  <a:lnTo>
                    <a:pt x="43232" y="1575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2079467" y="279064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32" y="15752"/>
                  </a:lnTo>
                  <a:lnTo>
                    <a:pt x="14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278023" y="2681663"/>
            <a:ext cx="2698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155443" y="3304111"/>
            <a:ext cx="142875" cy="204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80"/>
              </a:lnSpc>
            </a:pPr>
            <a:r>
              <a:rPr sz="1400" b="1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365243" y="3304111"/>
            <a:ext cx="142875" cy="204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80"/>
              </a:lnSpc>
            </a:pPr>
            <a:r>
              <a:rPr sz="1400" b="1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498843" y="3304111"/>
            <a:ext cx="142875" cy="204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80"/>
              </a:lnSpc>
            </a:pPr>
            <a:r>
              <a:rPr sz="1400" b="1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927649" y="3761311"/>
            <a:ext cx="864235" cy="653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ts val="168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timestep 1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137449" y="3761311"/>
            <a:ext cx="864235" cy="653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ts val="168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timestep 2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271049" y="3761311"/>
            <a:ext cx="864235" cy="653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ts val="168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timestep 3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78415" y="2080013"/>
            <a:ext cx="16097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350" b="1" baseline="-3395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sz="1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g( W.H</a:t>
            </a:r>
            <a:r>
              <a:rPr sz="1350" b="1" baseline="-3395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sz="1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Ux</a:t>
            </a:r>
            <a:r>
              <a:rPr sz="1350" b="1" baseline="-3395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sz="1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898365" y="2080013"/>
            <a:ext cx="16097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350" b="1" baseline="-3395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sz="1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g( W.H</a:t>
            </a:r>
            <a:r>
              <a:rPr sz="1350" b="1" baseline="-3395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sz="1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Ux</a:t>
            </a:r>
            <a:r>
              <a:rPr sz="1350" b="1" baseline="-3395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sz="1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68615" y="2080013"/>
            <a:ext cx="1609725" cy="684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350" b="1" baseline="-3395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sz="1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g( W.H</a:t>
            </a:r>
            <a:r>
              <a:rPr sz="1350" b="1" baseline="-3395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sz="1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Ux</a:t>
            </a:r>
            <a:r>
              <a:rPr sz="1350" b="1" baseline="-3395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sz="1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2555">
              <a:lnSpc>
                <a:spcPct val="100000"/>
              </a:lnSpc>
            </a:pPr>
            <a:r>
              <a:rPr sz="1400" b="1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Recap - Forward Propagation in RNN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31862" y="2595987"/>
            <a:ext cx="442595" cy="421005"/>
            <a:chOff x="2131862" y="2595987"/>
            <a:chExt cx="442595" cy="421005"/>
          </a:xfrm>
        </p:grpSpPr>
        <p:sp>
          <p:nvSpPr>
            <p:cNvPr id="4" name="object 4"/>
            <p:cNvSpPr/>
            <p:nvPr/>
          </p:nvSpPr>
          <p:spPr>
            <a:xfrm>
              <a:off x="2136625" y="26007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69" h="411480">
                  <a:moveTo>
                    <a:pt x="364348" y="411299"/>
                  </a:move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136625" y="26007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69" h="411480">
                  <a:moveTo>
                    <a:pt x="0" y="68551"/>
                  </a:move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04328" y="2681813"/>
            <a:ext cx="2705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32579" y="2595987"/>
            <a:ext cx="2451735" cy="1091565"/>
            <a:chOff x="2332579" y="2595987"/>
            <a:chExt cx="2451735" cy="1091565"/>
          </a:xfrm>
        </p:grpSpPr>
        <p:sp>
          <p:nvSpPr>
            <p:cNvPr id="8" name="object 8"/>
            <p:cNvSpPr/>
            <p:nvPr/>
          </p:nvSpPr>
          <p:spPr>
            <a:xfrm>
              <a:off x="2353074" y="3069199"/>
              <a:ext cx="0" cy="613410"/>
            </a:xfrm>
            <a:custGeom>
              <a:avLst/>
              <a:gdLst/>
              <a:ahLst/>
              <a:cxnLst/>
              <a:rect l="l" t="t" r="r" b="b"/>
              <a:pathLst>
                <a:path h="613410">
                  <a:moveTo>
                    <a:pt x="0" y="613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37342" y="3025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337342" y="3025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346425" y="26007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364348" y="411299"/>
                  </a:move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1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346425" y="26007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0" y="68551"/>
                  </a:move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1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414127" y="2681813"/>
            <a:ext cx="2705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542379" y="2595987"/>
            <a:ext cx="2375535" cy="1091565"/>
            <a:chOff x="4542379" y="2595987"/>
            <a:chExt cx="2375535" cy="1091565"/>
          </a:xfrm>
        </p:grpSpPr>
        <p:sp>
          <p:nvSpPr>
            <p:cNvPr id="15" name="object 15"/>
            <p:cNvSpPr/>
            <p:nvPr/>
          </p:nvSpPr>
          <p:spPr>
            <a:xfrm>
              <a:off x="4562874" y="3069199"/>
              <a:ext cx="0" cy="613410"/>
            </a:xfrm>
            <a:custGeom>
              <a:avLst/>
              <a:gdLst/>
              <a:ahLst/>
              <a:cxnLst/>
              <a:rect l="l" t="t" r="r" b="b"/>
              <a:pathLst>
                <a:path h="613410">
                  <a:moveTo>
                    <a:pt x="0" y="613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547142" y="3025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547142" y="3025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6480025" y="26007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364348" y="411299"/>
                  </a:move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6480025" y="26007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0" y="68551"/>
                  </a:move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547728" y="2681813"/>
            <a:ext cx="2705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564762" y="1939409"/>
            <a:ext cx="4159250" cy="1748155"/>
            <a:chOff x="2564762" y="1939409"/>
            <a:chExt cx="4159250" cy="1748155"/>
          </a:xfrm>
        </p:grpSpPr>
        <p:sp>
          <p:nvSpPr>
            <p:cNvPr id="22" name="object 22"/>
            <p:cNvSpPr/>
            <p:nvPr/>
          </p:nvSpPr>
          <p:spPr>
            <a:xfrm>
              <a:off x="6696474" y="3069200"/>
              <a:ext cx="0" cy="613410"/>
            </a:xfrm>
            <a:custGeom>
              <a:avLst/>
              <a:gdLst/>
              <a:ahLst/>
              <a:cxnLst/>
              <a:rect l="l" t="t" r="r" b="b"/>
              <a:pathLst>
                <a:path h="613410">
                  <a:moveTo>
                    <a:pt x="0" y="613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6680742" y="3025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6680742" y="3025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6696474" y="1962887"/>
              <a:ext cx="12700" cy="638175"/>
            </a:xfrm>
            <a:custGeom>
              <a:avLst/>
              <a:gdLst/>
              <a:ahLst/>
              <a:cxnLst/>
              <a:rect l="l" t="t" r="r" b="b"/>
              <a:pathLst>
                <a:path w="12700" h="638175">
                  <a:moveTo>
                    <a:pt x="0" y="637862"/>
                  </a:moveTo>
                  <a:lnTo>
                    <a:pt x="1227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6697831" y="194417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19" y="29630"/>
                  </a:moveTo>
                  <a:lnTo>
                    <a:pt x="10915" y="18714"/>
                  </a:lnTo>
                  <a:lnTo>
                    <a:pt x="0" y="29218"/>
                  </a:lnTo>
                  <a:lnTo>
                    <a:pt x="11275" y="0"/>
                  </a:lnTo>
                  <a:lnTo>
                    <a:pt x="21419" y="2963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6697831" y="194417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915" y="18714"/>
                  </a:moveTo>
                  <a:lnTo>
                    <a:pt x="21419" y="29630"/>
                  </a:lnTo>
                  <a:lnTo>
                    <a:pt x="11275" y="0"/>
                  </a:lnTo>
                  <a:lnTo>
                    <a:pt x="0" y="29218"/>
                  </a:lnTo>
                  <a:lnTo>
                    <a:pt x="10915" y="1871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569524" y="2806400"/>
              <a:ext cx="1720214" cy="0"/>
            </a:xfrm>
            <a:custGeom>
              <a:avLst/>
              <a:gdLst/>
              <a:ahLst/>
              <a:cxnLst/>
              <a:rect l="l" t="t" r="r" b="b"/>
              <a:pathLst>
                <a:path w="1720214">
                  <a:moveTo>
                    <a:pt x="0" y="0"/>
                  </a:moveTo>
                  <a:lnTo>
                    <a:pt x="17197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4289275" y="27906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4289275" y="27906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4779324" y="2806400"/>
              <a:ext cx="1644014" cy="0"/>
            </a:xfrm>
            <a:custGeom>
              <a:avLst/>
              <a:gdLst/>
              <a:ahLst/>
              <a:cxnLst/>
              <a:rect l="l" t="t" r="r" b="b"/>
              <a:pathLst>
                <a:path w="1644014">
                  <a:moveTo>
                    <a:pt x="0" y="0"/>
                  </a:moveTo>
                  <a:lnTo>
                    <a:pt x="16435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6422875" y="27906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6422875" y="27906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99233" y="2148263"/>
            <a:ext cx="1422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55424" y="2529263"/>
            <a:ext cx="1809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489024" y="2529263"/>
            <a:ext cx="1809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492562" y="2785878"/>
            <a:ext cx="635000" cy="41275"/>
            <a:chOff x="1492562" y="2785878"/>
            <a:chExt cx="635000" cy="41275"/>
          </a:xfrm>
        </p:grpSpPr>
        <p:sp>
          <p:nvSpPr>
            <p:cNvPr id="38" name="object 38"/>
            <p:cNvSpPr/>
            <p:nvPr/>
          </p:nvSpPr>
          <p:spPr>
            <a:xfrm>
              <a:off x="1497324" y="2806100"/>
              <a:ext cx="582295" cy="635"/>
            </a:xfrm>
            <a:custGeom>
              <a:avLst/>
              <a:gdLst/>
              <a:ahLst/>
              <a:cxnLst/>
              <a:rect l="l" t="t" r="r" b="b"/>
              <a:pathLst>
                <a:path w="582294" h="635">
                  <a:moveTo>
                    <a:pt x="0" y="0"/>
                  </a:moveTo>
                  <a:lnTo>
                    <a:pt x="582149" y="273"/>
                  </a:lnTo>
                </a:path>
              </a:pathLst>
            </a:custGeom>
            <a:ln w="9524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2079467" y="279064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14" y="0"/>
                  </a:lnTo>
                  <a:lnTo>
                    <a:pt x="43232" y="1575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2079467" y="279064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32" y="15752"/>
                  </a:lnTo>
                  <a:lnTo>
                    <a:pt x="14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278023" y="2681663"/>
            <a:ext cx="2698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155443" y="3304111"/>
            <a:ext cx="142875" cy="204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80"/>
              </a:lnSpc>
            </a:pPr>
            <a:r>
              <a:rPr sz="1400" b="1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365243" y="3304111"/>
            <a:ext cx="142875" cy="204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80"/>
              </a:lnSpc>
            </a:pPr>
            <a:r>
              <a:rPr sz="1400" b="1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498843" y="3304111"/>
            <a:ext cx="142875" cy="204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80"/>
              </a:lnSpc>
            </a:pPr>
            <a:r>
              <a:rPr sz="1400" b="1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927649" y="3761311"/>
            <a:ext cx="864235" cy="653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ts val="168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timestep 1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137449" y="3761311"/>
            <a:ext cx="864235" cy="653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ts val="168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timestep 2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271049" y="3761311"/>
            <a:ext cx="864235" cy="653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ts val="168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timestep 3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78415" y="2080013"/>
            <a:ext cx="16097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350" b="1" baseline="-3395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sz="1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g( W.H</a:t>
            </a:r>
            <a:r>
              <a:rPr sz="1350" b="1" baseline="-3395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sz="1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Ux</a:t>
            </a:r>
            <a:r>
              <a:rPr sz="1350" b="1" baseline="-3395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sz="1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68615" y="2080013"/>
            <a:ext cx="1609725" cy="684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350" b="1" baseline="-3395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sz="1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g( W.H</a:t>
            </a:r>
            <a:r>
              <a:rPr sz="1350" b="1" baseline="-3395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sz="1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Ux</a:t>
            </a:r>
            <a:r>
              <a:rPr sz="1350" b="1" baseline="-3395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sz="1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2555">
              <a:lnSpc>
                <a:spcPct val="100000"/>
              </a:lnSpc>
            </a:pPr>
            <a:r>
              <a:rPr sz="1400" b="1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131215" y="2689613"/>
            <a:ext cx="16097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350" b="1" baseline="-3395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sz="1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g( W.H</a:t>
            </a:r>
            <a:r>
              <a:rPr sz="1350" b="1" baseline="-3395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sz="1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Ux</a:t>
            </a:r>
            <a:r>
              <a:rPr sz="1350" b="1" baseline="-3395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sz="1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253572" y="1546612"/>
            <a:ext cx="9594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776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ŷ = k( VH</a:t>
            </a:r>
            <a:r>
              <a:rPr sz="1350" b="1" baseline="-33950" dirty="0">
                <a:solidFill>
                  <a:srgbClr val="3776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sz="1400" b="1" dirty="0">
                <a:solidFill>
                  <a:srgbClr val="3776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Recap - Back Propagation in RNN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41736" y="1629862"/>
            <a:ext cx="1098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ŷ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31862" y="2595987"/>
            <a:ext cx="442595" cy="421005"/>
            <a:chOff x="2131862" y="2595987"/>
            <a:chExt cx="442595" cy="421005"/>
          </a:xfrm>
        </p:grpSpPr>
        <p:sp>
          <p:nvSpPr>
            <p:cNvPr id="5" name="object 5"/>
            <p:cNvSpPr/>
            <p:nvPr/>
          </p:nvSpPr>
          <p:spPr>
            <a:xfrm>
              <a:off x="2136625" y="26007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69" h="411480">
                  <a:moveTo>
                    <a:pt x="364348" y="411299"/>
                  </a:move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136625" y="26007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69" h="411480">
                  <a:moveTo>
                    <a:pt x="0" y="68551"/>
                  </a:move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04328" y="2681813"/>
            <a:ext cx="2705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32579" y="2595987"/>
            <a:ext cx="2451735" cy="1091565"/>
            <a:chOff x="2332579" y="2595987"/>
            <a:chExt cx="2451735" cy="1091565"/>
          </a:xfrm>
        </p:grpSpPr>
        <p:sp>
          <p:nvSpPr>
            <p:cNvPr id="9" name="object 9"/>
            <p:cNvSpPr/>
            <p:nvPr/>
          </p:nvSpPr>
          <p:spPr>
            <a:xfrm>
              <a:off x="2353074" y="3069199"/>
              <a:ext cx="0" cy="613410"/>
            </a:xfrm>
            <a:custGeom>
              <a:avLst/>
              <a:gdLst/>
              <a:ahLst/>
              <a:cxnLst/>
              <a:rect l="l" t="t" r="r" b="b"/>
              <a:pathLst>
                <a:path h="613410">
                  <a:moveTo>
                    <a:pt x="0" y="613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337342" y="3025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337342" y="3025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346425" y="26007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364348" y="411299"/>
                  </a:move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1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346425" y="26007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0" y="68551"/>
                  </a:move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1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414127" y="2681813"/>
            <a:ext cx="2705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542379" y="2595987"/>
            <a:ext cx="2375535" cy="1091565"/>
            <a:chOff x="4542379" y="2595987"/>
            <a:chExt cx="2375535" cy="1091565"/>
          </a:xfrm>
        </p:grpSpPr>
        <p:sp>
          <p:nvSpPr>
            <p:cNvPr id="16" name="object 16"/>
            <p:cNvSpPr/>
            <p:nvPr/>
          </p:nvSpPr>
          <p:spPr>
            <a:xfrm>
              <a:off x="4562874" y="3069199"/>
              <a:ext cx="0" cy="613410"/>
            </a:xfrm>
            <a:custGeom>
              <a:avLst/>
              <a:gdLst/>
              <a:ahLst/>
              <a:cxnLst/>
              <a:rect l="l" t="t" r="r" b="b"/>
              <a:pathLst>
                <a:path h="613410">
                  <a:moveTo>
                    <a:pt x="0" y="613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547142" y="3025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547142" y="3025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6480025" y="26007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364348" y="411299"/>
                  </a:move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480025" y="26007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0" y="68551"/>
                  </a:move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547728" y="2681813"/>
            <a:ext cx="2705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564762" y="1939409"/>
            <a:ext cx="4159250" cy="1748155"/>
            <a:chOff x="2564762" y="1939409"/>
            <a:chExt cx="4159250" cy="1748155"/>
          </a:xfrm>
        </p:grpSpPr>
        <p:sp>
          <p:nvSpPr>
            <p:cNvPr id="23" name="object 23"/>
            <p:cNvSpPr/>
            <p:nvPr/>
          </p:nvSpPr>
          <p:spPr>
            <a:xfrm>
              <a:off x="6696474" y="3069200"/>
              <a:ext cx="0" cy="613410"/>
            </a:xfrm>
            <a:custGeom>
              <a:avLst/>
              <a:gdLst/>
              <a:ahLst/>
              <a:cxnLst/>
              <a:rect l="l" t="t" r="r" b="b"/>
              <a:pathLst>
                <a:path h="613410">
                  <a:moveTo>
                    <a:pt x="0" y="613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6680742" y="3025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6680742" y="3025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6696474" y="1962887"/>
              <a:ext cx="12700" cy="638175"/>
            </a:xfrm>
            <a:custGeom>
              <a:avLst/>
              <a:gdLst/>
              <a:ahLst/>
              <a:cxnLst/>
              <a:rect l="l" t="t" r="r" b="b"/>
              <a:pathLst>
                <a:path w="12700" h="638175">
                  <a:moveTo>
                    <a:pt x="0" y="637862"/>
                  </a:moveTo>
                  <a:lnTo>
                    <a:pt x="1227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6697831" y="194417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19" y="29630"/>
                  </a:moveTo>
                  <a:lnTo>
                    <a:pt x="10915" y="18714"/>
                  </a:lnTo>
                  <a:lnTo>
                    <a:pt x="0" y="29218"/>
                  </a:lnTo>
                  <a:lnTo>
                    <a:pt x="11275" y="0"/>
                  </a:lnTo>
                  <a:lnTo>
                    <a:pt x="21419" y="2963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6697831" y="194417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915" y="18714"/>
                  </a:moveTo>
                  <a:lnTo>
                    <a:pt x="21419" y="29630"/>
                  </a:lnTo>
                  <a:lnTo>
                    <a:pt x="11275" y="0"/>
                  </a:lnTo>
                  <a:lnTo>
                    <a:pt x="0" y="29218"/>
                  </a:lnTo>
                  <a:lnTo>
                    <a:pt x="10915" y="1871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569524" y="2806400"/>
              <a:ext cx="1720214" cy="0"/>
            </a:xfrm>
            <a:custGeom>
              <a:avLst/>
              <a:gdLst/>
              <a:ahLst/>
              <a:cxnLst/>
              <a:rect l="l" t="t" r="r" b="b"/>
              <a:pathLst>
                <a:path w="1720214">
                  <a:moveTo>
                    <a:pt x="0" y="0"/>
                  </a:moveTo>
                  <a:lnTo>
                    <a:pt x="17197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4289275" y="27906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4289275" y="27906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4779324" y="2806400"/>
              <a:ext cx="1644014" cy="0"/>
            </a:xfrm>
            <a:custGeom>
              <a:avLst/>
              <a:gdLst/>
              <a:ahLst/>
              <a:cxnLst/>
              <a:rect l="l" t="t" r="r" b="b"/>
              <a:pathLst>
                <a:path w="1644014">
                  <a:moveTo>
                    <a:pt x="0" y="0"/>
                  </a:moveTo>
                  <a:lnTo>
                    <a:pt x="16435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6422875" y="27906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6422875" y="27906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499233" y="2148263"/>
            <a:ext cx="1422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55424" y="2529263"/>
            <a:ext cx="1809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89024" y="2529263"/>
            <a:ext cx="1809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492562" y="2785878"/>
            <a:ext cx="635000" cy="41275"/>
            <a:chOff x="1492562" y="2785878"/>
            <a:chExt cx="635000" cy="41275"/>
          </a:xfrm>
        </p:grpSpPr>
        <p:sp>
          <p:nvSpPr>
            <p:cNvPr id="39" name="object 39"/>
            <p:cNvSpPr/>
            <p:nvPr/>
          </p:nvSpPr>
          <p:spPr>
            <a:xfrm>
              <a:off x="1497324" y="2806100"/>
              <a:ext cx="582295" cy="635"/>
            </a:xfrm>
            <a:custGeom>
              <a:avLst/>
              <a:gdLst/>
              <a:ahLst/>
              <a:cxnLst/>
              <a:rect l="l" t="t" r="r" b="b"/>
              <a:pathLst>
                <a:path w="582294" h="635">
                  <a:moveTo>
                    <a:pt x="0" y="0"/>
                  </a:moveTo>
                  <a:lnTo>
                    <a:pt x="582149" y="273"/>
                  </a:lnTo>
                </a:path>
              </a:pathLst>
            </a:custGeom>
            <a:ln w="9524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2079467" y="279064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14" y="0"/>
                  </a:lnTo>
                  <a:lnTo>
                    <a:pt x="43232" y="1575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2079467" y="279064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32" y="15752"/>
                  </a:lnTo>
                  <a:lnTo>
                    <a:pt x="14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278023" y="2681663"/>
            <a:ext cx="2698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679024" y="2529263"/>
            <a:ext cx="1809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639074" y="1555387"/>
            <a:ext cx="1562735" cy="282129"/>
          </a:xfrm>
          <a:prstGeom prst="rect">
            <a:avLst/>
          </a:prstGeom>
          <a:solidFill>
            <a:srgbClr val="F6B26B"/>
          </a:solidFill>
          <a:ln w="9524">
            <a:solidFill>
              <a:srgbClr val="595959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Loss (y vs ŷ)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197012" y="1694514"/>
            <a:ext cx="300355" cy="41275"/>
            <a:chOff x="6197012" y="1694514"/>
            <a:chExt cx="300355" cy="41275"/>
          </a:xfrm>
        </p:grpSpPr>
        <p:sp>
          <p:nvSpPr>
            <p:cNvPr id="46" name="object 46"/>
            <p:cNvSpPr/>
            <p:nvPr/>
          </p:nvSpPr>
          <p:spPr>
            <a:xfrm>
              <a:off x="6201774" y="1707937"/>
              <a:ext cx="247650" cy="7620"/>
            </a:xfrm>
            <a:custGeom>
              <a:avLst/>
              <a:gdLst/>
              <a:ahLst/>
              <a:cxnLst/>
              <a:rect l="l" t="t" r="r" b="b"/>
              <a:pathLst>
                <a:path w="247650" h="7619">
                  <a:moveTo>
                    <a:pt x="0" y="0"/>
                  </a:moveTo>
                  <a:lnTo>
                    <a:pt x="247073" y="7066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6448398" y="169927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52"/>
                  </a:moveTo>
                  <a:lnTo>
                    <a:pt x="899" y="0"/>
                  </a:lnTo>
                  <a:lnTo>
                    <a:pt x="43657" y="16962"/>
                  </a:lnTo>
                  <a:lnTo>
                    <a:pt x="0" y="3145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6448398" y="169927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52"/>
                  </a:moveTo>
                  <a:lnTo>
                    <a:pt x="43657" y="16962"/>
                  </a:lnTo>
                  <a:lnTo>
                    <a:pt x="899" y="0"/>
                  </a:lnTo>
                  <a:lnTo>
                    <a:pt x="0" y="3145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155443" y="3304111"/>
            <a:ext cx="142875" cy="204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80"/>
              </a:lnSpc>
            </a:pPr>
            <a:r>
              <a:rPr sz="1400" b="1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365243" y="3304111"/>
            <a:ext cx="142875" cy="204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80"/>
              </a:lnSpc>
            </a:pPr>
            <a:r>
              <a:rPr sz="1400" b="1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498843" y="3304111"/>
            <a:ext cx="142875" cy="204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80"/>
              </a:lnSpc>
            </a:pPr>
            <a:r>
              <a:rPr sz="1400" b="1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927649" y="3761311"/>
            <a:ext cx="864235" cy="653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ts val="168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timestep 1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137449" y="3761311"/>
            <a:ext cx="864235" cy="653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ts val="168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timestep 2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271049" y="3761311"/>
            <a:ext cx="864235" cy="653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ts val="168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timestep 3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Recap - Back Propagation in RNN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41736" y="1629862"/>
            <a:ext cx="1098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ŷ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31862" y="2595987"/>
            <a:ext cx="442595" cy="421005"/>
            <a:chOff x="2131862" y="2595987"/>
            <a:chExt cx="442595" cy="421005"/>
          </a:xfrm>
        </p:grpSpPr>
        <p:sp>
          <p:nvSpPr>
            <p:cNvPr id="5" name="object 5"/>
            <p:cNvSpPr/>
            <p:nvPr/>
          </p:nvSpPr>
          <p:spPr>
            <a:xfrm>
              <a:off x="2136625" y="26007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69" h="411480">
                  <a:moveTo>
                    <a:pt x="364348" y="411299"/>
                  </a:move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136625" y="26007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69" h="411480">
                  <a:moveTo>
                    <a:pt x="0" y="68551"/>
                  </a:move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04328" y="2681813"/>
            <a:ext cx="2705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32579" y="2595987"/>
            <a:ext cx="2451735" cy="1091565"/>
            <a:chOff x="2332579" y="2595987"/>
            <a:chExt cx="2451735" cy="1091565"/>
          </a:xfrm>
        </p:grpSpPr>
        <p:sp>
          <p:nvSpPr>
            <p:cNvPr id="9" name="object 9"/>
            <p:cNvSpPr/>
            <p:nvPr/>
          </p:nvSpPr>
          <p:spPr>
            <a:xfrm>
              <a:off x="2353074" y="3069199"/>
              <a:ext cx="0" cy="613410"/>
            </a:xfrm>
            <a:custGeom>
              <a:avLst/>
              <a:gdLst/>
              <a:ahLst/>
              <a:cxnLst/>
              <a:rect l="l" t="t" r="r" b="b"/>
              <a:pathLst>
                <a:path h="613410">
                  <a:moveTo>
                    <a:pt x="0" y="613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337342" y="3025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337342" y="3025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346425" y="26007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364348" y="411299"/>
                  </a:move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1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346425" y="26007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0" y="68551"/>
                  </a:move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1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414127" y="2681813"/>
            <a:ext cx="2705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542379" y="2595987"/>
            <a:ext cx="2375535" cy="1091565"/>
            <a:chOff x="4542379" y="2595987"/>
            <a:chExt cx="2375535" cy="1091565"/>
          </a:xfrm>
        </p:grpSpPr>
        <p:sp>
          <p:nvSpPr>
            <p:cNvPr id="16" name="object 16"/>
            <p:cNvSpPr/>
            <p:nvPr/>
          </p:nvSpPr>
          <p:spPr>
            <a:xfrm>
              <a:off x="4562874" y="3069199"/>
              <a:ext cx="0" cy="613410"/>
            </a:xfrm>
            <a:custGeom>
              <a:avLst/>
              <a:gdLst/>
              <a:ahLst/>
              <a:cxnLst/>
              <a:rect l="l" t="t" r="r" b="b"/>
              <a:pathLst>
                <a:path h="613410">
                  <a:moveTo>
                    <a:pt x="0" y="613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547142" y="3025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547142" y="3025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6480025" y="26007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364348" y="411299"/>
                  </a:move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480025" y="26007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0" y="68551"/>
                  </a:move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547728" y="2681813"/>
            <a:ext cx="2705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564762" y="1939409"/>
            <a:ext cx="4159250" cy="1748155"/>
            <a:chOff x="2564762" y="1939409"/>
            <a:chExt cx="4159250" cy="1748155"/>
          </a:xfrm>
        </p:grpSpPr>
        <p:sp>
          <p:nvSpPr>
            <p:cNvPr id="23" name="object 23"/>
            <p:cNvSpPr/>
            <p:nvPr/>
          </p:nvSpPr>
          <p:spPr>
            <a:xfrm>
              <a:off x="6696474" y="3069200"/>
              <a:ext cx="0" cy="613410"/>
            </a:xfrm>
            <a:custGeom>
              <a:avLst/>
              <a:gdLst/>
              <a:ahLst/>
              <a:cxnLst/>
              <a:rect l="l" t="t" r="r" b="b"/>
              <a:pathLst>
                <a:path h="613410">
                  <a:moveTo>
                    <a:pt x="0" y="613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6680742" y="3025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6680742" y="3025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6696474" y="1962887"/>
              <a:ext cx="12700" cy="638175"/>
            </a:xfrm>
            <a:custGeom>
              <a:avLst/>
              <a:gdLst/>
              <a:ahLst/>
              <a:cxnLst/>
              <a:rect l="l" t="t" r="r" b="b"/>
              <a:pathLst>
                <a:path w="12700" h="638175">
                  <a:moveTo>
                    <a:pt x="0" y="637862"/>
                  </a:moveTo>
                  <a:lnTo>
                    <a:pt x="1227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6697831" y="194417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19" y="29630"/>
                  </a:moveTo>
                  <a:lnTo>
                    <a:pt x="10915" y="18714"/>
                  </a:lnTo>
                  <a:lnTo>
                    <a:pt x="0" y="29218"/>
                  </a:lnTo>
                  <a:lnTo>
                    <a:pt x="11275" y="0"/>
                  </a:lnTo>
                  <a:lnTo>
                    <a:pt x="21419" y="2963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6697831" y="194417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915" y="18714"/>
                  </a:moveTo>
                  <a:lnTo>
                    <a:pt x="21419" y="29630"/>
                  </a:lnTo>
                  <a:lnTo>
                    <a:pt x="11275" y="0"/>
                  </a:lnTo>
                  <a:lnTo>
                    <a:pt x="0" y="29218"/>
                  </a:lnTo>
                  <a:lnTo>
                    <a:pt x="10915" y="1871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569524" y="2806400"/>
              <a:ext cx="1720214" cy="0"/>
            </a:xfrm>
            <a:custGeom>
              <a:avLst/>
              <a:gdLst/>
              <a:ahLst/>
              <a:cxnLst/>
              <a:rect l="l" t="t" r="r" b="b"/>
              <a:pathLst>
                <a:path w="1720214">
                  <a:moveTo>
                    <a:pt x="0" y="0"/>
                  </a:moveTo>
                  <a:lnTo>
                    <a:pt x="17197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4289275" y="27906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4289275" y="27906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4779324" y="2806400"/>
              <a:ext cx="1644014" cy="0"/>
            </a:xfrm>
            <a:custGeom>
              <a:avLst/>
              <a:gdLst/>
              <a:ahLst/>
              <a:cxnLst/>
              <a:rect l="l" t="t" r="r" b="b"/>
              <a:pathLst>
                <a:path w="1644014">
                  <a:moveTo>
                    <a:pt x="0" y="0"/>
                  </a:moveTo>
                  <a:lnTo>
                    <a:pt x="16435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6422875" y="27906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6422875" y="27906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499233" y="2148263"/>
            <a:ext cx="1422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55424" y="2529263"/>
            <a:ext cx="1809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89024" y="2529263"/>
            <a:ext cx="1809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492562" y="2785878"/>
            <a:ext cx="635000" cy="41275"/>
            <a:chOff x="1492562" y="2785878"/>
            <a:chExt cx="635000" cy="41275"/>
          </a:xfrm>
        </p:grpSpPr>
        <p:sp>
          <p:nvSpPr>
            <p:cNvPr id="39" name="object 39"/>
            <p:cNvSpPr/>
            <p:nvPr/>
          </p:nvSpPr>
          <p:spPr>
            <a:xfrm>
              <a:off x="1497324" y="2806100"/>
              <a:ext cx="582295" cy="635"/>
            </a:xfrm>
            <a:custGeom>
              <a:avLst/>
              <a:gdLst/>
              <a:ahLst/>
              <a:cxnLst/>
              <a:rect l="l" t="t" r="r" b="b"/>
              <a:pathLst>
                <a:path w="582294" h="635">
                  <a:moveTo>
                    <a:pt x="0" y="0"/>
                  </a:moveTo>
                  <a:lnTo>
                    <a:pt x="582149" y="273"/>
                  </a:lnTo>
                </a:path>
              </a:pathLst>
            </a:custGeom>
            <a:ln w="9524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2079467" y="279064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14" y="0"/>
                  </a:lnTo>
                  <a:lnTo>
                    <a:pt x="43232" y="1575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2079467" y="279064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32" y="15752"/>
                  </a:lnTo>
                  <a:lnTo>
                    <a:pt x="14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278023" y="2681663"/>
            <a:ext cx="2698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679024" y="2529263"/>
            <a:ext cx="1809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417959" y="1963124"/>
            <a:ext cx="4425950" cy="1681480"/>
            <a:chOff x="2417959" y="1963124"/>
            <a:chExt cx="4425950" cy="1681480"/>
          </a:xfrm>
        </p:grpSpPr>
        <p:sp>
          <p:nvSpPr>
            <p:cNvPr id="45" name="object 45"/>
            <p:cNvSpPr/>
            <p:nvPr/>
          </p:nvSpPr>
          <p:spPr>
            <a:xfrm>
              <a:off x="6802350" y="1963124"/>
              <a:ext cx="0" cy="518795"/>
            </a:xfrm>
            <a:custGeom>
              <a:avLst/>
              <a:gdLst/>
              <a:ahLst/>
              <a:cxnLst/>
              <a:rect l="l" t="t" r="r" b="b"/>
              <a:pathLst>
                <a:path h="518794">
                  <a:moveTo>
                    <a:pt x="0" y="0"/>
                  </a:moveTo>
                  <a:lnTo>
                    <a:pt x="0" y="518699"/>
                  </a:lnTo>
                </a:path>
              </a:pathLst>
            </a:custGeom>
            <a:ln w="1904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1359" y="2472299"/>
              <a:ext cx="81980" cy="10550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802350" y="3029924"/>
              <a:ext cx="0" cy="518795"/>
            </a:xfrm>
            <a:custGeom>
              <a:avLst/>
              <a:gdLst/>
              <a:ahLst/>
              <a:cxnLst/>
              <a:rect l="l" t="t" r="r" b="b"/>
              <a:pathLst>
                <a:path h="518795">
                  <a:moveTo>
                    <a:pt x="0" y="0"/>
                  </a:moveTo>
                  <a:lnTo>
                    <a:pt x="0" y="518699"/>
                  </a:lnTo>
                </a:path>
              </a:pathLst>
            </a:custGeom>
            <a:ln w="1904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1359" y="3539099"/>
              <a:ext cx="81980" cy="1055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4893625" y="2882599"/>
              <a:ext cx="1586865" cy="0"/>
            </a:xfrm>
            <a:custGeom>
              <a:avLst/>
              <a:gdLst/>
              <a:ahLst/>
              <a:cxnLst/>
              <a:rect l="l" t="t" r="r" b="b"/>
              <a:pathLst>
                <a:path w="1586864">
                  <a:moveTo>
                    <a:pt x="15863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7649" y="2841609"/>
              <a:ext cx="105500" cy="8198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2760025" y="2882599"/>
              <a:ext cx="1586865" cy="0"/>
            </a:xfrm>
            <a:custGeom>
              <a:avLst/>
              <a:gdLst/>
              <a:ahLst/>
              <a:cxnLst/>
              <a:rect l="l" t="t" r="r" b="b"/>
              <a:pathLst>
                <a:path w="1586864">
                  <a:moveTo>
                    <a:pt x="15863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2" name="object 5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4049" y="2841609"/>
              <a:ext cx="105500" cy="81980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4668750" y="3029924"/>
              <a:ext cx="0" cy="518795"/>
            </a:xfrm>
            <a:custGeom>
              <a:avLst/>
              <a:gdLst/>
              <a:ahLst/>
              <a:cxnLst/>
              <a:rect l="l" t="t" r="r" b="b"/>
              <a:pathLst>
                <a:path h="518795">
                  <a:moveTo>
                    <a:pt x="0" y="0"/>
                  </a:moveTo>
                  <a:lnTo>
                    <a:pt x="0" y="518699"/>
                  </a:lnTo>
                </a:path>
              </a:pathLst>
            </a:custGeom>
            <a:ln w="1904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7759" y="3539099"/>
              <a:ext cx="81980" cy="10550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2458950" y="3029924"/>
              <a:ext cx="0" cy="518795"/>
            </a:xfrm>
            <a:custGeom>
              <a:avLst/>
              <a:gdLst/>
              <a:ahLst/>
              <a:cxnLst/>
              <a:rect l="l" t="t" r="r" b="b"/>
              <a:pathLst>
                <a:path h="518795">
                  <a:moveTo>
                    <a:pt x="0" y="0"/>
                  </a:moveTo>
                  <a:lnTo>
                    <a:pt x="0" y="518699"/>
                  </a:lnTo>
                </a:path>
              </a:pathLst>
            </a:custGeom>
            <a:ln w="1904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7959" y="3539099"/>
              <a:ext cx="81980" cy="105500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4639074" y="1555387"/>
            <a:ext cx="1562735" cy="282129"/>
          </a:xfrm>
          <a:prstGeom prst="rect">
            <a:avLst/>
          </a:prstGeom>
          <a:solidFill>
            <a:srgbClr val="F6B26B"/>
          </a:solidFill>
          <a:ln w="9524">
            <a:solidFill>
              <a:srgbClr val="595959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Loss (y vs ŷ)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197012" y="1694514"/>
            <a:ext cx="300355" cy="41275"/>
            <a:chOff x="6197012" y="1694514"/>
            <a:chExt cx="300355" cy="41275"/>
          </a:xfrm>
        </p:grpSpPr>
        <p:sp>
          <p:nvSpPr>
            <p:cNvPr id="59" name="object 59"/>
            <p:cNvSpPr/>
            <p:nvPr/>
          </p:nvSpPr>
          <p:spPr>
            <a:xfrm>
              <a:off x="6201774" y="1707937"/>
              <a:ext cx="247650" cy="7620"/>
            </a:xfrm>
            <a:custGeom>
              <a:avLst/>
              <a:gdLst/>
              <a:ahLst/>
              <a:cxnLst/>
              <a:rect l="l" t="t" r="r" b="b"/>
              <a:pathLst>
                <a:path w="247650" h="7619">
                  <a:moveTo>
                    <a:pt x="0" y="0"/>
                  </a:moveTo>
                  <a:lnTo>
                    <a:pt x="247073" y="7066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6448398" y="169927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52"/>
                  </a:moveTo>
                  <a:lnTo>
                    <a:pt x="899" y="0"/>
                  </a:lnTo>
                  <a:lnTo>
                    <a:pt x="43657" y="16962"/>
                  </a:lnTo>
                  <a:lnTo>
                    <a:pt x="0" y="3145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6448398" y="169927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52"/>
                  </a:moveTo>
                  <a:lnTo>
                    <a:pt x="43657" y="16962"/>
                  </a:lnTo>
                  <a:lnTo>
                    <a:pt x="899" y="0"/>
                  </a:lnTo>
                  <a:lnTo>
                    <a:pt x="0" y="3145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2155443" y="3304111"/>
            <a:ext cx="142875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80"/>
              </a:lnSpc>
            </a:pPr>
            <a:r>
              <a:rPr sz="1400" b="1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365243" y="3304111"/>
            <a:ext cx="142875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80"/>
              </a:lnSpc>
            </a:pPr>
            <a:r>
              <a:rPr sz="1400" b="1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498843" y="3304111"/>
            <a:ext cx="142875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80"/>
              </a:lnSpc>
            </a:pPr>
            <a:r>
              <a:rPr sz="1400" b="1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927649" y="3761311"/>
            <a:ext cx="864235" cy="653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ts val="168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timestep 1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137449" y="3761311"/>
            <a:ext cx="864235" cy="653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ts val="168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timestep 2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271049" y="3761311"/>
            <a:ext cx="864235" cy="653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ts val="168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timestep 3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3294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Recap - Issues with RNN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71475" y="1076087"/>
            <a:ext cx="4664075" cy="20330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Vanishing Gradient</a:t>
            </a:r>
          </a:p>
          <a:p>
            <a:pPr>
              <a:lnSpc>
                <a:spcPct val="100000"/>
              </a:lnSpc>
              <a:spcBef>
                <a:spcPts val="114"/>
              </a:spcBef>
              <a:buFont typeface="Arial"/>
              <a:buChar char="●"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>
              <a:lnSpc>
                <a:spcPct val="100000"/>
              </a:lnSpc>
            </a:pPr>
            <a:r>
              <a:rPr sz="1400" b="0" dirty="0">
                <a:latin typeface="Arial" panose="020B0604020202020204" pitchFamily="34" charset="0"/>
                <a:cs typeface="Arial" panose="020B0604020202020204" pitchFamily="34" charset="0"/>
              </a:rPr>
              <a:t>RNN does not perform well for long sentences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Exploding Gradient</a:t>
            </a:r>
          </a:p>
          <a:p>
            <a:pPr>
              <a:lnSpc>
                <a:spcPct val="100000"/>
              </a:lnSpc>
              <a:spcBef>
                <a:spcPts val="114"/>
              </a:spcBef>
              <a:buFont typeface="Arial"/>
              <a:buChar char="●"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36294" lvl="1" indent="-335915">
              <a:lnSpc>
                <a:spcPts val="1664"/>
              </a:lnSpc>
              <a:spcBef>
                <a:spcPts val="5"/>
              </a:spcBef>
              <a:buFont typeface="Arial"/>
              <a:buChar char="○"/>
              <a:tabLst>
                <a:tab pos="836294" algn="l"/>
              </a:tabLst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Gradients are large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36294" lvl="1" indent="-335915">
              <a:lnSpc>
                <a:spcPts val="1664"/>
              </a:lnSpc>
              <a:buFont typeface="Arial"/>
              <a:buChar char="○"/>
              <a:tabLst>
                <a:tab pos="836294" algn="l"/>
              </a:tabLst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Poor predictions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0225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Recap - LSTM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36737" y="1385891"/>
            <a:ext cx="5266690" cy="2568575"/>
            <a:chOff x="1836737" y="1385891"/>
            <a:chExt cx="5266690" cy="25685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3187" y="1385891"/>
              <a:ext cx="3857624" cy="23717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841500" y="2603500"/>
              <a:ext cx="1340485" cy="0"/>
            </a:xfrm>
            <a:custGeom>
              <a:avLst/>
              <a:gdLst/>
              <a:ahLst/>
              <a:cxnLst/>
              <a:rect l="l" t="t" r="r" b="b"/>
              <a:pathLst>
                <a:path w="1340485">
                  <a:moveTo>
                    <a:pt x="0" y="0"/>
                  </a:moveTo>
                  <a:lnTo>
                    <a:pt x="13399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181449" y="2587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181449" y="2587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521804" y="3327348"/>
              <a:ext cx="5715" cy="622300"/>
            </a:xfrm>
            <a:custGeom>
              <a:avLst/>
              <a:gdLst/>
              <a:ahLst/>
              <a:cxnLst/>
              <a:rect l="l" t="t" r="r" b="b"/>
              <a:pathLst>
                <a:path w="5714" h="622300">
                  <a:moveTo>
                    <a:pt x="5220" y="622051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506072" y="32841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355"/>
                  </a:moveTo>
                  <a:lnTo>
                    <a:pt x="15369" y="0"/>
                  </a:lnTo>
                  <a:lnTo>
                    <a:pt x="31464" y="43091"/>
                  </a:lnTo>
                  <a:lnTo>
                    <a:pt x="0" y="433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506072" y="32841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091"/>
                  </a:moveTo>
                  <a:lnTo>
                    <a:pt x="15369" y="0"/>
                  </a:lnTo>
                  <a:lnTo>
                    <a:pt x="0" y="43355"/>
                  </a:lnTo>
                  <a:lnTo>
                    <a:pt x="31464" y="4309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5758524" y="2603500"/>
              <a:ext cx="1340485" cy="0"/>
            </a:xfrm>
            <a:custGeom>
              <a:avLst/>
              <a:gdLst/>
              <a:ahLst/>
              <a:cxnLst/>
              <a:rect l="l" t="t" r="r" b="b"/>
              <a:pathLst>
                <a:path w="1340484">
                  <a:moveTo>
                    <a:pt x="133994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715299" y="2587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715299" y="2587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263167" y="1678381"/>
            <a:ext cx="154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82367" y="1678381"/>
            <a:ext cx="154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01567" y="1678381"/>
            <a:ext cx="154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16852" y="2338913"/>
            <a:ext cx="110680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Pass updated information </a:t>
            </a:r>
            <a:r>
              <a:rPr sz="1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(output gate)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2902" y="1889206"/>
            <a:ext cx="1483995" cy="17645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2520">
              <a:lnSpc>
                <a:spcPct val="100000"/>
              </a:lnSpc>
              <a:spcBef>
                <a:spcPts val="100"/>
              </a:spcBef>
            </a:pPr>
            <a:r>
              <a:rPr sz="2700" baseline="2006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t-1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 marR="156845" algn="ctr">
              <a:lnSpc>
                <a:spcPts val="165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Forget irrelevant information </a:t>
            </a:r>
            <a:r>
              <a:rPr sz="1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(forget gate)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05535">
              <a:lnSpc>
                <a:spcPct val="100000"/>
              </a:lnSpc>
              <a:spcBef>
                <a:spcPts val="1030"/>
              </a:spcBef>
            </a:pPr>
            <a:r>
              <a:rPr sz="2700" baseline="2006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t-1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841500" y="1965609"/>
            <a:ext cx="5316220" cy="1276350"/>
            <a:chOff x="1841500" y="1965609"/>
            <a:chExt cx="5316220" cy="1276350"/>
          </a:xfrm>
        </p:grpSpPr>
        <p:sp>
          <p:nvSpPr>
            <p:cNvPr id="20" name="object 20"/>
            <p:cNvSpPr/>
            <p:nvPr/>
          </p:nvSpPr>
          <p:spPr>
            <a:xfrm>
              <a:off x="1841500" y="2006599"/>
              <a:ext cx="800100" cy="0"/>
            </a:xfrm>
            <a:custGeom>
              <a:avLst/>
              <a:gdLst/>
              <a:ahLst/>
              <a:cxnLst/>
              <a:rect l="l" t="t" r="r" b="b"/>
              <a:pathLst>
                <a:path w="800100">
                  <a:moveTo>
                    <a:pt x="0" y="0"/>
                  </a:moveTo>
                  <a:lnTo>
                    <a:pt x="8000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2075" y="1965609"/>
              <a:ext cx="105500" cy="8198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41500" y="3200400"/>
              <a:ext cx="800100" cy="0"/>
            </a:xfrm>
            <a:custGeom>
              <a:avLst/>
              <a:gdLst/>
              <a:ahLst/>
              <a:cxnLst/>
              <a:rect l="l" t="t" r="r" b="b"/>
              <a:pathLst>
                <a:path w="800100">
                  <a:moveTo>
                    <a:pt x="0" y="0"/>
                  </a:moveTo>
                  <a:lnTo>
                    <a:pt x="8000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32075" y="3159409"/>
              <a:ext cx="105500" cy="8198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261100" y="2006599"/>
              <a:ext cx="800100" cy="0"/>
            </a:xfrm>
            <a:custGeom>
              <a:avLst/>
              <a:gdLst/>
              <a:ahLst/>
              <a:cxnLst/>
              <a:rect l="l" t="t" r="r" b="b"/>
              <a:pathLst>
                <a:path w="800100">
                  <a:moveTo>
                    <a:pt x="0" y="0"/>
                  </a:moveTo>
                  <a:lnTo>
                    <a:pt x="8000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1675" y="1965609"/>
              <a:ext cx="105500" cy="8198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261100" y="3200400"/>
              <a:ext cx="800100" cy="0"/>
            </a:xfrm>
            <a:custGeom>
              <a:avLst/>
              <a:gdLst/>
              <a:ahLst/>
              <a:cxnLst/>
              <a:rect l="l" t="t" r="r" b="b"/>
              <a:pathLst>
                <a:path w="800100">
                  <a:moveTo>
                    <a:pt x="0" y="0"/>
                  </a:moveTo>
                  <a:lnTo>
                    <a:pt x="8000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51675" y="3159409"/>
              <a:ext cx="105500" cy="81980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7196439" y="1803481"/>
            <a:ext cx="274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sz="1800" baseline="-32407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3486" y="3647161"/>
            <a:ext cx="1596390" cy="204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80"/>
              </a:lnSpc>
            </a:pPr>
            <a:r>
              <a:rPr sz="1400" dirty="0">
                <a:solidFill>
                  <a:srgbClr val="99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Term Memory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70940" y="4028161"/>
            <a:ext cx="1311275" cy="64998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96850" marR="5080" indent="-184785">
              <a:lnSpc>
                <a:spcPts val="1650"/>
              </a:lnSpc>
              <a:spcBef>
                <a:spcPts val="75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add/update new information </a:t>
            </a:r>
            <a:r>
              <a:rPr sz="1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 gate)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89351" y="3022681"/>
            <a:ext cx="289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sz="1800" baseline="-32407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9713" y="1272113"/>
            <a:ext cx="15646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99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 Term Memory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0225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Recap - LSTM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36737" y="1385891"/>
            <a:ext cx="5266690" cy="2568575"/>
            <a:chOff x="1836737" y="1385891"/>
            <a:chExt cx="5266690" cy="25685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3187" y="1385891"/>
              <a:ext cx="3857624" cy="23717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841500" y="2603500"/>
              <a:ext cx="1340485" cy="0"/>
            </a:xfrm>
            <a:custGeom>
              <a:avLst/>
              <a:gdLst/>
              <a:ahLst/>
              <a:cxnLst/>
              <a:rect l="l" t="t" r="r" b="b"/>
              <a:pathLst>
                <a:path w="1340485">
                  <a:moveTo>
                    <a:pt x="0" y="0"/>
                  </a:moveTo>
                  <a:lnTo>
                    <a:pt x="13399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181449" y="2587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181449" y="2587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521804" y="3327348"/>
              <a:ext cx="5715" cy="622300"/>
            </a:xfrm>
            <a:custGeom>
              <a:avLst/>
              <a:gdLst/>
              <a:ahLst/>
              <a:cxnLst/>
              <a:rect l="l" t="t" r="r" b="b"/>
              <a:pathLst>
                <a:path w="5714" h="622300">
                  <a:moveTo>
                    <a:pt x="5220" y="622051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506072" y="32841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355"/>
                  </a:moveTo>
                  <a:lnTo>
                    <a:pt x="15369" y="0"/>
                  </a:lnTo>
                  <a:lnTo>
                    <a:pt x="31464" y="43091"/>
                  </a:lnTo>
                  <a:lnTo>
                    <a:pt x="0" y="433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506072" y="32841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091"/>
                  </a:moveTo>
                  <a:lnTo>
                    <a:pt x="15369" y="0"/>
                  </a:lnTo>
                  <a:lnTo>
                    <a:pt x="0" y="43355"/>
                  </a:lnTo>
                  <a:lnTo>
                    <a:pt x="31464" y="4309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5758524" y="2603500"/>
              <a:ext cx="1340485" cy="0"/>
            </a:xfrm>
            <a:custGeom>
              <a:avLst/>
              <a:gdLst/>
              <a:ahLst/>
              <a:cxnLst/>
              <a:rect l="l" t="t" r="r" b="b"/>
              <a:pathLst>
                <a:path w="1340484">
                  <a:moveTo>
                    <a:pt x="133994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715299" y="2587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715299" y="2587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263167" y="1678381"/>
            <a:ext cx="154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82367" y="1678381"/>
            <a:ext cx="154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01567" y="1678381"/>
            <a:ext cx="154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16852" y="2338913"/>
            <a:ext cx="110680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Pass updated information </a:t>
            </a:r>
            <a:r>
              <a:rPr sz="1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(output gate)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2902" y="1889206"/>
            <a:ext cx="1483995" cy="17645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2520">
              <a:lnSpc>
                <a:spcPct val="100000"/>
              </a:lnSpc>
              <a:spcBef>
                <a:spcPts val="100"/>
              </a:spcBef>
            </a:pPr>
            <a:r>
              <a:rPr sz="2700" baseline="2006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t-1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 marR="156845" algn="ctr">
              <a:lnSpc>
                <a:spcPts val="165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Forget irrelevant information </a:t>
            </a:r>
            <a:r>
              <a:rPr sz="1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(forget gate)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05535">
              <a:lnSpc>
                <a:spcPct val="100000"/>
              </a:lnSpc>
              <a:spcBef>
                <a:spcPts val="1030"/>
              </a:spcBef>
            </a:pPr>
            <a:r>
              <a:rPr sz="2700" baseline="2006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t-1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841500" y="1965609"/>
            <a:ext cx="5316220" cy="1276350"/>
            <a:chOff x="1841500" y="1965609"/>
            <a:chExt cx="5316220" cy="1276350"/>
          </a:xfrm>
        </p:grpSpPr>
        <p:sp>
          <p:nvSpPr>
            <p:cNvPr id="20" name="object 20"/>
            <p:cNvSpPr/>
            <p:nvPr/>
          </p:nvSpPr>
          <p:spPr>
            <a:xfrm>
              <a:off x="1841500" y="2006599"/>
              <a:ext cx="800100" cy="0"/>
            </a:xfrm>
            <a:custGeom>
              <a:avLst/>
              <a:gdLst/>
              <a:ahLst/>
              <a:cxnLst/>
              <a:rect l="l" t="t" r="r" b="b"/>
              <a:pathLst>
                <a:path w="800100">
                  <a:moveTo>
                    <a:pt x="0" y="0"/>
                  </a:moveTo>
                  <a:lnTo>
                    <a:pt x="8000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2075" y="1965609"/>
              <a:ext cx="105500" cy="8198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41500" y="3200400"/>
              <a:ext cx="800100" cy="0"/>
            </a:xfrm>
            <a:custGeom>
              <a:avLst/>
              <a:gdLst/>
              <a:ahLst/>
              <a:cxnLst/>
              <a:rect l="l" t="t" r="r" b="b"/>
              <a:pathLst>
                <a:path w="800100">
                  <a:moveTo>
                    <a:pt x="0" y="0"/>
                  </a:moveTo>
                  <a:lnTo>
                    <a:pt x="8000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32075" y="3159409"/>
              <a:ext cx="105500" cy="8198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261100" y="2006599"/>
              <a:ext cx="800100" cy="0"/>
            </a:xfrm>
            <a:custGeom>
              <a:avLst/>
              <a:gdLst/>
              <a:ahLst/>
              <a:cxnLst/>
              <a:rect l="l" t="t" r="r" b="b"/>
              <a:pathLst>
                <a:path w="800100">
                  <a:moveTo>
                    <a:pt x="0" y="0"/>
                  </a:moveTo>
                  <a:lnTo>
                    <a:pt x="8000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1675" y="1965609"/>
              <a:ext cx="105500" cy="8198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261100" y="3200400"/>
              <a:ext cx="800100" cy="0"/>
            </a:xfrm>
            <a:custGeom>
              <a:avLst/>
              <a:gdLst/>
              <a:ahLst/>
              <a:cxnLst/>
              <a:rect l="l" t="t" r="r" b="b"/>
              <a:pathLst>
                <a:path w="800100">
                  <a:moveTo>
                    <a:pt x="0" y="0"/>
                  </a:moveTo>
                  <a:lnTo>
                    <a:pt x="8000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51675" y="3159409"/>
              <a:ext cx="105500" cy="81980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7196439" y="1803481"/>
            <a:ext cx="274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sz="1800" baseline="-32407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3486" y="3647161"/>
            <a:ext cx="1596390" cy="204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80"/>
              </a:lnSpc>
            </a:pPr>
            <a:r>
              <a:rPr sz="1400" dirty="0">
                <a:solidFill>
                  <a:srgbClr val="99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Term Memory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70940" y="4028161"/>
            <a:ext cx="1311275" cy="64998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96850" marR="5080" indent="-184785">
              <a:lnSpc>
                <a:spcPts val="1650"/>
              </a:lnSpc>
              <a:spcBef>
                <a:spcPts val="75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add/update new information </a:t>
            </a:r>
            <a:r>
              <a:rPr sz="1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 gate)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89351" y="3022681"/>
            <a:ext cx="289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sz="1800" baseline="-32407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6975" y="1206200"/>
            <a:ext cx="1649730" cy="294953"/>
          </a:xfrm>
          <a:prstGeom prst="rect">
            <a:avLst/>
          </a:prstGeom>
          <a:ln w="19049">
            <a:solidFill>
              <a:srgbClr val="CC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solidFill>
                  <a:srgbClr val="99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 Term Memory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0225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Recap - LSTM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36737" y="1385891"/>
            <a:ext cx="5266690" cy="2568575"/>
            <a:chOff x="1836737" y="1385891"/>
            <a:chExt cx="5266690" cy="25685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3187" y="1385891"/>
              <a:ext cx="3857624" cy="23717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841500" y="2603500"/>
              <a:ext cx="1340485" cy="0"/>
            </a:xfrm>
            <a:custGeom>
              <a:avLst/>
              <a:gdLst/>
              <a:ahLst/>
              <a:cxnLst/>
              <a:rect l="l" t="t" r="r" b="b"/>
              <a:pathLst>
                <a:path w="1340485">
                  <a:moveTo>
                    <a:pt x="0" y="0"/>
                  </a:moveTo>
                  <a:lnTo>
                    <a:pt x="13399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181449" y="2587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181449" y="2587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521804" y="3327348"/>
              <a:ext cx="5715" cy="622300"/>
            </a:xfrm>
            <a:custGeom>
              <a:avLst/>
              <a:gdLst/>
              <a:ahLst/>
              <a:cxnLst/>
              <a:rect l="l" t="t" r="r" b="b"/>
              <a:pathLst>
                <a:path w="5714" h="622300">
                  <a:moveTo>
                    <a:pt x="5220" y="622051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506072" y="32841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355"/>
                  </a:moveTo>
                  <a:lnTo>
                    <a:pt x="15369" y="0"/>
                  </a:lnTo>
                  <a:lnTo>
                    <a:pt x="31464" y="43091"/>
                  </a:lnTo>
                  <a:lnTo>
                    <a:pt x="0" y="433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506072" y="32841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091"/>
                  </a:moveTo>
                  <a:lnTo>
                    <a:pt x="15369" y="0"/>
                  </a:lnTo>
                  <a:lnTo>
                    <a:pt x="0" y="43355"/>
                  </a:lnTo>
                  <a:lnTo>
                    <a:pt x="31464" y="4309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5758524" y="2603500"/>
              <a:ext cx="1340485" cy="0"/>
            </a:xfrm>
            <a:custGeom>
              <a:avLst/>
              <a:gdLst/>
              <a:ahLst/>
              <a:cxnLst/>
              <a:rect l="l" t="t" r="r" b="b"/>
              <a:pathLst>
                <a:path w="1340484">
                  <a:moveTo>
                    <a:pt x="133994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715299" y="2587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715299" y="2587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263167" y="1678381"/>
            <a:ext cx="154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82367" y="1678381"/>
            <a:ext cx="154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01567" y="1678381"/>
            <a:ext cx="154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16852" y="2338913"/>
            <a:ext cx="110680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Pass updated information </a:t>
            </a:r>
            <a:r>
              <a:rPr sz="1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(output gate)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831975" y="1965609"/>
            <a:ext cx="5325745" cy="1276350"/>
            <a:chOff x="1831975" y="1965609"/>
            <a:chExt cx="5325745" cy="1276350"/>
          </a:xfrm>
        </p:grpSpPr>
        <p:sp>
          <p:nvSpPr>
            <p:cNvPr id="19" name="object 19"/>
            <p:cNvSpPr/>
            <p:nvPr/>
          </p:nvSpPr>
          <p:spPr>
            <a:xfrm>
              <a:off x="1841500" y="2006599"/>
              <a:ext cx="800100" cy="0"/>
            </a:xfrm>
            <a:custGeom>
              <a:avLst/>
              <a:gdLst/>
              <a:ahLst/>
              <a:cxnLst/>
              <a:rect l="l" t="t" r="r" b="b"/>
              <a:pathLst>
                <a:path w="800100">
                  <a:moveTo>
                    <a:pt x="0" y="0"/>
                  </a:moveTo>
                  <a:lnTo>
                    <a:pt x="8000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2075" y="1965609"/>
              <a:ext cx="105500" cy="8198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841500" y="3200400"/>
              <a:ext cx="800100" cy="0"/>
            </a:xfrm>
            <a:custGeom>
              <a:avLst/>
              <a:gdLst/>
              <a:ahLst/>
              <a:cxnLst/>
              <a:rect l="l" t="t" r="r" b="b"/>
              <a:pathLst>
                <a:path w="800100">
                  <a:moveTo>
                    <a:pt x="0" y="0"/>
                  </a:moveTo>
                  <a:lnTo>
                    <a:pt x="8000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32075" y="3159409"/>
              <a:ext cx="105500" cy="8198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261100" y="2006599"/>
              <a:ext cx="800100" cy="0"/>
            </a:xfrm>
            <a:custGeom>
              <a:avLst/>
              <a:gdLst/>
              <a:ahLst/>
              <a:cxnLst/>
              <a:rect l="l" t="t" r="r" b="b"/>
              <a:pathLst>
                <a:path w="800100">
                  <a:moveTo>
                    <a:pt x="0" y="0"/>
                  </a:moveTo>
                  <a:lnTo>
                    <a:pt x="8000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1675" y="1965609"/>
              <a:ext cx="105500" cy="8198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261100" y="3200400"/>
              <a:ext cx="800100" cy="0"/>
            </a:xfrm>
            <a:custGeom>
              <a:avLst/>
              <a:gdLst/>
              <a:ahLst/>
              <a:cxnLst/>
              <a:rect l="l" t="t" r="r" b="b"/>
              <a:pathLst>
                <a:path w="800100">
                  <a:moveTo>
                    <a:pt x="0" y="0"/>
                  </a:moveTo>
                  <a:lnTo>
                    <a:pt x="8000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51675" y="3159409"/>
              <a:ext cx="105500" cy="8198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342902" y="1889206"/>
            <a:ext cx="1483995" cy="17645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2520">
              <a:lnSpc>
                <a:spcPct val="100000"/>
              </a:lnSpc>
              <a:spcBef>
                <a:spcPts val="100"/>
              </a:spcBef>
            </a:pPr>
            <a:r>
              <a:rPr sz="2700" baseline="2006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t-1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 marR="156845" algn="ctr">
              <a:lnSpc>
                <a:spcPts val="165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Forget irrelevant information </a:t>
            </a:r>
            <a:r>
              <a:rPr sz="1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(forget gate)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05535">
              <a:lnSpc>
                <a:spcPct val="100000"/>
              </a:lnSpc>
              <a:spcBef>
                <a:spcPts val="1030"/>
              </a:spcBef>
            </a:pPr>
            <a:r>
              <a:rPr sz="2700" baseline="2006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t-1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96439" y="1803481"/>
            <a:ext cx="274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sz="1800" baseline="-32407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89351" y="3022681"/>
            <a:ext cx="289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sz="1800" baseline="-32407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9713" y="1272113"/>
            <a:ext cx="15646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99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 Term Memory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96975" y="3568400"/>
            <a:ext cx="1649730" cy="374015"/>
          </a:xfrm>
          <a:custGeom>
            <a:avLst/>
            <a:gdLst/>
            <a:ahLst/>
            <a:cxnLst/>
            <a:rect l="l" t="t" r="r" b="b"/>
            <a:pathLst>
              <a:path w="1649730" h="374014">
                <a:moveTo>
                  <a:pt x="0" y="0"/>
                </a:moveTo>
                <a:lnTo>
                  <a:pt x="1649699" y="0"/>
                </a:lnTo>
                <a:lnTo>
                  <a:pt x="1649699" y="373499"/>
                </a:lnTo>
                <a:lnTo>
                  <a:pt x="0" y="3734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3486" y="3647161"/>
            <a:ext cx="1596390" cy="204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80"/>
              </a:lnSpc>
            </a:pPr>
            <a:r>
              <a:rPr sz="1400" dirty="0">
                <a:solidFill>
                  <a:srgbClr val="99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Term Memory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70940" y="4028161"/>
            <a:ext cx="1311275" cy="64998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96850" marR="5080" indent="-184785">
              <a:lnSpc>
                <a:spcPts val="1650"/>
              </a:lnSpc>
              <a:spcBef>
                <a:spcPts val="75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add/update new information </a:t>
            </a:r>
            <a:r>
              <a:rPr sz="1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 gate)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0225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Recap - LSTM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36737" y="1385891"/>
            <a:ext cx="5266690" cy="2568575"/>
            <a:chOff x="1836737" y="1385891"/>
            <a:chExt cx="5266690" cy="25685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3187" y="1385891"/>
              <a:ext cx="3857624" cy="23717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841500" y="2603500"/>
              <a:ext cx="1340485" cy="0"/>
            </a:xfrm>
            <a:custGeom>
              <a:avLst/>
              <a:gdLst/>
              <a:ahLst/>
              <a:cxnLst/>
              <a:rect l="l" t="t" r="r" b="b"/>
              <a:pathLst>
                <a:path w="1340485">
                  <a:moveTo>
                    <a:pt x="0" y="0"/>
                  </a:moveTo>
                  <a:lnTo>
                    <a:pt x="13399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181449" y="2587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181449" y="2587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521804" y="3327348"/>
              <a:ext cx="5715" cy="622300"/>
            </a:xfrm>
            <a:custGeom>
              <a:avLst/>
              <a:gdLst/>
              <a:ahLst/>
              <a:cxnLst/>
              <a:rect l="l" t="t" r="r" b="b"/>
              <a:pathLst>
                <a:path w="5714" h="622300">
                  <a:moveTo>
                    <a:pt x="5220" y="622051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506072" y="32841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355"/>
                  </a:moveTo>
                  <a:lnTo>
                    <a:pt x="15369" y="0"/>
                  </a:lnTo>
                  <a:lnTo>
                    <a:pt x="31464" y="43091"/>
                  </a:lnTo>
                  <a:lnTo>
                    <a:pt x="0" y="433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506072" y="32841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091"/>
                  </a:moveTo>
                  <a:lnTo>
                    <a:pt x="15369" y="0"/>
                  </a:lnTo>
                  <a:lnTo>
                    <a:pt x="0" y="43355"/>
                  </a:lnTo>
                  <a:lnTo>
                    <a:pt x="31464" y="4309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5758524" y="2603500"/>
              <a:ext cx="1340485" cy="0"/>
            </a:xfrm>
            <a:custGeom>
              <a:avLst/>
              <a:gdLst/>
              <a:ahLst/>
              <a:cxnLst/>
              <a:rect l="l" t="t" r="r" b="b"/>
              <a:pathLst>
                <a:path w="1340484">
                  <a:moveTo>
                    <a:pt x="133994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715299" y="2587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715299" y="2587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263167" y="1678381"/>
            <a:ext cx="154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82367" y="1678381"/>
            <a:ext cx="154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01567" y="1678381"/>
            <a:ext cx="154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16852" y="2338913"/>
            <a:ext cx="1106805" cy="663451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Pass updated information </a:t>
            </a:r>
            <a:r>
              <a:rPr sz="1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(output gate)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6975" y="2273000"/>
            <a:ext cx="1649730" cy="948145"/>
          </a:xfrm>
          <a:prstGeom prst="rect">
            <a:avLst/>
          </a:prstGeom>
          <a:ln w="19049">
            <a:solidFill>
              <a:srgbClr val="CC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183515" marR="177165" algn="ctr">
              <a:lnSpc>
                <a:spcPts val="1650"/>
              </a:lnSpc>
              <a:spcBef>
                <a:spcPts val="7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Forget irrelevant information </a:t>
            </a:r>
            <a:r>
              <a:rPr sz="1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(forget gate)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841500" y="1965609"/>
            <a:ext cx="5316220" cy="1276350"/>
            <a:chOff x="1841500" y="1965609"/>
            <a:chExt cx="5316220" cy="1276350"/>
          </a:xfrm>
        </p:grpSpPr>
        <p:sp>
          <p:nvSpPr>
            <p:cNvPr id="20" name="object 20"/>
            <p:cNvSpPr/>
            <p:nvPr/>
          </p:nvSpPr>
          <p:spPr>
            <a:xfrm>
              <a:off x="1841500" y="2006599"/>
              <a:ext cx="800100" cy="0"/>
            </a:xfrm>
            <a:custGeom>
              <a:avLst/>
              <a:gdLst/>
              <a:ahLst/>
              <a:cxnLst/>
              <a:rect l="l" t="t" r="r" b="b"/>
              <a:pathLst>
                <a:path w="800100">
                  <a:moveTo>
                    <a:pt x="0" y="0"/>
                  </a:moveTo>
                  <a:lnTo>
                    <a:pt x="8000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2075" y="1965609"/>
              <a:ext cx="105500" cy="8198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41500" y="3200400"/>
              <a:ext cx="800100" cy="0"/>
            </a:xfrm>
            <a:custGeom>
              <a:avLst/>
              <a:gdLst/>
              <a:ahLst/>
              <a:cxnLst/>
              <a:rect l="l" t="t" r="r" b="b"/>
              <a:pathLst>
                <a:path w="800100">
                  <a:moveTo>
                    <a:pt x="0" y="0"/>
                  </a:moveTo>
                  <a:lnTo>
                    <a:pt x="8000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32075" y="3159409"/>
              <a:ext cx="105500" cy="8198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261100" y="2006599"/>
              <a:ext cx="800100" cy="0"/>
            </a:xfrm>
            <a:custGeom>
              <a:avLst/>
              <a:gdLst/>
              <a:ahLst/>
              <a:cxnLst/>
              <a:rect l="l" t="t" r="r" b="b"/>
              <a:pathLst>
                <a:path w="800100">
                  <a:moveTo>
                    <a:pt x="0" y="0"/>
                  </a:moveTo>
                  <a:lnTo>
                    <a:pt x="8000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1675" y="1965609"/>
              <a:ext cx="105500" cy="8198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261100" y="3200400"/>
              <a:ext cx="800100" cy="0"/>
            </a:xfrm>
            <a:custGeom>
              <a:avLst/>
              <a:gdLst/>
              <a:ahLst/>
              <a:cxnLst/>
              <a:rect l="l" t="t" r="r" b="b"/>
              <a:pathLst>
                <a:path w="800100">
                  <a:moveTo>
                    <a:pt x="0" y="0"/>
                  </a:moveTo>
                  <a:lnTo>
                    <a:pt x="8000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51675" y="3159409"/>
              <a:ext cx="105500" cy="81980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417628" y="1889206"/>
            <a:ext cx="402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2006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t-1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3486" y="3647161"/>
            <a:ext cx="15963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80"/>
              </a:lnSpc>
            </a:pPr>
            <a:r>
              <a:rPr sz="1400" dirty="0">
                <a:solidFill>
                  <a:srgbClr val="99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Term Memory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70940" y="4028161"/>
            <a:ext cx="1311275" cy="6534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96850" marR="5080" indent="-184785">
              <a:lnSpc>
                <a:spcPts val="1650"/>
              </a:lnSpc>
              <a:spcBef>
                <a:spcPts val="75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add/update new information </a:t>
            </a:r>
            <a:r>
              <a:rPr sz="1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 gate)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96439" y="1803481"/>
            <a:ext cx="274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sz="1800" baseline="-32407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89351" y="3022681"/>
            <a:ext cx="289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sz="1800" baseline="-32407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10540" y="3108406"/>
            <a:ext cx="4165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2006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t-1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9713" y="1272113"/>
            <a:ext cx="15646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99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 Term Memory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0225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Recap - LSTM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36737" y="1385891"/>
            <a:ext cx="5266690" cy="2568575"/>
            <a:chOff x="1836737" y="1385891"/>
            <a:chExt cx="5266690" cy="25685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3187" y="1385891"/>
              <a:ext cx="3857624" cy="23717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841500" y="2603500"/>
              <a:ext cx="1340485" cy="0"/>
            </a:xfrm>
            <a:custGeom>
              <a:avLst/>
              <a:gdLst/>
              <a:ahLst/>
              <a:cxnLst/>
              <a:rect l="l" t="t" r="r" b="b"/>
              <a:pathLst>
                <a:path w="1340485">
                  <a:moveTo>
                    <a:pt x="0" y="0"/>
                  </a:moveTo>
                  <a:lnTo>
                    <a:pt x="13399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181449" y="2587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181449" y="2587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521804" y="3327348"/>
              <a:ext cx="5715" cy="622300"/>
            </a:xfrm>
            <a:custGeom>
              <a:avLst/>
              <a:gdLst/>
              <a:ahLst/>
              <a:cxnLst/>
              <a:rect l="l" t="t" r="r" b="b"/>
              <a:pathLst>
                <a:path w="5714" h="622300">
                  <a:moveTo>
                    <a:pt x="5220" y="622051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506072" y="32841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355"/>
                  </a:moveTo>
                  <a:lnTo>
                    <a:pt x="15369" y="0"/>
                  </a:lnTo>
                  <a:lnTo>
                    <a:pt x="31464" y="43091"/>
                  </a:lnTo>
                  <a:lnTo>
                    <a:pt x="0" y="433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506072" y="32841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091"/>
                  </a:moveTo>
                  <a:lnTo>
                    <a:pt x="15369" y="0"/>
                  </a:lnTo>
                  <a:lnTo>
                    <a:pt x="0" y="43355"/>
                  </a:lnTo>
                  <a:lnTo>
                    <a:pt x="31464" y="4309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5758524" y="2603500"/>
              <a:ext cx="1340485" cy="0"/>
            </a:xfrm>
            <a:custGeom>
              <a:avLst/>
              <a:gdLst/>
              <a:ahLst/>
              <a:cxnLst/>
              <a:rect l="l" t="t" r="r" b="b"/>
              <a:pathLst>
                <a:path w="1340484">
                  <a:moveTo>
                    <a:pt x="133994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715299" y="2587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715299" y="2587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263167" y="1678381"/>
            <a:ext cx="154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82367" y="1678381"/>
            <a:ext cx="154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01567" y="1678381"/>
            <a:ext cx="154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16852" y="2338913"/>
            <a:ext cx="1106805" cy="663451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Pass updated information </a:t>
            </a:r>
            <a:r>
              <a:rPr sz="1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(output gate)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2902" y="1889206"/>
            <a:ext cx="1483995" cy="17645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2520">
              <a:lnSpc>
                <a:spcPct val="100000"/>
              </a:lnSpc>
              <a:spcBef>
                <a:spcPts val="100"/>
              </a:spcBef>
            </a:pPr>
            <a:r>
              <a:rPr sz="2700" baseline="2006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t-1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 marR="156845" algn="ctr">
              <a:lnSpc>
                <a:spcPts val="165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Forget irrelevant information </a:t>
            </a:r>
            <a:r>
              <a:rPr sz="1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(forget gate)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05535">
              <a:lnSpc>
                <a:spcPct val="100000"/>
              </a:lnSpc>
              <a:spcBef>
                <a:spcPts val="1030"/>
              </a:spcBef>
            </a:pPr>
            <a:r>
              <a:rPr sz="2700" baseline="2006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t-1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841500" y="1965609"/>
            <a:ext cx="5316220" cy="1276350"/>
            <a:chOff x="1841500" y="1965609"/>
            <a:chExt cx="5316220" cy="1276350"/>
          </a:xfrm>
        </p:grpSpPr>
        <p:sp>
          <p:nvSpPr>
            <p:cNvPr id="20" name="object 20"/>
            <p:cNvSpPr/>
            <p:nvPr/>
          </p:nvSpPr>
          <p:spPr>
            <a:xfrm>
              <a:off x="1841500" y="2006599"/>
              <a:ext cx="800100" cy="0"/>
            </a:xfrm>
            <a:custGeom>
              <a:avLst/>
              <a:gdLst/>
              <a:ahLst/>
              <a:cxnLst/>
              <a:rect l="l" t="t" r="r" b="b"/>
              <a:pathLst>
                <a:path w="800100">
                  <a:moveTo>
                    <a:pt x="0" y="0"/>
                  </a:moveTo>
                  <a:lnTo>
                    <a:pt x="8000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2075" y="1965609"/>
              <a:ext cx="105500" cy="8198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41500" y="3200400"/>
              <a:ext cx="800100" cy="0"/>
            </a:xfrm>
            <a:custGeom>
              <a:avLst/>
              <a:gdLst/>
              <a:ahLst/>
              <a:cxnLst/>
              <a:rect l="l" t="t" r="r" b="b"/>
              <a:pathLst>
                <a:path w="800100">
                  <a:moveTo>
                    <a:pt x="0" y="0"/>
                  </a:moveTo>
                  <a:lnTo>
                    <a:pt x="8000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32075" y="3159409"/>
              <a:ext cx="105500" cy="8198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261100" y="2006599"/>
              <a:ext cx="800100" cy="0"/>
            </a:xfrm>
            <a:custGeom>
              <a:avLst/>
              <a:gdLst/>
              <a:ahLst/>
              <a:cxnLst/>
              <a:rect l="l" t="t" r="r" b="b"/>
              <a:pathLst>
                <a:path w="800100">
                  <a:moveTo>
                    <a:pt x="0" y="0"/>
                  </a:moveTo>
                  <a:lnTo>
                    <a:pt x="8000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1675" y="1965609"/>
              <a:ext cx="105500" cy="8198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261100" y="3200400"/>
              <a:ext cx="800100" cy="0"/>
            </a:xfrm>
            <a:custGeom>
              <a:avLst/>
              <a:gdLst/>
              <a:ahLst/>
              <a:cxnLst/>
              <a:rect l="l" t="t" r="r" b="b"/>
              <a:pathLst>
                <a:path w="800100">
                  <a:moveTo>
                    <a:pt x="0" y="0"/>
                  </a:moveTo>
                  <a:lnTo>
                    <a:pt x="8000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51675" y="3159409"/>
              <a:ext cx="105500" cy="81980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7196439" y="1803481"/>
            <a:ext cx="274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sz="1800" baseline="-32407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89351" y="3022681"/>
            <a:ext cx="289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sz="1800" baseline="-32407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9713" y="1272113"/>
            <a:ext cx="15646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99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 Term Memory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734399" y="4036500"/>
            <a:ext cx="1649730" cy="739775"/>
          </a:xfrm>
          <a:custGeom>
            <a:avLst/>
            <a:gdLst/>
            <a:ahLst/>
            <a:cxnLst/>
            <a:rect l="l" t="t" r="r" b="b"/>
            <a:pathLst>
              <a:path w="1649729" h="739775">
                <a:moveTo>
                  <a:pt x="0" y="0"/>
                </a:moveTo>
                <a:lnTo>
                  <a:pt x="1649699" y="0"/>
                </a:lnTo>
                <a:lnTo>
                  <a:pt x="1649699" y="739199"/>
                </a:lnTo>
                <a:lnTo>
                  <a:pt x="0" y="7391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3486" y="3647161"/>
            <a:ext cx="15963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80"/>
              </a:lnSpc>
            </a:pPr>
            <a:r>
              <a:rPr sz="1400" dirty="0">
                <a:solidFill>
                  <a:srgbClr val="99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Term Memory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70940" y="4028161"/>
            <a:ext cx="1311275" cy="6534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96850" marR="5080" indent="-184785">
              <a:lnSpc>
                <a:spcPts val="1650"/>
              </a:lnSpc>
              <a:spcBef>
                <a:spcPts val="75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add/update new information </a:t>
            </a:r>
            <a:r>
              <a:rPr sz="1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 gate)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281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5900"/>
                </a:solidFill>
              </a:rPr>
              <a:t>Recap - RNN Architecture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74837" y="1760637"/>
            <a:ext cx="1000125" cy="1597025"/>
            <a:chOff x="1874837" y="1760637"/>
            <a:chExt cx="1000125" cy="15970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4837" y="3132137"/>
              <a:ext cx="238124" cy="2255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5837" y="3132137"/>
              <a:ext cx="238124" cy="2255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6837" y="3132137"/>
              <a:ext cx="238124" cy="2255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5337" y="2433737"/>
              <a:ext cx="238124" cy="2255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46337" y="2433737"/>
              <a:ext cx="238124" cy="2255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55837" y="1760637"/>
              <a:ext cx="238124" cy="22552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93900" y="2707655"/>
              <a:ext cx="169545" cy="429259"/>
            </a:xfrm>
            <a:custGeom>
              <a:avLst/>
              <a:gdLst/>
              <a:ahLst/>
              <a:cxnLst/>
              <a:rect l="l" t="t" r="r" b="b"/>
              <a:pathLst>
                <a:path w="169544" h="429260">
                  <a:moveTo>
                    <a:pt x="0" y="429244"/>
                  </a:moveTo>
                  <a:lnTo>
                    <a:pt x="169508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48775" y="2667451"/>
              <a:ext cx="31115" cy="46355"/>
            </a:xfrm>
            <a:custGeom>
              <a:avLst/>
              <a:gdLst/>
              <a:ahLst/>
              <a:cxnLst/>
              <a:rect l="l" t="t" r="r" b="b"/>
              <a:pathLst>
                <a:path w="31114" h="46355">
                  <a:moveTo>
                    <a:pt x="29266" y="45982"/>
                  </a:moveTo>
                  <a:lnTo>
                    <a:pt x="0" y="34425"/>
                  </a:lnTo>
                  <a:lnTo>
                    <a:pt x="30509" y="0"/>
                  </a:lnTo>
                  <a:lnTo>
                    <a:pt x="29266" y="4598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48775" y="2667451"/>
              <a:ext cx="31115" cy="46355"/>
            </a:xfrm>
            <a:custGeom>
              <a:avLst/>
              <a:gdLst/>
              <a:ahLst/>
              <a:cxnLst/>
              <a:rect l="l" t="t" r="r" b="b"/>
              <a:pathLst>
                <a:path w="31114" h="46355">
                  <a:moveTo>
                    <a:pt x="29266" y="45982"/>
                  </a:moveTo>
                  <a:lnTo>
                    <a:pt x="30509" y="0"/>
                  </a:lnTo>
                  <a:lnTo>
                    <a:pt x="0" y="34425"/>
                  </a:lnTo>
                  <a:lnTo>
                    <a:pt x="29266" y="4598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05390" y="2707655"/>
              <a:ext cx="169545" cy="429259"/>
            </a:xfrm>
            <a:custGeom>
              <a:avLst/>
              <a:gdLst/>
              <a:ahLst/>
              <a:cxnLst/>
              <a:rect l="l" t="t" r="r" b="b"/>
              <a:pathLst>
                <a:path w="169544" h="429260">
                  <a:moveTo>
                    <a:pt x="169508" y="42924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89514" y="2667451"/>
              <a:ext cx="31115" cy="46355"/>
            </a:xfrm>
            <a:custGeom>
              <a:avLst/>
              <a:gdLst/>
              <a:ahLst/>
              <a:cxnLst/>
              <a:rect l="l" t="t" r="r" b="b"/>
              <a:pathLst>
                <a:path w="31114" h="46355">
                  <a:moveTo>
                    <a:pt x="1243" y="45982"/>
                  </a:moveTo>
                  <a:lnTo>
                    <a:pt x="0" y="0"/>
                  </a:lnTo>
                  <a:lnTo>
                    <a:pt x="30509" y="34425"/>
                  </a:lnTo>
                  <a:lnTo>
                    <a:pt x="1243" y="4598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89514" y="2667451"/>
              <a:ext cx="31115" cy="46355"/>
            </a:xfrm>
            <a:custGeom>
              <a:avLst/>
              <a:gdLst/>
              <a:ahLst/>
              <a:cxnLst/>
              <a:rect l="l" t="t" r="r" b="b"/>
              <a:pathLst>
                <a:path w="31114" h="46355">
                  <a:moveTo>
                    <a:pt x="30509" y="34425"/>
                  </a:moveTo>
                  <a:lnTo>
                    <a:pt x="0" y="0"/>
                  </a:lnTo>
                  <a:lnTo>
                    <a:pt x="1243" y="45982"/>
                  </a:lnTo>
                  <a:lnTo>
                    <a:pt x="30509" y="344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93900" y="2691362"/>
              <a:ext cx="528320" cy="445770"/>
            </a:xfrm>
            <a:custGeom>
              <a:avLst/>
              <a:gdLst/>
              <a:ahLst/>
              <a:cxnLst/>
              <a:rect l="l" t="t" r="r" b="b"/>
              <a:pathLst>
                <a:path w="528319" h="445769">
                  <a:moveTo>
                    <a:pt x="0" y="445536"/>
                  </a:moveTo>
                  <a:lnTo>
                    <a:pt x="527828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11579" y="2663481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80" h="40005">
                  <a:moveTo>
                    <a:pt x="20296" y="39903"/>
                  </a:moveTo>
                  <a:lnTo>
                    <a:pt x="0" y="15859"/>
                  </a:lnTo>
                  <a:lnTo>
                    <a:pt x="43179" y="0"/>
                  </a:lnTo>
                  <a:lnTo>
                    <a:pt x="20296" y="3990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11579" y="2663481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80" h="40005">
                  <a:moveTo>
                    <a:pt x="20296" y="39903"/>
                  </a:moveTo>
                  <a:lnTo>
                    <a:pt x="43179" y="0"/>
                  </a:lnTo>
                  <a:lnTo>
                    <a:pt x="0" y="15859"/>
                  </a:lnTo>
                  <a:lnTo>
                    <a:pt x="20296" y="39903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74900" y="2707655"/>
              <a:ext cx="169545" cy="429259"/>
            </a:xfrm>
            <a:custGeom>
              <a:avLst/>
              <a:gdLst/>
              <a:ahLst/>
              <a:cxnLst/>
              <a:rect l="l" t="t" r="r" b="b"/>
              <a:pathLst>
                <a:path w="169544" h="429260">
                  <a:moveTo>
                    <a:pt x="0" y="429244"/>
                  </a:moveTo>
                  <a:lnTo>
                    <a:pt x="169508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29775" y="2667451"/>
              <a:ext cx="31115" cy="46355"/>
            </a:xfrm>
            <a:custGeom>
              <a:avLst/>
              <a:gdLst/>
              <a:ahLst/>
              <a:cxnLst/>
              <a:rect l="l" t="t" r="r" b="b"/>
              <a:pathLst>
                <a:path w="31114" h="46355">
                  <a:moveTo>
                    <a:pt x="29266" y="45982"/>
                  </a:moveTo>
                  <a:lnTo>
                    <a:pt x="0" y="34425"/>
                  </a:lnTo>
                  <a:lnTo>
                    <a:pt x="30509" y="0"/>
                  </a:lnTo>
                  <a:lnTo>
                    <a:pt x="29266" y="4598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29775" y="2667451"/>
              <a:ext cx="31115" cy="46355"/>
            </a:xfrm>
            <a:custGeom>
              <a:avLst/>
              <a:gdLst/>
              <a:ahLst/>
              <a:cxnLst/>
              <a:rect l="l" t="t" r="r" b="b"/>
              <a:pathLst>
                <a:path w="31114" h="46355">
                  <a:moveTo>
                    <a:pt x="29266" y="45982"/>
                  </a:moveTo>
                  <a:lnTo>
                    <a:pt x="30509" y="0"/>
                  </a:lnTo>
                  <a:lnTo>
                    <a:pt x="0" y="34425"/>
                  </a:lnTo>
                  <a:lnTo>
                    <a:pt x="29266" y="4598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28071" y="2691362"/>
              <a:ext cx="528320" cy="445770"/>
            </a:xfrm>
            <a:custGeom>
              <a:avLst/>
              <a:gdLst/>
              <a:ahLst/>
              <a:cxnLst/>
              <a:rect l="l" t="t" r="r" b="b"/>
              <a:pathLst>
                <a:path w="528319" h="445769">
                  <a:moveTo>
                    <a:pt x="527828" y="44553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95040" y="2663481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80" h="40005">
                  <a:moveTo>
                    <a:pt x="22883" y="39903"/>
                  </a:moveTo>
                  <a:lnTo>
                    <a:pt x="0" y="0"/>
                  </a:lnTo>
                  <a:lnTo>
                    <a:pt x="43179" y="15859"/>
                  </a:lnTo>
                  <a:lnTo>
                    <a:pt x="22883" y="3990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95040" y="2663481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80" h="40005">
                  <a:moveTo>
                    <a:pt x="43179" y="15859"/>
                  </a:moveTo>
                  <a:lnTo>
                    <a:pt x="0" y="0"/>
                  </a:lnTo>
                  <a:lnTo>
                    <a:pt x="22883" y="39903"/>
                  </a:lnTo>
                  <a:lnTo>
                    <a:pt x="43179" y="1585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86391" y="2707655"/>
              <a:ext cx="169545" cy="429259"/>
            </a:xfrm>
            <a:custGeom>
              <a:avLst/>
              <a:gdLst/>
              <a:ahLst/>
              <a:cxnLst/>
              <a:rect l="l" t="t" r="r" b="b"/>
              <a:pathLst>
                <a:path w="169544" h="429260">
                  <a:moveTo>
                    <a:pt x="169508" y="42924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70514" y="2667451"/>
              <a:ext cx="31115" cy="46355"/>
            </a:xfrm>
            <a:custGeom>
              <a:avLst/>
              <a:gdLst/>
              <a:ahLst/>
              <a:cxnLst/>
              <a:rect l="l" t="t" r="r" b="b"/>
              <a:pathLst>
                <a:path w="31114" h="46355">
                  <a:moveTo>
                    <a:pt x="1243" y="45982"/>
                  </a:moveTo>
                  <a:lnTo>
                    <a:pt x="0" y="0"/>
                  </a:lnTo>
                  <a:lnTo>
                    <a:pt x="30509" y="34425"/>
                  </a:lnTo>
                  <a:lnTo>
                    <a:pt x="1243" y="4598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70514" y="2667451"/>
              <a:ext cx="31115" cy="46355"/>
            </a:xfrm>
            <a:custGeom>
              <a:avLst/>
              <a:gdLst/>
              <a:ahLst/>
              <a:cxnLst/>
              <a:rect l="l" t="t" r="r" b="b"/>
              <a:pathLst>
                <a:path w="31114" h="46355">
                  <a:moveTo>
                    <a:pt x="30509" y="34425"/>
                  </a:moveTo>
                  <a:lnTo>
                    <a:pt x="0" y="0"/>
                  </a:lnTo>
                  <a:lnTo>
                    <a:pt x="1243" y="45982"/>
                  </a:lnTo>
                  <a:lnTo>
                    <a:pt x="30509" y="344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84400" y="2034053"/>
              <a:ext cx="168910" cy="404495"/>
            </a:xfrm>
            <a:custGeom>
              <a:avLst/>
              <a:gdLst/>
              <a:ahLst/>
              <a:cxnLst/>
              <a:rect l="l" t="t" r="r" b="b"/>
              <a:pathLst>
                <a:path w="168910" h="404494">
                  <a:moveTo>
                    <a:pt x="0" y="404445"/>
                  </a:moveTo>
                  <a:lnTo>
                    <a:pt x="16851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38396" y="1994153"/>
              <a:ext cx="31750" cy="46355"/>
            </a:xfrm>
            <a:custGeom>
              <a:avLst/>
              <a:gdLst/>
              <a:ahLst/>
              <a:cxnLst/>
              <a:rect l="l" t="t" r="r" b="b"/>
              <a:pathLst>
                <a:path w="31750" h="46355">
                  <a:moveTo>
                    <a:pt x="29044" y="45951"/>
                  </a:moveTo>
                  <a:lnTo>
                    <a:pt x="0" y="33849"/>
                  </a:lnTo>
                  <a:lnTo>
                    <a:pt x="31147" y="0"/>
                  </a:lnTo>
                  <a:lnTo>
                    <a:pt x="29044" y="45951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38396" y="1994153"/>
              <a:ext cx="31750" cy="46355"/>
            </a:xfrm>
            <a:custGeom>
              <a:avLst/>
              <a:gdLst/>
              <a:ahLst/>
              <a:cxnLst/>
              <a:rect l="l" t="t" r="r" b="b"/>
              <a:pathLst>
                <a:path w="31750" h="46355">
                  <a:moveTo>
                    <a:pt x="29044" y="45951"/>
                  </a:moveTo>
                  <a:lnTo>
                    <a:pt x="31147" y="0"/>
                  </a:lnTo>
                  <a:lnTo>
                    <a:pt x="0" y="33849"/>
                  </a:lnTo>
                  <a:lnTo>
                    <a:pt x="29044" y="459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96880" y="2034053"/>
              <a:ext cx="168910" cy="404495"/>
            </a:xfrm>
            <a:custGeom>
              <a:avLst/>
              <a:gdLst/>
              <a:ahLst/>
              <a:cxnLst/>
              <a:rect l="l" t="t" r="r" b="b"/>
              <a:pathLst>
                <a:path w="168910" h="404494">
                  <a:moveTo>
                    <a:pt x="168519" y="404445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80255" y="1994153"/>
              <a:ext cx="31750" cy="46355"/>
            </a:xfrm>
            <a:custGeom>
              <a:avLst/>
              <a:gdLst/>
              <a:ahLst/>
              <a:cxnLst/>
              <a:rect l="l" t="t" r="r" b="b"/>
              <a:pathLst>
                <a:path w="31750" h="46355">
                  <a:moveTo>
                    <a:pt x="2102" y="45951"/>
                  </a:moveTo>
                  <a:lnTo>
                    <a:pt x="0" y="0"/>
                  </a:lnTo>
                  <a:lnTo>
                    <a:pt x="31147" y="33849"/>
                  </a:lnTo>
                  <a:lnTo>
                    <a:pt x="2102" y="45951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80255" y="1994153"/>
              <a:ext cx="31750" cy="46355"/>
            </a:xfrm>
            <a:custGeom>
              <a:avLst/>
              <a:gdLst/>
              <a:ahLst/>
              <a:cxnLst/>
              <a:rect l="l" t="t" r="r" b="b"/>
              <a:pathLst>
                <a:path w="31750" h="46355">
                  <a:moveTo>
                    <a:pt x="31147" y="33849"/>
                  </a:moveTo>
                  <a:lnTo>
                    <a:pt x="0" y="0"/>
                  </a:lnTo>
                  <a:lnTo>
                    <a:pt x="2102" y="45951"/>
                  </a:lnTo>
                  <a:lnTo>
                    <a:pt x="31147" y="338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4084637" y="1760637"/>
            <a:ext cx="1000125" cy="1597025"/>
            <a:chOff x="4084637" y="1760637"/>
            <a:chExt cx="1000125" cy="1597025"/>
          </a:xfrm>
        </p:grpSpPr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4637" y="3132137"/>
              <a:ext cx="238124" cy="22552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5637" y="3132137"/>
              <a:ext cx="238124" cy="22552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46637" y="3132137"/>
              <a:ext cx="238124" cy="22552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75137" y="2433737"/>
              <a:ext cx="238124" cy="22552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6137" y="2433737"/>
              <a:ext cx="238124" cy="22552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65637" y="1760637"/>
              <a:ext cx="238124" cy="22552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203700" y="2707655"/>
              <a:ext cx="169545" cy="429259"/>
            </a:xfrm>
            <a:custGeom>
              <a:avLst/>
              <a:gdLst/>
              <a:ahLst/>
              <a:cxnLst/>
              <a:rect l="l" t="t" r="r" b="b"/>
              <a:pathLst>
                <a:path w="169545" h="429260">
                  <a:moveTo>
                    <a:pt x="0" y="429244"/>
                  </a:moveTo>
                  <a:lnTo>
                    <a:pt x="169508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358575" y="2667451"/>
              <a:ext cx="31115" cy="46355"/>
            </a:xfrm>
            <a:custGeom>
              <a:avLst/>
              <a:gdLst/>
              <a:ahLst/>
              <a:cxnLst/>
              <a:rect l="l" t="t" r="r" b="b"/>
              <a:pathLst>
                <a:path w="31114" h="46355">
                  <a:moveTo>
                    <a:pt x="29265" y="45982"/>
                  </a:moveTo>
                  <a:lnTo>
                    <a:pt x="0" y="34425"/>
                  </a:lnTo>
                  <a:lnTo>
                    <a:pt x="30509" y="0"/>
                  </a:lnTo>
                  <a:lnTo>
                    <a:pt x="29265" y="4598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358575" y="2667451"/>
              <a:ext cx="31115" cy="46355"/>
            </a:xfrm>
            <a:custGeom>
              <a:avLst/>
              <a:gdLst/>
              <a:ahLst/>
              <a:cxnLst/>
              <a:rect l="l" t="t" r="r" b="b"/>
              <a:pathLst>
                <a:path w="31114" h="46355">
                  <a:moveTo>
                    <a:pt x="29265" y="45982"/>
                  </a:moveTo>
                  <a:lnTo>
                    <a:pt x="30509" y="0"/>
                  </a:lnTo>
                  <a:lnTo>
                    <a:pt x="0" y="34425"/>
                  </a:lnTo>
                  <a:lnTo>
                    <a:pt x="29265" y="4598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415190" y="2707655"/>
              <a:ext cx="169545" cy="429259"/>
            </a:xfrm>
            <a:custGeom>
              <a:avLst/>
              <a:gdLst/>
              <a:ahLst/>
              <a:cxnLst/>
              <a:rect l="l" t="t" r="r" b="b"/>
              <a:pathLst>
                <a:path w="169545" h="429260">
                  <a:moveTo>
                    <a:pt x="169508" y="42924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399314" y="2667451"/>
              <a:ext cx="31115" cy="46355"/>
            </a:xfrm>
            <a:custGeom>
              <a:avLst/>
              <a:gdLst/>
              <a:ahLst/>
              <a:cxnLst/>
              <a:rect l="l" t="t" r="r" b="b"/>
              <a:pathLst>
                <a:path w="31114" h="46355">
                  <a:moveTo>
                    <a:pt x="1243" y="45982"/>
                  </a:moveTo>
                  <a:lnTo>
                    <a:pt x="0" y="0"/>
                  </a:lnTo>
                  <a:lnTo>
                    <a:pt x="30509" y="34425"/>
                  </a:lnTo>
                  <a:lnTo>
                    <a:pt x="1243" y="4598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399314" y="2667451"/>
              <a:ext cx="31115" cy="46355"/>
            </a:xfrm>
            <a:custGeom>
              <a:avLst/>
              <a:gdLst/>
              <a:ahLst/>
              <a:cxnLst/>
              <a:rect l="l" t="t" r="r" b="b"/>
              <a:pathLst>
                <a:path w="31114" h="46355">
                  <a:moveTo>
                    <a:pt x="30509" y="34425"/>
                  </a:moveTo>
                  <a:lnTo>
                    <a:pt x="0" y="0"/>
                  </a:lnTo>
                  <a:lnTo>
                    <a:pt x="1243" y="45982"/>
                  </a:lnTo>
                  <a:lnTo>
                    <a:pt x="30509" y="344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203700" y="2691362"/>
              <a:ext cx="528320" cy="445770"/>
            </a:xfrm>
            <a:custGeom>
              <a:avLst/>
              <a:gdLst/>
              <a:ahLst/>
              <a:cxnLst/>
              <a:rect l="l" t="t" r="r" b="b"/>
              <a:pathLst>
                <a:path w="528320" h="445769">
                  <a:moveTo>
                    <a:pt x="0" y="445536"/>
                  </a:moveTo>
                  <a:lnTo>
                    <a:pt x="527827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721379" y="2663481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5">
                  <a:moveTo>
                    <a:pt x="20296" y="39903"/>
                  </a:moveTo>
                  <a:lnTo>
                    <a:pt x="0" y="15859"/>
                  </a:lnTo>
                  <a:lnTo>
                    <a:pt x="43179" y="0"/>
                  </a:lnTo>
                  <a:lnTo>
                    <a:pt x="20296" y="3990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721379" y="2663481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5">
                  <a:moveTo>
                    <a:pt x="20296" y="39903"/>
                  </a:moveTo>
                  <a:lnTo>
                    <a:pt x="43179" y="0"/>
                  </a:lnTo>
                  <a:lnTo>
                    <a:pt x="0" y="15859"/>
                  </a:lnTo>
                  <a:lnTo>
                    <a:pt x="20296" y="39903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584700" y="2707655"/>
              <a:ext cx="169545" cy="429259"/>
            </a:xfrm>
            <a:custGeom>
              <a:avLst/>
              <a:gdLst/>
              <a:ahLst/>
              <a:cxnLst/>
              <a:rect l="l" t="t" r="r" b="b"/>
              <a:pathLst>
                <a:path w="169545" h="429260">
                  <a:moveTo>
                    <a:pt x="0" y="429244"/>
                  </a:moveTo>
                  <a:lnTo>
                    <a:pt x="169508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739575" y="2667451"/>
              <a:ext cx="31115" cy="46355"/>
            </a:xfrm>
            <a:custGeom>
              <a:avLst/>
              <a:gdLst/>
              <a:ahLst/>
              <a:cxnLst/>
              <a:rect l="l" t="t" r="r" b="b"/>
              <a:pathLst>
                <a:path w="31114" h="46355">
                  <a:moveTo>
                    <a:pt x="29265" y="45982"/>
                  </a:moveTo>
                  <a:lnTo>
                    <a:pt x="0" y="34425"/>
                  </a:lnTo>
                  <a:lnTo>
                    <a:pt x="30509" y="0"/>
                  </a:lnTo>
                  <a:lnTo>
                    <a:pt x="29265" y="4598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739575" y="2667451"/>
              <a:ext cx="31115" cy="46355"/>
            </a:xfrm>
            <a:custGeom>
              <a:avLst/>
              <a:gdLst/>
              <a:ahLst/>
              <a:cxnLst/>
              <a:rect l="l" t="t" r="r" b="b"/>
              <a:pathLst>
                <a:path w="31114" h="46355">
                  <a:moveTo>
                    <a:pt x="29265" y="45982"/>
                  </a:moveTo>
                  <a:lnTo>
                    <a:pt x="30509" y="0"/>
                  </a:lnTo>
                  <a:lnTo>
                    <a:pt x="0" y="34425"/>
                  </a:lnTo>
                  <a:lnTo>
                    <a:pt x="29265" y="4598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437871" y="2691362"/>
              <a:ext cx="528320" cy="445770"/>
            </a:xfrm>
            <a:custGeom>
              <a:avLst/>
              <a:gdLst/>
              <a:ahLst/>
              <a:cxnLst/>
              <a:rect l="l" t="t" r="r" b="b"/>
              <a:pathLst>
                <a:path w="528320" h="445769">
                  <a:moveTo>
                    <a:pt x="527827" y="44553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404840" y="2663481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5">
                  <a:moveTo>
                    <a:pt x="22883" y="39903"/>
                  </a:moveTo>
                  <a:lnTo>
                    <a:pt x="0" y="0"/>
                  </a:lnTo>
                  <a:lnTo>
                    <a:pt x="43179" y="15859"/>
                  </a:lnTo>
                  <a:lnTo>
                    <a:pt x="22883" y="3990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404840" y="2663481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5">
                  <a:moveTo>
                    <a:pt x="43179" y="15859"/>
                  </a:moveTo>
                  <a:lnTo>
                    <a:pt x="0" y="0"/>
                  </a:lnTo>
                  <a:lnTo>
                    <a:pt x="22883" y="39903"/>
                  </a:lnTo>
                  <a:lnTo>
                    <a:pt x="43179" y="1585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796191" y="2707655"/>
              <a:ext cx="169545" cy="429259"/>
            </a:xfrm>
            <a:custGeom>
              <a:avLst/>
              <a:gdLst/>
              <a:ahLst/>
              <a:cxnLst/>
              <a:rect l="l" t="t" r="r" b="b"/>
              <a:pathLst>
                <a:path w="169545" h="429260">
                  <a:moveTo>
                    <a:pt x="169508" y="42924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780314" y="2667451"/>
              <a:ext cx="31115" cy="46355"/>
            </a:xfrm>
            <a:custGeom>
              <a:avLst/>
              <a:gdLst/>
              <a:ahLst/>
              <a:cxnLst/>
              <a:rect l="l" t="t" r="r" b="b"/>
              <a:pathLst>
                <a:path w="31114" h="46355">
                  <a:moveTo>
                    <a:pt x="1243" y="45982"/>
                  </a:moveTo>
                  <a:lnTo>
                    <a:pt x="0" y="0"/>
                  </a:lnTo>
                  <a:lnTo>
                    <a:pt x="30509" y="34425"/>
                  </a:lnTo>
                  <a:lnTo>
                    <a:pt x="1243" y="4598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780314" y="2667451"/>
              <a:ext cx="31115" cy="46355"/>
            </a:xfrm>
            <a:custGeom>
              <a:avLst/>
              <a:gdLst/>
              <a:ahLst/>
              <a:cxnLst/>
              <a:rect l="l" t="t" r="r" b="b"/>
              <a:pathLst>
                <a:path w="31114" h="46355">
                  <a:moveTo>
                    <a:pt x="30509" y="34425"/>
                  </a:moveTo>
                  <a:lnTo>
                    <a:pt x="0" y="0"/>
                  </a:lnTo>
                  <a:lnTo>
                    <a:pt x="1243" y="45982"/>
                  </a:lnTo>
                  <a:lnTo>
                    <a:pt x="30509" y="344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394200" y="2034053"/>
              <a:ext cx="168910" cy="404495"/>
            </a:xfrm>
            <a:custGeom>
              <a:avLst/>
              <a:gdLst/>
              <a:ahLst/>
              <a:cxnLst/>
              <a:rect l="l" t="t" r="r" b="b"/>
              <a:pathLst>
                <a:path w="168910" h="404494">
                  <a:moveTo>
                    <a:pt x="0" y="404445"/>
                  </a:moveTo>
                  <a:lnTo>
                    <a:pt x="16851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548196" y="1994153"/>
              <a:ext cx="31750" cy="46355"/>
            </a:xfrm>
            <a:custGeom>
              <a:avLst/>
              <a:gdLst/>
              <a:ahLst/>
              <a:cxnLst/>
              <a:rect l="l" t="t" r="r" b="b"/>
              <a:pathLst>
                <a:path w="31750" h="46355">
                  <a:moveTo>
                    <a:pt x="29044" y="45951"/>
                  </a:moveTo>
                  <a:lnTo>
                    <a:pt x="0" y="33849"/>
                  </a:lnTo>
                  <a:lnTo>
                    <a:pt x="31147" y="0"/>
                  </a:lnTo>
                  <a:lnTo>
                    <a:pt x="29044" y="45951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548196" y="1994153"/>
              <a:ext cx="31750" cy="46355"/>
            </a:xfrm>
            <a:custGeom>
              <a:avLst/>
              <a:gdLst/>
              <a:ahLst/>
              <a:cxnLst/>
              <a:rect l="l" t="t" r="r" b="b"/>
              <a:pathLst>
                <a:path w="31750" h="46355">
                  <a:moveTo>
                    <a:pt x="29044" y="45951"/>
                  </a:moveTo>
                  <a:lnTo>
                    <a:pt x="31147" y="0"/>
                  </a:lnTo>
                  <a:lnTo>
                    <a:pt x="0" y="33849"/>
                  </a:lnTo>
                  <a:lnTo>
                    <a:pt x="29044" y="459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606680" y="2034053"/>
              <a:ext cx="168910" cy="404495"/>
            </a:xfrm>
            <a:custGeom>
              <a:avLst/>
              <a:gdLst/>
              <a:ahLst/>
              <a:cxnLst/>
              <a:rect l="l" t="t" r="r" b="b"/>
              <a:pathLst>
                <a:path w="168910" h="404494">
                  <a:moveTo>
                    <a:pt x="168519" y="404445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590055" y="1994153"/>
              <a:ext cx="31750" cy="46355"/>
            </a:xfrm>
            <a:custGeom>
              <a:avLst/>
              <a:gdLst/>
              <a:ahLst/>
              <a:cxnLst/>
              <a:rect l="l" t="t" r="r" b="b"/>
              <a:pathLst>
                <a:path w="31750" h="46355">
                  <a:moveTo>
                    <a:pt x="2102" y="45951"/>
                  </a:moveTo>
                  <a:lnTo>
                    <a:pt x="0" y="0"/>
                  </a:lnTo>
                  <a:lnTo>
                    <a:pt x="31147" y="33849"/>
                  </a:lnTo>
                  <a:lnTo>
                    <a:pt x="2102" y="45951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590055" y="1994153"/>
              <a:ext cx="31750" cy="46355"/>
            </a:xfrm>
            <a:custGeom>
              <a:avLst/>
              <a:gdLst/>
              <a:ahLst/>
              <a:cxnLst/>
              <a:rect l="l" t="t" r="r" b="b"/>
              <a:pathLst>
                <a:path w="31750" h="46355">
                  <a:moveTo>
                    <a:pt x="31147" y="33849"/>
                  </a:moveTo>
                  <a:lnTo>
                    <a:pt x="0" y="0"/>
                  </a:lnTo>
                  <a:lnTo>
                    <a:pt x="2102" y="45951"/>
                  </a:lnTo>
                  <a:lnTo>
                    <a:pt x="31147" y="338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6218237" y="1760637"/>
            <a:ext cx="1000125" cy="1597025"/>
            <a:chOff x="6218237" y="1760637"/>
            <a:chExt cx="1000125" cy="1597025"/>
          </a:xfrm>
        </p:grpSpPr>
        <p:pic>
          <p:nvPicPr>
            <p:cNvPr id="66" name="object 6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8237" y="3132137"/>
              <a:ext cx="238124" cy="225524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99237" y="3132137"/>
              <a:ext cx="238124" cy="225524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0237" y="3132137"/>
              <a:ext cx="238124" cy="225524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8737" y="2433737"/>
              <a:ext cx="238124" cy="225524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9737" y="2433737"/>
              <a:ext cx="238124" cy="225524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99237" y="1760637"/>
              <a:ext cx="238124" cy="225524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6337300" y="2707655"/>
              <a:ext cx="169545" cy="429259"/>
            </a:xfrm>
            <a:custGeom>
              <a:avLst/>
              <a:gdLst/>
              <a:ahLst/>
              <a:cxnLst/>
              <a:rect l="l" t="t" r="r" b="b"/>
              <a:pathLst>
                <a:path w="169545" h="429260">
                  <a:moveTo>
                    <a:pt x="0" y="429244"/>
                  </a:moveTo>
                  <a:lnTo>
                    <a:pt x="169508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492175" y="2667451"/>
              <a:ext cx="31115" cy="46355"/>
            </a:xfrm>
            <a:custGeom>
              <a:avLst/>
              <a:gdLst/>
              <a:ahLst/>
              <a:cxnLst/>
              <a:rect l="l" t="t" r="r" b="b"/>
              <a:pathLst>
                <a:path w="31115" h="46355">
                  <a:moveTo>
                    <a:pt x="29265" y="45982"/>
                  </a:moveTo>
                  <a:lnTo>
                    <a:pt x="0" y="34425"/>
                  </a:lnTo>
                  <a:lnTo>
                    <a:pt x="30509" y="0"/>
                  </a:lnTo>
                  <a:lnTo>
                    <a:pt x="29265" y="4598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492175" y="2667451"/>
              <a:ext cx="31115" cy="46355"/>
            </a:xfrm>
            <a:custGeom>
              <a:avLst/>
              <a:gdLst/>
              <a:ahLst/>
              <a:cxnLst/>
              <a:rect l="l" t="t" r="r" b="b"/>
              <a:pathLst>
                <a:path w="31115" h="46355">
                  <a:moveTo>
                    <a:pt x="29265" y="45982"/>
                  </a:moveTo>
                  <a:lnTo>
                    <a:pt x="30509" y="0"/>
                  </a:lnTo>
                  <a:lnTo>
                    <a:pt x="0" y="34425"/>
                  </a:lnTo>
                  <a:lnTo>
                    <a:pt x="29265" y="4598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548790" y="2707655"/>
              <a:ext cx="169545" cy="429259"/>
            </a:xfrm>
            <a:custGeom>
              <a:avLst/>
              <a:gdLst/>
              <a:ahLst/>
              <a:cxnLst/>
              <a:rect l="l" t="t" r="r" b="b"/>
              <a:pathLst>
                <a:path w="169545" h="429260">
                  <a:moveTo>
                    <a:pt x="169508" y="42924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532914" y="2667451"/>
              <a:ext cx="31115" cy="46355"/>
            </a:xfrm>
            <a:custGeom>
              <a:avLst/>
              <a:gdLst/>
              <a:ahLst/>
              <a:cxnLst/>
              <a:rect l="l" t="t" r="r" b="b"/>
              <a:pathLst>
                <a:path w="31115" h="46355">
                  <a:moveTo>
                    <a:pt x="1243" y="45982"/>
                  </a:moveTo>
                  <a:lnTo>
                    <a:pt x="0" y="0"/>
                  </a:lnTo>
                  <a:lnTo>
                    <a:pt x="30509" y="34425"/>
                  </a:lnTo>
                  <a:lnTo>
                    <a:pt x="1243" y="4598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532914" y="2667451"/>
              <a:ext cx="31115" cy="46355"/>
            </a:xfrm>
            <a:custGeom>
              <a:avLst/>
              <a:gdLst/>
              <a:ahLst/>
              <a:cxnLst/>
              <a:rect l="l" t="t" r="r" b="b"/>
              <a:pathLst>
                <a:path w="31115" h="46355">
                  <a:moveTo>
                    <a:pt x="30509" y="34425"/>
                  </a:moveTo>
                  <a:lnTo>
                    <a:pt x="0" y="0"/>
                  </a:lnTo>
                  <a:lnTo>
                    <a:pt x="1243" y="45982"/>
                  </a:lnTo>
                  <a:lnTo>
                    <a:pt x="30509" y="344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337300" y="2691362"/>
              <a:ext cx="528320" cy="445770"/>
            </a:xfrm>
            <a:custGeom>
              <a:avLst/>
              <a:gdLst/>
              <a:ahLst/>
              <a:cxnLst/>
              <a:rect l="l" t="t" r="r" b="b"/>
              <a:pathLst>
                <a:path w="528320" h="445769">
                  <a:moveTo>
                    <a:pt x="0" y="445536"/>
                  </a:moveTo>
                  <a:lnTo>
                    <a:pt x="527827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854980" y="2663481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5">
                  <a:moveTo>
                    <a:pt x="20295" y="39903"/>
                  </a:moveTo>
                  <a:lnTo>
                    <a:pt x="0" y="15859"/>
                  </a:lnTo>
                  <a:lnTo>
                    <a:pt x="43178" y="0"/>
                  </a:lnTo>
                  <a:lnTo>
                    <a:pt x="20295" y="3990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854980" y="2663481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5">
                  <a:moveTo>
                    <a:pt x="20295" y="39903"/>
                  </a:moveTo>
                  <a:lnTo>
                    <a:pt x="43178" y="0"/>
                  </a:lnTo>
                  <a:lnTo>
                    <a:pt x="0" y="15859"/>
                  </a:lnTo>
                  <a:lnTo>
                    <a:pt x="20295" y="39903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718300" y="2707655"/>
              <a:ext cx="169545" cy="429259"/>
            </a:xfrm>
            <a:custGeom>
              <a:avLst/>
              <a:gdLst/>
              <a:ahLst/>
              <a:cxnLst/>
              <a:rect l="l" t="t" r="r" b="b"/>
              <a:pathLst>
                <a:path w="169545" h="429260">
                  <a:moveTo>
                    <a:pt x="0" y="429244"/>
                  </a:moveTo>
                  <a:lnTo>
                    <a:pt x="169508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873175" y="2667451"/>
              <a:ext cx="31115" cy="46355"/>
            </a:xfrm>
            <a:custGeom>
              <a:avLst/>
              <a:gdLst/>
              <a:ahLst/>
              <a:cxnLst/>
              <a:rect l="l" t="t" r="r" b="b"/>
              <a:pathLst>
                <a:path w="31115" h="46355">
                  <a:moveTo>
                    <a:pt x="29266" y="45982"/>
                  </a:moveTo>
                  <a:lnTo>
                    <a:pt x="0" y="34425"/>
                  </a:lnTo>
                  <a:lnTo>
                    <a:pt x="30509" y="0"/>
                  </a:lnTo>
                  <a:lnTo>
                    <a:pt x="29266" y="4598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73175" y="2667451"/>
              <a:ext cx="31115" cy="46355"/>
            </a:xfrm>
            <a:custGeom>
              <a:avLst/>
              <a:gdLst/>
              <a:ahLst/>
              <a:cxnLst/>
              <a:rect l="l" t="t" r="r" b="b"/>
              <a:pathLst>
                <a:path w="31115" h="46355">
                  <a:moveTo>
                    <a:pt x="29266" y="45982"/>
                  </a:moveTo>
                  <a:lnTo>
                    <a:pt x="30509" y="0"/>
                  </a:lnTo>
                  <a:lnTo>
                    <a:pt x="0" y="34425"/>
                  </a:lnTo>
                  <a:lnTo>
                    <a:pt x="29266" y="4598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571471" y="2691362"/>
              <a:ext cx="528320" cy="445770"/>
            </a:xfrm>
            <a:custGeom>
              <a:avLst/>
              <a:gdLst/>
              <a:ahLst/>
              <a:cxnLst/>
              <a:rect l="l" t="t" r="r" b="b"/>
              <a:pathLst>
                <a:path w="528320" h="445769">
                  <a:moveTo>
                    <a:pt x="527827" y="44553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538440" y="2663481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5">
                  <a:moveTo>
                    <a:pt x="22882" y="39903"/>
                  </a:moveTo>
                  <a:lnTo>
                    <a:pt x="0" y="0"/>
                  </a:lnTo>
                  <a:lnTo>
                    <a:pt x="43178" y="15859"/>
                  </a:lnTo>
                  <a:lnTo>
                    <a:pt x="22882" y="3990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538440" y="2663481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5">
                  <a:moveTo>
                    <a:pt x="43178" y="15859"/>
                  </a:moveTo>
                  <a:lnTo>
                    <a:pt x="0" y="0"/>
                  </a:lnTo>
                  <a:lnTo>
                    <a:pt x="22882" y="39903"/>
                  </a:lnTo>
                  <a:lnTo>
                    <a:pt x="43178" y="1585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929791" y="2707655"/>
              <a:ext cx="169545" cy="429259"/>
            </a:xfrm>
            <a:custGeom>
              <a:avLst/>
              <a:gdLst/>
              <a:ahLst/>
              <a:cxnLst/>
              <a:rect l="l" t="t" r="r" b="b"/>
              <a:pathLst>
                <a:path w="169545" h="429260">
                  <a:moveTo>
                    <a:pt x="169508" y="42924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913914" y="2667451"/>
              <a:ext cx="31115" cy="46355"/>
            </a:xfrm>
            <a:custGeom>
              <a:avLst/>
              <a:gdLst/>
              <a:ahLst/>
              <a:cxnLst/>
              <a:rect l="l" t="t" r="r" b="b"/>
              <a:pathLst>
                <a:path w="31115" h="46355">
                  <a:moveTo>
                    <a:pt x="1242" y="45982"/>
                  </a:moveTo>
                  <a:lnTo>
                    <a:pt x="0" y="0"/>
                  </a:lnTo>
                  <a:lnTo>
                    <a:pt x="30509" y="34425"/>
                  </a:lnTo>
                  <a:lnTo>
                    <a:pt x="1242" y="4598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913914" y="2667451"/>
              <a:ext cx="31115" cy="46355"/>
            </a:xfrm>
            <a:custGeom>
              <a:avLst/>
              <a:gdLst/>
              <a:ahLst/>
              <a:cxnLst/>
              <a:rect l="l" t="t" r="r" b="b"/>
              <a:pathLst>
                <a:path w="31115" h="46355">
                  <a:moveTo>
                    <a:pt x="30509" y="34425"/>
                  </a:moveTo>
                  <a:lnTo>
                    <a:pt x="0" y="0"/>
                  </a:lnTo>
                  <a:lnTo>
                    <a:pt x="1242" y="45982"/>
                  </a:lnTo>
                  <a:lnTo>
                    <a:pt x="30509" y="344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527800" y="2034053"/>
              <a:ext cx="168910" cy="404495"/>
            </a:xfrm>
            <a:custGeom>
              <a:avLst/>
              <a:gdLst/>
              <a:ahLst/>
              <a:cxnLst/>
              <a:rect l="l" t="t" r="r" b="b"/>
              <a:pathLst>
                <a:path w="168909" h="404494">
                  <a:moveTo>
                    <a:pt x="0" y="404445"/>
                  </a:moveTo>
                  <a:lnTo>
                    <a:pt x="16851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681796" y="1994153"/>
              <a:ext cx="31750" cy="46355"/>
            </a:xfrm>
            <a:custGeom>
              <a:avLst/>
              <a:gdLst/>
              <a:ahLst/>
              <a:cxnLst/>
              <a:rect l="l" t="t" r="r" b="b"/>
              <a:pathLst>
                <a:path w="31750" h="46355">
                  <a:moveTo>
                    <a:pt x="29044" y="45951"/>
                  </a:moveTo>
                  <a:lnTo>
                    <a:pt x="0" y="33849"/>
                  </a:lnTo>
                  <a:lnTo>
                    <a:pt x="31147" y="0"/>
                  </a:lnTo>
                  <a:lnTo>
                    <a:pt x="29044" y="45951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681796" y="1994153"/>
              <a:ext cx="31750" cy="46355"/>
            </a:xfrm>
            <a:custGeom>
              <a:avLst/>
              <a:gdLst/>
              <a:ahLst/>
              <a:cxnLst/>
              <a:rect l="l" t="t" r="r" b="b"/>
              <a:pathLst>
                <a:path w="31750" h="46355">
                  <a:moveTo>
                    <a:pt x="29044" y="45951"/>
                  </a:moveTo>
                  <a:lnTo>
                    <a:pt x="31147" y="0"/>
                  </a:lnTo>
                  <a:lnTo>
                    <a:pt x="0" y="33849"/>
                  </a:lnTo>
                  <a:lnTo>
                    <a:pt x="29044" y="459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740280" y="2034053"/>
              <a:ext cx="168910" cy="404495"/>
            </a:xfrm>
            <a:custGeom>
              <a:avLst/>
              <a:gdLst/>
              <a:ahLst/>
              <a:cxnLst/>
              <a:rect l="l" t="t" r="r" b="b"/>
              <a:pathLst>
                <a:path w="168909" h="404494">
                  <a:moveTo>
                    <a:pt x="168519" y="404445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723655" y="1994153"/>
              <a:ext cx="31750" cy="46355"/>
            </a:xfrm>
            <a:custGeom>
              <a:avLst/>
              <a:gdLst/>
              <a:ahLst/>
              <a:cxnLst/>
              <a:rect l="l" t="t" r="r" b="b"/>
              <a:pathLst>
                <a:path w="31750" h="46355">
                  <a:moveTo>
                    <a:pt x="2102" y="45951"/>
                  </a:moveTo>
                  <a:lnTo>
                    <a:pt x="0" y="0"/>
                  </a:lnTo>
                  <a:lnTo>
                    <a:pt x="31147" y="33849"/>
                  </a:lnTo>
                  <a:lnTo>
                    <a:pt x="2102" y="45951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723655" y="1994153"/>
              <a:ext cx="31750" cy="46355"/>
            </a:xfrm>
            <a:custGeom>
              <a:avLst/>
              <a:gdLst/>
              <a:ahLst/>
              <a:cxnLst/>
              <a:rect l="l" t="t" r="r" b="b"/>
              <a:pathLst>
                <a:path w="31750" h="46355">
                  <a:moveTo>
                    <a:pt x="31147" y="33849"/>
                  </a:moveTo>
                  <a:lnTo>
                    <a:pt x="0" y="0"/>
                  </a:lnTo>
                  <a:lnTo>
                    <a:pt x="2102" y="45951"/>
                  </a:lnTo>
                  <a:lnTo>
                    <a:pt x="31147" y="338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1930799" y="3352222"/>
            <a:ext cx="887730" cy="6350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  <a:tabLst>
                <a:tab pos="393065" algn="l"/>
                <a:tab pos="774065" algn="l"/>
              </a:tabLst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1	0	0</a:t>
            </a:r>
          </a:p>
          <a:p>
            <a:pPr marL="20066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input 1</a:t>
            </a:r>
          </a:p>
        </p:txBody>
      </p:sp>
      <p:sp>
        <p:nvSpPr>
          <p:cNvPr id="102" name="object 102"/>
          <p:cNvSpPr txBox="1"/>
          <p:nvPr/>
        </p:nvSpPr>
        <p:spPr>
          <a:xfrm>
            <a:off x="1970248" y="4396062"/>
            <a:ext cx="864235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8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timestep 1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4156948" y="4396062"/>
            <a:ext cx="864235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8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timestep 2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343649" y="4396062"/>
            <a:ext cx="864235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8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timestep 3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4140600" y="3352222"/>
            <a:ext cx="887730" cy="6350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  <a:tabLst>
                <a:tab pos="393065" algn="l"/>
                <a:tab pos="774065" algn="l"/>
              </a:tabLst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0	1	0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066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input 2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6274200" y="3352222"/>
            <a:ext cx="887730" cy="6350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  <a:tabLst>
                <a:tab pos="393065" algn="l"/>
                <a:tab pos="774065" algn="l"/>
              </a:tabLst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0	0	1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066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input 3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475425" y="1386263"/>
            <a:ext cx="22732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Trebuchet MS"/>
                <a:cs typeface="Trebuchet MS"/>
              </a:rPr>
              <a:t>ŷ</a:t>
            </a:r>
            <a:r>
              <a:rPr sz="1350" spc="-37" baseline="-33950" dirty="0">
                <a:latin typeface="Trebuchet MS"/>
                <a:cs typeface="Trebuchet MS"/>
              </a:rPr>
              <a:t>2</a:t>
            </a:r>
            <a:endParaRPr sz="1350" baseline="-33950">
              <a:latin typeface="Trebuchet MS"/>
              <a:cs typeface="Trebuchet MS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265625" y="1386263"/>
            <a:ext cx="22732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Trebuchet MS"/>
                <a:cs typeface="Trebuchet MS"/>
              </a:rPr>
              <a:t>ŷ</a:t>
            </a:r>
            <a:r>
              <a:rPr sz="1350" spc="-37" baseline="-33950" dirty="0">
                <a:latin typeface="Trebuchet MS"/>
                <a:cs typeface="Trebuchet MS"/>
              </a:rPr>
              <a:t>1</a:t>
            </a:r>
            <a:endParaRPr sz="1350" baseline="-33950">
              <a:latin typeface="Trebuchet MS"/>
              <a:cs typeface="Trebuchet MS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583075" y="1386263"/>
            <a:ext cx="22732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Trebuchet MS"/>
                <a:cs typeface="Trebuchet MS"/>
              </a:rPr>
              <a:t>ŷ</a:t>
            </a:r>
            <a:r>
              <a:rPr sz="1350" spc="-37" baseline="-33950" dirty="0">
                <a:latin typeface="Trebuchet MS"/>
                <a:cs typeface="Trebuchet MS"/>
              </a:rPr>
              <a:t>3</a:t>
            </a:r>
            <a:endParaRPr sz="1350" baseline="-33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0225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Recap - LSTM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36737" y="1385891"/>
            <a:ext cx="5266690" cy="2568575"/>
            <a:chOff x="1836737" y="1385891"/>
            <a:chExt cx="5266690" cy="25685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3187" y="1385891"/>
              <a:ext cx="3857624" cy="23717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841500" y="2603500"/>
              <a:ext cx="1340485" cy="0"/>
            </a:xfrm>
            <a:custGeom>
              <a:avLst/>
              <a:gdLst/>
              <a:ahLst/>
              <a:cxnLst/>
              <a:rect l="l" t="t" r="r" b="b"/>
              <a:pathLst>
                <a:path w="1340485">
                  <a:moveTo>
                    <a:pt x="0" y="0"/>
                  </a:moveTo>
                  <a:lnTo>
                    <a:pt x="13399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181449" y="2587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181449" y="2587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521804" y="3327348"/>
              <a:ext cx="5715" cy="622300"/>
            </a:xfrm>
            <a:custGeom>
              <a:avLst/>
              <a:gdLst/>
              <a:ahLst/>
              <a:cxnLst/>
              <a:rect l="l" t="t" r="r" b="b"/>
              <a:pathLst>
                <a:path w="5714" h="622300">
                  <a:moveTo>
                    <a:pt x="5220" y="622051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506072" y="32841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355"/>
                  </a:moveTo>
                  <a:lnTo>
                    <a:pt x="15369" y="0"/>
                  </a:lnTo>
                  <a:lnTo>
                    <a:pt x="31464" y="43091"/>
                  </a:lnTo>
                  <a:lnTo>
                    <a:pt x="0" y="433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506072" y="32841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091"/>
                  </a:moveTo>
                  <a:lnTo>
                    <a:pt x="15369" y="0"/>
                  </a:lnTo>
                  <a:lnTo>
                    <a:pt x="0" y="43355"/>
                  </a:lnTo>
                  <a:lnTo>
                    <a:pt x="31464" y="4309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5758524" y="2603500"/>
              <a:ext cx="1340485" cy="0"/>
            </a:xfrm>
            <a:custGeom>
              <a:avLst/>
              <a:gdLst/>
              <a:ahLst/>
              <a:cxnLst/>
              <a:rect l="l" t="t" r="r" b="b"/>
              <a:pathLst>
                <a:path w="1340484">
                  <a:moveTo>
                    <a:pt x="133994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715299" y="2587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715299" y="2587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263167" y="1678381"/>
            <a:ext cx="154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82367" y="1678381"/>
            <a:ext cx="154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01567" y="1678381"/>
            <a:ext cx="154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64349" y="2273000"/>
            <a:ext cx="1649730" cy="739775"/>
          </a:xfrm>
          <a:prstGeom prst="rect">
            <a:avLst/>
          </a:prstGeom>
          <a:ln w="19049">
            <a:solidFill>
              <a:srgbClr val="CC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264795" marR="295910" algn="ctr">
              <a:lnSpc>
                <a:spcPts val="1650"/>
              </a:lnSpc>
              <a:spcBef>
                <a:spcPts val="7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Pass updated information </a:t>
            </a:r>
            <a:r>
              <a:rPr sz="1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(output gate)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2902" y="1889206"/>
            <a:ext cx="1483995" cy="17645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2520">
              <a:lnSpc>
                <a:spcPct val="100000"/>
              </a:lnSpc>
              <a:spcBef>
                <a:spcPts val="100"/>
              </a:spcBef>
            </a:pPr>
            <a:r>
              <a:rPr sz="2700" baseline="2006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t-1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 marR="156845" algn="ctr">
              <a:lnSpc>
                <a:spcPts val="165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Forget irrelevant information </a:t>
            </a:r>
            <a:r>
              <a:rPr sz="1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(forget gate)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05535">
              <a:lnSpc>
                <a:spcPct val="100000"/>
              </a:lnSpc>
              <a:spcBef>
                <a:spcPts val="1030"/>
              </a:spcBef>
            </a:pPr>
            <a:r>
              <a:rPr sz="2700" baseline="2006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t-1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841500" y="1965609"/>
            <a:ext cx="5316220" cy="1276350"/>
            <a:chOff x="1841500" y="1965609"/>
            <a:chExt cx="5316220" cy="1276350"/>
          </a:xfrm>
        </p:grpSpPr>
        <p:sp>
          <p:nvSpPr>
            <p:cNvPr id="20" name="object 20"/>
            <p:cNvSpPr/>
            <p:nvPr/>
          </p:nvSpPr>
          <p:spPr>
            <a:xfrm>
              <a:off x="1841500" y="2006599"/>
              <a:ext cx="800100" cy="0"/>
            </a:xfrm>
            <a:custGeom>
              <a:avLst/>
              <a:gdLst/>
              <a:ahLst/>
              <a:cxnLst/>
              <a:rect l="l" t="t" r="r" b="b"/>
              <a:pathLst>
                <a:path w="800100">
                  <a:moveTo>
                    <a:pt x="0" y="0"/>
                  </a:moveTo>
                  <a:lnTo>
                    <a:pt x="8000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2075" y="1965609"/>
              <a:ext cx="105500" cy="8198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41500" y="3200400"/>
              <a:ext cx="800100" cy="0"/>
            </a:xfrm>
            <a:custGeom>
              <a:avLst/>
              <a:gdLst/>
              <a:ahLst/>
              <a:cxnLst/>
              <a:rect l="l" t="t" r="r" b="b"/>
              <a:pathLst>
                <a:path w="800100">
                  <a:moveTo>
                    <a:pt x="0" y="0"/>
                  </a:moveTo>
                  <a:lnTo>
                    <a:pt x="8000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32075" y="3159409"/>
              <a:ext cx="105500" cy="8198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261100" y="2006599"/>
              <a:ext cx="800100" cy="0"/>
            </a:xfrm>
            <a:custGeom>
              <a:avLst/>
              <a:gdLst/>
              <a:ahLst/>
              <a:cxnLst/>
              <a:rect l="l" t="t" r="r" b="b"/>
              <a:pathLst>
                <a:path w="800100">
                  <a:moveTo>
                    <a:pt x="0" y="0"/>
                  </a:moveTo>
                  <a:lnTo>
                    <a:pt x="8000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1675" y="1965609"/>
              <a:ext cx="105500" cy="8198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261100" y="3200400"/>
              <a:ext cx="800100" cy="0"/>
            </a:xfrm>
            <a:custGeom>
              <a:avLst/>
              <a:gdLst/>
              <a:ahLst/>
              <a:cxnLst/>
              <a:rect l="l" t="t" r="r" b="b"/>
              <a:pathLst>
                <a:path w="800100">
                  <a:moveTo>
                    <a:pt x="0" y="0"/>
                  </a:moveTo>
                  <a:lnTo>
                    <a:pt x="8000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51675" y="3159409"/>
              <a:ext cx="105500" cy="81980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7196439" y="1803481"/>
            <a:ext cx="274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sz="1800" baseline="-32407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3486" y="3647161"/>
            <a:ext cx="1596390" cy="204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80"/>
              </a:lnSpc>
            </a:pPr>
            <a:r>
              <a:rPr sz="1400" dirty="0">
                <a:solidFill>
                  <a:srgbClr val="99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Term Memory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70940" y="4028161"/>
            <a:ext cx="1311275" cy="64998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96850" marR="5080" indent="-184785">
              <a:lnSpc>
                <a:spcPts val="1650"/>
              </a:lnSpc>
              <a:spcBef>
                <a:spcPts val="75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add/update new information </a:t>
            </a:r>
            <a:r>
              <a:rPr sz="1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 gate)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89351" y="3022681"/>
            <a:ext cx="289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sz="1800" baseline="-32407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9713" y="1272113"/>
            <a:ext cx="15646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99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 Term Memory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0225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5900"/>
                </a:solidFill>
              </a:rPr>
              <a:t>Recap - LSTM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087824"/>
            <a:ext cx="8520599" cy="315839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83599" y="1850712"/>
            <a:ext cx="2322830" cy="1622425"/>
            <a:chOff x="5983599" y="1850712"/>
            <a:chExt cx="2322830" cy="1622425"/>
          </a:xfrm>
        </p:grpSpPr>
        <p:sp>
          <p:nvSpPr>
            <p:cNvPr id="3" name="object 3"/>
            <p:cNvSpPr/>
            <p:nvPr/>
          </p:nvSpPr>
          <p:spPr>
            <a:xfrm>
              <a:off x="5993124" y="2109433"/>
              <a:ext cx="2217420" cy="11430"/>
            </a:xfrm>
            <a:custGeom>
              <a:avLst/>
              <a:gdLst/>
              <a:ahLst/>
              <a:cxnLst/>
              <a:rect l="l" t="t" r="r" b="b"/>
              <a:pathLst>
                <a:path w="2217420" h="11430">
                  <a:moveTo>
                    <a:pt x="0" y="10841"/>
                  </a:moveTo>
                  <a:lnTo>
                    <a:pt x="2217301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00747" y="2068443"/>
              <a:ext cx="105653" cy="819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704249" y="3040274"/>
              <a:ext cx="9525" cy="423545"/>
            </a:xfrm>
            <a:custGeom>
              <a:avLst/>
              <a:gdLst/>
              <a:ahLst/>
              <a:cxnLst/>
              <a:rect l="l" t="t" r="r" b="b"/>
              <a:pathLst>
                <a:path w="9525" h="423545">
                  <a:moveTo>
                    <a:pt x="8975" y="423025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63266" y="2944317"/>
              <a:ext cx="81965" cy="1061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396999" y="1855474"/>
              <a:ext cx="1520190" cy="1062990"/>
            </a:xfrm>
            <a:custGeom>
              <a:avLst/>
              <a:gdLst/>
              <a:ahLst/>
              <a:cxnLst/>
              <a:rect l="l" t="t" r="r" b="b"/>
              <a:pathLst>
                <a:path w="1520190" h="1062989">
                  <a:moveTo>
                    <a:pt x="1342945" y="1062899"/>
                  </a:moveTo>
                  <a:lnTo>
                    <a:pt x="177153" y="1062899"/>
                  </a:lnTo>
                  <a:lnTo>
                    <a:pt x="130059" y="1056571"/>
                  </a:lnTo>
                  <a:lnTo>
                    <a:pt x="87740" y="1038713"/>
                  </a:lnTo>
                  <a:lnTo>
                    <a:pt x="51887" y="1011012"/>
                  </a:lnTo>
                  <a:lnTo>
                    <a:pt x="24186" y="975159"/>
                  </a:lnTo>
                  <a:lnTo>
                    <a:pt x="6328" y="932840"/>
                  </a:lnTo>
                  <a:lnTo>
                    <a:pt x="0" y="885746"/>
                  </a:lnTo>
                  <a:lnTo>
                    <a:pt x="0" y="177153"/>
                  </a:lnTo>
                  <a:lnTo>
                    <a:pt x="6328" y="130059"/>
                  </a:lnTo>
                  <a:lnTo>
                    <a:pt x="24186" y="87740"/>
                  </a:lnTo>
                  <a:lnTo>
                    <a:pt x="51887" y="51887"/>
                  </a:lnTo>
                  <a:lnTo>
                    <a:pt x="87740" y="24186"/>
                  </a:lnTo>
                  <a:lnTo>
                    <a:pt x="130059" y="6328"/>
                  </a:lnTo>
                  <a:lnTo>
                    <a:pt x="177153" y="0"/>
                  </a:lnTo>
                  <a:lnTo>
                    <a:pt x="1342945" y="0"/>
                  </a:lnTo>
                  <a:lnTo>
                    <a:pt x="1410740" y="13484"/>
                  </a:lnTo>
                  <a:lnTo>
                    <a:pt x="1468213" y="51887"/>
                  </a:lnTo>
                  <a:lnTo>
                    <a:pt x="1506615" y="109359"/>
                  </a:lnTo>
                  <a:lnTo>
                    <a:pt x="1520099" y="177153"/>
                  </a:lnTo>
                  <a:lnTo>
                    <a:pt x="1520099" y="885746"/>
                  </a:lnTo>
                  <a:lnTo>
                    <a:pt x="1513771" y="932840"/>
                  </a:lnTo>
                  <a:lnTo>
                    <a:pt x="1495913" y="975159"/>
                  </a:lnTo>
                  <a:lnTo>
                    <a:pt x="1468212" y="1011012"/>
                  </a:lnTo>
                  <a:lnTo>
                    <a:pt x="1432359" y="1038713"/>
                  </a:lnTo>
                  <a:lnTo>
                    <a:pt x="1390040" y="1056571"/>
                  </a:lnTo>
                  <a:lnTo>
                    <a:pt x="1342945" y="1062899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6396999" y="1855474"/>
              <a:ext cx="1520190" cy="1062990"/>
            </a:xfrm>
            <a:custGeom>
              <a:avLst/>
              <a:gdLst/>
              <a:ahLst/>
              <a:cxnLst/>
              <a:rect l="l" t="t" r="r" b="b"/>
              <a:pathLst>
                <a:path w="1520190" h="1062989">
                  <a:moveTo>
                    <a:pt x="0" y="177153"/>
                  </a:moveTo>
                  <a:lnTo>
                    <a:pt x="6328" y="130059"/>
                  </a:lnTo>
                  <a:lnTo>
                    <a:pt x="24186" y="87740"/>
                  </a:lnTo>
                  <a:lnTo>
                    <a:pt x="51887" y="51887"/>
                  </a:lnTo>
                  <a:lnTo>
                    <a:pt x="87740" y="24186"/>
                  </a:lnTo>
                  <a:lnTo>
                    <a:pt x="130059" y="6328"/>
                  </a:lnTo>
                  <a:lnTo>
                    <a:pt x="177153" y="0"/>
                  </a:lnTo>
                  <a:lnTo>
                    <a:pt x="1342945" y="0"/>
                  </a:lnTo>
                  <a:lnTo>
                    <a:pt x="1410740" y="13484"/>
                  </a:lnTo>
                  <a:lnTo>
                    <a:pt x="1468213" y="51887"/>
                  </a:lnTo>
                  <a:lnTo>
                    <a:pt x="1506615" y="109359"/>
                  </a:lnTo>
                  <a:lnTo>
                    <a:pt x="1520099" y="177153"/>
                  </a:lnTo>
                  <a:lnTo>
                    <a:pt x="1520099" y="885746"/>
                  </a:lnTo>
                  <a:lnTo>
                    <a:pt x="1513771" y="932840"/>
                  </a:lnTo>
                  <a:lnTo>
                    <a:pt x="1495913" y="975159"/>
                  </a:lnTo>
                  <a:lnTo>
                    <a:pt x="1468212" y="1011012"/>
                  </a:lnTo>
                  <a:lnTo>
                    <a:pt x="1432359" y="1038713"/>
                  </a:lnTo>
                  <a:lnTo>
                    <a:pt x="1390040" y="1056571"/>
                  </a:lnTo>
                  <a:lnTo>
                    <a:pt x="1342945" y="1062899"/>
                  </a:lnTo>
                  <a:lnTo>
                    <a:pt x="177153" y="1062899"/>
                  </a:lnTo>
                  <a:lnTo>
                    <a:pt x="130059" y="1056571"/>
                  </a:lnTo>
                  <a:lnTo>
                    <a:pt x="87740" y="1038713"/>
                  </a:lnTo>
                  <a:lnTo>
                    <a:pt x="51887" y="1011012"/>
                  </a:lnTo>
                  <a:lnTo>
                    <a:pt x="24186" y="975159"/>
                  </a:lnTo>
                  <a:lnTo>
                    <a:pt x="6328" y="932840"/>
                  </a:lnTo>
                  <a:lnTo>
                    <a:pt x="0" y="885746"/>
                  </a:lnTo>
                  <a:lnTo>
                    <a:pt x="0" y="177153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7064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Recap - GRU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81049" y="1321180"/>
            <a:ext cx="392953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Reset Gate (short-term memory)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1048" y="1873630"/>
            <a:ext cx="399199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Update Gate (long-term memory)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81049" y="2426081"/>
            <a:ext cx="4167151" cy="5531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5080" indent="-367030">
              <a:lnSpc>
                <a:spcPct val="100699"/>
              </a:lnSpc>
              <a:spcBef>
                <a:spcPts val="85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Simpler alternative to LSTM (fewer gates)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1049" y="3254755"/>
            <a:ext cx="1849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Faster training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922000" y="2226968"/>
            <a:ext cx="4699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GRU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87886" y="3412880"/>
            <a:ext cx="239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sz="1800" baseline="-32407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49564" y="1974606"/>
            <a:ext cx="4165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2006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t-1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15650" y="1888881"/>
            <a:ext cx="289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800" baseline="-32407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sz="1800" baseline="-32407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369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Recap - CNN 1-D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19137" y="1468362"/>
          <a:ext cx="1914524" cy="2742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28734" y="1485773"/>
            <a:ext cx="504825" cy="24638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R="16510" algn="r">
              <a:lnSpc>
                <a:spcPct val="100000"/>
              </a:lnSpc>
              <a:spcBef>
                <a:spcPts val="819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6375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indent="182880">
              <a:lnSpc>
                <a:spcPct val="17860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this movie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5735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22225" algn="r">
              <a:lnSpc>
                <a:spcPct val="100000"/>
              </a:lnSpc>
              <a:spcBef>
                <a:spcPts val="132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much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7780" algn="r">
              <a:lnSpc>
                <a:spcPct val="100000"/>
              </a:lnSpc>
              <a:spcBef>
                <a:spcPts val="132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5590" y="1120013"/>
            <a:ext cx="3670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d= 5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4857" y="4168013"/>
            <a:ext cx="12915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sentence matrix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081337" y="934962"/>
          <a:ext cx="1914524" cy="36125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3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3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41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41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3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41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3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777816" y="4625213"/>
            <a:ext cx="47053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ﬁlters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519737" y="934962"/>
            <a:ext cx="392430" cy="1971675"/>
            <a:chOff x="5519737" y="934962"/>
            <a:chExt cx="392430" cy="1971675"/>
          </a:xfrm>
        </p:grpSpPr>
        <p:sp>
          <p:nvSpPr>
            <p:cNvPr id="10" name="object 10"/>
            <p:cNvSpPr/>
            <p:nvPr/>
          </p:nvSpPr>
          <p:spPr>
            <a:xfrm>
              <a:off x="5524500" y="939736"/>
              <a:ext cx="382905" cy="1962150"/>
            </a:xfrm>
            <a:custGeom>
              <a:avLst/>
              <a:gdLst/>
              <a:ahLst/>
              <a:cxnLst/>
              <a:rect l="l" t="t" r="r" b="b"/>
              <a:pathLst>
                <a:path w="382904" h="1962150">
                  <a:moveTo>
                    <a:pt x="382841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0" y="784796"/>
                  </a:lnTo>
                  <a:lnTo>
                    <a:pt x="0" y="1177201"/>
                  </a:lnTo>
                  <a:lnTo>
                    <a:pt x="0" y="1569593"/>
                  </a:lnTo>
                  <a:lnTo>
                    <a:pt x="0" y="1961997"/>
                  </a:lnTo>
                  <a:lnTo>
                    <a:pt x="382841" y="1961997"/>
                  </a:lnTo>
                  <a:lnTo>
                    <a:pt x="382841" y="1569593"/>
                  </a:lnTo>
                  <a:lnTo>
                    <a:pt x="382841" y="1177201"/>
                  </a:lnTo>
                  <a:lnTo>
                    <a:pt x="382841" y="784796"/>
                  </a:lnTo>
                  <a:lnTo>
                    <a:pt x="382841" y="392391"/>
                  </a:lnTo>
                  <a:lnTo>
                    <a:pt x="382841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5519749" y="934975"/>
              <a:ext cx="392430" cy="1971675"/>
            </a:xfrm>
            <a:custGeom>
              <a:avLst/>
              <a:gdLst/>
              <a:ahLst/>
              <a:cxnLst/>
              <a:rect l="l" t="t" r="r" b="b"/>
              <a:pathLst>
                <a:path w="392429" h="1971675">
                  <a:moveTo>
                    <a:pt x="4749" y="0"/>
                  </a:moveTo>
                  <a:lnTo>
                    <a:pt x="4749" y="1971499"/>
                  </a:lnTo>
                </a:path>
                <a:path w="392429" h="1971675">
                  <a:moveTo>
                    <a:pt x="387599" y="0"/>
                  </a:moveTo>
                  <a:lnTo>
                    <a:pt x="387599" y="1971499"/>
                  </a:lnTo>
                </a:path>
                <a:path w="392429" h="1971675">
                  <a:moveTo>
                    <a:pt x="0" y="4749"/>
                  </a:moveTo>
                  <a:lnTo>
                    <a:pt x="392349" y="4749"/>
                  </a:lnTo>
                </a:path>
                <a:path w="392429" h="1971675">
                  <a:moveTo>
                    <a:pt x="0" y="397149"/>
                  </a:moveTo>
                  <a:lnTo>
                    <a:pt x="392349" y="397149"/>
                  </a:lnTo>
                </a:path>
                <a:path w="392429" h="1971675">
                  <a:moveTo>
                    <a:pt x="0" y="789549"/>
                  </a:moveTo>
                  <a:lnTo>
                    <a:pt x="392349" y="789549"/>
                  </a:lnTo>
                </a:path>
                <a:path w="392429" h="1971675">
                  <a:moveTo>
                    <a:pt x="0" y="1181949"/>
                  </a:moveTo>
                  <a:lnTo>
                    <a:pt x="392349" y="1181949"/>
                  </a:lnTo>
                </a:path>
                <a:path w="392429" h="1971675">
                  <a:moveTo>
                    <a:pt x="0" y="1574349"/>
                  </a:moveTo>
                  <a:lnTo>
                    <a:pt x="392349" y="1574349"/>
                  </a:lnTo>
                </a:path>
                <a:path w="392429" h="1971675">
                  <a:moveTo>
                    <a:pt x="0" y="1966749"/>
                  </a:moveTo>
                  <a:lnTo>
                    <a:pt x="392349" y="19667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053137" y="1696962"/>
            <a:ext cx="392430" cy="1971675"/>
            <a:chOff x="6053137" y="1696962"/>
            <a:chExt cx="392430" cy="1971675"/>
          </a:xfrm>
        </p:grpSpPr>
        <p:sp>
          <p:nvSpPr>
            <p:cNvPr id="13" name="object 13"/>
            <p:cNvSpPr/>
            <p:nvPr/>
          </p:nvSpPr>
          <p:spPr>
            <a:xfrm>
              <a:off x="6057900" y="1701736"/>
              <a:ext cx="382905" cy="1962150"/>
            </a:xfrm>
            <a:custGeom>
              <a:avLst/>
              <a:gdLst/>
              <a:ahLst/>
              <a:cxnLst/>
              <a:rect l="l" t="t" r="r" b="b"/>
              <a:pathLst>
                <a:path w="382904" h="1962150">
                  <a:moveTo>
                    <a:pt x="382841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0" y="784796"/>
                  </a:lnTo>
                  <a:lnTo>
                    <a:pt x="0" y="1177201"/>
                  </a:lnTo>
                  <a:lnTo>
                    <a:pt x="0" y="1569593"/>
                  </a:lnTo>
                  <a:lnTo>
                    <a:pt x="0" y="1961997"/>
                  </a:lnTo>
                  <a:lnTo>
                    <a:pt x="382841" y="1961997"/>
                  </a:lnTo>
                  <a:lnTo>
                    <a:pt x="382841" y="1569593"/>
                  </a:lnTo>
                  <a:lnTo>
                    <a:pt x="382841" y="1177201"/>
                  </a:lnTo>
                  <a:lnTo>
                    <a:pt x="382841" y="784796"/>
                  </a:lnTo>
                  <a:lnTo>
                    <a:pt x="382841" y="392391"/>
                  </a:lnTo>
                  <a:lnTo>
                    <a:pt x="382841" y="0"/>
                  </a:lnTo>
                  <a:close/>
                </a:path>
              </a:pathLst>
            </a:custGeom>
            <a:solidFill>
              <a:srgbClr val="CC4125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6053149" y="1696975"/>
              <a:ext cx="392430" cy="1971675"/>
            </a:xfrm>
            <a:custGeom>
              <a:avLst/>
              <a:gdLst/>
              <a:ahLst/>
              <a:cxnLst/>
              <a:rect l="l" t="t" r="r" b="b"/>
              <a:pathLst>
                <a:path w="392429" h="1971675">
                  <a:moveTo>
                    <a:pt x="4749" y="0"/>
                  </a:moveTo>
                  <a:lnTo>
                    <a:pt x="4749" y="1971499"/>
                  </a:lnTo>
                </a:path>
                <a:path w="392429" h="1971675">
                  <a:moveTo>
                    <a:pt x="387599" y="0"/>
                  </a:moveTo>
                  <a:lnTo>
                    <a:pt x="387599" y="1971499"/>
                  </a:lnTo>
                </a:path>
                <a:path w="392429" h="1971675">
                  <a:moveTo>
                    <a:pt x="0" y="4749"/>
                  </a:moveTo>
                  <a:lnTo>
                    <a:pt x="392349" y="4749"/>
                  </a:lnTo>
                </a:path>
                <a:path w="392429" h="1971675">
                  <a:moveTo>
                    <a:pt x="0" y="397149"/>
                  </a:moveTo>
                  <a:lnTo>
                    <a:pt x="392349" y="397149"/>
                  </a:lnTo>
                </a:path>
                <a:path w="392429" h="1971675">
                  <a:moveTo>
                    <a:pt x="0" y="789549"/>
                  </a:moveTo>
                  <a:lnTo>
                    <a:pt x="392349" y="789549"/>
                  </a:lnTo>
                </a:path>
                <a:path w="392429" h="1971675">
                  <a:moveTo>
                    <a:pt x="0" y="1181949"/>
                  </a:moveTo>
                  <a:lnTo>
                    <a:pt x="392349" y="1181949"/>
                  </a:lnTo>
                </a:path>
                <a:path w="392429" h="1971675">
                  <a:moveTo>
                    <a:pt x="0" y="1574349"/>
                  </a:moveTo>
                  <a:lnTo>
                    <a:pt x="392349" y="1574349"/>
                  </a:lnTo>
                </a:path>
                <a:path w="392429" h="1971675">
                  <a:moveTo>
                    <a:pt x="0" y="1966749"/>
                  </a:moveTo>
                  <a:lnTo>
                    <a:pt x="392349" y="19667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586537" y="2458962"/>
            <a:ext cx="392430" cy="1971675"/>
            <a:chOff x="6586537" y="2458962"/>
            <a:chExt cx="392430" cy="1971675"/>
          </a:xfrm>
        </p:grpSpPr>
        <p:sp>
          <p:nvSpPr>
            <p:cNvPr id="16" name="object 16"/>
            <p:cNvSpPr/>
            <p:nvPr/>
          </p:nvSpPr>
          <p:spPr>
            <a:xfrm>
              <a:off x="6591300" y="2463736"/>
              <a:ext cx="382905" cy="1962150"/>
            </a:xfrm>
            <a:custGeom>
              <a:avLst/>
              <a:gdLst/>
              <a:ahLst/>
              <a:cxnLst/>
              <a:rect l="l" t="t" r="r" b="b"/>
              <a:pathLst>
                <a:path w="382904" h="1962150">
                  <a:moveTo>
                    <a:pt x="382841" y="0"/>
                  </a:moveTo>
                  <a:lnTo>
                    <a:pt x="0" y="0"/>
                  </a:lnTo>
                  <a:lnTo>
                    <a:pt x="0" y="392391"/>
                  </a:lnTo>
                  <a:lnTo>
                    <a:pt x="0" y="784796"/>
                  </a:lnTo>
                  <a:lnTo>
                    <a:pt x="0" y="1177201"/>
                  </a:lnTo>
                  <a:lnTo>
                    <a:pt x="0" y="1569593"/>
                  </a:lnTo>
                  <a:lnTo>
                    <a:pt x="0" y="1961997"/>
                  </a:lnTo>
                  <a:lnTo>
                    <a:pt x="382841" y="1961997"/>
                  </a:lnTo>
                  <a:lnTo>
                    <a:pt x="382841" y="1569593"/>
                  </a:lnTo>
                  <a:lnTo>
                    <a:pt x="382841" y="1177201"/>
                  </a:lnTo>
                  <a:lnTo>
                    <a:pt x="382841" y="784796"/>
                  </a:lnTo>
                  <a:lnTo>
                    <a:pt x="382841" y="392391"/>
                  </a:lnTo>
                  <a:lnTo>
                    <a:pt x="382841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6586549" y="2458975"/>
              <a:ext cx="392430" cy="1971675"/>
            </a:xfrm>
            <a:custGeom>
              <a:avLst/>
              <a:gdLst/>
              <a:ahLst/>
              <a:cxnLst/>
              <a:rect l="l" t="t" r="r" b="b"/>
              <a:pathLst>
                <a:path w="392429" h="1971675">
                  <a:moveTo>
                    <a:pt x="4749" y="0"/>
                  </a:moveTo>
                  <a:lnTo>
                    <a:pt x="4749" y="1971499"/>
                  </a:lnTo>
                </a:path>
                <a:path w="392429" h="1971675">
                  <a:moveTo>
                    <a:pt x="387599" y="0"/>
                  </a:moveTo>
                  <a:lnTo>
                    <a:pt x="387599" y="1971499"/>
                  </a:lnTo>
                </a:path>
                <a:path w="392429" h="1971675">
                  <a:moveTo>
                    <a:pt x="0" y="4749"/>
                  </a:moveTo>
                  <a:lnTo>
                    <a:pt x="392349" y="4749"/>
                  </a:lnTo>
                </a:path>
                <a:path w="392429" h="1971675">
                  <a:moveTo>
                    <a:pt x="0" y="397149"/>
                  </a:moveTo>
                  <a:lnTo>
                    <a:pt x="392349" y="397149"/>
                  </a:lnTo>
                </a:path>
                <a:path w="392429" h="1971675">
                  <a:moveTo>
                    <a:pt x="0" y="789549"/>
                  </a:moveTo>
                  <a:lnTo>
                    <a:pt x="392349" y="789549"/>
                  </a:lnTo>
                </a:path>
                <a:path w="392429" h="1971675">
                  <a:moveTo>
                    <a:pt x="0" y="1181949"/>
                  </a:moveTo>
                  <a:lnTo>
                    <a:pt x="392349" y="1181949"/>
                  </a:lnTo>
                </a:path>
                <a:path w="392429" h="1971675">
                  <a:moveTo>
                    <a:pt x="0" y="1574349"/>
                  </a:moveTo>
                  <a:lnTo>
                    <a:pt x="392349" y="1574349"/>
                  </a:lnTo>
                </a:path>
                <a:path w="392429" h="1971675">
                  <a:moveTo>
                    <a:pt x="0" y="1966749"/>
                  </a:moveTo>
                  <a:lnTo>
                    <a:pt x="392349" y="19667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686966" y="4625213"/>
            <a:ext cx="10718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feature maps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168900" y="3121309"/>
            <a:ext cx="680085" cy="82550"/>
            <a:chOff x="5168900" y="3121309"/>
            <a:chExt cx="680085" cy="82550"/>
          </a:xfrm>
        </p:grpSpPr>
        <p:sp>
          <p:nvSpPr>
            <p:cNvPr id="20" name="object 20"/>
            <p:cNvSpPr/>
            <p:nvPr/>
          </p:nvSpPr>
          <p:spPr>
            <a:xfrm>
              <a:off x="5168900" y="3162299"/>
              <a:ext cx="584200" cy="0"/>
            </a:xfrm>
            <a:custGeom>
              <a:avLst/>
              <a:gdLst/>
              <a:ahLst/>
              <a:cxnLst/>
              <a:rect l="l" t="t" r="r" b="b"/>
              <a:pathLst>
                <a:path w="584200">
                  <a:moveTo>
                    <a:pt x="0" y="0"/>
                  </a:moveTo>
                  <a:lnTo>
                    <a:pt x="5840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3475" y="3121309"/>
              <a:ext cx="105500" cy="81980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5168900" y="3883309"/>
            <a:ext cx="1341120" cy="82550"/>
            <a:chOff x="5168900" y="3883309"/>
            <a:chExt cx="1341120" cy="82550"/>
          </a:xfrm>
        </p:grpSpPr>
        <p:sp>
          <p:nvSpPr>
            <p:cNvPr id="23" name="object 23"/>
            <p:cNvSpPr/>
            <p:nvPr/>
          </p:nvSpPr>
          <p:spPr>
            <a:xfrm>
              <a:off x="5168900" y="3924299"/>
              <a:ext cx="1245235" cy="0"/>
            </a:xfrm>
            <a:custGeom>
              <a:avLst/>
              <a:gdLst/>
              <a:ahLst/>
              <a:cxnLst/>
              <a:rect l="l" t="t" r="r" b="b"/>
              <a:pathLst>
                <a:path w="1245235">
                  <a:moveTo>
                    <a:pt x="0" y="0"/>
                  </a:moveTo>
                  <a:lnTo>
                    <a:pt x="12446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4074" y="3883309"/>
              <a:ext cx="105500" cy="81980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5083175" y="1600179"/>
            <a:ext cx="351790" cy="82550"/>
            <a:chOff x="5083175" y="1600179"/>
            <a:chExt cx="351790" cy="82550"/>
          </a:xfrm>
        </p:grpSpPr>
        <p:sp>
          <p:nvSpPr>
            <p:cNvPr id="26" name="object 26"/>
            <p:cNvSpPr/>
            <p:nvPr/>
          </p:nvSpPr>
          <p:spPr>
            <a:xfrm>
              <a:off x="5092700" y="1638300"/>
              <a:ext cx="246379" cy="3175"/>
            </a:xfrm>
            <a:custGeom>
              <a:avLst/>
              <a:gdLst/>
              <a:ahLst/>
              <a:cxnLst/>
              <a:rect l="l" t="t" r="r" b="b"/>
              <a:pathLst>
                <a:path w="246379" h="3175">
                  <a:moveTo>
                    <a:pt x="0" y="0"/>
                  </a:moveTo>
                  <a:lnTo>
                    <a:pt x="246007" y="2867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28815" y="1600179"/>
              <a:ext cx="105861" cy="81976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7958137" y="2154162"/>
            <a:ext cx="392430" cy="1186815"/>
            <a:chOff x="7958137" y="2154162"/>
            <a:chExt cx="392430" cy="1186815"/>
          </a:xfrm>
        </p:grpSpPr>
        <p:sp>
          <p:nvSpPr>
            <p:cNvPr id="29" name="object 29"/>
            <p:cNvSpPr/>
            <p:nvPr/>
          </p:nvSpPr>
          <p:spPr>
            <a:xfrm>
              <a:off x="7962900" y="2158925"/>
              <a:ext cx="382905" cy="392430"/>
            </a:xfrm>
            <a:custGeom>
              <a:avLst/>
              <a:gdLst/>
              <a:ahLst/>
              <a:cxnLst/>
              <a:rect l="l" t="t" r="r" b="b"/>
              <a:pathLst>
                <a:path w="382904" h="392430">
                  <a:moveTo>
                    <a:pt x="382849" y="392399"/>
                  </a:moveTo>
                  <a:lnTo>
                    <a:pt x="0" y="392399"/>
                  </a:lnTo>
                  <a:lnTo>
                    <a:pt x="0" y="0"/>
                  </a:lnTo>
                  <a:lnTo>
                    <a:pt x="382849" y="0"/>
                  </a:lnTo>
                  <a:lnTo>
                    <a:pt x="382849" y="392399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7962900" y="2551325"/>
              <a:ext cx="382905" cy="392430"/>
            </a:xfrm>
            <a:custGeom>
              <a:avLst/>
              <a:gdLst/>
              <a:ahLst/>
              <a:cxnLst/>
              <a:rect l="l" t="t" r="r" b="b"/>
              <a:pathLst>
                <a:path w="382904" h="392430">
                  <a:moveTo>
                    <a:pt x="382849" y="392399"/>
                  </a:moveTo>
                  <a:lnTo>
                    <a:pt x="0" y="392399"/>
                  </a:lnTo>
                  <a:lnTo>
                    <a:pt x="0" y="0"/>
                  </a:lnTo>
                  <a:lnTo>
                    <a:pt x="382849" y="0"/>
                  </a:lnTo>
                  <a:lnTo>
                    <a:pt x="382849" y="392399"/>
                  </a:lnTo>
                  <a:close/>
                </a:path>
              </a:pathLst>
            </a:custGeom>
            <a:solidFill>
              <a:srgbClr val="CC4125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7962900" y="2943725"/>
              <a:ext cx="382905" cy="392430"/>
            </a:xfrm>
            <a:custGeom>
              <a:avLst/>
              <a:gdLst/>
              <a:ahLst/>
              <a:cxnLst/>
              <a:rect l="l" t="t" r="r" b="b"/>
              <a:pathLst>
                <a:path w="382904" h="392429">
                  <a:moveTo>
                    <a:pt x="382849" y="392399"/>
                  </a:moveTo>
                  <a:lnTo>
                    <a:pt x="0" y="392399"/>
                  </a:lnTo>
                  <a:lnTo>
                    <a:pt x="0" y="0"/>
                  </a:lnTo>
                  <a:lnTo>
                    <a:pt x="382849" y="0"/>
                  </a:lnTo>
                  <a:lnTo>
                    <a:pt x="382849" y="392399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7958149" y="2154175"/>
              <a:ext cx="392430" cy="1186815"/>
            </a:xfrm>
            <a:custGeom>
              <a:avLst/>
              <a:gdLst/>
              <a:ahLst/>
              <a:cxnLst/>
              <a:rect l="l" t="t" r="r" b="b"/>
              <a:pathLst>
                <a:path w="392429" h="1186814">
                  <a:moveTo>
                    <a:pt x="4749" y="0"/>
                  </a:moveTo>
                  <a:lnTo>
                    <a:pt x="4749" y="1186699"/>
                  </a:lnTo>
                </a:path>
                <a:path w="392429" h="1186814">
                  <a:moveTo>
                    <a:pt x="387599" y="0"/>
                  </a:moveTo>
                  <a:lnTo>
                    <a:pt x="387599" y="1186699"/>
                  </a:lnTo>
                </a:path>
                <a:path w="392429" h="1186814">
                  <a:moveTo>
                    <a:pt x="0" y="4749"/>
                  </a:moveTo>
                  <a:lnTo>
                    <a:pt x="392349" y="4749"/>
                  </a:lnTo>
                </a:path>
                <a:path w="392429" h="1186814">
                  <a:moveTo>
                    <a:pt x="0" y="397149"/>
                  </a:moveTo>
                  <a:lnTo>
                    <a:pt x="392349" y="397149"/>
                  </a:lnTo>
                </a:path>
                <a:path w="392429" h="1186814">
                  <a:moveTo>
                    <a:pt x="0" y="789549"/>
                  </a:moveTo>
                  <a:lnTo>
                    <a:pt x="392349" y="789549"/>
                  </a:lnTo>
                </a:path>
                <a:path w="392429" h="1186814">
                  <a:moveTo>
                    <a:pt x="0" y="1181949"/>
                  </a:moveTo>
                  <a:lnTo>
                    <a:pt x="392349" y="11819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653180" y="3482213"/>
            <a:ext cx="94932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29870" marR="5080" indent="-217804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max pooled vector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297737" y="2605087"/>
            <a:ext cx="365125" cy="238125"/>
            <a:chOff x="7297737" y="2605087"/>
            <a:chExt cx="365125" cy="238125"/>
          </a:xfrm>
        </p:grpSpPr>
        <p:sp>
          <p:nvSpPr>
            <p:cNvPr id="35" name="object 35"/>
            <p:cNvSpPr/>
            <p:nvPr/>
          </p:nvSpPr>
          <p:spPr>
            <a:xfrm>
              <a:off x="7302500" y="2609850"/>
              <a:ext cx="355600" cy="228600"/>
            </a:xfrm>
            <a:custGeom>
              <a:avLst/>
              <a:gdLst/>
              <a:ahLst/>
              <a:cxnLst/>
              <a:rect l="l" t="t" r="r" b="b"/>
              <a:pathLst>
                <a:path w="355600" h="228600">
                  <a:moveTo>
                    <a:pt x="241199" y="228599"/>
                  </a:moveTo>
                  <a:lnTo>
                    <a:pt x="241199" y="171449"/>
                  </a:lnTo>
                  <a:lnTo>
                    <a:pt x="0" y="171449"/>
                  </a:lnTo>
                  <a:lnTo>
                    <a:pt x="0" y="57149"/>
                  </a:lnTo>
                  <a:lnTo>
                    <a:pt x="241199" y="57149"/>
                  </a:lnTo>
                  <a:lnTo>
                    <a:pt x="241199" y="0"/>
                  </a:lnTo>
                  <a:lnTo>
                    <a:pt x="355499" y="114299"/>
                  </a:lnTo>
                  <a:lnTo>
                    <a:pt x="241199" y="228599"/>
                  </a:lnTo>
                  <a:close/>
                </a:path>
              </a:pathLst>
            </a:custGeom>
            <a:solidFill>
              <a:srgbClr val="D4A6BD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7302500" y="2609850"/>
              <a:ext cx="355600" cy="228600"/>
            </a:xfrm>
            <a:custGeom>
              <a:avLst/>
              <a:gdLst/>
              <a:ahLst/>
              <a:cxnLst/>
              <a:rect l="l" t="t" r="r" b="b"/>
              <a:pathLst>
                <a:path w="355600" h="228600">
                  <a:moveTo>
                    <a:pt x="0" y="57149"/>
                  </a:moveTo>
                  <a:lnTo>
                    <a:pt x="241199" y="57149"/>
                  </a:lnTo>
                  <a:lnTo>
                    <a:pt x="241199" y="0"/>
                  </a:lnTo>
                  <a:lnTo>
                    <a:pt x="355499" y="114299"/>
                  </a:lnTo>
                  <a:lnTo>
                    <a:pt x="241199" y="228599"/>
                  </a:lnTo>
                  <a:lnTo>
                    <a:pt x="241199" y="171449"/>
                  </a:lnTo>
                  <a:lnTo>
                    <a:pt x="0" y="171449"/>
                  </a:lnTo>
                  <a:lnTo>
                    <a:pt x="0" y="571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441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Projects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1733550"/>
            <a:ext cx="3089349" cy="920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04464" y="3404537"/>
            <a:ext cx="2648535" cy="44544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864235" marR="5080" indent="-852169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Auto-Tagging StackExchange Queries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441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Projects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2350" y="1733551"/>
            <a:ext cx="3089349" cy="920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19414" y="3404538"/>
            <a:ext cx="2723985" cy="44544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864235" marR="5080" indent="-852169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Auto-Tagging StackExchange Queries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6800" y="1504950"/>
            <a:ext cx="2302605" cy="14555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507882" y="3404538"/>
            <a:ext cx="1117190" cy="44544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159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Web Traﬃc Forecasting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441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Projects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75" y="1744751"/>
            <a:ext cx="3089349" cy="920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5240" y="3415738"/>
            <a:ext cx="2514160" cy="44544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864235" marR="5080" indent="-852169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Auto-Tagging StackExchange Queries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2625" y="1516150"/>
            <a:ext cx="2302605" cy="14555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193707" y="3415738"/>
            <a:ext cx="1031134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159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Web Traﬃc Forecasting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37625" y="1516150"/>
            <a:ext cx="2125375" cy="14555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558280" y="3415738"/>
            <a:ext cx="2503890" cy="44544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2860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Audio Classiﬁcation for Emergency Vehicle Detection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5880" y="2377189"/>
            <a:ext cx="191292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5900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281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5900"/>
                </a:solidFill>
              </a:rPr>
              <a:t>Recap - RNN Architecture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4837" y="1760637"/>
            <a:ext cx="5343524" cy="15970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30799" y="3352222"/>
            <a:ext cx="887730" cy="6350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  <a:tabLst>
                <a:tab pos="393065" algn="l"/>
                <a:tab pos="774065" algn="l"/>
              </a:tabLst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1	0	0</a:t>
            </a:r>
          </a:p>
          <a:p>
            <a:pPr marL="20066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input 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70248" y="4396062"/>
            <a:ext cx="864235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8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timestep 1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56948" y="4396062"/>
            <a:ext cx="864235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8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timestep 2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43649" y="4396062"/>
            <a:ext cx="864235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8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timestep 3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0600" y="3352222"/>
            <a:ext cx="887730" cy="6350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  <a:tabLst>
                <a:tab pos="393065" algn="l"/>
                <a:tab pos="774065" algn="l"/>
              </a:tabLst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0	1	0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066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input 2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74200" y="3352222"/>
            <a:ext cx="887730" cy="6350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  <a:tabLst>
                <a:tab pos="393065" algn="l"/>
                <a:tab pos="774065" algn="l"/>
              </a:tabLst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0	0	1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066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input 3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75425" y="1386263"/>
            <a:ext cx="22732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 panose="020B0604020202020204" pitchFamily="34" charset="0"/>
                <a:cs typeface="Arial" panose="020B0604020202020204" pitchFamily="34" charset="0"/>
              </a:rPr>
              <a:t>ŷ</a:t>
            </a:r>
            <a:r>
              <a:rPr sz="1350" spc="-37" baseline="-339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65625" y="1386263"/>
            <a:ext cx="22732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 panose="020B0604020202020204" pitchFamily="34" charset="0"/>
                <a:cs typeface="Arial" panose="020B0604020202020204" pitchFamily="34" charset="0"/>
              </a:rPr>
              <a:t>ŷ</a:t>
            </a:r>
            <a:r>
              <a:rPr sz="1350" spc="-37" baseline="-339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350" baseline="-33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83075" y="1386263"/>
            <a:ext cx="22732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 panose="020B0604020202020204" pitchFamily="34" charset="0"/>
                <a:cs typeface="Arial" panose="020B0604020202020204" pitchFamily="34" charset="0"/>
              </a:rPr>
              <a:t>ŷ</a:t>
            </a:r>
            <a:r>
              <a:rPr sz="1350" spc="-37" baseline="-339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281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5900"/>
                </a:solidFill>
              </a:rPr>
              <a:t>Recap - RNN Architecture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4837" y="1760637"/>
            <a:ext cx="5343524" cy="15970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03024" y="1919663"/>
            <a:ext cx="1809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B5394"/>
                </a:solidFill>
                <a:latin typeface="Trebuchet MS"/>
                <a:cs typeface="Trebuchet MS"/>
              </a:rPr>
              <a:t>W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70248" y="4396062"/>
            <a:ext cx="864235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8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timestep 1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56948" y="4396062"/>
            <a:ext cx="864235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8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timestep 2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43649" y="4396062"/>
            <a:ext cx="864235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8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timestep 3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2824" y="1919663"/>
            <a:ext cx="1809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B5394"/>
                </a:solidFill>
                <a:latin typeface="Trebuchet MS"/>
                <a:cs typeface="Trebuchet MS"/>
              </a:rPr>
              <a:t>W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3433" y="2072063"/>
            <a:ext cx="1422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B5394"/>
                </a:solidFill>
                <a:latin typeface="Trebuchet MS"/>
                <a:cs typeface="Trebuchet MS"/>
              </a:rPr>
              <a:t>V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3233" y="2072063"/>
            <a:ext cx="1422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B5394"/>
                </a:solidFill>
                <a:latin typeface="Trebuchet MS"/>
                <a:cs typeface="Trebuchet MS"/>
              </a:rPr>
              <a:t>V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23033" y="2072063"/>
            <a:ext cx="1422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B5394"/>
                </a:solidFill>
                <a:latin typeface="Trebuchet MS"/>
                <a:cs typeface="Trebuchet MS"/>
              </a:rPr>
              <a:t>V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50643" y="2757863"/>
            <a:ext cx="142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B5394"/>
                </a:solidFill>
                <a:latin typeface="Trebuchet MS"/>
                <a:cs typeface="Trebuchet MS"/>
              </a:rPr>
              <a:t>U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74843" y="2757863"/>
            <a:ext cx="142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B5394"/>
                </a:solidFill>
                <a:latin typeface="Trebuchet MS"/>
                <a:cs typeface="Trebuchet MS"/>
              </a:rPr>
              <a:t>U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08443" y="2757863"/>
            <a:ext cx="142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B5394"/>
                </a:solidFill>
                <a:latin typeface="Trebuchet MS"/>
                <a:cs typeface="Trebuchet MS"/>
              </a:rPr>
              <a:t>U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30799" y="3352222"/>
            <a:ext cx="887730" cy="6350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  <a:tabLst>
                <a:tab pos="393065" algn="l"/>
                <a:tab pos="774065" algn="l"/>
              </a:tabLst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1	0	0</a:t>
            </a:r>
          </a:p>
          <a:p>
            <a:pPr marL="20066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input 1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140600" y="3352222"/>
            <a:ext cx="887730" cy="6350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  <a:tabLst>
                <a:tab pos="393065" algn="l"/>
                <a:tab pos="774065" algn="l"/>
              </a:tabLst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0	1	0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066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input 2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74200" y="3352222"/>
            <a:ext cx="887730" cy="6350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  <a:tabLst>
                <a:tab pos="393065" algn="l"/>
                <a:tab pos="774065" algn="l"/>
              </a:tabLst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0	0	1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066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input 3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75425" y="1386263"/>
            <a:ext cx="22732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Trebuchet MS"/>
                <a:cs typeface="Trebuchet MS"/>
              </a:rPr>
              <a:t>ŷ</a:t>
            </a:r>
            <a:r>
              <a:rPr sz="1350" spc="-37" baseline="-33950" dirty="0">
                <a:latin typeface="Trebuchet MS"/>
                <a:cs typeface="Trebuchet MS"/>
              </a:rPr>
              <a:t>2</a:t>
            </a:r>
            <a:endParaRPr sz="1350" baseline="-339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65625" y="1386263"/>
            <a:ext cx="22732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Trebuchet MS"/>
                <a:cs typeface="Trebuchet MS"/>
              </a:rPr>
              <a:t>ŷ</a:t>
            </a:r>
            <a:r>
              <a:rPr sz="1350" spc="-37" baseline="-33950" dirty="0">
                <a:latin typeface="Trebuchet MS"/>
                <a:cs typeface="Trebuchet MS"/>
              </a:rPr>
              <a:t>1</a:t>
            </a:r>
            <a:endParaRPr sz="1350" baseline="-339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83075" y="1386263"/>
            <a:ext cx="22732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Trebuchet MS"/>
                <a:cs typeface="Trebuchet MS"/>
              </a:rPr>
              <a:t>ŷ</a:t>
            </a:r>
            <a:r>
              <a:rPr sz="1350" spc="-37" baseline="-33950" dirty="0">
                <a:latin typeface="Trebuchet MS"/>
                <a:cs typeface="Trebuchet MS"/>
              </a:rPr>
              <a:t>3</a:t>
            </a:r>
            <a:endParaRPr sz="1350" baseline="-33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5900"/>
                </a:solidFill>
              </a:rPr>
              <a:t>Recap - RNN Architecture Variants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71499" y="3748463"/>
            <a:ext cx="64130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input 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81299" y="3748463"/>
            <a:ext cx="64130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input 2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4899" y="3748463"/>
            <a:ext cx="64130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input 3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84262" y="2519787"/>
            <a:ext cx="442595" cy="421005"/>
            <a:chOff x="2284262" y="2519787"/>
            <a:chExt cx="442595" cy="421005"/>
          </a:xfrm>
        </p:grpSpPr>
        <p:sp>
          <p:nvSpPr>
            <p:cNvPr id="7" name="object 7"/>
            <p:cNvSpPr/>
            <p:nvPr/>
          </p:nvSpPr>
          <p:spPr>
            <a:xfrm>
              <a:off x="2289025" y="25245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69" h="411480">
                  <a:moveTo>
                    <a:pt x="364348" y="411299"/>
                  </a:move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89025" y="25245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69" h="411480">
                  <a:moveTo>
                    <a:pt x="0" y="68551"/>
                  </a:move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356728" y="2605613"/>
            <a:ext cx="269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latin typeface="Trebuchet MS"/>
                <a:cs typeface="Trebuchet MS"/>
              </a:rPr>
              <a:t>H</a:t>
            </a:r>
            <a:r>
              <a:rPr sz="1350" spc="52" baseline="-33950" dirty="0">
                <a:latin typeface="Trebuchet MS"/>
                <a:cs typeface="Trebuchet MS"/>
              </a:rPr>
              <a:t>1</a:t>
            </a:r>
            <a:endParaRPr sz="1350" baseline="-3395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484979" y="2519787"/>
            <a:ext cx="2451735" cy="1091565"/>
            <a:chOff x="2484979" y="2519787"/>
            <a:chExt cx="2451735" cy="1091565"/>
          </a:xfrm>
        </p:grpSpPr>
        <p:sp>
          <p:nvSpPr>
            <p:cNvPr id="11" name="object 11"/>
            <p:cNvSpPr/>
            <p:nvPr/>
          </p:nvSpPr>
          <p:spPr>
            <a:xfrm>
              <a:off x="2505474" y="2992999"/>
              <a:ext cx="0" cy="613410"/>
            </a:xfrm>
            <a:custGeom>
              <a:avLst/>
              <a:gdLst/>
              <a:ahLst/>
              <a:cxnLst/>
              <a:rect l="l" t="t" r="r" b="b"/>
              <a:pathLst>
                <a:path h="613410">
                  <a:moveTo>
                    <a:pt x="0" y="613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89742" y="29497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89742" y="29497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98825" y="25245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364348" y="411299"/>
                  </a:move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1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8825" y="25245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0" y="68551"/>
                  </a:move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1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566527" y="2605613"/>
            <a:ext cx="269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latin typeface="Trebuchet MS"/>
                <a:cs typeface="Trebuchet MS"/>
              </a:rPr>
              <a:t>H</a:t>
            </a:r>
            <a:r>
              <a:rPr sz="1350" spc="52" baseline="-33950" dirty="0">
                <a:latin typeface="Trebuchet MS"/>
                <a:cs typeface="Trebuchet MS"/>
              </a:rPr>
              <a:t>2</a:t>
            </a:r>
            <a:endParaRPr sz="1350" baseline="-3395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694779" y="2519787"/>
            <a:ext cx="2375535" cy="1091565"/>
            <a:chOff x="4694779" y="2519787"/>
            <a:chExt cx="2375535" cy="1091565"/>
          </a:xfrm>
        </p:grpSpPr>
        <p:sp>
          <p:nvSpPr>
            <p:cNvPr id="18" name="object 18"/>
            <p:cNvSpPr/>
            <p:nvPr/>
          </p:nvSpPr>
          <p:spPr>
            <a:xfrm>
              <a:off x="4715274" y="2992999"/>
              <a:ext cx="0" cy="613410"/>
            </a:xfrm>
            <a:custGeom>
              <a:avLst/>
              <a:gdLst/>
              <a:ahLst/>
              <a:cxnLst/>
              <a:rect l="l" t="t" r="r" b="b"/>
              <a:pathLst>
                <a:path h="613410">
                  <a:moveTo>
                    <a:pt x="0" y="613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99542" y="29497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99542" y="29497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32425" y="25245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364348" y="411299"/>
                  </a:move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32425" y="25245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0" y="68551"/>
                  </a:move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700128" y="2605613"/>
            <a:ext cx="269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latin typeface="Trebuchet MS"/>
                <a:cs typeface="Trebuchet MS"/>
              </a:rPr>
              <a:t>H</a:t>
            </a:r>
            <a:r>
              <a:rPr sz="1350" spc="52" baseline="-33950" dirty="0">
                <a:latin typeface="Trebuchet MS"/>
                <a:cs typeface="Trebuchet MS"/>
              </a:rPr>
              <a:t>3</a:t>
            </a:r>
            <a:endParaRPr sz="1350" baseline="-33950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717162" y="1863209"/>
            <a:ext cx="4159250" cy="1748155"/>
            <a:chOff x="2717162" y="1863209"/>
            <a:chExt cx="4159250" cy="1748155"/>
          </a:xfrm>
        </p:grpSpPr>
        <p:sp>
          <p:nvSpPr>
            <p:cNvPr id="25" name="object 25"/>
            <p:cNvSpPr/>
            <p:nvPr/>
          </p:nvSpPr>
          <p:spPr>
            <a:xfrm>
              <a:off x="6848874" y="2993000"/>
              <a:ext cx="0" cy="613410"/>
            </a:xfrm>
            <a:custGeom>
              <a:avLst/>
              <a:gdLst/>
              <a:ahLst/>
              <a:cxnLst/>
              <a:rect l="l" t="t" r="r" b="b"/>
              <a:pathLst>
                <a:path h="613410">
                  <a:moveTo>
                    <a:pt x="0" y="613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33142" y="29497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33142" y="29497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48874" y="1886687"/>
              <a:ext cx="12700" cy="638175"/>
            </a:xfrm>
            <a:custGeom>
              <a:avLst/>
              <a:gdLst/>
              <a:ahLst/>
              <a:cxnLst/>
              <a:rect l="l" t="t" r="r" b="b"/>
              <a:pathLst>
                <a:path w="12700" h="638175">
                  <a:moveTo>
                    <a:pt x="0" y="637862"/>
                  </a:moveTo>
                  <a:lnTo>
                    <a:pt x="1227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50231" y="186797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19" y="29630"/>
                  </a:moveTo>
                  <a:lnTo>
                    <a:pt x="10915" y="18714"/>
                  </a:lnTo>
                  <a:lnTo>
                    <a:pt x="0" y="29218"/>
                  </a:lnTo>
                  <a:lnTo>
                    <a:pt x="11275" y="0"/>
                  </a:lnTo>
                  <a:lnTo>
                    <a:pt x="21419" y="2963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50231" y="186797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915" y="18714"/>
                  </a:moveTo>
                  <a:lnTo>
                    <a:pt x="21419" y="29630"/>
                  </a:lnTo>
                  <a:lnTo>
                    <a:pt x="11275" y="0"/>
                  </a:lnTo>
                  <a:lnTo>
                    <a:pt x="0" y="29218"/>
                  </a:lnTo>
                  <a:lnTo>
                    <a:pt x="10915" y="1871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21924" y="2730200"/>
              <a:ext cx="1720214" cy="0"/>
            </a:xfrm>
            <a:custGeom>
              <a:avLst/>
              <a:gdLst/>
              <a:ahLst/>
              <a:cxnLst/>
              <a:rect l="l" t="t" r="r" b="b"/>
              <a:pathLst>
                <a:path w="1720214">
                  <a:moveTo>
                    <a:pt x="0" y="0"/>
                  </a:moveTo>
                  <a:lnTo>
                    <a:pt x="17197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41675" y="27144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41675" y="27144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931724" y="2730200"/>
              <a:ext cx="1644014" cy="0"/>
            </a:xfrm>
            <a:custGeom>
              <a:avLst/>
              <a:gdLst/>
              <a:ahLst/>
              <a:cxnLst/>
              <a:rect l="l" t="t" r="r" b="b"/>
              <a:pathLst>
                <a:path w="1644015">
                  <a:moveTo>
                    <a:pt x="0" y="0"/>
                  </a:moveTo>
                  <a:lnTo>
                    <a:pt x="16435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75275" y="27144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75275" y="27144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307843" y="3215063"/>
            <a:ext cx="142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B5394"/>
                </a:solidFill>
                <a:latin typeface="Trebuchet MS"/>
                <a:cs typeface="Trebuchet MS"/>
              </a:rPr>
              <a:t>U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517643" y="3215063"/>
            <a:ext cx="142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B5394"/>
                </a:solidFill>
                <a:latin typeface="Trebuchet MS"/>
                <a:cs typeface="Trebuchet MS"/>
              </a:rPr>
              <a:t>U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38934" y="1538663"/>
            <a:ext cx="33655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Trebuchet MS"/>
                <a:cs typeface="Trebuchet MS"/>
              </a:rPr>
              <a:t>ŷ</a:t>
            </a:r>
            <a:r>
              <a:rPr sz="1350" spc="-37" baseline="-33950" dirty="0">
                <a:latin typeface="Trebuchet MS"/>
                <a:cs typeface="Trebuchet MS"/>
              </a:rPr>
              <a:t>3</a:t>
            </a:r>
            <a:endParaRPr sz="1350" baseline="-33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900">
              <a:latin typeface="Trebuchet MS"/>
              <a:cs typeface="Trebuchet MS"/>
            </a:endParaRPr>
          </a:p>
          <a:p>
            <a:pPr marL="25400">
              <a:lnSpc>
                <a:spcPct val="100000"/>
              </a:lnSpc>
            </a:pPr>
            <a:r>
              <a:rPr sz="1400" b="1" spc="-50" dirty="0">
                <a:solidFill>
                  <a:srgbClr val="0B5394"/>
                </a:solidFill>
                <a:latin typeface="Trebuchet MS"/>
                <a:cs typeface="Trebuchet MS"/>
              </a:rPr>
              <a:t>V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51243" y="3215063"/>
            <a:ext cx="142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B5394"/>
                </a:solidFill>
                <a:latin typeface="Trebuchet MS"/>
                <a:cs typeface="Trebuchet MS"/>
              </a:rPr>
              <a:t>U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507824" y="2453063"/>
            <a:ext cx="1809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B5394"/>
                </a:solidFill>
                <a:latin typeface="Trebuchet MS"/>
                <a:cs typeface="Trebuchet MS"/>
              </a:rPr>
              <a:t>W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641424" y="2453063"/>
            <a:ext cx="1809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B5394"/>
                </a:solidFill>
                <a:latin typeface="Trebuchet MS"/>
                <a:cs typeface="Trebuchet MS"/>
              </a:rPr>
              <a:t>W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644962" y="2709653"/>
            <a:ext cx="6045200" cy="41275"/>
            <a:chOff x="1644962" y="2709653"/>
            <a:chExt cx="6045200" cy="41275"/>
          </a:xfrm>
        </p:grpSpPr>
        <p:sp>
          <p:nvSpPr>
            <p:cNvPr id="44" name="object 44"/>
            <p:cNvSpPr/>
            <p:nvPr/>
          </p:nvSpPr>
          <p:spPr>
            <a:xfrm>
              <a:off x="1649725" y="2729900"/>
              <a:ext cx="582295" cy="635"/>
            </a:xfrm>
            <a:custGeom>
              <a:avLst/>
              <a:gdLst/>
              <a:ahLst/>
              <a:cxnLst/>
              <a:rect l="l" t="t" r="r" b="b"/>
              <a:pathLst>
                <a:path w="582294" h="635">
                  <a:moveTo>
                    <a:pt x="0" y="0"/>
                  </a:moveTo>
                  <a:lnTo>
                    <a:pt x="582149" y="273"/>
                  </a:lnTo>
                </a:path>
              </a:pathLst>
            </a:custGeom>
            <a:ln w="9524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231867" y="271444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14" y="0"/>
                  </a:lnTo>
                  <a:lnTo>
                    <a:pt x="43232" y="1575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31867" y="271444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32" y="15752"/>
                  </a:lnTo>
                  <a:lnTo>
                    <a:pt x="14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059925" y="2729875"/>
              <a:ext cx="582295" cy="635"/>
            </a:xfrm>
            <a:custGeom>
              <a:avLst/>
              <a:gdLst/>
              <a:ahLst/>
              <a:cxnLst/>
              <a:rect l="l" t="t" r="r" b="b"/>
              <a:pathLst>
                <a:path w="582295" h="635">
                  <a:moveTo>
                    <a:pt x="0" y="0"/>
                  </a:moveTo>
                  <a:lnTo>
                    <a:pt x="582149" y="273"/>
                  </a:lnTo>
                </a:path>
              </a:pathLst>
            </a:custGeom>
            <a:ln w="9524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642068" y="271441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13" y="0"/>
                  </a:lnTo>
                  <a:lnTo>
                    <a:pt x="43231" y="1575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642068" y="271441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31" y="15752"/>
                  </a:lnTo>
                  <a:lnTo>
                    <a:pt x="13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831424" y="2453063"/>
            <a:ext cx="1809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B5394"/>
                </a:solidFill>
                <a:latin typeface="Trebuchet MS"/>
                <a:cs typeface="Trebuchet MS"/>
              </a:rPr>
              <a:t>W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100770" y="4292751"/>
            <a:ext cx="1461828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many-to-one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17824" y="2453063"/>
            <a:ext cx="1809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B5394"/>
                </a:solidFill>
                <a:latin typeface="Trebuchet MS"/>
                <a:cs typeface="Trebuchet MS"/>
              </a:rPr>
              <a:t>W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430423" y="2567188"/>
            <a:ext cx="269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latin typeface="Trebuchet MS"/>
                <a:cs typeface="Trebuchet MS"/>
              </a:rPr>
              <a:t>H</a:t>
            </a:r>
            <a:r>
              <a:rPr sz="1350" spc="52" baseline="-33950" dirty="0">
                <a:latin typeface="Trebuchet MS"/>
                <a:cs typeface="Trebuchet MS"/>
              </a:rPr>
              <a:t>0</a:t>
            </a:r>
            <a:endParaRPr sz="1350" baseline="-33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Recap - RNN Architecture Variants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93104" y="3748463"/>
            <a:ext cx="3232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She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1451" y="3748463"/>
            <a:ext cx="3854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likes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43185" y="3748463"/>
            <a:ext cx="5092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books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84262" y="2519787"/>
            <a:ext cx="442595" cy="421005"/>
            <a:chOff x="2284262" y="2519787"/>
            <a:chExt cx="442595" cy="421005"/>
          </a:xfrm>
        </p:grpSpPr>
        <p:sp>
          <p:nvSpPr>
            <p:cNvPr id="7" name="object 7"/>
            <p:cNvSpPr/>
            <p:nvPr/>
          </p:nvSpPr>
          <p:spPr>
            <a:xfrm>
              <a:off x="2289025" y="25245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69" h="411480">
                  <a:moveTo>
                    <a:pt x="364348" y="411299"/>
                  </a:move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289025" y="25245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69" h="411480">
                  <a:moveTo>
                    <a:pt x="0" y="68551"/>
                  </a:move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356728" y="2605613"/>
            <a:ext cx="2698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484979" y="2519787"/>
            <a:ext cx="2451735" cy="1091565"/>
            <a:chOff x="2484979" y="2519787"/>
            <a:chExt cx="2451735" cy="1091565"/>
          </a:xfrm>
        </p:grpSpPr>
        <p:sp>
          <p:nvSpPr>
            <p:cNvPr id="11" name="object 11"/>
            <p:cNvSpPr/>
            <p:nvPr/>
          </p:nvSpPr>
          <p:spPr>
            <a:xfrm>
              <a:off x="2505474" y="2992999"/>
              <a:ext cx="0" cy="613410"/>
            </a:xfrm>
            <a:custGeom>
              <a:avLst/>
              <a:gdLst/>
              <a:ahLst/>
              <a:cxnLst/>
              <a:rect l="l" t="t" r="r" b="b"/>
              <a:pathLst>
                <a:path h="613410">
                  <a:moveTo>
                    <a:pt x="0" y="613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489742" y="29497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489742" y="29497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498825" y="25245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364348" y="411299"/>
                  </a:move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1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498825" y="25245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0" y="68551"/>
                  </a:move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1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566527" y="2605613"/>
            <a:ext cx="2698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694779" y="1863209"/>
            <a:ext cx="2375535" cy="1748155"/>
            <a:chOff x="4694779" y="1863209"/>
            <a:chExt cx="2375535" cy="1748155"/>
          </a:xfrm>
        </p:grpSpPr>
        <p:sp>
          <p:nvSpPr>
            <p:cNvPr id="18" name="object 18"/>
            <p:cNvSpPr/>
            <p:nvPr/>
          </p:nvSpPr>
          <p:spPr>
            <a:xfrm>
              <a:off x="4715274" y="2993000"/>
              <a:ext cx="0" cy="613410"/>
            </a:xfrm>
            <a:custGeom>
              <a:avLst/>
              <a:gdLst/>
              <a:ahLst/>
              <a:cxnLst/>
              <a:rect l="l" t="t" r="r" b="b"/>
              <a:pathLst>
                <a:path h="613410">
                  <a:moveTo>
                    <a:pt x="0" y="613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4699542" y="29497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4699542" y="29497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4715274" y="1886687"/>
              <a:ext cx="12700" cy="638175"/>
            </a:xfrm>
            <a:custGeom>
              <a:avLst/>
              <a:gdLst/>
              <a:ahLst/>
              <a:cxnLst/>
              <a:rect l="l" t="t" r="r" b="b"/>
              <a:pathLst>
                <a:path w="12700" h="638175">
                  <a:moveTo>
                    <a:pt x="0" y="637862"/>
                  </a:moveTo>
                  <a:lnTo>
                    <a:pt x="12272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4716631" y="186797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19" y="29630"/>
                  </a:moveTo>
                  <a:lnTo>
                    <a:pt x="10915" y="18714"/>
                  </a:lnTo>
                  <a:lnTo>
                    <a:pt x="0" y="29218"/>
                  </a:lnTo>
                  <a:lnTo>
                    <a:pt x="11275" y="0"/>
                  </a:lnTo>
                  <a:lnTo>
                    <a:pt x="21419" y="2963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4716631" y="186797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915" y="18714"/>
                  </a:moveTo>
                  <a:lnTo>
                    <a:pt x="21419" y="29630"/>
                  </a:lnTo>
                  <a:lnTo>
                    <a:pt x="11275" y="0"/>
                  </a:lnTo>
                  <a:lnTo>
                    <a:pt x="0" y="29218"/>
                  </a:lnTo>
                  <a:lnTo>
                    <a:pt x="10915" y="1871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6632425" y="2524550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364348" y="411299"/>
                  </a:move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6632425" y="2524550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0" y="68551"/>
                  </a:move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700128" y="2605613"/>
            <a:ext cx="2698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717162" y="1863209"/>
            <a:ext cx="4159250" cy="1748155"/>
            <a:chOff x="2717162" y="1863209"/>
            <a:chExt cx="4159250" cy="1748155"/>
          </a:xfrm>
        </p:grpSpPr>
        <p:sp>
          <p:nvSpPr>
            <p:cNvPr id="28" name="object 28"/>
            <p:cNvSpPr/>
            <p:nvPr/>
          </p:nvSpPr>
          <p:spPr>
            <a:xfrm>
              <a:off x="6848874" y="2993000"/>
              <a:ext cx="0" cy="613410"/>
            </a:xfrm>
            <a:custGeom>
              <a:avLst/>
              <a:gdLst/>
              <a:ahLst/>
              <a:cxnLst/>
              <a:rect l="l" t="t" r="r" b="b"/>
              <a:pathLst>
                <a:path h="613410">
                  <a:moveTo>
                    <a:pt x="0" y="613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6833142" y="29497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6833142" y="29497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6848874" y="1886687"/>
              <a:ext cx="12700" cy="638175"/>
            </a:xfrm>
            <a:custGeom>
              <a:avLst/>
              <a:gdLst/>
              <a:ahLst/>
              <a:cxnLst/>
              <a:rect l="l" t="t" r="r" b="b"/>
              <a:pathLst>
                <a:path w="12700" h="638175">
                  <a:moveTo>
                    <a:pt x="0" y="637862"/>
                  </a:moveTo>
                  <a:lnTo>
                    <a:pt x="1227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6850231" y="186797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19" y="29630"/>
                  </a:moveTo>
                  <a:lnTo>
                    <a:pt x="10915" y="18714"/>
                  </a:lnTo>
                  <a:lnTo>
                    <a:pt x="0" y="29218"/>
                  </a:lnTo>
                  <a:lnTo>
                    <a:pt x="11275" y="0"/>
                  </a:lnTo>
                  <a:lnTo>
                    <a:pt x="21419" y="2963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6850231" y="186797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915" y="18714"/>
                  </a:moveTo>
                  <a:lnTo>
                    <a:pt x="21419" y="29630"/>
                  </a:lnTo>
                  <a:lnTo>
                    <a:pt x="11275" y="0"/>
                  </a:lnTo>
                  <a:lnTo>
                    <a:pt x="0" y="29218"/>
                  </a:lnTo>
                  <a:lnTo>
                    <a:pt x="10915" y="1871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2721924" y="2730200"/>
              <a:ext cx="1720214" cy="0"/>
            </a:xfrm>
            <a:custGeom>
              <a:avLst/>
              <a:gdLst/>
              <a:ahLst/>
              <a:cxnLst/>
              <a:rect l="l" t="t" r="r" b="b"/>
              <a:pathLst>
                <a:path w="1720214">
                  <a:moveTo>
                    <a:pt x="0" y="0"/>
                  </a:moveTo>
                  <a:lnTo>
                    <a:pt x="17197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4441675" y="27144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4441675" y="27144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4931724" y="2730200"/>
              <a:ext cx="1644014" cy="0"/>
            </a:xfrm>
            <a:custGeom>
              <a:avLst/>
              <a:gdLst/>
              <a:ahLst/>
              <a:cxnLst/>
              <a:rect l="l" t="t" r="r" b="b"/>
              <a:pathLst>
                <a:path w="1644015">
                  <a:moveTo>
                    <a:pt x="0" y="0"/>
                  </a:moveTo>
                  <a:lnTo>
                    <a:pt x="16435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6575275" y="27144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6575275" y="27144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308233" y="2072063"/>
            <a:ext cx="1422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307843" y="3215063"/>
            <a:ext cx="1428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518033" y="2072063"/>
            <a:ext cx="1422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517643" y="3215063"/>
            <a:ext cx="1428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651634" y="2072063"/>
            <a:ext cx="1422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651243" y="3215063"/>
            <a:ext cx="1428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507824" y="2453063"/>
            <a:ext cx="1809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641424" y="2453063"/>
            <a:ext cx="1809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644962" y="2709653"/>
            <a:ext cx="6045200" cy="41275"/>
            <a:chOff x="1644962" y="2709653"/>
            <a:chExt cx="6045200" cy="41275"/>
          </a:xfrm>
        </p:grpSpPr>
        <p:sp>
          <p:nvSpPr>
            <p:cNvPr id="49" name="object 49"/>
            <p:cNvSpPr/>
            <p:nvPr/>
          </p:nvSpPr>
          <p:spPr>
            <a:xfrm>
              <a:off x="1649725" y="2729900"/>
              <a:ext cx="582295" cy="635"/>
            </a:xfrm>
            <a:custGeom>
              <a:avLst/>
              <a:gdLst/>
              <a:ahLst/>
              <a:cxnLst/>
              <a:rect l="l" t="t" r="r" b="b"/>
              <a:pathLst>
                <a:path w="582294" h="635">
                  <a:moveTo>
                    <a:pt x="0" y="0"/>
                  </a:moveTo>
                  <a:lnTo>
                    <a:pt x="582149" y="273"/>
                  </a:lnTo>
                </a:path>
              </a:pathLst>
            </a:custGeom>
            <a:ln w="9524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2231867" y="271444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14" y="0"/>
                  </a:lnTo>
                  <a:lnTo>
                    <a:pt x="43232" y="1575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2231867" y="271444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32" y="15752"/>
                  </a:lnTo>
                  <a:lnTo>
                    <a:pt x="14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7059925" y="2729875"/>
              <a:ext cx="582295" cy="635"/>
            </a:xfrm>
            <a:custGeom>
              <a:avLst/>
              <a:gdLst/>
              <a:ahLst/>
              <a:cxnLst/>
              <a:rect l="l" t="t" r="r" b="b"/>
              <a:pathLst>
                <a:path w="582295" h="635">
                  <a:moveTo>
                    <a:pt x="0" y="0"/>
                  </a:moveTo>
                  <a:lnTo>
                    <a:pt x="582149" y="273"/>
                  </a:lnTo>
                </a:path>
              </a:pathLst>
            </a:custGeom>
            <a:ln w="9524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7642068" y="271441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13" y="0"/>
                  </a:lnTo>
                  <a:lnTo>
                    <a:pt x="43231" y="1575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7642068" y="271441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31" y="15752"/>
                  </a:lnTo>
                  <a:lnTo>
                    <a:pt x="13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1831424" y="2453063"/>
            <a:ext cx="1809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317824" y="2453063"/>
            <a:ext cx="1809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430423" y="2567188"/>
            <a:ext cx="2698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500712" y="1863209"/>
            <a:ext cx="32384" cy="666115"/>
            <a:chOff x="2500712" y="1863209"/>
            <a:chExt cx="32384" cy="666115"/>
          </a:xfrm>
        </p:grpSpPr>
        <p:sp>
          <p:nvSpPr>
            <p:cNvPr id="59" name="object 59"/>
            <p:cNvSpPr/>
            <p:nvPr/>
          </p:nvSpPr>
          <p:spPr>
            <a:xfrm>
              <a:off x="2505474" y="1886687"/>
              <a:ext cx="12700" cy="638175"/>
            </a:xfrm>
            <a:custGeom>
              <a:avLst/>
              <a:gdLst/>
              <a:ahLst/>
              <a:cxnLst/>
              <a:rect l="l" t="t" r="r" b="b"/>
              <a:pathLst>
                <a:path w="12700" h="638175">
                  <a:moveTo>
                    <a:pt x="0" y="637862"/>
                  </a:moveTo>
                  <a:lnTo>
                    <a:pt x="1227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2506831" y="186797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19" y="29630"/>
                  </a:moveTo>
                  <a:lnTo>
                    <a:pt x="10915" y="18714"/>
                  </a:lnTo>
                  <a:lnTo>
                    <a:pt x="0" y="29218"/>
                  </a:lnTo>
                  <a:lnTo>
                    <a:pt x="11275" y="0"/>
                  </a:lnTo>
                  <a:lnTo>
                    <a:pt x="21419" y="2963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2506831" y="186797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915" y="18714"/>
                  </a:moveTo>
                  <a:lnTo>
                    <a:pt x="21419" y="29630"/>
                  </a:lnTo>
                  <a:lnTo>
                    <a:pt x="11275" y="0"/>
                  </a:lnTo>
                  <a:lnTo>
                    <a:pt x="0" y="29218"/>
                  </a:lnTo>
                  <a:lnTo>
                    <a:pt x="10915" y="1871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2165602" y="1529038"/>
            <a:ext cx="6927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Pronoun</a:t>
            </a:r>
          </a:p>
        </p:txBody>
      </p:sp>
      <p:sp>
        <p:nvSpPr>
          <p:cNvPr id="65" name="object 65"/>
          <p:cNvSpPr txBox="1"/>
          <p:nvPr/>
        </p:nvSpPr>
        <p:spPr>
          <a:xfrm>
            <a:off x="4010078" y="4292751"/>
            <a:ext cx="1644014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many-to-many</a:t>
            </a:r>
          </a:p>
        </p:txBody>
      </p:sp>
      <p:sp>
        <p:nvSpPr>
          <p:cNvPr id="63" name="object 63"/>
          <p:cNvSpPr txBox="1"/>
          <p:nvPr/>
        </p:nvSpPr>
        <p:spPr>
          <a:xfrm>
            <a:off x="4527420" y="1474150"/>
            <a:ext cx="3892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Verb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630607" y="1460350"/>
            <a:ext cx="4495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Noun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Recap - Forward Propagation in RNN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2249" y="3748463"/>
            <a:ext cx="915035" cy="65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timestep 1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5649" y="3748463"/>
            <a:ext cx="915035" cy="65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timestep 3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31862" y="2595987"/>
            <a:ext cx="442595" cy="421005"/>
            <a:chOff x="2131862" y="2595987"/>
            <a:chExt cx="442595" cy="421005"/>
          </a:xfrm>
        </p:grpSpPr>
        <p:sp>
          <p:nvSpPr>
            <p:cNvPr id="6" name="object 6"/>
            <p:cNvSpPr/>
            <p:nvPr/>
          </p:nvSpPr>
          <p:spPr>
            <a:xfrm>
              <a:off x="2136625" y="26007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69" h="411480">
                  <a:moveTo>
                    <a:pt x="364348" y="411299"/>
                  </a:move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136625" y="26007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69" h="411480">
                  <a:moveTo>
                    <a:pt x="0" y="68551"/>
                  </a:move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04328" y="2681813"/>
            <a:ext cx="2705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332579" y="2595987"/>
            <a:ext cx="2451735" cy="1091565"/>
            <a:chOff x="2332579" y="2595987"/>
            <a:chExt cx="2451735" cy="1091565"/>
          </a:xfrm>
        </p:grpSpPr>
        <p:sp>
          <p:nvSpPr>
            <p:cNvPr id="10" name="object 10"/>
            <p:cNvSpPr/>
            <p:nvPr/>
          </p:nvSpPr>
          <p:spPr>
            <a:xfrm>
              <a:off x="2353074" y="3069199"/>
              <a:ext cx="0" cy="613410"/>
            </a:xfrm>
            <a:custGeom>
              <a:avLst/>
              <a:gdLst/>
              <a:ahLst/>
              <a:cxnLst/>
              <a:rect l="l" t="t" r="r" b="b"/>
              <a:pathLst>
                <a:path h="613410">
                  <a:moveTo>
                    <a:pt x="0" y="613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337342" y="3025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337342" y="3025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346425" y="26007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364348" y="411299"/>
                  </a:move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1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346425" y="26007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0" y="68551"/>
                  </a:move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1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414127" y="2681813"/>
            <a:ext cx="2705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542379" y="2595987"/>
            <a:ext cx="2375535" cy="1091565"/>
            <a:chOff x="4542379" y="2595987"/>
            <a:chExt cx="2375535" cy="1091565"/>
          </a:xfrm>
        </p:grpSpPr>
        <p:sp>
          <p:nvSpPr>
            <p:cNvPr id="17" name="object 17"/>
            <p:cNvSpPr/>
            <p:nvPr/>
          </p:nvSpPr>
          <p:spPr>
            <a:xfrm>
              <a:off x="4562874" y="3069199"/>
              <a:ext cx="0" cy="613410"/>
            </a:xfrm>
            <a:custGeom>
              <a:avLst/>
              <a:gdLst/>
              <a:ahLst/>
              <a:cxnLst/>
              <a:rect l="l" t="t" r="r" b="b"/>
              <a:pathLst>
                <a:path h="613410">
                  <a:moveTo>
                    <a:pt x="0" y="613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547142" y="3025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4547142" y="3025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480025" y="26007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364348" y="411299"/>
                  </a:move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480025" y="26007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0" y="68551"/>
                  </a:move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547728" y="2681813"/>
            <a:ext cx="2705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564762" y="1939409"/>
            <a:ext cx="4159250" cy="1748155"/>
            <a:chOff x="2564762" y="1939409"/>
            <a:chExt cx="4159250" cy="1748155"/>
          </a:xfrm>
        </p:grpSpPr>
        <p:sp>
          <p:nvSpPr>
            <p:cNvPr id="24" name="object 24"/>
            <p:cNvSpPr/>
            <p:nvPr/>
          </p:nvSpPr>
          <p:spPr>
            <a:xfrm>
              <a:off x="6696474" y="3069200"/>
              <a:ext cx="0" cy="613410"/>
            </a:xfrm>
            <a:custGeom>
              <a:avLst/>
              <a:gdLst/>
              <a:ahLst/>
              <a:cxnLst/>
              <a:rect l="l" t="t" r="r" b="b"/>
              <a:pathLst>
                <a:path h="613410">
                  <a:moveTo>
                    <a:pt x="0" y="613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6680742" y="3025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6680742" y="3025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6696474" y="1962887"/>
              <a:ext cx="12700" cy="638175"/>
            </a:xfrm>
            <a:custGeom>
              <a:avLst/>
              <a:gdLst/>
              <a:ahLst/>
              <a:cxnLst/>
              <a:rect l="l" t="t" r="r" b="b"/>
              <a:pathLst>
                <a:path w="12700" h="638175">
                  <a:moveTo>
                    <a:pt x="0" y="637862"/>
                  </a:moveTo>
                  <a:lnTo>
                    <a:pt x="1227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6697831" y="194417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19" y="29630"/>
                  </a:moveTo>
                  <a:lnTo>
                    <a:pt x="10915" y="18714"/>
                  </a:lnTo>
                  <a:lnTo>
                    <a:pt x="0" y="29218"/>
                  </a:lnTo>
                  <a:lnTo>
                    <a:pt x="11275" y="0"/>
                  </a:lnTo>
                  <a:lnTo>
                    <a:pt x="21419" y="2963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6697831" y="194417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915" y="18714"/>
                  </a:moveTo>
                  <a:lnTo>
                    <a:pt x="21419" y="29630"/>
                  </a:lnTo>
                  <a:lnTo>
                    <a:pt x="11275" y="0"/>
                  </a:lnTo>
                  <a:lnTo>
                    <a:pt x="0" y="29218"/>
                  </a:lnTo>
                  <a:lnTo>
                    <a:pt x="10915" y="1871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569524" y="2806400"/>
              <a:ext cx="1720214" cy="0"/>
            </a:xfrm>
            <a:custGeom>
              <a:avLst/>
              <a:gdLst/>
              <a:ahLst/>
              <a:cxnLst/>
              <a:rect l="l" t="t" r="r" b="b"/>
              <a:pathLst>
                <a:path w="1720214">
                  <a:moveTo>
                    <a:pt x="0" y="0"/>
                  </a:moveTo>
                  <a:lnTo>
                    <a:pt x="17197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4289275" y="27906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4289275" y="27906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779324" y="2806400"/>
              <a:ext cx="1644014" cy="0"/>
            </a:xfrm>
            <a:custGeom>
              <a:avLst/>
              <a:gdLst/>
              <a:ahLst/>
              <a:cxnLst/>
              <a:rect l="l" t="t" r="r" b="b"/>
              <a:pathLst>
                <a:path w="1644014">
                  <a:moveTo>
                    <a:pt x="0" y="0"/>
                  </a:moveTo>
                  <a:lnTo>
                    <a:pt x="16435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6422875" y="27906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6422875" y="27906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155443" y="3291263"/>
            <a:ext cx="1428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65243" y="3291263"/>
            <a:ext cx="1428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499233" y="1629862"/>
            <a:ext cx="2520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ŷ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98843" y="3291263"/>
            <a:ext cx="1428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355424" y="2529263"/>
            <a:ext cx="1809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489024" y="2529263"/>
            <a:ext cx="1809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492562" y="2785878"/>
            <a:ext cx="635000" cy="41275"/>
            <a:chOff x="1492562" y="2785878"/>
            <a:chExt cx="635000" cy="41275"/>
          </a:xfrm>
        </p:grpSpPr>
        <p:sp>
          <p:nvSpPr>
            <p:cNvPr id="43" name="object 43"/>
            <p:cNvSpPr/>
            <p:nvPr/>
          </p:nvSpPr>
          <p:spPr>
            <a:xfrm>
              <a:off x="1497324" y="2806100"/>
              <a:ext cx="582295" cy="635"/>
            </a:xfrm>
            <a:custGeom>
              <a:avLst/>
              <a:gdLst/>
              <a:ahLst/>
              <a:cxnLst/>
              <a:rect l="l" t="t" r="r" b="b"/>
              <a:pathLst>
                <a:path w="582294" h="635">
                  <a:moveTo>
                    <a:pt x="0" y="0"/>
                  </a:moveTo>
                  <a:lnTo>
                    <a:pt x="582149" y="273"/>
                  </a:lnTo>
                </a:path>
              </a:pathLst>
            </a:custGeom>
            <a:ln w="9524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2079467" y="279064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14" y="0"/>
                  </a:lnTo>
                  <a:lnTo>
                    <a:pt x="43232" y="1575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2079467" y="279064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32" y="15752"/>
                  </a:lnTo>
                  <a:lnTo>
                    <a:pt x="14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278023" y="2681663"/>
            <a:ext cx="2698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112049" y="3748463"/>
            <a:ext cx="915035" cy="65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timestep 2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679024" y="2529263"/>
            <a:ext cx="1809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Recap - Forward Propagation in RNN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31862" y="2595987"/>
            <a:ext cx="442595" cy="421005"/>
            <a:chOff x="2131862" y="2595987"/>
            <a:chExt cx="442595" cy="421005"/>
          </a:xfrm>
        </p:grpSpPr>
        <p:sp>
          <p:nvSpPr>
            <p:cNvPr id="4" name="object 4"/>
            <p:cNvSpPr/>
            <p:nvPr/>
          </p:nvSpPr>
          <p:spPr>
            <a:xfrm>
              <a:off x="2136625" y="26007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69" h="411480">
                  <a:moveTo>
                    <a:pt x="364348" y="411299"/>
                  </a:move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136625" y="26007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69" h="411480">
                  <a:moveTo>
                    <a:pt x="0" y="68551"/>
                  </a:move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04328" y="2681813"/>
            <a:ext cx="2705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92562" y="2785878"/>
            <a:ext cx="881380" cy="897255"/>
            <a:chOff x="1492562" y="2785878"/>
            <a:chExt cx="881380" cy="897255"/>
          </a:xfrm>
        </p:grpSpPr>
        <p:sp>
          <p:nvSpPr>
            <p:cNvPr id="8" name="object 8"/>
            <p:cNvSpPr/>
            <p:nvPr/>
          </p:nvSpPr>
          <p:spPr>
            <a:xfrm>
              <a:off x="2353074" y="3069200"/>
              <a:ext cx="0" cy="613410"/>
            </a:xfrm>
            <a:custGeom>
              <a:avLst/>
              <a:gdLst/>
              <a:ahLst/>
              <a:cxnLst/>
              <a:rect l="l" t="t" r="r" b="b"/>
              <a:pathLst>
                <a:path h="613410">
                  <a:moveTo>
                    <a:pt x="0" y="613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37342" y="3025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337342" y="3025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497324" y="2806100"/>
              <a:ext cx="582295" cy="635"/>
            </a:xfrm>
            <a:custGeom>
              <a:avLst/>
              <a:gdLst/>
              <a:ahLst/>
              <a:cxnLst/>
              <a:rect l="l" t="t" r="r" b="b"/>
              <a:pathLst>
                <a:path w="582294" h="635">
                  <a:moveTo>
                    <a:pt x="0" y="0"/>
                  </a:moveTo>
                  <a:lnTo>
                    <a:pt x="582149" y="273"/>
                  </a:lnTo>
                </a:path>
              </a:pathLst>
            </a:custGeom>
            <a:ln w="9524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079467" y="279064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14" y="0"/>
                  </a:lnTo>
                  <a:lnTo>
                    <a:pt x="43232" y="1575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079467" y="279064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32" y="15752"/>
                  </a:lnTo>
                  <a:lnTo>
                    <a:pt x="14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78023" y="2681663"/>
            <a:ext cx="2698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89549" y="3291263"/>
            <a:ext cx="940435" cy="10503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13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marR="43180" indent="335280">
              <a:lnSpc>
                <a:spcPct val="196500"/>
              </a:lnSpc>
              <a:spcBef>
                <a:spcPts val="295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timestep 1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568615" y="2080013"/>
            <a:ext cx="1784185" cy="684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350" b="1" baseline="-3395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sz="1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g( W.H</a:t>
            </a:r>
            <a:r>
              <a:rPr sz="1350" b="1" baseline="-3395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sz="1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Ux</a:t>
            </a:r>
            <a:r>
              <a:rPr sz="1350" b="1" baseline="-3395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sz="1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2555">
              <a:lnSpc>
                <a:spcPct val="100000"/>
              </a:lnSpc>
            </a:pPr>
            <a:r>
              <a:rPr sz="1400" b="1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Recap - Forward Propagation in RNN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2249" y="3748463"/>
            <a:ext cx="915035" cy="65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timestep 1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31862" y="2595987"/>
            <a:ext cx="442595" cy="421005"/>
            <a:chOff x="2131862" y="2595987"/>
            <a:chExt cx="442595" cy="421005"/>
          </a:xfrm>
        </p:grpSpPr>
        <p:sp>
          <p:nvSpPr>
            <p:cNvPr id="5" name="object 5"/>
            <p:cNvSpPr/>
            <p:nvPr/>
          </p:nvSpPr>
          <p:spPr>
            <a:xfrm>
              <a:off x="2136625" y="26007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69" h="411480">
                  <a:moveTo>
                    <a:pt x="364348" y="411299"/>
                  </a:move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136625" y="26007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69" h="411480">
                  <a:moveTo>
                    <a:pt x="0" y="68551"/>
                  </a:move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04328" y="2681813"/>
            <a:ext cx="2705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32579" y="2595987"/>
            <a:ext cx="2451735" cy="1091565"/>
            <a:chOff x="2332579" y="2595987"/>
            <a:chExt cx="2451735" cy="1091565"/>
          </a:xfrm>
        </p:grpSpPr>
        <p:sp>
          <p:nvSpPr>
            <p:cNvPr id="9" name="object 9"/>
            <p:cNvSpPr/>
            <p:nvPr/>
          </p:nvSpPr>
          <p:spPr>
            <a:xfrm>
              <a:off x="2353074" y="3069199"/>
              <a:ext cx="0" cy="613410"/>
            </a:xfrm>
            <a:custGeom>
              <a:avLst/>
              <a:gdLst/>
              <a:ahLst/>
              <a:cxnLst/>
              <a:rect l="l" t="t" r="r" b="b"/>
              <a:pathLst>
                <a:path h="613410">
                  <a:moveTo>
                    <a:pt x="0" y="613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337342" y="3025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337342" y="3025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346425" y="26007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364348" y="411299"/>
                  </a:move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1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346425" y="26007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0" y="68551"/>
                  </a:move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1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414127" y="2681813"/>
            <a:ext cx="2705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564762" y="2785904"/>
            <a:ext cx="2018664" cy="901700"/>
            <a:chOff x="2564762" y="2785904"/>
            <a:chExt cx="2018664" cy="901700"/>
          </a:xfrm>
        </p:grpSpPr>
        <p:sp>
          <p:nvSpPr>
            <p:cNvPr id="16" name="object 16"/>
            <p:cNvSpPr/>
            <p:nvPr/>
          </p:nvSpPr>
          <p:spPr>
            <a:xfrm>
              <a:off x="4562874" y="3069200"/>
              <a:ext cx="0" cy="613410"/>
            </a:xfrm>
            <a:custGeom>
              <a:avLst/>
              <a:gdLst/>
              <a:ahLst/>
              <a:cxnLst/>
              <a:rect l="l" t="t" r="r" b="b"/>
              <a:pathLst>
                <a:path h="613410">
                  <a:moveTo>
                    <a:pt x="0" y="613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547142" y="3025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547142" y="3025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569524" y="2806400"/>
              <a:ext cx="1720214" cy="0"/>
            </a:xfrm>
            <a:custGeom>
              <a:avLst/>
              <a:gdLst/>
              <a:ahLst/>
              <a:cxnLst/>
              <a:rect l="l" t="t" r="r" b="b"/>
              <a:pathLst>
                <a:path w="1720214">
                  <a:moveTo>
                    <a:pt x="0" y="0"/>
                  </a:moveTo>
                  <a:lnTo>
                    <a:pt x="17197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4289275" y="27906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4289275" y="27906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155443" y="3291263"/>
            <a:ext cx="1428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65243" y="3291263"/>
            <a:ext cx="1428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55424" y="2529263"/>
            <a:ext cx="1809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492562" y="2785878"/>
            <a:ext cx="635000" cy="41275"/>
            <a:chOff x="1492562" y="2785878"/>
            <a:chExt cx="635000" cy="41275"/>
          </a:xfrm>
        </p:grpSpPr>
        <p:sp>
          <p:nvSpPr>
            <p:cNvPr id="26" name="object 26"/>
            <p:cNvSpPr/>
            <p:nvPr/>
          </p:nvSpPr>
          <p:spPr>
            <a:xfrm>
              <a:off x="1497324" y="2806100"/>
              <a:ext cx="582295" cy="635"/>
            </a:xfrm>
            <a:custGeom>
              <a:avLst/>
              <a:gdLst/>
              <a:ahLst/>
              <a:cxnLst/>
              <a:rect l="l" t="t" r="r" b="b"/>
              <a:pathLst>
                <a:path w="582294" h="635">
                  <a:moveTo>
                    <a:pt x="0" y="0"/>
                  </a:moveTo>
                  <a:lnTo>
                    <a:pt x="582149" y="273"/>
                  </a:lnTo>
                </a:path>
              </a:pathLst>
            </a:custGeom>
            <a:ln w="9524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2079467" y="279064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14" y="0"/>
                  </a:lnTo>
                  <a:lnTo>
                    <a:pt x="43232" y="1575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079467" y="279064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32" y="15752"/>
                  </a:lnTo>
                  <a:lnTo>
                    <a:pt x="14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278023" y="2681663"/>
            <a:ext cx="2698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12049" y="3748463"/>
            <a:ext cx="915035" cy="65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timestep 2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78415" y="2080013"/>
            <a:ext cx="16097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350" b="1" baseline="-3395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sz="1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g( W.H</a:t>
            </a:r>
            <a:r>
              <a:rPr sz="1350" b="1" baseline="-3395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sz="1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Ux</a:t>
            </a:r>
            <a:r>
              <a:rPr sz="1350" b="1" baseline="-3395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sz="1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68615" y="2080013"/>
            <a:ext cx="1609725" cy="684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350" b="1" baseline="-3395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sz="1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g( W.H</a:t>
            </a:r>
            <a:r>
              <a:rPr sz="1350" b="1" baseline="-3395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sz="1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Ux</a:t>
            </a:r>
            <a:r>
              <a:rPr sz="1350" b="1" baseline="-3395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sz="1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2555">
              <a:lnSpc>
                <a:spcPct val="100000"/>
              </a:lnSpc>
            </a:pPr>
            <a:r>
              <a:rPr sz="1400" b="1" dirty="0">
                <a:solidFill>
                  <a:srgbClr val="0B53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10</TotalTime>
  <Words>776</Words>
  <Application>Microsoft Office PowerPoint</Application>
  <PresentationFormat>On-screen Show (16:9)</PresentationFormat>
  <Paragraphs>359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Trebuchet MS</vt:lpstr>
      <vt:lpstr>GenAITheme3-whiteBG</vt:lpstr>
      <vt:lpstr>Recap of RNN / LSTM / GRU</vt:lpstr>
      <vt:lpstr>Recap - RNN Architecture</vt:lpstr>
      <vt:lpstr>Recap - RNN Architecture</vt:lpstr>
      <vt:lpstr>Recap - RNN Architecture</vt:lpstr>
      <vt:lpstr>Recap - RNN Architecture Variants</vt:lpstr>
      <vt:lpstr>Recap - RNN Architecture Variants</vt:lpstr>
      <vt:lpstr>Recap - Forward Propagation in RNN</vt:lpstr>
      <vt:lpstr>Recap - Forward Propagation in RNN</vt:lpstr>
      <vt:lpstr>Recap - Forward Propagation in RNN</vt:lpstr>
      <vt:lpstr>Recap - Forward Propagation in RNN</vt:lpstr>
      <vt:lpstr>Recap - Forward Propagation in RNN</vt:lpstr>
      <vt:lpstr>Recap - Back Propagation in RNN</vt:lpstr>
      <vt:lpstr>Recap - Back Propagation in RNN</vt:lpstr>
      <vt:lpstr>Recap - Issues with RNN</vt:lpstr>
      <vt:lpstr>Recap - LSTM</vt:lpstr>
      <vt:lpstr>Recap - LSTM</vt:lpstr>
      <vt:lpstr>Recap - LSTM</vt:lpstr>
      <vt:lpstr>Recap - LSTM</vt:lpstr>
      <vt:lpstr>Recap - LSTM</vt:lpstr>
      <vt:lpstr>Recap - LSTM</vt:lpstr>
      <vt:lpstr>Recap - LSTM</vt:lpstr>
      <vt:lpstr>Recap - GRU</vt:lpstr>
      <vt:lpstr>Recap - CNN 1-D</vt:lpstr>
      <vt:lpstr>Projects</vt:lpstr>
      <vt:lpstr>Projects</vt:lpstr>
      <vt:lpstr>Projects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dell</cp:lastModifiedBy>
  <cp:revision>7</cp:revision>
  <dcterms:created xsi:type="dcterms:W3CDTF">2025-03-04T06:15:24Z</dcterms:created>
  <dcterms:modified xsi:type="dcterms:W3CDTF">2025-03-04T07:18:03Z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2025-03-04T00:00:00Z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2025-03-04T00:00:00Z</vt:filetime>
  </property>
</Properties>
</file>