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86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726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0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5548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6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651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0314" y="2174539"/>
            <a:ext cx="586828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>
                <a:solidFill>
                  <a:srgbClr val="FF5900"/>
                </a:solidFill>
              </a:rPr>
              <a:t>Recap</a:t>
            </a:r>
            <a:r>
              <a:rPr spc="-75" dirty="0">
                <a:solidFill>
                  <a:srgbClr val="FF5900"/>
                </a:solidFill>
              </a:rPr>
              <a:t> </a:t>
            </a:r>
            <a:r>
              <a:rPr spc="145" dirty="0">
                <a:solidFill>
                  <a:srgbClr val="FF5900"/>
                </a:solidFill>
              </a:rPr>
              <a:t>of</a:t>
            </a:r>
            <a:r>
              <a:rPr spc="-75" dirty="0">
                <a:solidFill>
                  <a:srgbClr val="FF5900"/>
                </a:solidFill>
              </a:rPr>
              <a:t> </a:t>
            </a:r>
            <a:r>
              <a:rPr spc="65" dirty="0">
                <a:solidFill>
                  <a:srgbClr val="FF5900"/>
                </a:solidFill>
              </a:rPr>
              <a:t>Getting</a:t>
            </a:r>
            <a:r>
              <a:rPr spc="-70" dirty="0">
                <a:solidFill>
                  <a:srgbClr val="FF5900"/>
                </a:solidFill>
              </a:rPr>
              <a:t> </a:t>
            </a:r>
            <a:r>
              <a:rPr spc="105" dirty="0">
                <a:solidFill>
                  <a:srgbClr val="FF5900"/>
                </a:solidFill>
              </a:rPr>
              <a:t>Started</a:t>
            </a:r>
            <a:r>
              <a:rPr spc="-80" dirty="0">
                <a:solidFill>
                  <a:srgbClr val="FF5900"/>
                </a:solidFill>
              </a:rPr>
              <a:t> </a:t>
            </a:r>
            <a:r>
              <a:rPr spc="55" dirty="0">
                <a:solidFill>
                  <a:srgbClr val="FF5900"/>
                </a:solidFill>
              </a:rPr>
              <a:t>with</a:t>
            </a:r>
            <a:r>
              <a:rPr spc="-80" dirty="0">
                <a:solidFill>
                  <a:srgbClr val="FF5900"/>
                </a:solidFill>
              </a:rPr>
              <a:t> </a:t>
            </a:r>
            <a:r>
              <a:rPr spc="50" dirty="0">
                <a:solidFill>
                  <a:srgbClr val="FF5900"/>
                </a:solidFill>
              </a:rPr>
              <a:t>NLP</a:t>
            </a:r>
            <a:endParaRPr dirty="0">
              <a:solidFill>
                <a:srgbClr val="FF59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2645199"/>
            <a:ext cx="1502410" cy="1190625"/>
            <a:chOff x="437312" y="2645199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410" y="3010850"/>
            <a:ext cx="8419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Ranked Retrieval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2645199"/>
            <a:ext cx="1502410" cy="1190625"/>
            <a:chOff x="2101155" y="2645199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0227" y="3010850"/>
            <a:ext cx="902573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" marR="5080" indent="-222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Language Modeling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3764998" y="2645199"/>
            <a:ext cx="1502410" cy="1190625"/>
            <a:chOff x="3764998" y="2645199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05132" y="2906075"/>
            <a:ext cx="122237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for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23" name="object 23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28841" y="2645199"/>
            <a:ext cx="1502410" cy="1190625"/>
            <a:chOff x="5428841" y="2645199"/>
            <a:chExt cx="1502410" cy="1190625"/>
          </a:xfrm>
        </p:grpSpPr>
        <p:sp>
          <p:nvSpPr>
            <p:cNvPr id="27" name="object 27"/>
            <p:cNvSpPr/>
            <p:nvPr/>
          </p:nvSpPr>
          <p:spPr>
            <a:xfrm>
              <a:off x="5433604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433604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31926" y="3010850"/>
            <a:ext cx="109474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57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Classiﬁcation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31" name="object 31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35" name="object 35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2645199"/>
            <a:ext cx="1502410" cy="1190625"/>
            <a:chOff x="437312" y="2645199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410" y="3010850"/>
            <a:ext cx="7657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Ranked Retrieval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2645199"/>
            <a:ext cx="1502410" cy="1190625"/>
            <a:chOff x="2101155" y="2645199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0227" y="3010850"/>
            <a:ext cx="902573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" marR="5080" indent="-222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Language Modeling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3764998" y="2645199"/>
            <a:ext cx="1502410" cy="1190625"/>
            <a:chOff x="3764998" y="2645199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05132" y="2906075"/>
            <a:ext cx="122237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for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23" name="object 23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28841" y="2645199"/>
            <a:ext cx="1502410" cy="1190625"/>
            <a:chOff x="5428841" y="2645199"/>
            <a:chExt cx="1502410" cy="1190625"/>
          </a:xfrm>
        </p:grpSpPr>
        <p:sp>
          <p:nvSpPr>
            <p:cNvPr id="27" name="object 27"/>
            <p:cNvSpPr/>
            <p:nvPr/>
          </p:nvSpPr>
          <p:spPr>
            <a:xfrm>
              <a:off x="5433604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433604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631926" y="3010850"/>
            <a:ext cx="109474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576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Classiﬁcation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31" name="object 31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35" name="object 35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092698" y="2645187"/>
            <a:ext cx="1502410" cy="1190625"/>
            <a:chOff x="7092698" y="2645187"/>
            <a:chExt cx="1502410" cy="1190625"/>
          </a:xfrm>
        </p:grpSpPr>
        <p:sp>
          <p:nvSpPr>
            <p:cNvPr id="39" name="object 39"/>
            <p:cNvSpPr/>
            <p:nvPr/>
          </p:nvSpPr>
          <p:spPr>
            <a:xfrm>
              <a:off x="7097461" y="26499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097461" y="26499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294220" y="2801287"/>
            <a:ext cx="1098550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Unsupervised NLP -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1610" marR="172720" indent="-635" algn="ctr">
              <a:lnSpc>
                <a:spcPts val="165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Topic Modeling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20653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5900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Topics Covered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4" name="object 4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51676" y="1501788"/>
            <a:ext cx="1073785" cy="8833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47234" y="1711338"/>
            <a:ext cx="121031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2645199"/>
            <a:ext cx="1502410" cy="1190625"/>
            <a:chOff x="437312" y="2645199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410" y="3010850"/>
            <a:ext cx="8419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Ranked Retrieval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23" name="object 23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2645199"/>
            <a:ext cx="1502410" cy="1190625"/>
            <a:chOff x="437312" y="2645199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410" y="3010850"/>
            <a:ext cx="7657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Ranked Retrieval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76" y="1501788"/>
            <a:ext cx="1073785" cy="881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2645199"/>
            <a:ext cx="1502410" cy="1190625"/>
            <a:chOff x="2101155" y="2645199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0227" y="3010850"/>
            <a:ext cx="978773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" marR="5080" indent="-222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Language Modeling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800863" y="1711338"/>
            <a:ext cx="7581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23" name="object 23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47234" y="1711338"/>
            <a:ext cx="1210310" cy="43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27" name="object 27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7312" y="2645199"/>
            <a:ext cx="1502410" cy="1190625"/>
            <a:chOff x="437312" y="2645199"/>
            <a:chExt cx="1502410" cy="1190625"/>
          </a:xfrm>
        </p:grpSpPr>
        <p:sp>
          <p:nvSpPr>
            <p:cNvPr id="3" name="object 3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442075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4410" y="3010850"/>
            <a:ext cx="841990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476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Ranked Retrieval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764998" y="1345687"/>
            <a:ext cx="1502410" cy="1190625"/>
            <a:chOff x="3764998" y="1345687"/>
            <a:chExt cx="1502410" cy="1190625"/>
          </a:xfrm>
        </p:grpSpPr>
        <p:sp>
          <p:nvSpPr>
            <p:cNvPr id="7" name="object 7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9761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42052" y="1711338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835" marR="5080" indent="-64769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Extraction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7312" y="1345687"/>
            <a:ext cx="1502410" cy="1190625"/>
            <a:chOff x="437312" y="1345687"/>
            <a:chExt cx="1502410" cy="1190625"/>
          </a:xfrm>
        </p:grpSpPr>
        <p:sp>
          <p:nvSpPr>
            <p:cNvPr id="11" name="object 11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42075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3" y="87594"/>
                  </a:lnTo>
                  <a:lnTo>
                    <a:pt x="1477523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676" y="1501788"/>
            <a:ext cx="1073785" cy="88338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065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 Processing: Handling text data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101155" y="2645199"/>
            <a:ext cx="1502410" cy="1190625"/>
            <a:chOff x="2101155" y="2645199"/>
            <a:chExt cx="1502410" cy="1190625"/>
          </a:xfrm>
        </p:grpSpPr>
        <p:sp>
          <p:nvSpPr>
            <p:cNvPr id="15" name="object 15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500"/>
                  </a:move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105918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500"/>
                  </a:lnTo>
                  <a:lnTo>
                    <a:pt x="196753" y="1180500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450227" y="3010850"/>
            <a:ext cx="978773" cy="445443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4290" marR="5080" indent="-2222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Language Modeling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3764998" y="2645199"/>
            <a:ext cx="1502410" cy="1190625"/>
            <a:chOff x="3764998" y="2645199"/>
            <a:chExt cx="1502410" cy="1190625"/>
          </a:xfrm>
        </p:grpSpPr>
        <p:sp>
          <p:nvSpPr>
            <p:cNvPr id="19" name="object 19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6" y="1180500"/>
                  </a:move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769761" y="26499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6" y="0"/>
                  </a:lnTo>
                  <a:lnTo>
                    <a:pt x="1334310" y="3815"/>
                  </a:lnTo>
                  <a:lnTo>
                    <a:pt x="1371040" y="14977"/>
                  </a:lnTo>
                  <a:lnTo>
                    <a:pt x="1404905" y="33057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90"/>
                  </a:lnTo>
                  <a:lnTo>
                    <a:pt x="1492499" y="196753"/>
                  </a:lnTo>
                  <a:lnTo>
                    <a:pt x="1492499" y="983746"/>
                  </a:lnTo>
                  <a:lnTo>
                    <a:pt x="1487303" y="1028860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60" y="1175303"/>
                  </a:lnTo>
                  <a:lnTo>
                    <a:pt x="1295746" y="1180500"/>
                  </a:lnTo>
                  <a:lnTo>
                    <a:pt x="196753" y="1180500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60"/>
                  </a:lnTo>
                  <a:lnTo>
                    <a:pt x="0" y="983746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905132" y="2906075"/>
            <a:ext cx="1222375" cy="6653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for text data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28841" y="1345687"/>
            <a:ext cx="1502410" cy="1190625"/>
            <a:chOff x="5428841" y="1345687"/>
            <a:chExt cx="1502410" cy="1190625"/>
          </a:xfrm>
        </p:grpSpPr>
        <p:sp>
          <p:nvSpPr>
            <p:cNvPr id="23" name="object 23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433604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2" y="57627"/>
                  </a:lnTo>
                  <a:lnTo>
                    <a:pt x="1459443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00863" y="1711338"/>
            <a:ext cx="75819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33985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String Similarity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01155" y="1345687"/>
            <a:ext cx="1502410" cy="1190625"/>
            <a:chOff x="2101155" y="1345687"/>
            <a:chExt cx="1502410" cy="1190625"/>
          </a:xfrm>
        </p:grpSpPr>
        <p:sp>
          <p:nvSpPr>
            <p:cNvPr id="27" name="object 27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105918" y="1350450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5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39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7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39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247234" y="1711338"/>
            <a:ext cx="1210310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664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92687" y="1345699"/>
            <a:ext cx="1502410" cy="1190625"/>
            <a:chOff x="7092687" y="1345699"/>
            <a:chExt cx="1502410" cy="1190625"/>
          </a:xfrm>
        </p:grpSpPr>
        <p:sp>
          <p:nvSpPr>
            <p:cNvPr id="31" name="object 31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1295745" y="1180499"/>
                  </a:move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097449" y="1350462"/>
              <a:ext cx="1492885" cy="1181100"/>
            </a:xfrm>
            <a:custGeom>
              <a:avLst/>
              <a:gdLst/>
              <a:ahLst/>
              <a:cxnLst/>
              <a:rect l="l" t="t" r="r" b="b"/>
              <a:pathLst>
                <a:path w="1492884" h="1181100">
                  <a:moveTo>
                    <a:pt x="0" y="196753"/>
                  </a:moveTo>
                  <a:lnTo>
                    <a:pt x="5196" y="151640"/>
                  </a:lnTo>
                  <a:lnTo>
                    <a:pt x="19998" y="110226"/>
                  </a:lnTo>
                  <a:lnTo>
                    <a:pt x="43224" y="73694"/>
                  </a:lnTo>
                  <a:lnTo>
                    <a:pt x="73694" y="43224"/>
                  </a:lnTo>
                  <a:lnTo>
                    <a:pt x="110226" y="19998"/>
                  </a:lnTo>
                  <a:lnTo>
                    <a:pt x="151640" y="5196"/>
                  </a:lnTo>
                  <a:lnTo>
                    <a:pt x="196753" y="0"/>
                  </a:lnTo>
                  <a:lnTo>
                    <a:pt x="1295745" y="0"/>
                  </a:lnTo>
                  <a:lnTo>
                    <a:pt x="1334309" y="3815"/>
                  </a:lnTo>
                  <a:lnTo>
                    <a:pt x="1371040" y="14976"/>
                  </a:lnTo>
                  <a:lnTo>
                    <a:pt x="1404905" y="33056"/>
                  </a:lnTo>
                  <a:lnTo>
                    <a:pt x="1434871" y="57627"/>
                  </a:lnTo>
                  <a:lnTo>
                    <a:pt x="1459442" y="87594"/>
                  </a:lnTo>
                  <a:lnTo>
                    <a:pt x="1477522" y="121459"/>
                  </a:lnTo>
                  <a:lnTo>
                    <a:pt x="1488684" y="158189"/>
                  </a:lnTo>
                  <a:lnTo>
                    <a:pt x="1492499" y="196753"/>
                  </a:lnTo>
                  <a:lnTo>
                    <a:pt x="1492499" y="983745"/>
                  </a:lnTo>
                  <a:lnTo>
                    <a:pt x="1487303" y="1028859"/>
                  </a:lnTo>
                  <a:lnTo>
                    <a:pt x="1472501" y="1070273"/>
                  </a:lnTo>
                  <a:lnTo>
                    <a:pt x="1449275" y="1106805"/>
                  </a:lnTo>
                  <a:lnTo>
                    <a:pt x="1418805" y="1137275"/>
                  </a:lnTo>
                  <a:lnTo>
                    <a:pt x="1382273" y="1160501"/>
                  </a:lnTo>
                  <a:lnTo>
                    <a:pt x="1340859" y="1175303"/>
                  </a:lnTo>
                  <a:lnTo>
                    <a:pt x="1295745" y="1180499"/>
                  </a:lnTo>
                  <a:lnTo>
                    <a:pt x="196753" y="1180499"/>
                  </a:lnTo>
                  <a:lnTo>
                    <a:pt x="151640" y="1175303"/>
                  </a:lnTo>
                  <a:lnTo>
                    <a:pt x="110226" y="1160501"/>
                  </a:lnTo>
                  <a:lnTo>
                    <a:pt x="73694" y="1137275"/>
                  </a:lnTo>
                  <a:lnTo>
                    <a:pt x="43224" y="1106805"/>
                  </a:lnTo>
                  <a:lnTo>
                    <a:pt x="19998" y="1070273"/>
                  </a:lnTo>
                  <a:lnTo>
                    <a:pt x="5196" y="1028859"/>
                  </a:lnTo>
                  <a:lnTo>
                    <a:pt x="0" y="983745"/>
                  </a:lnTo>
                  <a:lnTo>
                    <a:pt x="0" y="196753"/>
                  </a:lnTo>
                  <a:close/>
                </a:path>
              </a:pathLst>
            </a:custGeom>
            <a:ln w="9524">
              <a:solidFill>
                <a:srgbClr val="A7A7A7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69741" y="1711350"/>
            <a:ext cx="94741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32715" marR="5080" indent="-12065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Information Retrieval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Covered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190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Recap of Getting Started with NLP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2</cp:revision>
  <dcterms:created xsi:type="dcterms:W3CDTF">2025-03-04T06:16:15Z</dcterms:created>
  <dcterms:modified xsi:type="dcterms:W3CDTF">2025-03-04T07:22:15Z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