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3846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931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985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7724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011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407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5838" y="2090280"/>
            <a:ext cx="696376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Challenges in N-Gram Language Modeling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solidFill>
                  <a:srgbClr val="FF5900"/>
                </a:solidFill>
              </a:rPr>
              <a:t>N-</a:t>
            </a:r>
            <a:r>
              <a:rPr spc="-10" dirty="0">
                <a:solidFill>
                  <a:srgbClr val="FF5900"/>
                </a:solidFill>
              </a:rPr>
              <a:t>Gram</a:t>
            </a:r>
            <a:r>
              <a:rPr spc="-145" dirty="0">
                <a:solidFill>
                  <a:srgbClr val="FF5900"/>
                </a:solidFill>
              </a:rPr>
              <a:t> </a:t>
            </a:r>
            <a:r>
              <a:rPr spc="50" dirty="0">
                <a:solidFill>
                  <a:srgbClr val="FF5900"/>
                </a:solidFill>
              </a:rPr>
              <a:t>Language</a:t>
            </a:r>
            <a:r>
              <a:rPr spc="-145" dirty="0">
                <a:solidFill>
                  <a:srgbClr val="FF5900"/>
                </a:solidFill>
              </a:rPr>
              <a:t> </a:t>
            </a:r>
            <a:r>
              <a:rPr spc="50" dirty="0">
                <a:solidFill>
                  <a:srgbClr val="FF5900"/>
                </a:solidFill>
              </a:rPr>
              <a:t>Modeling</a:t>
            </a:r>
            <a:r>
              <a:rPr spc="-145" dirty="0">
                <a:solidFill>
                  <a:srgbClr val="FF5900"/>
                </a:solidFill>
              </a:rPr>
              <a:t> </a:t>
            </a:r>
            <a:r>
              <a:rPr spc="-260" dirty="0">
                <a:solidFill>
                  <a:srgbClr val="FF5900"/>
                </a:solidFill>
              </a:rPr>
              <a:t>-</a:t>
            </a:r>
            <a:r>
              <a:rPr spc="-145" dirty="0">
                <a:solidFill>
                  <a:srgbClr val="FF5900"/>
                </a:solidFill>
              </a:rPr>
              <a:t> </a:t>
            </a:r>
            <a:r>
              <a:rPr spc="-10" dirty="0">
                <a:solidFill>
                  <a:srgbClr val="FF5900"/>
                </a:solidFill>
              </a:rPr>
              <a:t>Challenges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424" y="1297530"/>
            <a:ext cx="34213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Input = “Jack built that house”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N-Gram Language Modeling - Challenges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424" y="1297530"/>
            <a:ext cx="5982576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Input = “Jack built that house”</a:t>
            </a: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●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Model output = “Jack built that house in two years…”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N-Gram Language Modeling - Challenges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424" y="1297530"/>
            <a:ext cx="5956300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Input = “Jack built that house”</a:t>
            </a: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●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Model output = “Jack built that house in two years </a:t>
            </a:r>
            <a:r>
              <a:rPr sz="1800" dirty="0">
                <a:solidFill>
                  <a:srgbClr val="99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in...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N-Gram Language Modeling - Challenges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424" y="1297530"/>
            <a:ext cx="6510020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Input = “Jack built that house”</a:t>
            </a: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●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Model output = “Jack built that house in two years </a:t>
            </a:r>
            <a:r>
              <a:rPr sz="1800" dirty="0">
                <a:solidFill>
                  <a:srgbClr val="99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India...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N-Gram Language Modeling - Challenges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424" y="1297530"/>
            <a:ext cx="6739890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Input = “Jack built that house”</a:t>
            </a: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●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Model output = “Jack built that house in two years </a:t>
            </a:r>
            <a:r>
              <a:rPr sz="1800" dirty="0">
                <a:solidFill>
                  <a:srgbClr val="99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India is...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N-Gram Language Modeling - Challenges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424" y="1297530"/>
            <a:ext cx="6739890" cy="14234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Input = “Jack built that house”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●"/>
            </a:pP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Model output = “Jack built that house in two years </a:t>
            </a:r>
            <a:r>
              <a:rPr sz="1800" dirty="0">
                <a:solidFill>
                  <a:srgbClr val="99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India is...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rial"/>
              <a:buChar char="●"/>
            </a:pP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indent="-366395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does not know when to stop text generation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N-Gram Language Modeling - Challenges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71475" y="1076087"/>
            <a:ext cx="4914925" cy="28110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N = 3 (Tri-gram model)</a:t>
            </a: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●"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</a:tabLs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P(“Jack built that house”) =</a:t>
            </a:r>
          </a:p>
          <a:p>
            <a:pPr>
              <a:lnSpc>
                <a:spcPct val="100000"/>
              </a:lnSpc>
              <a:spcBef>
                <a:spcPts val="114"/>
              </a:spcBef>
              <a:buFont typeface="Arial"/>
              <a:buChar char="●"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>
              <a:lnSpc>
                <a:spcPct val="10000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P(“Jack”). P(“built”|”Jack”). P(“that”|”Jack built”). P(“house”|”built that”)</a:t>
            </a:r>
          </a:p>
          <a:p>
            <a:pPr marL="379095" indent="-366395">
              <a:lnSpc>
                <a:spcPct val="100000"/>
              </a:lnSpc>
              <a:spcBef>
                <a:spcPts val="1605"/>
              </a:spcBef>
              <a:buFont typeface="Arial"/>
              <a:buChar char="●"/>
              <a:tabLst>
                <a:tab pos="379095" algn="l"/>
              </a:tabLst>
            </a:pPr>
            <a:r>
              <a:rPr dirty="0">
                <a:solidFill>
                  <a:srgbClr val="274E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Start Token</a:t>
            </a: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Font typeface="Arial"/>
              <a:buChar char="○"/>
              <a:tabLst>
                <a:tab pos="836294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P(“ &lt;s&gt; Jack built that house”)</a:t>
            </a:r>
          </a:p>
          <a:p>
            <a:pPr lvl="1">
              <a:lnSpc>
                <a:spcPct val="100000"/>
              </a:lnSpc>
              <a:spcBef>
                <a:spcPts val="95"/>
              </a:spcBef>
              <a:buFont typeface="Arial"/>
              <a:buChar char="○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indent="-366395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</a:tabLst>
            </a:pPr>
            <a:r>
              <a:rPr dirty="0">
                <a:solidFill>
                  <a:srgbClr val="274E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End Token</a:t>
            </a: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Font typeface="Arial"/>
              <a:buChar char="○"/>
              <a:tabLst>
                <a:tab pos="836294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P(“ &lt;s&gt; Jack built that house &lt;/s&gt;”)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N-Gram Language Modeling - Challenges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424" y="895350"/>
            <a:ext cx="7767320" cy="3321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N = 3 (Tri-gram model)</a:t>
            </a: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●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P(“Jack built that house”) =</a:t>
            </a:r>
          </a:p>
          <a:p>
            <a:pPr>
              <a:lnSpc>
                <a:spcPct val="100000"/>
              </a:lnSpc>
              <a:spcBef>
                <a:spcPts val="114"/>
              </a:spcBef>
              <a:buFont typeface="Arial"/>
              <a:buChar char="●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>
              <a:lnSpc>
                <a:spcPct val="10000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P(“Jack”). P(“built”|”Jack”). P(“that”|”Jack built”). P(“house”|”built that”)</a:t>
            </a:r>
          </a:p>
          <a:p>
            <a:pPr marL="379095" indent="-366395">
              <a:lnSpc>
                <a:spcPct val="100000"/>
              </a:lnSpc>
              <a:spcBef>
                <a:spcPts val="1605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274E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Start Token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Font typeface="Arial"/>
              <a:buChar char="○"/>
              <a:tabLst>
                <a:tab pos="836294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P(“ &lt;s&gt; Jack built that house”)</a:t>
            </a:r>
          </a:p>
          <a:p>
            <a:pPr lvl="1">
              <a:lnSpc>
                <a:spcPct val="100000"/>
              </a:lnSpc>
              <a:spcBef>
                <a:spcPts val="95"/>
              </a:spcBef>
              <a:buFont typeface="Arial"/>
              <a:buChar char="○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indent="-366395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274E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End Token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Font typeface="Arial"/>
              <a:buChar char="○"/>
              <a:tabLst>
                <a:tab pos="836294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P(“ &lt;s&gt; Jack built that house &lt;/s&gt;”)</a:t>
            </a:r>
          </a:p>
          <a:p>
            <a:pPr marL="379095">
              <a:lnSpc>
                <a:spcPct val="100000"/>
              </a:lnSpc>
              <a:spcBef>
                <a:spcPts val="10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P(“Jack”). P(“built”|”Jack”). P(“that”|”Jack built”). P(“house”|”built that”) P(“&lt;/s&gt;”|”that house”)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N-Gram Language Modeling - Challenges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900" y="1297530"/>
            <a:ext cx="7736840" cy="1128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Limitations of N-Gram LM</a:t>
            </a: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5080" indent="-367030">
              <a:lnSpc>
                <a:spcPct val="100699"/>
              </a:lnSpc>
              <a:spcBef>
                <a:spcPts val="5"/>
              </a:spcBef>
              <a:buFont typeface="Arial"/>
              <a:buChar char="●"/>
              <a:tabLst>
                <a:tab pos="469900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The higher the N, the better is the model usually. But this leads to lots of computation overhead that requires large computation power.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N-Gram Language Modeling - Challenges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900" y="1297530"/>
            <a:ext cx="8432800" cy="19711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Limitations of N-Gram LM</a:t>
            </a: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700405" indent="-367030">
              <a:lnSpc>
                <a:spcPct val="100699"/>
              </a:lnSpc>
              <a:spcBef>
                <a:spcPts val="5"/>
              </a:spcBef>
              <a:buFont typeface="Arial"/>
              <a:buChar char="●"/>
              <a:tabLst>
                <a:tab pos="469900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The higher the N, the better is the model usually. But this leads to lots of computation overhead that requires large computation power.</a:t>
            </a:r>
          </a:p>
          <a:p>
            <a:pPr>
              <a:lnSpc>
                <a:spcPct val="100000"/>
              </a:lnSpc>
              <a:spcBef>
                <a:spcPts val="80"/>
              </a:spcBef>
              <a:buFont typeface="Arial"/>
              <a:buChar char="●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5080" indent="-367030">
              <a:lnSpc>
                <a:spcPct val="100699"/>
              </a:lnSpc>
              <a:spcBef>
                <a:spcPts val="5"/>
              </a:spcBef>
              <a:buFont typeface="Arial"/>
              <a:buChar char="●"/>
              <a:tabLst>
                <a:tab pos="469900" algn="l"/>
              </a:tabLst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Sparsity Problem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: N-grams are a sparse representation of language. It will give zero probability to all the words that are not present in the training corpus.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N-Gram Language Modeling - Challenges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424" y="1297530"/>
            <a:ext cx="296735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N = 3 (Tri-gram model)</a:t>
            </a: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●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P(“Jack built that house”)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N-</a:t>
            </a:r>
            <a:r>
              <a:rPr spc="-10" dirty="0"/>
              <a:t>Gram</a:t>
            </a:r>
            <a:r>
              <a:rPr spc="-145" dirty="0"/>
              <a:t> </a:t>
            </a:r>
            <a:r>
              <a:rPr spc="50" dirty="0"/>
              <a:t>Language</a:t>
            </a:r>
            <a:r>
              <a:rPr spc="-145" dirty="0"/>
              <a:t> </a:t>
            </a:r>
            <a:r>
              <a:rPr spc="50" dirty="0"/>
              <a:t>Modeling</a:t>
            </a:r>
            <a:r>
              <a:rPr spc="-145" dirty="0"/>
              <a:t> </a:t>
            </a:r>
            <a:r>
              <a:rPr spc="-260" dirty="0"/>
              <a:t>-</a:t>
            </a:r>
            <a:r>
              <a:rPr spc="-145" dirty="0"/>
              <a:t> </a:t>
            </a:r>
            <a:r>
              <a:rPr spc="-10" dirty="0"/>
              <a:t>Challenges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424" y="1297530"/>
            <a:ext cx="2986405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sz="1800" spc="-35" dirty="0">
                <a:latin typeface="Trebuchet MS"/>
                <a:cs typeface="Trebuchet MS"/>
              </a:rPr>
              <a:t>Training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Set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●"/>
            </a:pPr>
            <a:endParaRPr sz="1800">
              <a:latin typeface="Trebuchet MS"/>
              <a:cs typeface="Trebuchet MS"/>
            </a:endParaRPr>
          </a:p>
          <a:p>
            <a:pPr marL="836294" lvl="1" indent="-366395">
              <a:lnSpc>
                <a:spcPct val="100000"/>
              </a:lnSpc>
              <a:buFont typeface="Arial"/>
              <a:buChar char="○"/>
              <a:tabLst>
                <a:tab pos="836294" algn="l"/>
              </a:tabLst>
            </a:pPr>
            <a:r>
              <a:rPr sz="1800" spc="-105" dirty="0">
                <a:latin typeface="Trebuchet MS"/>
                <a:cs typeface="Trebuchet MS"/>
              </a:rPr>
              <a:t>...ﬁnd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the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differences</a:t>
            </a:r>
            <a:endParaRPr sz="1800">
              <a:latin typeface="Trebuchet MS"/>
              <a:cs typeface="Trebuchet MS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Font typeface="Arial"/>
              <a:buChar char="○"/>
              <a:tabLst>
                <a:tab pos="836294" algn="l"/>
              </a:tabLst>
            </a:pPr>
            <a:r>
              <a:rPr sz="1800" spc="-105" dirty="0">
                <a:latin typeface="Trebuchet MS"/>
                <a:cs typeface="Trebuchet MS"/>
              </a:rPr>
              <a:t>...ﬁnd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the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station</a:t>
            </a:r>
            <a:endParaRPr sz="1800">
              <a:latin typeface="Trebuchet MS"/>
              <a:cs typeface="Trebuchet MS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Font typeface="Arial"/>
              <a:buChar char="○"/>
              <a:tabLst>
                <a:tab pos="836294" algn="l"/>
              </a:tabLst>
            </a:pPr>
            <a:r>
              <a:rPr sz="1800" spc="-105" dirty="0">
                <a:latin typeface="Trebuchet MS"/>
                <a:cs typeface="Trebuchet MS"/>
              </a:rPr>
              <a:t>...ﬁnd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the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jacket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N-Gram Language Modeling - Challenges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424" y="1297530"/>
            <a:ext cx="2986405" cy="25442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Training Set</a:t>
            </a: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●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36294" lvl="1" indent="-366395">
              <a:lnSpc>
                <a:spcPct val="100000"/>
              </a:lnSpc>
              <a:buFont typeface="Arial"/>
              <a:buChar char="○"/>
              <a:tabLst>
                <a:tab pos="836294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...ﬁnd the differences</a:t>
            </a: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Font typeface="Arial"/>
              <a:buChar char="○"/>
              <a:tabLst>
                <a:tab pos="836294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...ﬁnd the station</a:t>
            </a: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Font typeface="Arial"/>
              <a:buChar char="○"/>
              <a:tabLst>
                <a:tab pos="836294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...ﬁnd the jacket</a:t>
            </a:r>
          </a:p>
          <a:p>
            <a:pPr lvl="1">
              <a:lnSpc>
                <a:spcPct val="100000"/>
              </a:lnSpc>
              <a:spcBef>
                <a:spcPts val="95"/>
              </a:spcBef>
              <a:buFont typeface="Arial"/>
              <a:buChar char="○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indent="-366395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Unseen Set</a:t>
            </a:r>
          </a:p>
          <a:p>
            <a:pPr>
              <a:lnSpc>
                <a:spcPct val="100000"/>
              </a:lnSpc>
              <a:spcBef>
                <a:spcPts val="95"/>
              </a:spcBef>
              <a:buFont typeface="Arial"/>
              <a:buChar char="●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36294" lvl="1" indent="-366395">
              <a:lnSpc>
                <a:spcPct val="100000"/>
              </a:lnSpc>
              <a:spcBef>
                <a:spcPts val="5"/>
              </a:spcBef>
              <a:buFont typeface="Arial"/>
              <a:buChar char="○"/>
              <a:tabLst>
                <a:tab pos="836294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...ﬁnd the cat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N-Gram Language Modeling - Challenges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424" y="1297530"/>
            <a:ext cx="2986405" cy="31111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Training Set</a:t>
            </a: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●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36294" lvl="1" indent="-366395">
              <a:lnSpc>
                <a:spcPct val="100000"/>
              </a:lnSpc>
              <a:buFont typeface="Arial"/>
              <a:buChar char="○"/>
              <a:tabLst>
                <a:tab pos="836294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...ﬁnd the differences</a:t>
            </a: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Font typeface="Arial"/>
              <a:buChar char="○"/>
              <a:tabLst>
                <a:tab pos="836294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...ﬁnd the station</a:t>
            </a: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Font typeface="Arial"/>
              <a:buChar char="○"/>
              <a:tabLst>
                <a:tab pos="836294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...ﬁnd the jacket</a:t>
            </a:r>
          </a:p>
          <a:p>
            <a:pPr lvl="1">
              <a:lnSpc>
                <a:spcPct val="100000"/>
              </a:lnSpc>
              <a:spcBef>
                <a:spcPts val="95"/>
              </a:spcBef>
              <a:buFont typeface="Arial"/>
              <a:buChar char="○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indent="-366395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Unseen Set</a:t>
            </a:r>
          </a:p>
          <a:p>
            <a:pPr>
              <a:lnSpc>
                <a:spcPct val="100000"/>
              </a:lnSpc>
              <a:spcBef>
                <a:spcPts val="95"/>
              </a:spcBef>
              <a:buFont typeface="Arial"/>
              <a:buChar char="●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36294" lvl="1" indent="-366395">
              <a:lnSpc>
                <a:spcPct val="100000"/>
              </a:lnSpc>
              <a:spcBef>
                <a:spcPts val="5"/>
              </a:spcBef>
              <a:buFont typeface="Arial"/>
              <a:buChar char="○"/>
              <a:tabLst>
                <a:tab pos="836294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...ﬁnd the cat</a:t>
            </a:r>
          </a:p>
          <a:p>
            <a:pPr lvl="1">
              <a:lnSpc>
                <a:spcPct val="100000"/>
              </a:lnSpc>
              <a:spcBef>
                <a:spcPts val="95"/>
              </a:spcBef>
              <a:buFont typeface="Arial"/>
              <a:buChar char="○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indent="-366395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P(“cat” | “ﬁnd the”) = 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424" y="1297530"/>
            <a:ext cx="65360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Laplace Smoothing: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Add one to the occurrence of each word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N-Gram Language Modeling - Challenges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424" y="1297530"/>
            <a:ext cx="6536055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Laplace Smoothing: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Add one to the occurrence of each word</a:t>
            </a: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●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Just add one to all the counts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N-Gram Language Modeling - Challenges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424" y="1297530"/>
            <a:ext cx="6536055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Laplace Smoothing: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Add one to the occurrence of each word</a:t>
            </a: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●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Just add one to all the counts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7737" y="3290887"/>
          <a:ext cx="4699000" cy="458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47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100" dirty="0">
                          <a:latin typeface="Trebuchet MS"/>
                          <a:cs typeface="Trebuchet MS"/>
                        </a:rPr>
                        <a:t>P(“cat”</a:t>
                      </a:r>
                      <a:r>
                        <a:rPr sz="18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15" dirty="0">
                          <a:latin typeface="Trebuchet MS"/>
                          <a:cs typeface="Trebuchet MS"/>
                        </a:rPr>
                        <a:t>|</a:t>
                      </a:r>
                      <a:r>
                        <a:rPr sz="18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0" dirty="0">
                          <a:latin typeface="Trebuchet MS"/>
                          <a:cs typeface="Trebuchet MS"/>
                        </a:rPr>
                        <a:t>“ﬁnd</a:t>
                      </a:r>
                      <a:r>
                        <a:rPr sz="18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the”)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5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767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20" dirty="0">
                          <a:latin typeface="Trebuchet MS"/>
                          <a:cs typeface="Trebuchet MS"/>
                        </a:rPr>
                        <a:t>0/50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527540" y="2745613"/>
            <a:ext cx="195885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“Without Smoothing”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28299" y="2991874"/>
            <a:ext cx="1294130" cy="317500"/>
          </a:xfrm>
          <a:custGeom>
            <a:avLst/>
            <a:gdLst/>
            <a:ahLst/>
            <a:cxnLst/>
            <a:rect l="l" t="t" r="r" b="b"/>
            <a:pathLst>
              <a:path w="1294129" h="317500">
                <a:moveTo>
                  <a:pt x="0" y="317399"/>
                </a:moveTo>
                <a:lnTo>
                  <a:pt x="8090" y="267238"/>
                </a:lnTo>
                <a:lnTo>
                  <a:pt x="30619" y="223673"/>
                </a:lnTo>
                <a:lnTo>
                  <a:pt x="64973" y="189319"/>
                </a:lnTo>
                <a:lnTo>
                  <a:pt x="108538" y="166790"/>
                </a:lnTo>
                <a:lnTo>
                  <a:pt x="158699" y="158699"/>
                </a:lnTo>
                <a:lnTo>
                  <a:pt x="488099" y="158699"/>
                </a:lnTo>
                <a:lnTo>
                  <a:pt x="538261" y="150609"/>
                </a:lnTo>
                <a:lnTo>
                  <a:pt x="581826" y="128080"/>
                </a:lnTo>
                <a:lnTo>
                  <a:pt x="616180" y="93726"/>
                </a:lnTo>
                <a:lnTo>
                  <a:pt x="638709" y="50161"/>
                </a:lnTo>
                <a:lnTo>
                  <a:pt x="646799" y="0"/>
                </a:lnTo>
                <a:lnTo>
                  <a:pt x="654890" y="50161"/>
                </a:lnTo>
                <a:lnTo>
                  <a:pt x="677419" y="93726"/>
                </a:lnTo>
                <a:lnTo>
                  <a:pt x="711773" y="128080"/>
                </a:lnTo>
                <a:lnTo>
                  <a:pt x="755338" y="150609"/>
                </a:lnTo>
                <a:lnTo>
                  <a:pt x="805499" y="158699"/>
                </a:lnTo>
                <a:lnTo>
                  <a:pt x="1134899" y="158699"/>
                </a:lnTo>
                <a:lnTo>
                  <a:pt x="1185061" y="166790"/>
                </a:lnTo>
                <a:lnTo>
                  <a:pt x="1228626" y="189319"/>
                </a:lnTo>
                <a:lnTo>
                  <a:pt x="1262980" y="223673"/>
                </a:lnTo>
                <a:lnTo>
                  <a:pt x="1285509" y="267238"/>
                </a:lnTo>
                <a:lnTo>
                  <a:pt x="1293599" y="31739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solidFill>
                  <a:srgbClr val="FF5900"/>
                </a:solidFill>
              </a:rPr>
              <a:t>N-</a:t>
            </a:r>
            <a:r>
              <a:rPr spc="-10" dirty="0">
                <a:solidFill>
                  <a:srgbClr val="FF5900"/>
                </a:solidFill>
              </a:rPr>
              <a:t>Gram</a:t>
            </a:r>
            <a:r>
              <a:rPr spc="-145" dirty="0">
                <a:solidFill>
                  <a:srgbClr val="FF5900"/>
                </a:solidFill>
              </a:rPr>
              <a:t> </a:t>
            </a:r>
            <a:r>
              <a:rPr spc="50" dirty="0">
                <a:solidFill>
                  <a:srgbClr val="FF5900"/>
                </a:solidFill>
              </a:rPr>
              <a:t>Language</a:t>
            </a:r>
            <a:r>
              <a:rPr spc="-145" dirty="0">
                <a:solidFill>
                  <a:srgbClr val="FF5900"/>
                </a:solidFill>
              </a:rPr>
              <a:t> </a:t>
            </a:r>
            <a:r>
              <a:rPr spc="50" dirty="0">
                <a:solidFill>
                  <a:srgbClr val="FF5900"/>
                </a:solidFill>
              </a:rPr>
              <a:t>Modeling</a:t>
            </a:r>
            <a:r>
              <a:rPr spc="-145" dirty="0">
                <a:solidFill>
                  <a:srgbClr val="FF5900"/>
                </a:solidFill>
              </a:rPr>
              <a:t> </a:t>
            </a:r>
            <a:r>
              <a:rPr spc="-260" dirty="0">
                <a:solidFill>
                  <a:srgbClr val="FF5900"/>
                </a:solidFill>
              </a:rPr>
              <a:t>-</a:t>
            </a:r>
            <a:r>
              <a:rPr spc="-145" dirty="0">
                <a:solidFill>
                  <a:srgbClr val="FF5900"/>
                </a:solidFill>
              </a:rPr>
              <a:t> </a:t>
            </a:r>
            <a:r>
              <a:rPr spc="-10" dirty="0">
                <a:solidFill>
                  <a:srgbClr val="FF5900"/>
                </a:solidFill>
              </a:rPr>
              <a:t>Challenges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424" y="1297530"/>
            <a:ext cx="6820776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Laplace Smoothing: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Add one to the occurrence of each word</a:t>
            </a: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●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Just add one to all the counts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7737" y="3290887"/>
          <a:ext cx="7239000" cy="458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847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100" dirty="0">
                          <a:latin typeface="Trebuchet MS"/>
                          <a:cs typeface="Trebuchet MS"/>
                        </a:rPr>
                        <a:t>P(“cat”</a:t>
                      </a:r>
                      <a:r>
                        <a:rPr sz="18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15" dirty="0">
                          <a:latin typeface="Trebuchet MS"/>
                          <a:cs typeface="Trebuchet MS"/>
                        </a:rPr>
                        <a:t>|</a:t>
                      </a:r>
                      <a:r>
                        <a:rPr sz="18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0" dirty="0">
                          <a:latin typeface="Trebuchet MS"/>
                          <a:cs typeface="Trebuchet MS"/>
                        </a:rPr>
                        <a:t>“ﬁnd</a:t>
                      </a:r>
                      <a:r>
                        <a:rPr sz="18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the”)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5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767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20" dirty="0">
                          <a:latin typeface="Trebuchet MS"/>
                          <a:cs typeface="Trebuchet MS"/>
                        </a:rPr>
                        <a:t>0/50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5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957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20" dirty="0">
                          <a:latin typeface="Trebuchet MS"/>
                          <a:cs typeface="Trebuchet MS"/>
                        </a:rPr>
                        <a:t>1/51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527540" y="2745613"/>
            <a:ext cx="195885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“Without Smoothing”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03919" y="2745613"/>
            <a:ext cx="166080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“With Smoothing”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28299" y="2991874"/>
            <a:ext cx="1294130" cy="317500"/>
          </a:xfrm>
          <a:custGeom>
            <a:avLst/>
            <a:gdLst/>
            <a:ahLst/>
            <a:cxnLst/>
            <a:rect l="l" t="t" r="r" b="b"/>
            <a:pathLst>
              <a:path w="1294129" h="317500">
                <a:moveTo>
                  <a:pt x="0" y="317399"/>
                </a:moveTo>
                <a:lnTo>
                  <a:pt x="8090" y="267238"/>
                </a:lnTo>
                <a:lnTo>
                  <a:pt x="30619" y="223673"/>
                </a:lnTo>
                <a:lnTo>
                  <a:pt x="64973" y="189319"/>
                </a:lnTo>
                <a:lnTo>
                  <a:pt x="108538" y="166790"/>
                </a:lnTo>
                <a:lnTo>
                  <a:pt x="158699" y="158699"/>
                </a:lnTo>
                <a:lnTo>
                  <a:pt x="488099" y="158699"/>
                </a:lnTo>
                <a:lnTo>
                  <a:pt x="538261" y="150609"/>
                </a:lnTo>
                <a:lnTo>
                  <a:pt x="581826" y="128080"/>
                </a:lnTo>
                <a:lnTo>
                  <a:pt x="616180" y="93726"/>
                </a:lnTo>
                <a:lnTo>
                  <a:pt x="638709" y="50161"/>
                </a:lnTo>
                <a:lnTo>
                  <a:pt x="646799" y="0"/>
                </a:lnTo>
                <a:lnTo>
                  <a:pt x="654890" y="50161"/>
                </a:lnTo>
                <a:lnTo>
                  <a:pt x="677419" y="93726"/>
                </a:lnTo>
                <a:lnTo>
                  <a:pt x="711773" y="128080"/>
                </a:lnTo>
                <a:lnTo>
                  <a:pt x="755338" y="150609"/>
                </a:lnTo>
                <a:lnTo>
                  <a:pt x="805499" y="158699"/>
                </a:lnTo>
                <a:lnTo>
                  <a:pt x="1134899" y="158699"/>
                </a:lnTo>
                <a:lnTo>
                  <a:pt x="1185061" y="166790"/>
                </a:lnTo>
                <a:lnTo>
                  <a:pt x="1228626" y="189319"/>
                </a:lnTo>
                <a:lnTo>
                  <a:pt x="1262980" y="223673"/>
                </a:lnTo>
                <a:lnTo>
                  <a:pt x="1285509" y="267238"/>
                </a:lnTo>
                <a:lnTo>
                  <a:pt x="1293599" y="31739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19099" y="2991874"/>
            <a:ext cx="1294130" cy="317500"/>
          </a:xfrm>
          <a:custGeom>
            <a:avLst/>
            <a:gdLst/>
            <a:ahLst/>
            <a:cxnLst/>
            <a:rect l="l" t="t" r="r" b="b"/>
            <a:pathLst>
              <a:path w="1294129" h="317500">
                <a:moveTo>
                  <a:pt x="0" y="317399"/>
                </a:moveTo>
                <a:lnTo>
                  <a:pt x="8090" y="267238"/>
                </a:lnTo>
                <a:lnTo>
                  <a:pt x="30619" y="223673"/>
                </a:lnTo>
                <a:lnTo>
                  <a:pt x="64973" y="189319"/>
                </a:lnTo>
                <a:lnTo>
                  <a:pt x="108538" y="166790"/>
                </a:lnTo>
                <a:lnTo>
                  <a:pt x="158699" y="158699"/>
                </a:lnTo>
                <a:lnTo>
                  <a:pt x="488099" y="158699"/>
                </a:lnTo>
                <a:lnTo>
                  <a:pt x="538261" y="150609"/>
                </a:lnTo>
                <a:lnTo>
                  <a:pt x="581826" y="128080"/>
                </a:lnTo>
                <a:lnTo>
                  <a:pt x="616180" y="93726"/>
                </a:lnTo>
                <a:lnTo>
                  <a:pt x="638709" y="50161"/>
                </a:lnTo>
                <a:lnTo>
                  <a:pt x="646799" y="0"/>
                </a:lnTo>
                <a:lnTo>
                  <a:pt x="654890" y="50161"/>
                </a:lnTo>
                <a:lnTo>
                  <a:pt x="677419" y="93726"/>
                </a:lnTo>
                <a:lnTo>
                  <a:pt x="711773" y="128080"/>
                </a:lnTo>
                <a:lnTo>
                  <a:pt x="755338" y="150609"/>
                </a:lnTo>
                <a:lnTo>
                  <a:pt x="805499" y="158699"/>
                </a:lnTo>
                <a:lnTo>
                  <a:pt x="1134899" y="158699"/>
                </a:lnTo>
                <a:lnTo>
                  <a:pt x="1185061" y="166790"/>
                </a:lnTo>
                <a:lnTo>
                  <a:pt x="1228626" y="189319"/>
                </a:lnTo>
                <a:lnTo>
                  <a:pt x="1262980" y="223673"/>
                </a:lnTo>
                <a:lnTo>
                  <a:pt x="1285509" y="267238"/>
                </a:lnTo>
                <a:lnTo>
                  <a:pt x="1293599" y="31739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N-Gram Language Modeling - Challenges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N-Gram Language Modeling - Challenges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424" y="1297530"/>
            <a:ext cx="676592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Backoff: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Switch to shorter context/history as an approximation</a:t>
            </a: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●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36294" lvl="1" indent="-366395">
              <a:lnSpc>
                <a:spcPct val="100000"/>
              </a:lnSpc>
              <a:buFont typeface="Arial"/>
              <a:buChar char="○"/>
              <a:tabLst>
                <a:tab pos="836294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P(“offer”| ”denied the”) -&gt; P(“offer”| ”the”) -&gt; P(“offer”)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N-Gram Language Modeling - Challenges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1724" y="1297530"/>
            <a:ext cx="7312025" cy="33881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17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91795" algn="l"/>
              </a:tabLst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Backoff: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Switch to shorter context/history as an approximation</a:t>
            </a: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●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48994" lvl="1" indent="-366395">
              <a:lnSpc>
                <a:spcPct val="100000"/>
              </a:lnSpc>
              <a:buFont typeface="Arial"/>
              <a:buChar char="○"/>
              <a:tabLst>
                <a:tab pos="848994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P(“offer”| ”denied the”) -&gt; P(“offer”| ”the”) -&gt; P(“offer”)</a:t>
            </a:r>
          </a:p>
          <a:p>
            <a:pPr lvl="1">
              <a:lnSpc>
                <a:spcPct val="100000"/>
              </a:lnSpc>
              <a:spcBef>
                <a:spcPts val="95"/>
              </a:spcBef>
              <a:buFont typeface="Arial"/>
              <a:buChar char="○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1795" indent="-366395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91795" algn="l"/>
              </a:tabLst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Interpolation: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Use weighted sum of unigrams, bigrams, and trigrams</a:t>
            </a:r>
          </a:p>
          <a:p>
            <a:pPr>
              <a:lnSpc>
                <a:spcPct val="100000"/>
              </a:lnSpc>
              <a:spcBef>
                <a:spcPts val="95"/>
              </a:spcBef>
              <a:buFont typeface="Arial"/>
              <a:buChar char="●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48994" lvl="1" indent="-366395">
              <a:lnSpc>
                <a:spcPct val="100000"/>
              </a:lnSpc>
              <a:spcBef>
                <a:spcPts val="5"/>
              </a:spcBef>
              <a:buFont typeface="Arial"/>
              <a:buChar char="○"/>
              <a:tabLst>
                <a:tab pos="848994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P(word</a:t>
            </a:r>
            <a:r>
              <a:rPr sz="1800" baseline="-32407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| word</a:t>
            </a:r>
            <a:r>
              <a:rPr sz="1800" baseline="-32407" dirty="0">
                <a:latin typeface="Arial" panose="020B0604020202020204" pitchFamily="34" charset="0"/>
                <a:cs typeface="Arial" panose="020B0604020202020204" pitchFamily="34" charset="0"/>
              </a:rPr>
              <a:t>n-1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sz="1800" baseline="-32407" dirty="0">
                <a:latin typeface="Arial" panose="020B0604020202020204" pitchFamily="34" charset="0"/>
                <a:cs typeface="Arial" panose="020B0604020202020204" pitchFamily="34" charset="0"/>
              </a:rPr>
              <a:t>n-2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) = a</a:t>
            </a:r>
            <a:r>
              <a:rPr sz="1800" baseline="-32407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P(word</a:t>
            </a:r>
            <a:r>
              <a:rPr sz="1800" baseline="-32407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| word</a:t>
            </a:r>
            <a:r>
              <a:rPr sz="1800" baseline="-32407" dirty="0">
                <a:latin typeface="Arial" panose="020B0604020202020204" pitchFamily="34" charset="0"/>
                <a:cs typeface="Arial" panose="020B0604020202020204" pitchFamily="34" charset="0"/>
              </a:rPr>
              <a:t>n-1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sz="1800" baseline="-32407" dirty="0">
                <a:latin typeface="Arial" panose="020B0604020202020204" pitchFamily="34" charset="0"/>
                <a:cs typeface="Arial" panose="020B0604020202020204" pitchFamily="34" charset="0"/>
              </a:rPr>
              <a:t>n-2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1757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+ a</a:t>
            </a:r>
            <a:r>
              <a:rPr sz="1800" baseline="-32407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P(word</a:t>
            </a:r>
            <a:r>
              <a:rPr sz="1800" baseline="-32407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| word</a:t>
            </a:r>
            <a:r>
              <a:rPr sz="1800" baseline="-32407" dirty="0">
                <a:latin typeface="Arial" panose="020B0604020202020204" pitchFamily="34" charset="0"/>
                <a:cs typeface="Arial" panose="020B0604020202020204" pitchFamily="34" charset="0"/>
              </a:rPr>
              <a:t>n-1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1757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+ a</a:t>
            </a:r>
            <a:r>
              <a:rPr sz="1800" baseline="-32407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P(word</a:t>
            </a:r>
            <a:r>
              <a:rPr sz="1800" baseline="-32407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48994" lvl="1" indent="-366395">
              <a:lnSpc>
                <a:spcPct val="100000"/>
              </a:lnSpc>
              <a:spcBef>
                <a:spcPts val="5"/>
              </a:spcBef>
              <a:buFont typeface="Arial"/>
              <a:buChar char="○"/>
              <a:tabLst>
                <a:tab pos="848994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Σa</a:t>
            </a:r>
            <a:r>
              <a:rPr sz="1800" baseline="-30092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= 1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N-Gram Language Modeling - Challenges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424" y="1297530"/>
            <a:ext cx="270597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“There she built a </a:t>
            </a:r>
            <a:r>
              <a:rPr sz="18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N-Gram Language Modeling - Challenges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71475" y="1076087"/>
            <a:ext cx="4664075" cy="1331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N = 3 (Tri-gram model)</a:t>
            </a: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●"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</a:tabLs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P(“Jack built that house”) =</a:t>
            </a: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>
              <a:lnSpc>
                <a:spcPct val="10000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P(“Jack”). P(“built”|”Jack”). P(“that”|”Jack built”). P(“house”|”built that”)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N-Gram Language Modeling - Challenges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424" y="1297530"/>
            <a:ext cx="5068176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“There she built a </a:t>
            </a:r>
            <a:r>
              <a:rPr sz="18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●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“Alice went to the beach. There she built a </a:t>
            </a:r>
            <a:r>
              <a:rPr sz="18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N-Gram Language Modeling - Challenges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424" y="1297530"/>
            <a:ext cx="6058776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“There she built a </a:t>
            </a:r>
            <a:r>
              <a:rPr sz="18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●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“Alice went to the </a:t>
            </a:r>
            <a:r>
              <a:rPr sz="1800" dirty="0">
                <a:solidFill>
                  <a:srgbClr val="99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beach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. There she built a </a:t>
            </a:r>
            <a:r>
              <a:rPr sz="1800" dirty="0">
                <a:solidFill>
                  <a:srgbClr val="99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sandcastle 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16237" y="2243137"/>
            <a:ext cx="2867025" cy="466725"/>
            <a:chOff x="2916237" y="2243137"/>
            <a:chExt cx="2867025" cy="466725"/>
          </a:xfrm>
        </p:grpSpPr>
        <p:sp>
          <p:nvSpPr>
            <p:cNvPr id="5" name="object 5"/>
            <p:cNvSpPr/>
            <p:nvPr/>
          </p:nvSpPr>
          <p:spPr>
            <a:xfrm>
              <a:off x="2920999" y="2247899"/>
              <a:ext cx="2857500" cy="457200"/>
            </a:xfrm>
            <a:custGeom>
              <a:avLst/>
              <a:gdLst/>
              <a:ahLst/>
              <a:cxnLst/>
              <a:rect l="l" t="t" r="r" b="b"/>
              <a:pathLst>
                <a:path w="2857500" h="457200">
                  <a:moveTo>
                    <a:pt x="2600322" y="457199"/>
                  </a:moveTo>
                  <a:lnTo>
                    <a:pt x="200024" y="457199"/>
                  </a:lnTo>
                  <a:lnTo>
                    <a:pt x="154161" y="451917"/>
                  </a:lnTo>
                  <a:lnTo>
                    <a:pt x="112059" y="436869"/>
                  </a:lnTo>
                  <a:lnTo>
                    <a:pt x="74919" y="413256"/>
                  </a:lnTo>
                  <a:lnTo>
                    <a:pt x="43943" y="382280"/>
                  </a:lnTo>
                  <a:lnTo>
                    <a:pt x="20330" y="345140"/>
                  </a:lnTo>
                  <a:lnTo>
                    <a:pt x="5282" y="303038"/>
                  </a:lnTo>
                  <a:lnTo>
                    <a:pt x="0" y="257174"/>
                  </a:lnTo>
                  <a:lnTo>
                    <a:pt x="0" y="0"/>
                  </a:lnTo>
                  <a:lnTo>
                    <a:pt x="114295" y="0"/>
                  </a:lnTo>
                  <a:lnTo>
                    <a:pt x="114295" y="257174"/>
                  </a:lnTo>
                  <a:lnTo>
                    <a:pt x="121032" y="290544"/>
                  </a:lnTo>
                  <a:lnTo>
                    <a:pt x="139405" y="317794"/>
                  </a:lnTo>
                  <a:lnTo>
                    <a:pt x="166655" y="336167"/>
                  </a:lnTo>
                  <a:lnTo>
                    <a:pt x="200024" y="342904"/>
                  </a:lnTo>
                  <a:lnTo>
                    <a:pt x="2780218" y="342904"/>
                  </a:lnTo>
                  <a:lnTo>
                    <a:pt x="2766741" y="368148"/>
                  </a:lnTo>
                  <a:lnTo>
                    <a:pt x="2741761" y="398613"/>
                  </a:lnTo>
                  <a:lnTo>
                    <a:pt x="2711296" y="423593"/>
                  </a:lnTo>
                  <a:lnTo>
                    <a:pt x="2676868" y="441973"/>
                  </a:lnTo>
                  <a:lnTo>
                    <a:pt x="2639527" y="453321"/>
                  </a:lnTo>
                  <a:lnTo>
                    <a:pt x="2600322" y="457199"/>
                  </a:lnTo>
                  <a:close/>
                </a:path>
                <a:path w="2857500" h="457200">
                  <a:moveTo>
                    <a:pt x="2857499" y="114299"/>
                  </a:moveTo>
                  <a:lnTo>
                    <a:pt x="2628899" y="114299"/>
                  </a:lnTo>
                  <a:lnTo>
                    <a:pt x="2743199" y="0"/>
                  </a:lnTo>
                  <a:lnTo>
                    <a:pt x="2857499" y="114299"/>
                  </a:lnTo>
                  <a:close/>
                </a:path>
                <a:path w="2857500" h="457200">
                  <a:moveTo>
                    <a:pt x="2780218" y="342904"/>
                  </a:moveTo>
                  <a:lnTo>
                    <a:pt x="2600322" y="342904"/>
                  </a:lnTo>
                  <a:lnTo>
                    <a:pt x="2633692" y="336167"/>
                  </a:lnTo>
                  <a:lnTo>
                    <a:pt x="2660942" y="317794"/>
                  </a:lnTo>
                  <a:lnTo>
                    <a:pt x="2679315" y="290544"/>
                  </a:lnTo>
                  <a:lnTo>
                    <a:pt x="2686052" y="257174"/>
                  </a:lnTo>
                  <a:lnTo>
                    <a:pt x="2686052" y="114299"/>
                  </a:lnTo>
                  <a:lnTo>
                    <a:pt x="2800347" y="114299"/>
                  </a:lnTo>
                  <a:lnTo>
                    <a:pt x="2800347" y="257174"/>
                  </a:lnTo>
                  <a:lnTo>
                    <a:pt x="2796468" y="296380"/>
                  </a:lnTo>
                  <a:lnTo>
                    <a:pt x="2785121" y="333721"/>
                  </a:lnTo>
                  <a:lnTo>
                    <a:pt x="2780218" y="342904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21000" y="2247900"/>
              <a:ext cx="2857500" cy="457200"/>
            </a:xfrm>
            <a:custGeom>
              <a:avLst/>
              <a:gdLst/>
              <a:ahLst/>
              <a:cxnLst/>
              <a:rect l="l" t="t" r="r" b="b"/>
              <a:pathLst>
                <a:path w="2857500" h="457200">
                  <a:moveTo>
                    <a:pt x="0" y="0"/>
                  </a:moveTo>
                  <a:lnTo>
                    <a:pt x="0" y="257174"/>
                  </a:lnTo>
                  <a:lnTo>
                    <a:pt x="5282" y="303038"/>
                  </a:lnTo>
                  <a:lnTo>
                    <a:pt x="20330" y="345140"/>
                  </a:lnTo>
                  <a:lnTo>
                    <a:pt x="43943" y="382280"/>
                  </a:lnTo>
                  <a:lnTo>
                    <a:pt x="74919" y="413256"/>
                  </a:lnTo>
                  <a:lnTo>
                    <a:pt x="112059" y="436869"/>
                  </a:lnTo>
                  <a:lnTo>
                    <a:pt x="154161" y="451917"/>
                  </a:lnTo>
                  <a:lnTo>
                    <a:pt x="200024" y="457199"/>
                  </a:lnTo>
                  <a:lnTo>
                    <a:pt x="2600322" y="457199"/>
                  </a:lnTo>
                  <a:lnTo>
                    <a:pt x="2639527" y="453321"/>
                  </a:lnTo>
                  <a:lnTo>
                    <a:pt x="2676868" y="441973"/>
                  </a:lnTo>
                  <a:lnTo>
                    <a:pt x="2711296" y="423593"/>
                  </a:lnTo>
                  <a:lnTo>
                    <a:pt x="2741761" y="398613"/>
                  </a:lnTo>
                  <a:lnTo>
                    <a:pt x="2766741" y="368148"/>
                  </a:lnTo>
                  <a:lnTo>
                    <a:pt x="2785121" y="333721"/>
                  </a:lnTo>
                  <a:lnTo>
                    <a:pt x="2796468" y="296380"/>
                  </a:lnTo>
                  <a:lnTo>
                    <a:pt x="2800347" y="257174"/>
                  </a:lnTo>
                  <a:lnTo>
                    <a:pt x="2800347" y="114299"/>
                  </a:lnTo>
                  <a:lnTo>
                    <a:pt x="2857499" y="114299"/>
                  </a:lnTo>
                  <a:lnTo>
                    <a:pt x="2743199" y="0"/>
                  </a:lnTo>
                  <a:lnTo>
                    <a:pt x="2628899" y="114299"/>
                  </a:lnTo>
                  <a:lnTo>
                    <a:pt x="2686052" y="114299"/>
                  </a:lnTo>
                  <a:lnTo>
                    <a:pt x="2686052" y="257174"/>
                  </a:lnTo>
                  <a:lnTo>
                    <a:pt x="2679315" y="290544"/>
                  </a:lnTo>
                  <a:lnTo>
                    <a:pt x="2660942" y="317794"/>
                  </a:lnTo>
                  <a:lnTo>
                    <a:pt x="2633692" y="336167"/>
                  </a:lnTo>
                  <a:lnTo>
                    <a:pt x="2600322" y="342904"/>
                  </a:lnTo>
                  <a:lnTo>
                    <a:pt x="200024" y="342904"/>
                  </a:lnTo>
                  <a:lnTo>
                    <a:pt x="166655" y="336167"/>
                  </a:lnTo>
                  <a:lnTo>
                    <a:pt x="139405" y="317794"/>
                  </a:lnTo>
                  <a:lnTo>
                    <a:pt x="121032" y="290544"/>
                  </a:lnTo>
                  <a:lnTo>
                    <a:pt x="114295" y="257174"/>
                  </a:lnTo>
                  <a:lnTo>
                    <a:pt x="11429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51301" y="2821813"/>
            <a:ext cx="205889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Long Term Dependency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5880" y="2377189"/>
            <a:ext cx="198912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N-Gram Language Modeling - Challenges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825" y="1532326"/>
            <a:ext cx="2127025" cy="27729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95825" y="2146681"/>
            <a:ext cx="2487930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“Jack” appears 50 times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Total words = 500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N-Gram Language Modeling - Challenges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825" y="1532326"/>
            <a:ext cx="2127025" cy="27729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95825" y="2146681"/>
            <a:ext cx="2502535" cy="13167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“Jack” appears 50 times</a:t>
            </a:r>
          </a:p>
          <a:p>
            <a:pPr marL="12700" marR="5080">
              <a:lnSpc>
                <a:spcPct val="201399"/>
              </a:lnSpc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Total words = 500 P(“Jack”) = 50/500 = 0.1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N-Gram Language Modeling - Challenges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825" y="1532326"/>
            <a:ext cx="2127025" cy="27729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95825" y="2146681"/>
            <a:ext cx="3155950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10 sequences start with “Jack”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Total words = 500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solidFill>
                  <a:srgbClr val="FF5900"/>
                </a:solidFill>
              </a:rPr>
              <a:t>N-</a:t>
            </a:r>
            <a:r>
              <a:rPr spc="-10" dirty="0">
                <a:solidFill>
                  <a:srgbClr val="FF5900"/>
                </a:solidFill>
              </a:rPr>
              <a:t>Gram</a:t>
            </a:r>
            <a:r>
              <a:rPr spc="-145" dirty="0">
                <a:solidFill>
                  <a:srgbClr val="FF5900"/>
                </a:solidFill>
              </a:rPr>
              <a:t> </a:t>
            </a:r>
            <a:r>
              <a:rPr spc="50" dirty="0">
                <a:solidFill>
                  <a:srgbClr val="FF5900"/>
                </a:solidFill>
              </a:rPr>
              <a:t>Language</a:t>
            </a:r>
            <a:r>
              <a:rPr spc="-145" dirty="0">
                <a:solidFill>
                  <a:srgbClr val="FF5900"/>
                </a:solidFill>
              </a:rPr>
              <a:t> </a:t>
            </a:r>
            <a:r>
              <a:rPr spc="50" dirty="0">
                <a:solidFill>
                  <a:srgbClr val="FF5900"/>
                </a:solidFill>
              </a:rPr>
              <a:t>Modeling</a:t>
            </a:r>
            <a:r>
              <a:rPr spc="-145" dirty="0">
                <a:solidFill>
                  <a:srgbClr val="FF5900"/>
                </a:solidFill>
              </a:rPr>
              <a:t> </a:t>
            </a:r>
            <a:r>
              <a:rPr spc="-260" dirty="0">
                <a:solidFill>
                  <a:srgbClr val="FF5900"/>
                </a:solidFill>
              </a:rPr>
              <a:t>-</a:t>
            </a:r>
            <a:r>
              <a:rPr spc="-145" dirty="0">
                <a:solidFill>
                  <a:srgbClr val="FF5900"/>
                </a:solidFill>
              </a:rPr>
              <a:t> </a:t>
            </a:r>
            <a:r>
              <a:rPr spc="-10" dirty="0">
                <a:solidFill>
                  <a:srgbClr val="FF5900"/>
                </a:solidFill>
              </a:rPr>
              <a:t>Challenges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825" y="1532326"/>
            <a:ext cx="2127025" cy="27729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95825" y="2146681"/>
            <a:ext cx="3155950" cy="13167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10 sequences start with “Jack”</a:t>
            </a:r>
          </a:p>
          <a:p>
            <a:pPr marL="12700" marR="529590">
              <a:lnSpc>
                <a:spcPct val="201399"/>
              </a:lnSpc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Total words = 500 P(“Jack”) = 10/500 = 0.02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N-Gram Language Modeling - Challenges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71475" y="1076087"/>
            <a:ext cx="4664075" cy="1331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N = 3 (Tri-gram model)</a:t>
            </a: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●"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</a:tabLs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P(“Jack built that house”) =</a:t>
            </a: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>
              <a:lnSpc>
                <a:spcPct val="10000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P(“Jack”). P(“built”|”Jack”). P(“that”|”Jack built”). P(“house”|”built that”)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N-Gram Language Modeling - Challenges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71475" y="1076087"/>
            <a:ext cx="4664075" cy="20287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N = 3 (Tri-gram model)</a:t>
            </a: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●"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</a:tabLs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P(“Jack built that house”) =</a:t>
            </a:r>
          </a:p>
          <a:p>
            <a:pPr>
              <a:lnSpc>
                <a:spcPct val="100000"/>
              </a:lnSpc>
              <a:spcBef>
                <a:spcPts val="114"/>
              </a:spcBef>
              <a:buFont typeface="Arial"/>
              <a:buChar char="●"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>
              <a:lnSpc>
                <a:spcPct val="10000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P(“Jack”). P(“built”|”Jack”). P(“that”|”Jack built”). P(“house”|”built that”)</a:t>
            </a:r>
          </a:p>
          <a:p>
            <a:pPr marL="379095" indent="-366395">
              <a:lnSpc>
                <a:spcPct val="100000"/>
              </a:lnSpc>
              <a:spcBef>
                <a:spcPts val="1605"/>
              </a:spcBef>
              <a:buFont typeface="Arial"/>
              <a:buChar char="●"/>
              <a:tabLst>
                <a:tab pos="379095" algn="l"/>
              </a:tabLst>
            </a:pPr>
            <a:r>
              <a:rPr dirty="0">
                <a:solidFill>
                  <a:srgbClr val="274E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a start token</a:t>
            </a: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Font typeface="Arial"/>
              <a:buChar char="○"/>
              <a:tabLst>
                <a:tab pos="836294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P(“ &lt;s&gt; Jack built that house”)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9</TotalTime>
  <Words>1065</Words>
  <Application>Microsoft Office PowerPoint</Application>
  <PresentationFormat>On-screen Show (16:9)</PresentationFormat>
  <Paragraphs>177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Trebuchet MS</vt:lpstr>
      <vt:lpstr>GenAITheme3-whiteBG</vt:lpstr>
      <vt:lpstr>Challenges in N-Gram Language Modeling</vt:lpstr>
      <vt:lpstr>N-Gram Language Modeling - Challenges</vt:lpstr>
      <vt:lpstr>N-Gram Language Modeling - Challenges</vt:lpstr>
      <vt:lpstr>N-Gram Language Modeling - Challenges</vt:lpstr>
      <vt:lpstr>N-Gram Language Modeling - Challenges</vt:lpstr>
      <vt:lpstr>N-Gram Language Modeling - Challenges</vt:lpstr>
      <vt:lpstr>N-Gram Language Modeling - Challenges</vt:lpstr>
      <vt:lpstr>N-Gram Language Modeling - Challenges</vt:lpstr>
      <vt:lpstr>N-Gram Language Modeling - Challenges</vt:lpstr>
      <vt:lpstr>N-Gram Language Modeling - Challenges</vt:lpstr>
      <vt:lpstr>N-Gram Language Modeling - Challenges</vt:lpstr>
      <vt:lpstr>N-Gram Language Modeling - Challenges</vt:lpstr>
      <vt:lpstr>N-Gram Language Modeling - Challenges</vt:lpstr>
      <vt:lpstr>N-Gram Language Modeling - Challenges</vt:lpstr>
      <vt:lpstr>N-Gram Language Modeling - Challenges</vt:lpstr>
      <vt:lpstr>N-Gram Language Modeling - Challenges</vt:lpstr>
      <vt:lpstr>N-Gram Language Modeling - Challenges</vt:lpstr>
      <vt:lpstr>N-Gram Language Modeling - Challenges</vt:lpstr>
      <vt:lpstr>N-Gram Language Modeling - Challenges</vt:lpstr>
      <vt:lpstr>N-Gram Language Modeling - Challenges</vt:lpstr>
      <vt:lpstr>N-Gram Language Modeling - Challenges</vt:lpstr>
      <vt:lpstr>N-Gram Language Modeling - Challenges</vt:lpstr>
      <vt:lpstr>N-Gram Language Modeling - Challenges</vt:lpstr>
      <vt:lpstr>N-Gram Language Modeling - Challenges</vt:lpstr>
      <vt:lpstr>N-Gram Language Modeling - Challenges</vt:lpstr>
      <vt:lpstr>N-Gram Language Modeling - Challenges</vt:lpstr>
      <vt:lpstr>N-Gram Language Modeling - Challenges</vt:lpstr>
      <vt:lpstr>N-Gram Language Modeling - Challenges</vt:lpstr>
      <vt:lpstr>N-Gram Language Modeling - Challenges</vt:lpstr>
      <vt:lpstr>N-Gram Language Modeling - Challenges</vt:lpstr>
      <vt:lpstr>N-Gram Language Modeling - Challenges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dell</cp:lastModifiedBy>
  <cp:revision>5</cp:revision>
  <dcterms:created xsi:type="dcterms:W3CDTF">2025-03-04T06:16:46Z</dcterms:created>
  <dcterms:modified xsi:type="dcterms:W3CDTF">2025-03-04T07:46:24Z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2025-03-04T00:00:00Z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2025-03-04T00:00:00Z</vt:filetime>
  </property>
</Properties>
</file>