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660" userDrawn="1">
          <p15:clr>
            <a:srgbClr val="A4A3A4"/>
          </p15:clr>
        </p15:guide>
        <p15:guide id="2" pos="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26" y="77"/>
      </p:cViewPr>
      <p:guideLst>
        <p:guide orient="horz" pos="660"/>
        <p:guide pos="3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81337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1016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012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19923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07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8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359026" y="4538514"/>
            <a:ext cx="1865061" cy="387563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041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7566" y="2090280"/>
            <a:ext cx="554101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</a:rPr>
              <a:t>Introduction to Language Modeling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0980" y="2268231"/>
            <a:ext cx="24724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This cap is too 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7294" y="2268231"/>
            <a:ext cx="212410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This cap is too 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big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075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Intuition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724" y="1297530"/>
            <a:ext cx="7049134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17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917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A Language Model ﬁnds the probability of a phrase or a sentence.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91795">
              <a:lnSpc>
                <a:spcPct val="100000"/>
              </a:lnSpc>
            </a:pPr>
            <a:r>
              <a:rPr sz="1800" i="1" dirty="0">
                <a:latin typeface="Arial" panose="020B0604020202020204" pitchFamily="34" charset="0"/>
                <a:cs typeface="Arial" panose="020B0604020202020204" pitchFamily="34" charset="0"/>
              </a:rPr>
              <a:t>probability of sentence, P(S) = P(w</a:t>
            </a:r>
            <a:r>
              <a:rPr sz="1800" i="1" baseline="-32407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sz="1800" i="1" dirty="0">
                <a:latin typeface="Arial" panose="020B0604020202020204" pitchFamily="34" charset="0"/>
                <a:cs typeface="Arial" panose="020B0604020202020204" pitchFamily="34" charset="0"/>
              </a:rPr>
              <a:t>, w</a:t>
            </a:r>
            <a:r>
              <a:rPr sz="1800" i="1" baseline="-32407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sz="1800" i="1" dirty="0">
                <a:latin typeface="Arial" panose="020B0604020202020204" pitchFamily="34" charset="0"/>
                <a:cs typeface="Arial" panose="020B0604020202020204" pitchFamily="34" charset="0"/>
              </a:rPr>
              <a:t>, w</a:t>
            </a:r>
            <a:r>
              <a:rPr sz="1800" i="1" baseline="-32407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sz="1800" i="1" dirty="0">
                <a:latin typeface="Arial" panose="020B0604020202020204" pitchFamily="34" charset="0"/>
                <a:cs typeface="Arial" panose="020B0604020202020204" pitchFamily="34" charset="0"/>
              </a:rPr>
              <a:t>, …, w</a:t>
            </a:r>
            <a:r>
              <a:rPr sz="1800" i="1" baseline="-32407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8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Language Modeling?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6324" y="1297530"/>
            <a:ext cx="7473950" cy="14234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71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171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A Language Model ﬁnds the probability of a phrase or a sentence.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"/>
              <a:buChar char="●"/>
            </a:pP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7195">
              <a:lnSpc>
                <a:spcPct val="100000"/>
              </a:lnSpc>
            </a:pPr>
            <a:r>
              <a:rPr sz="1800" i="1" dirty="0">
                <a:latin typeface="Arial" panose="020B0604020202020204" pitchFamily="34" charset="0"/>
                <a:cs typeface="Arial" panose="020B0604020202020204" pitchFamily="34" charset="0"/>
              </a:rPr>
              <a:t>probability of sentence, P(S) = P(w</a:t>
            </a:r>
            <a:r>
              <a:rPr sz="1800" i="1" baseline="-32407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sz="1800" i="1" dirty="0">
                <a:latin typeface="Arial" panose="020B0604020202020204" pitchFamily="34" charset="0"/>
                <a:cs typeface="Arial" panose="020B0604020202020204" pitchFamily="34" charset="0"/>
              </a:rPr>
              <a:t>, w</a:t>
            </a:r>
            <a:r>
              <a:rPr sz="1800" i="1" baseline="-32407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sz="1800" i="1" dirty="0">
                <a:latin typeface="Arial" panose="020B0604020202020204" pitchFamily="34" charset="0"/>
                <a:cs typeface="Arial" panose="020B0604020202020204" pitchFamily="34" charset="0"/>
              </a:rPr>
              <a:t>, w</a:t>
            </a:r>
            <a:r>
              <a:rPr sz="1800" i="1" baseline="-32407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sz="1800" i="1" dirty="0">
                <a:latin typeface="Arial" panose="020B0604020202020204" pitchFamily="34" charset="0"/>
                <a:cs typeface="Arial" panose="020B0604020202020204" pitchFamily="34" charset="0"/>
              </a:rPr>
              <a:t>, …, w</a:t>
            </a:r>
            <a:r>
              <a:rPr sz="1800" i="1" baseline="-32407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8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7195" indent="-366395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pos="417195" algn="l"/>
              </a:tabLst>
            </a:pPr>
            <a:r>
              <a:rPr sz="1800" dirty="0">
                <a:solidFill>
                  <a:srgbClr val="3776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 of a sentence: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How likely is it to occur in natural language.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Language Modeling?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0924" y="1297530"/>
            <a:ext cx="7537450" cy="255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25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425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A Language Model ﬁnds the probability of a phrase or a sentence.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"/>
              <a:buChar char="●"/>
            </a:pP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2595">
              <a:lnSpc>
                <a:spcPct val="100000"/>
              </a:lnSpc>
            </a:pPr>
            <a:r>
              <a:rPr sz="1800" i="1" dirty="0">
                <a:latin typeface="Arial" panose="020B0604020202020204" pitchFamily="34" charset="0"/>
                <a:cs typeface="Arial" panose="020B0604020202020204" pitchFamily="34" charset="0"/>
              </a:rPr>
              <a:t>probability of sentence, P(S) = P(w</a:t>
            </a:r>
            <a:r>
              <a:rPr sz="1800" i="1" baseline="-32407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sz="1800" i="1" dirty="0">
                <a:latin typeface="Arial" panose="020B0604020202020204" pitchFamily="34" charset="0"/>
                <a:cs typeface="Arial" panose="020B0604020202020204" pitchFamily="34" charset="0"/>
              </a:rPr>
              <a:t>, w</a:t>
            </a:r>
            <a:r>
              <a:rPr sz="1800" i="1" baseline="-32407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sz="1800" i="1" dirty="0">
                <a:latin typeface="Arial" panose="020B0604020202020204" pitchFamily="34" charset="0"/>
                <a:cs typeface="Arial" panose="020B0604020202020204" pitchFamily="34" charset="0"/>
              </a:rPr>
              <a:t>, w</a:t>
            </a:r>
            <a:r>
              <a:rPr sz="1800" i="1" baseline="-32407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sz="1800" i="1" dirty="0">
                <a:latin typeface="Arial" panose="020B0604020202020204" pitchFamily="34" charset="0"/>
                <a:cs typeface="Arial" panose="020B0604020202020204" pitchFamily="34" charset="0"/>
              </a:rPr>
              <a:t>, …, w</a:t>
            </a:r>
            <a:r>
              <a:rPr sz="1800" i="1" baseline="-32407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18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2595" indent="-366395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pos="442595" algn="l"/>
              </a:tabLst>
            </a:pPr>
            <a:r>
              <a:rPr sz="1800" dirty="0">
                <a:solidFill>
                  <a:srgbClr val="3776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 of a sentence: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How likely is it to occur in natural language.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"/>
              <a:buChar char="●"/>
            </a:pP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2595" indent="-366395">
              <a:lnSpc>
                <a:spcPct val="100000"/>
              </a:lnSpc>
              <a:buFont typeface="Arial"/>
              <a:buChar char="●"/>
              <a:tabLst>
                <a:tab pos="4425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It can also be used to compute the probability of upcoming words.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2595">
              <a:lnSpc>
                <a:spcPct val="100000"/>
              </a:lnSpc>
            </a:pPr>
            <a:r>
              <a:rPr sz="1800" i="1" dirty="0">
                <a:latin typeface="Arial" panose="020B0604020202020204" pitchFamily="34" charset="0"/>
                <a:cs typeface="Arial" panose="020B0604020202020204" pitchFamily="34" charset="0"/>
              </a:rPr>
              <a:t>P(w</a:t>
            </a:r>
            <a:r>
              <a:rPr sz="1800" i="1" baseline="-32407" dirty="0"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sz="1800" i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sz="1800" i="1" baseline="-32407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sz="1800" i="1" dirty="0">
                <a:latin typeface="Arial" panose="020B0604020202020204" pitchFamily="34" charset="0"/>
                <a:cs typeface="Arial" panose="020B0604020202020204" pitchFamily="34" charset="0"/>
              </a:rPr>
              <a:t>, w</a:t>
            </a:r>
            <a:r>
              <a:rPr sz="1800" i="1" baseline="-32407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sz="1800" i="1" dirty="0">
                <a:latin typeface="Arial" panose="020B0604020202020204" pitchFamily="34" charset="0"/>
                <a:cs typeface="Arial" panose="020B0604020202020204" pitchFamily="34" charset="0"/>
              </a:rPr>
              <a:t>, w</a:t>
            </a:r>
            <a:r>
              <a:rPr sz="1800" i="1" baseline="-32407" dirty="0"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sz="1800" i="1" dirty="0">
                <a:latin typeface="Arial" panose="020B0604020202020204" pitchFamily="34" charset="0"/>
                <a:cs typeface="Arial" panose="020B0604020202020204" pitchFamily="34" charset="0"/>
              </a:rPr>
              <a:t>, w</a:t>
            </a:r>
            <a:r>
              <a:rPr sz="1800" i="1" baseline="-32407" dirty="0"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sz="1800" i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Language Modeling?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1047750"/>
            <a:ext cx="39135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Applications of language modeling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 to Cover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1047750"/>
            <a:ext cx="3913504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Applications of language modeling</a:t>
            </a:r>
          </a:p>
          <a:p>
            <a:pPr>
              <a:lnSpc>
                <a:spcPct val="100000"/>
              </a:lnSpc>
              <a:spcBef>
                <a:spcPts val="100"/>
              </a:spcBef>
              <a:buFont typeface="Arial"/>
              <a:buChar char="●"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N-gram language models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 to Cover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 to Cover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533400" y="1047750"/>
            <a:ext cx="4664075" cy="14234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Applications of language modeling</a:t>
            </a:r>
          </a:p>
          <a:p>
            <a:pPr>
              <a:lnSpc>
                <a:spcPct val="100000"/>
              </a:lnSpc>
              <a:spcBef>
                <a:spcPts val="100"/>
              </a:spcBef>
              <a:buFont typeface="Arial"/>
              <a:buChar char="●"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N-gram language models</a:t>
            </a:r>
          </a:p>
          <a:p>
            <a:pPr>
              <a:lnSpc>
                <a:spcPct val="100000"/>
              </a:lnSpc>
              <a:spcBef>
                <a:spcPts val="105"/>
              </a:spcBef>
              <a:buFont typeface="Arial"/>
              <a:buChar char="●"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Evaluate a language model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 to Cover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533400" y="1047750"/>
            <a:ext cx="4664075" cy="19902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Applications of language modeling</a:t>
            </a:r>
          </a:p>
          <a:p>
            <a:pPr>
              <a:lnSpc>
                <a:spcPct val="100000"/>
              </a:lnSpc>
              <a:spcBef>
                <a:spcPts val="100"/>
              </a:spcBef>
              <a:buFont typeface="Arial"/>
              <a:buChar char="●"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N-gram language models</a:t>
            </a:r>
          </a:p>
          <a:p>
            <a:pPr>
              <a:lnSpc>
                <a:spcPct val="100000"/>
              </a:lnSpc>
              <a:spcBef>
                <a:spcPts val="105"/>
              </a:spcBef>
              <a:buFont typeface="Arial"/>
              <a:buChar char="●"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Evaluate a language model</a:t>
            </a:r>
          </a:p>
          <a:p>
            <a:pPr>
              <a:lnSpc>
                <a:spcPct val="100000"/>
              </a:lnSpc>
              <a:spcBef>
                <a:spcPts val="100"/>
              </a:spcBef>
              <a:buFont typeface="Arial"/>
              <a:buChar char="●"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Neural Language Models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1047750"/>
            <a:ext cx="5859780" cy="255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Applications of language modeling</a:t>
            </a:r>
          </a:p>
          <a:p>
            <a:pPr>
              <a:lnSpc>
                <a:spcPct val="100000"/>
              </a:lnSpc>
              <a:spcBef>
                <a:spcPts val="100"/>
              </a:spcBef>
              <a:buFont typeface="Arial"/>
              <a:buChar char="●"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N-gram language models</a:t>
            </a:r>
          </a:p>
          <a:p>
            <a:pPr>
              <a:lnSpc>
                <a:spcPct val="100000"/>
              </a:lnSpc>
              <a:spcBef>
                <a:spcPts val="105"/>
              </a:spcBef>
              <a:buFont typeface="Arial"/>
              <a:buChar char="●"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Evaluate a language model</a:t>
            </a:r>
          </a:p>
          <a:p>
            <a:pPr>
              <a:lnSpc>
                <a:spcPct val="100000"/>
              </a:lnSpc>
              <a:spcBef>
                <a:spcPts val="100"/>
              </a:spcBef>
              <a:buFont typeface="Arial"/>
              <a:buChar char="●"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Neural Language Models</a:t>
            </a:r>
          </a:p>
          <a:p>
            <a:pPr>
              <a:lnSpc>
                <a:spcPct val="100000"/>
              </a:lnSpc>
              <a:spcBef>
                <a:spcPts val="105"/>
              </a:spcBef>
              <a:buFont typeface="Arial"/>
              <a:buChar char="●"/>
            </a:pP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Project: Building a next word recommendation system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 to Cover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5880" y="2377189"/>
            <a:ext cx="191292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5536" y="2268231"/>
            <a:ext cx="221926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This cap is too 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_____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685800" y="1594485"/>
            <a:ext cx="77724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>
                <a:solidFill>
                  <a:srgbClr val="FF5900"/>
                </a:solidFill>
              </a:rPr>
              <a:t>Building</a:t>
            </a:r>
            <a:r>
              <a:rPr spc="-60" dirty="0">
                <a:solidFill>
                  <a:srgbClr val="FF5900"/>
                </a:solidFill>
              </a:rPr>
              <a:t> </a:t>
            </a:r>
            <a:r>
              <a:rPr spc="45" dirty="0">
                <a:solidFill>
                  <a:srgbClr val="FF5900"/>
                </a:solidFill>
              </a:rPr>
              <a:t>Intuition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5536" y="2268231"/>
            <a:ext cx="260026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This cap is too 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_____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6985" y="1353831"/>
            <a:ext cx="578485" cy="2077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</a:p>
          <a:p>
            <a:pPr marL="104139" marR="96520" algn="ctr">
              <a:lnSpc>
                <a:spcPct val="166700"/>
              </a:lnSpc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can low it big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075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Intuition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5537" y="2268231"/>
            <a:ext cx="244413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This cap is too 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_____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075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Intuition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4296280" y="1497587"/>
            <a:ext cx="1817370" cy="918210"/>
            <a:chOff x="4296280" y="1497587"/>
            <a:chExt cx="1817370" cy="918210"/>
          </a:xfrm>
        </p:grpSpPr>
        <p:sp>
          <p:nvSpPr>
            <p:cNvPr id="6" name="object 6"/>
            <p:cNvSpPr/>
            <p:nvPr/>
          </p:nvSpPr>
          <p:spPr>
            <a:xfrm>
              <a:off x="4339667" y="1502349"/>
              <a:ext cx="1769110" cy="889000"/>
            </a:xfrm>
            <a:custGeom>
              <a:avLst/>
              <a:gdLst/>
              <a:ahLst/>
              <a:cxnLst/>
              <a:rect l="l" t="t" r="r" b="b"/>
              <a:pathLst>
                <a:path w="1769110" h="889000">
                  <a:moveTo>
                    <a:pt x="1769032" y="0"/>
                  </a:moveTo>
                  <a:lnTo>
                    <a:pt x="0" y="888744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301042" y="2377035"/>
              <a:ext cx="45720" cy="33655"/>
            </a:xfrm>
            <a:custGeom>
              <a:avLst/>
              <a:gdLst/>
              <a:ahLst/>
              <a:cxnLst/>
              <a:rect l="l" t="t" r="r" b="b"/>
              <a:pathLst>
                <a:path w="45720" h="33655">
                  <a:moveTo>
                    <a:pt x="0" y="33463"/>
                  </a:moveTo>
                  <a:lnTo>
                    <a:pt x="31562" y="0"/>
                  </a:lnTo>
                  <a:lnTo>
                    <a:pt x="45687" y="28116"/>
                  </a:lnTo>
                  <a:lnTo>
                    <a:pt x="0" y="3346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301042" y="2377035"/>
              <a:ext cx="45720" cy="33655"/>
            </a:xfrm>
            <a:custGeom>
              <a:avLst/>
              <a:gdLst/>
              <a:ahLst/>
              <a:cxnLst/>
              <a:rect l="l" t="t" r="r" b="b"/>
              <a:pathLst>
                <a:path w="45720" h="33655">
                  <a:moveTo>
                    <a:pt x="31562" y="0"/>
                  </a:moveTo>
                  <a:lnTo>
                    <a:pt x="0" y="33463"/>
                  </a:lnTo>
                  <a:lnTo>
                    <a:pt x="45687" y="28116"/>
                  </a:lnTo>
                  <a:lnTo>
                    <a:pt x="31562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object 3">
            <a:extLst>
              <a:ext uri="{FF2B5EF4-FFF2-40B4-BE49-F238E27FC236}">
                <a16:creationId xmlns:a16="http://schemas.microsoft.com/office/drawing/2014/main" id="{562A8059-B014-993F-B7B8-F8BB32472192}"/>
              </a:ext>
            </a:extLst>
          </p:cNvPr>
          <p:cNvSpPr txBox="1"/>
          <p:nvPr/>
        </p:nvSpPr>
        <p:spPr>
          <a:xfrm>
            <a:off x="6356985" y="1353831"/>
            <a:ext cx="578485" cy="2077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</a:p>
          <a:p>
            <a:pPr marL="104139" marR="96520" algn="ctr">
              <a:lnSpc>
                <a:spcPct val="166700"/>
              </a:lnSpc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can low it big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5536" y="2268231"/>
            <a:ext cx="240656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This cap is too 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_____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6985" y="1353831"/>
            <a:ext cx="578485" cy="2077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4139" marR="96520" algn="ctr">
              <a:lnSpc>
                <a:spcPct val="166700"/>
              </a:lnSpc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can low it big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075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Intuition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4297342" y="1954787"/>
            <a:ext cx="1816735" cy="468630"/>
            <a:chOff x="4297342" y="1954787"/>
            <a:chExt cx="1816735" cy="468630"/>
          </a:xfrm>
        </p:grpSpPr>
        <p:sp>
          <p:nvSpPr>
            <p:cNvPr id="6" name="object 6"/>
            <p:cNvSpPr/>
            <p:nvPr/>
          </p:nvSpPr>
          <p:spPr>
            <a:xfrm>
              <a:off x="4344027" y="1959549"/>
              <a:ext cx="1765300" cy="443865"/>
            </a:xfrm>
            <a:custGeom>
              <a:avLst/>
              <a:gdLst/>
              <a:ahLst/>
              <a:cxnLst/>
              <a:rect l="l" t="t" r="r" b="b"/>
              <a:pathLst>
                <a:path w="1765300" h="443864">
                  <a:moveTo>
                    <a:pt x="1764671" y="0"/>
                  </a:moveTo>
                  <a:lnTo>
                    <a:pt x="0" y="443276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302104" y="2387567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4" h="31114">
                  <a:moveTo>
                    <a:pt x="45755" y="30517"/>
                  </a:moveTo>
                  <a:lnTo>
                    <a:pt x="0" y="25789"/>
                  </a:lnTo>
                  <a:lnTo>
                    <a:pt x="38089" y="0"/>
                  </a:lnTo>
                  <a:lnTo>
                    <a:pt x="45755" y="30517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302104" y="2387567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4" h="31114">
                  <a:moveTo>
                    <a:pt x="38089" y="0"/>
                  </a:moveTo>
                  <a:lnTo>
                    <a:pt x="0" y="25789"/>
                  </a:lnTo>
                  <a:lnTo>
                    <a:pt x="45755" y="30517"/>
                  </a:lnTo>
                  <a:lnTo>
                    <a:pt x="38089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5536" y="2268231"/>
            <a:ext cx="229546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This cap is too 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_____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6985" y="1353831"/>
            <a:ext cx="578485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4139" marR="96520" algn="ctr">
              <a:lnSpc>
                <a:spcPct val="166700"/>
              </a:lnSpc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can low it big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075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Intuition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4297762" y="2396254"/>
            <a:ext cx="1811020" cy="41275"/>
            <a:chOff x="4297762" y="2396254"/>
            <a:chExt cx="1811020" cy="41275"/>
          </a:xfrm>
        </p:grpSpPr>
        <p:sp>
          <p:nvSpPr>
            <p:cNvPr id="6" name="object 6"/>
            <p:cNvSpPr/>
            <p:nvPr/>
          </p:nvSpPr>
          <p:spPr>
            <a:xfrm>
              <a:off x="4345750" y="2416749"/>
              <a:ext cx="1763395" cy="0"/>
            </a:xfrm>
            <a:custGeom>
              <a:avLst/>
              <a:gdLst/>
              <a:ahLst/>
              <a:cxnLst/>
              <a:rect l="l" t="t" r="r" b="b"/>
              <a:pathLst>
                <a:path w="1763395">
                  <a:moveTo>
                    <a:pt x="176294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302524" y="24010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31465"/>
                  </a:moveTo>
                  <a:lnTo>
                    <a:pt x="0" y="15732"/>
                  </a:lnTo>
                  <a:lnTo>
                    <a:pt x="43225" y="0"/>
                  </a:lnTo>
                  <a:lnTo>
                    <a:pt x="43225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302524" y="24010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3225" y="0"/>
                  </a:moveTo>
                  <a:lnTo>
                    <a:pt x="0" y="15732"/>
                  </a:lnTo>
                  <a:lnTo>
                    <a:pt x="43225" y="31465"/>
                  </a:lnTo>
                  <a:lnTo>
                    <a:pt x="43225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5536" y="2268231"/>
            <a:ext cx="229546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This cap is too 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_____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075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Intuition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4297342" y="2410652"/>
            <a:ext cx="1816735" cy="468630"/>
            <a:chOff x="4297342" y="2410652"/>
            <a:chExt cx="1816735" cy="468630"/>
          </a:xfrm>
        </p:grpSpPr>
        <p:sp>
          <p:nvSpPr>
            <p:cNvPr id="6" name="object 6"/>
            <p:cNvSpPr/>
            <p:nvPr/>
          </p:nvSpPr>
          <p:spPr>
            <a:xfrm>
              <a:off x="4344027" y="2430673"/>
              <a:ext cx="1765300" cy="443865"/>
            </a:xfrm>
            <a:custGeom>
              <a:avLst/>
              <a:gdLst/>
              <a:ahLst/>
              <a:cxnLst/>
              <a:rect l="l" t="t" r="r" b="b"/>
              <a:pathLst>
                <a:path w="1765300" h="443864">
                  <a:moveTo>
                    <a:pt x="1764671" y="44327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302104" y="2415414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4" h="31114">
                  <a:moveTo>
                    <a:pt x="38089" y="30517"/>
                  </a:moveTo>
                  <a:lnTo>
                    <a:pt x="0" y="4727"/>
                  </a:lnTo>
                  <a:lnTo>
                    <a:pt x="45755" y="0"/>
                  </a:lnTo>
                  <a:lnTo>
                    <a:pt x="38089" y="30517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302104" y="2415414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4" h="31114">
                  <a:moveTo>
                    <a:pt x="45755" y="0"/>
                  </a:moveTo>
                  <a:lnTo>
                    <a:pt x="0" y="4727"/>
                  </a:lnTo>
                  <a:lnTo>
                    <a:pt x="38089" y="30517"/>
                  </a:lnTo>
                  <a:lnTo>
                    <a:pt x="45755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object 3">
            <a:extLst>
              <a:ext uri="{FF2B5EF4-FFF2-40B4-BE49-F238E27FC236}">
                <a16:creationId xmlns:a16="http://schemas.microsoft.com/office/drawing/2014/main" id="{9A6DFB79-1D0A-F88E-D720-23196873A04A}"/>
              </a:ext>
            </a:extLst>
          </p:cNvPr>
          <p:cNvSpPr txBox="1"/>
          <p:nvPr/>
        </p:nvSpPr>
        <p:spPr>
          <a:xfrm>
            <a:off x="6356985" y="1353831"/>
            <a:ext cx="578485" cy="2077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</a:p>
          <a:p>
            <a:pPr marL="104139" marR="96520" algn="ctr">
              <a:lnSpc>
                <a:spcPct val="166700"/>
              </a:lnSpc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can low it big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5536" y="2268231"/>
            <a:ext cx="229546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This cap is too 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_____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6985" y="1353831"/>
            <a:ext cx="578485" cy="2077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4139" marR="96520" algn="ctr">
              <a:lnSpc>
                <a:spcPct val="166700"/>
              </a:lnSpc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can low it big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075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Intuition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4296280" y="2418238"/>
            <a:ext cx="1817370" cy="918210"/>
            <a:chOff x="4296280" y="2418238"/>
            <a:chExt cx="1817370" cy="918210"/>
          </a:xfrm>
        </p:grpSpPr>
        <p:sp>
          <p:nvSpPr>
            <p:cNvPr id="6" name="object 6"/>
            <p:cNvSpPr/>
            <p:nvPr/>
          </p:nvSpPr>
          <p:spPr>
            <a:xfrm>
              <a:off x="4339667" y="2442405"/>
              <a:ext cx="1769110" cy="889000"/>
            </a:xfrm>
            <a:custGeom>
              <a:avLst/>
              <a:gdLst/>
              <a:ahLst/>
              <a:cxnLst/>
              <a:rect l="l" t="t" r="r" b="b"/>
              <a:pathLst>
                <a:path w="1769110" h="889000">
                  <a:moveTo>
                    <a:pt x="1769032" y="888744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301042" y="2423000"/>
              <a:ext cx="45720" cy="33655"/>
            </a:xfrm>
            <a:custGeom>
              <a:avLst/>
              <a:gdLst/>
              <a:ahLst/>
              <a:cxnLst/>
              <a:rect l="l" t="t" r="r" b="b"/>
              <a:pathLst>
                <a:path w="45720" h="33655">
                  <a:moveTo>
                    <a:pt x="31562" y="33463"/>
                  </a:moveTo>
                  <a:lnTo>
                    <a:pt x="0" y="0"/>
                  </a:lnTo>
                  <a:lnTo>
                    <a:pt x="45687" y="5346"/>
                  </a:lnTo>
                  <a:lnTo>
                    <a:pt x="31562" y="3346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301042" y="2423000"/>
              <a:ext cx="45720" cy="33655"/>
            </a:xfrm>
            <a:custGeom>
              <a:avLst/>
              <a:gdLst/>
              <a:ahLst/>
              <a:cxnLst/>
              <a:rect l="l" t="t" r="r" b="b"/>
              <a:pathLst>
                <a:path w="45720" h="33655">
                  <a:moveTo>
                    <a:pt x="45687" y="5346"/>
                  </a:moveTo>
                  <a:lnTo>
                    <a:pt x="0" y="0"/>
                  </a:lnTo>
                  <a:lnTo>
                    <a:pt x="31562" y="33463"/>
                  </a:lnTo>
                  <a:lnTo>
                    <a:pt x="45687" y="5346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5536" y="2268231"/>
            <a:ext cx="229546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This cap is too </a:t>
            </a:r>
            <a:r>
              <a:rPr sz="1800" b="1" dirty="0">
                <a:latin typeface="Arial" panose="020B0604020202020204" pitchFamily="34" charset="0"/>
                <a:cs typeface="Arial" panose="020B0604020202020204" pitchFamily="34" charset="0"/>
              </a:rPr>
              <a:t>_____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6985" y="1353831"/>
            <a:ext cx="578485" cy="2077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4139" marR="96520" algn="ctr">
              <a:lnSpc>
                <a:spcPct val="166700"/>
              </a:lnSpc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can low it big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075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Intuition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1272" y="1219450"/>
            <a:ext cx="432476" cy="4247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1272" y="3118750"/>
            <a:ext cx="432476" cy="4247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4980" y="1823350"/>
            <a:ext cx="352569" cy="3463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4980" y="2243587"/>
            <a:ext cx="352569" cy="3463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14980" y="2661550"/>
            <a:ext cx="352569" cy="3463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11</TotalTime>
  <Words>351</Words>
  <Application>Microsoft Office PowerPoint</Application>
  <PresentationFormat>On-screen Show (16:9)</PresentationFormat>
  <Paragraphs>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GenAITheme3-whiteBG</vt:lpstr>
      <vt:lpstr>Introduction to Language Modeling</vt:lpstr>
      <vt:lpstr>Building Intuition</vt:lpstr>
      <vt:lpstr>Building Intuition</vt:lpstr>
      <vt:lpstr>Building Intuition</vt:lpstr>
      <vt:lpstr>Building Intuition</vt:lpstr>
      <vt:lpstr>Building Intuition</vt:lpstr>
      <vt:lpstr>Building Intuition</vt:lpstr>
      <vt:lpstr>Building Intuition</vt:lpstr>
      <vt:lpstr>Building Intuition</vt:lpstr>
      <vt:lpstr>Building Intuition</vt:lpstr>
      <vt:lpstr>What is Language Modeling?</vt:lpstr>
      <vt:lpstr>What is Language Modeling?</vt:lpstr>
      <vt:lpstr>What is Language Modeling?</vt:lpstr>
      <vt:lpstr>Topics to Cover</vt:lpstr>
      <vt:lpstr>Topics to Cover</vt:lpstr>
      <vt:lpstr>Topics to Cover</vt:lpstr>
      <vt:lpstr>Topics to Cover</vt:lpstr>
      <vt:lpstr>Topics to Cover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dell</cp:lastModifiedBy>
  <cp:revision>3</cp:revision>
  <dcterms:created xsi:type="dcterms:W3CDTF">2025-03-04T06:17:09Z</dcterms:created>
  <dcterms:modified xsi:type="dcterms:W3CDTF">2025-03-04T07:34:10Z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2025-03-04T00:00:00Z</vt:filetime>
  </property>
  <property fmtid="{D5CDD505-2E9C-101B-9397-08002B2CF9AE}" pid="3" name="Creator">
    <vt:lpwstr>Google</vt:lpwstr>
  </property>
  <property fmtid="{D5CDD505-2E9C-101B-9397-08002B2CF9AE}" pid="4" name="LastSaved">
    <vt:filetime>2025-03-04T00:00:00Z</vt:filetime>
  </property>
</Properties>
</file>