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72528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5003" y="200953"/>
            <a:ext cx="733784" cy="211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998" y="374633"/>
            <a:ext cx="675830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F6F6F6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8875" y="2099137"/>
            <a:ext cx="6666230" cy="1605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4916" y="3240584"/>
            <a:ext cx="3992245" cy="824230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2100" spc="-90" b="1">
                <a:solidFill>
                  <a:srgbClr val="F6F6F6"/>
                </a:solidFill>
                <a:latin typeface="Tahoma"/>
                <a:cs typeface="Tahoma"/>
              </a:rPr>
              <a:t>Introduction</a:t>
            </a:r>
            <a:r>
              <a:rPr dirty="0" sz="2100" spc="-8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65" b="1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dirty="0" sz="2100" spc="-7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100" spc="-25" b="1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700" spc="-10" b="1">
                <a:solidFill>
                  <a:srgbClr val="F6F6F6"/>
                </a:solidFill>
                <a:latin typeface="Tahoma"/>
                <a:cs typeface="Tahoma"/>
              </a:rPr>
              <a:t>Video</a:t>
            </a:r>
            <a:r>
              <a:rPr dirty="0" sz="1700" spc="-7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85" b="1">
                <a:solidFill>
                  <a:srgbClr val="F6F6F6"/>
                </a:solidFill>
                <a:latin typeface="Tahoma"/>
                <a:cs typeface="Tahoma"/>
              </a:rPr>
              <a:t>2:</a:t>
            </a:r>
            <a:r>
              <a:rPr dirty="0" sz="17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70">
                <a:solidFill>
                  <a:srgbClr val="F6F6F6"/>
                </a:solidFill>
                <a:latin typeface="Tahoma"/>
                <a:cs typeface="Tahoma"/>
              </a:rPr>
              <a:t>Common</a:t>
            </a:r>
            <a:r>
              <a:rPr dirty="0" sz="17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55">
                <a:solidFill>
                  <a:srgbClr val="F6F6F6"/>
                </a:solidFill>
                <a:latin typeface="Tahoma"/>
                <a:cs typeface="Tahoma"/>
              </a:rPr>
              <a:t>task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50">
                <a:solidFill>
                  <a:srgbClr val="F6F6F6"/>
                </a:solidFill>
                <a:latin typeface="Tahoma"/>
                <a:cs typeface="Tahoma"/>
              </a:rPr>
              <a:t>a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120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dirty="0" sz="1700" spc="-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-10">
                <a:solidFill>
                  <a:srgbClr val="F6F6F6"/>
                </a:solidFill>
                <a:latin typeface="Tahoma"/>
                <a:cs typeface="Tahoma"/>
              </a:rPr>
              <a:t>Project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418" y="4604287"/>
            <a:ext cx="1200056" cy="34561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Common</a:t>
            </a:r>
            <a:r>
              <a:rPr dirty="0" sz="3000" spc="-140"/>
              <a:t> </a:t>
            </a:r>
            <a:r>
              <a:rPr dirty="0" sz="3000" spc="-20"/>
              <a:t>Preprocessing</a:t>
            </a:r>
            <a:r>
              <a:rPr dirty="0" sz="3000" spc="-140"/>
              <a:t> </a:t>
            </a:r>
            <a:r>
              <a:rPr dirty="0" sz="3000" spc="-10"/>
              <a:t>Techniques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213599"/>
            <a:ext cx="218874" cy="218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40225" y="1268169"/>
            <a:ext cx="2697480" cy="1226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Count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occurance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Break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into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individual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000">
              <a:latin typeface="Tahoma"/>
              <a:cs typeface="Tahoma"/>
            </a:endParaRPr>
          </a:p>
          <a:p>
            <a:pPr marL="13335" marR="5080" indent="-1270">
              <a:lnSpc>
                <a:spcPct val="231900"/>
              </a:lnSpc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Removal</a:t>
            </a:r>
            <a:r>
              <a:rPr dirty="0" sz="1000" spc="6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stop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like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6F6F6"/>
                </a:solidFill>
                <a:latin typeface="Tahoma"/>
                <a:cs typeface="Tahoma"/>
              </a:rPr>
              <a:t>“a”,</a:t>
            </a:r>
            <a:r>
              <a:rPr dirty="0" sz="1000" spc="6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“the”,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“is”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F6F6F6"/>
                </a:solidFill>
                <a:latin typeface="Tahoma"/>
                <a:cs typeface="Tahoma"/>
              </a:rPr>
              <a:t>etc. </a:t>
            </a:r>
            <a:r>
              <a:rPr dirty="0" sz="1000" spc="45">
                <a:solidFill>
                  <a:srgbClr val="F6F6F6"/>
                </a:solidFill>
                <a:latin typeface="Tahoma"/>
                <a:cs typeface="Tahoma"/>
              </a:rPr>
              <a:t>Convert</a:t>
            </a:r>
            <a:r>
              <a:rPr dirty="0" sz="10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all</a:t>
            </a:r>
            <a:r>
              <a:rPr dirty="0" sz="10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0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dirty="0" sz="1000" spc="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lowercase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5" y="2615125"/>
            <a:ext cx="652199" cy="65219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41100" y="2677990"/>
            <a:ext cx="549148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solidFill>
                  <a:srgbClr val="F6F6F6"/>
                </a:solidFill>
                <a:latin typeface="Tahoma"/>
                <a:cs typeface="Tahoma"/>
              </a:rPr>
              <a:t>Reduce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F6F6F6"/>
                </a:solidFill>
                <a:latin typeface="Tahoma"/>
                <a:cs typeface="Tahoma"/>
              </a:rPr>
              <a:t>their</a:t>
            </a:r>
            <a:r>
              <a:rPr dirty="0" sz="20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6F6F6"/>
                </a:solidFill>
                <a:latin typeface="Tahoma"/>
                <a:cs typeface="Tahoma"/>
              </a:rPr>
              <a:t>root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form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F6F6F6"/>
                </a:solidFill>
                <a:latin typeface="Tahoma"/>
                <a:cs typeface="Tahoma"/>
              </a:rPr>
              <a:t>called</a:t>
            </a:r>
            <a:r>
              <a:rPr dirty="0" sz="20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40">
                <a:solidFill>
                  <a:srgbClr val="F6F6F6"/>
                </a:solidFill>
                <a:latin typeface="Tahoma"/>
                <a:cs typeface="Tahoma"/>
              </a:rPr>
              <a:t>lemma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602062"/>
            <a:ext cx="218874" cy="218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955437"/>
            <a:ext cx="218874" cy="218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2328924"/>
            <a:ext cx="218874" cy="218874"/>
          </a:xfrm>
          <a:prstGeom prst="rect">
            <a:avLst/>
          </a:prstGeom>
        </p:spPr>
      </p:pic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2769087" y="3210462"/>
          <a:ext cx="3682365" cy="1443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795"/>
                <a:gridCol w="1788795"/>
              </a:tblGrid>
              <a:tr h="407670"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35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Original </a:t>
                      </a:r>
                      <a:r>
                        <a:rPr dirty="0" sz="1400" spc="-20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35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Lemmatized</a:t>
                      </a:r>
                      <a:r>
                        <a:rPr dirty="0" sz="1400" spc="-15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word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</a:tr>
              <a:tr h="1035685">
                <a:tc>
                  <a:txBody>
                    <a:bodyPr/>
                    <a:lstStyle/>
                    <a:p>
                      <a:pPr algn="ctr" marL="546735" marR="5391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trouble troubling Troubled troubles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trouble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9939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Techniques</a:t>
            </a:r>
            <a:r>
              <a:rPr dirty="0" spc="-160"/>
              <a:t> </a:t>
            </a:r>
            <a:r>
              <a:rPr dirty="0" spc="-85"/>
              <a:t>in</a:t>
            </a:r>
            <a:r>
              <a:rPr dirty="0" spc="-160"/>
              <a:t> </a:t>
            </a:r>
            <a:r>
              <a:rPr dirty="0" spc="-25"/>
              <a:t>NLP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17600" y="1986805"/>
            <a:ext cx="33483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Common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0306" y="2900459"/>
            <a:ext cx="2788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solidFill>
                  <a:srgbClr val="F6F6F6"/>
                </a:solidFill>
                <a:latin typeface="Tahoma"/>
                <a:cs typeface="Tahoma"/>
              </a:rPr>
              <a:t>Advanced</a:t>
            </a:r>
            <a:r>
              <a:rPr dirty="0" sz="2000" spc="-7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028887" y="1880611"/>
            <a:ext cx="941069" cy="1670050"/>
            <a:chOff x="2028887" y="1880611"/>
            <a:chExt cx="941069" cy="167005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887" y="2609437"/>
              <a:ext cx="940874" cy="9408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4812" y="1880611"/>
              <a:ext cx="489004" cy="48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2000" y="1519025"/>
            <a:ext cx="6059999" cy="27662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0967" y="375934"/>
            <a:ext cx="511492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</a:tabLst>
            </a:pPr>
            <a:r>
              <a:rPr dirty="0" sz="3000" spc="-340"/>
              <a:t>1.</a:t>
            </a:r>
            <a:r>
              <a:rPr dirty="0" sz="3000"/>
              <a:t>	</a:t>
            </a:r>
            <a:r>
              <a:rPr dirty="0" sz="3000" spc="-100"/>
              <a:t>Name</a:t>
            </a:r>
            <a:r>
              <a:rPr dirty="0" sz="3000" spc="-170"/>
              <a:t> </a:t>
            </a:r>
            <a:r>
              <a:rPr dirty="0" sz="3000" spc="-65"/>
              <a:t>Entity</a:t>
            </a:r>
            <a:r>
              <a:rPr dirty="0" sz="3000" spc="-170"/>
              <a:t> </a:t>
            </a:r>
            <a:r>
              <a:rPr dirty="0" sz="3000" spc="-30"/>
              <a:t>Recognition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z="3000" spc="-55"/>
              <a:t>2.</a:t>
            </a:r>
            <a:r>
              <a:rPr dirty="0" sz="3000" spc="-265"/>
              <a:t> </a:t>
            </a:r>
            <a:r>
              <a:rPr dirty="0" sz="3000" spc="-100"/>
              <a:t>Word</a:t>
            </a:r>
            <a:r>
              <a:rPr dirty="0" sz="3000" spc="-160"/>
              <a:t> </a:t>
            </a:r>
            <a:r>
              <a:rPr dirty="0" sz="3000" spc="-10"/>
              <a:t>Embeddings</a:t>
            </a:r>
            <a:endParaRPr sz="30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610237" y="1178462"/>
          <a:ext cx="362267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5459"/>
                <a:gridCol w="505459"/>
                <a:gridCol w="505459"/>
                <a:gridCol w="505460"/>
                <a:gridCol w="505460"/>
                <a:gridCol w="505460"/>
              </a:tblGrid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610237" y="1744912"/>
          <a:ext cx="362267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5459"/>
                <a:gridCol w="505459"/>
                <a:gridCol w="505459"/>
                <a:gridCol w="505460"/>
                <a:gridCol w="505460"/>
                <a:gridCol w="505460"/>
              </a:tblGrid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610237" y="2311362"/>
          <a:ext cx="362267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5459"/>
                <a:gridCol w="505459"/>
                <a:gridCol w="505459"/>
                <a:gridCol w="505460"/>
                <a:gridCol w="505460"/>
                <a:gridCol w="505460"/>
              </a:tblGrid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0.7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610237" y="2877812"/>
          <a:ext cx="362267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5459"/>
                <a:gridCol w="505459"/>
                <a:gridCol w="505459"/>
                <a:gridCol w="505460"/>
                <a:gridCol w="505460"/>
                <a:gridCol w="505460"/>
              </a:tblGrid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 descr=""/>
          <p:cNvSpPr txBox="1"/>
          <p:nvPr/>
        </p:nvSpPr>
        <p:spPr>
          <a:xfrm>
            <a:off x="930349" y="1233387"/>
            <a:ext cx="55626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00B050"/>
                </a:solidFill>
                <a:latin typeface="Tahoma"/>
                <a:cs typeface="Tahoma"/>
              </a:rPr>
              <a:t>Cat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400" spc="-10" b="1">
                <a:solidFill>
                  <a:srgbClr val="9639B1"/>
                </a:solidFill>
                <a:latin typeface="Tahoma"/>
                <a:cs typeface="Tahoma"/>
              </a:rPr>
              <a:t>Kitten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12899" y="2371288"/>
            <a:ext cx="3765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EE3124"/>
                </a:solidFill>
                <a:latin typeface="Tahoma"/>
                <a:cs typeface="Tahoma"/>
              </a:rPr>
              <a:t>Dog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62324" y="2962337"/>
            <a:ext cx="5772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E69137"/>
                </a:solidFill>
                <a:latin typeface="Tahoma"/>
                <a:cs typeface="Tahoma"/>
              </a:rPr>
              <a:t>Puppy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5506062" y="1542662"/>
            <a:ext cx="2823210" cy="2108200"/>
            <a:chOff x="5506062" y="1542662"/>
            <a:chExt cx="2823210" cy="2108200"/>
          </a:xfrm>
        </p:grpSpPr>
        <p:sp>
          <p:nvSpPr>
            <p:cNvPr id="12" name="object 12" descr=""/>
            <p:cNvSpPr/>
            <p:nvPr/>
          </p:nvSpPr>
          <p:spPr>
            <a:xfrm>
              <a:off x="5510824" y="1547425"/>
              <a:ext cx="2813685" cy="2098675"/>
            </a:xfrm>
            <a:custGeom>
              <a:avLst/>
              <a:gdLst/>
              <a:ahLst/>
              <a:cxnLst/>
              <a:rect l="l" t="t" r="r" b="b"/>
              <a:pathLst>
                <a:path w="2813684" h="2098675">
                  <a:moveTo>
                    <a:pt x="2463642" y="2098499"/>
                  </a:moveTo>
                  <a:lnTo>
                    <a:pt x="349756" y="2098499"/>
                  </a:lnTo>
                  <a:lnTo>
                    <a:pt x="302297" y="2095307"/>
                  </a:lnTo>
                  <a:lnTo>
                    <a:pt x="256777" y="2086006"/>
                  </a:lnTo>
                  <a:lnTo>
                    <a:pt x="213615" y="2071014"/>
                  </a:lnTo>
                  <a:lnTo>
                    <a:pt x="173227" y="2050747"/>
                  </a:lnTo>
                  <a:lnTo>
                    <a:pt x="136030" y="2025623"/>
                  </a:lnTo>
                  <a:lnTo>
                    <a:pt x="102441" y="1996058"/>
                  </a:lnTo>
                  <a:lnTo>
                    <a:pt x="72876" y="1962469"/>
                  </a:lnTo>
                  <a:lnTo>
                    <a:pt x="47752" y="1925272"/>
                  </a:lnTo>
                  <a:lnTo>
                    <a:pt x="27485" y="1884884"/>
                  </a:lnTo>
                  <a:lnTo>
                    <a:pt x="12493" y="1841722"/>
                  </a:lnTo>
                  <a:lnTo>
                    <a:pt x="3192" y="1796202"/>
                  </a:lnTo>
                  <a:lnTo>
                    <a:pt x="0" y="1748742"/>
                  </a:lnTo>
                  <a:lnTo>
                    <a:pt x="0" y="349756"/>
                  </a:lnTo>
                  <a:lnTo>
                    <a:pt x="3092" y="303783"/>
                  </a:lnTo>
                  <a:lnTo>
                    <a:pt x="3192" y="302297"/>
                  </a:lnTo>
                  <a:lnTo>
                    <a:pt x="12493" y="256777"/>
                  </a:lnTo>
                  <a:lnTo>
                    <a:pt x="27485" y="213615"/>
                  </a:lnTo>
                  <a:lnTo>
                    <a:pt x="47752" y="173227"/>
                  </a:lnTo>
                  <a:lnTo>
                    <a:pt x="72876" y="136030"/>
                  </a:lnTo>
                  <a:lnTo>
                    <a:pt x="102441" y="102441"/>
                  </a:lnTo>
                  <a:lnTo>
                    <a:pt x="136030" y="72876"/>
                  </a:lnTo>
                  <a:lnTo>
                    <a:pt x="173227" y="47752"/>
                  </a:lnTo>
                  <a:lnTo>
                    <a:pt x="213615" y="27485"/>
                  </a:lnTo>
                  <a:lnTo>
                    <a:pt x="256777" y="12493"/>
                  </a:lnTo>
                  <a:lnTo>
                    <a:pt x="302297" y="3192"/>
                  </a:lnTo>
                  <a:lnTo>
                    <a:pt x="349756" y="0"/>
                  </a:lnTo>
                  <a:lnTo>
                    <a:pt x="2463642" y="0"/>
                  </a:lnTo>
                  <a:lnTo>
                    <a:pt x="2509616" y="3033"/>
                  </a:lnTo>
                  <a:lnTo>
                    <a:pt x="2554413" y="11982"/>
                  </a:lnTo>
                  <a:lnTo>
                    <a:pt x="2597489" y="26623"/>
                  </a:lnTo>
                  <a:lnTo>
                    <a:pt x="2638301" y="46730"/>
                  </a:lnTo>
                  <a:lnTo>
                    <a:pt x="2676305" y="72078"/>
                  </a:lnTo>
                  <a:lnTo>
                    <a:pt x="2710958" y="102441"/>
                  </a:lnTo>
                  <a:lnTo>
                    <a:pt x="2741321" y="137094"/>
                  </a:lnTo>
                  <a:lnTo>
                    <a:pt x="2766669" y="175098"/>
                  </a:lnTo>
                  <a:lnTo>
                    <a:pt x="2786776" y="215910"/>
                  </a:lnTo>
                  <a:lnTo>
                    <a:pt x="2801417" y="258986"/>
                  </a:lnTo>
                  <a:lnTo>
                    <a:pt x="2810366" y="303783"/>
                  </a:lnTo>
                  <a:lnTo>
                    <a:pt x="2813399" y="349756"/>
                  </a:lnTo>
                  <a:lnTo>
                    <a:pt x="2813399" y="1748742"/>
                  </a:lnTo>
                  <a:lnTo>
                    <a:pt x="2810207" y="1796202"/>
                  </a:lnTo>
                  <a:lnTo>
                    <a:pt x="2800906" y="1841722"/>
                  </a:lnTo>
                  <a:lnTo>
                    <a:pt x="2785914" y="1884884"/>
                  </a:lnTo>
                  <a:lnTo>
                    <a:pt x="2765647" y="1925272"/>
                  </a:lnTo>
                  <a:lnTo>
                    <a:pt x="2740523" y="1962469"/>
                  </a:lnTo>
                  <a:lnTo>
                    <a:pt x="2710958" y="1996058"/>
                  </a:lnTo>
                  <a:lnTo>
                    <a:pt x="2677369" y="2025623"/>
                  </a:lnTo>
                  <a:lnTo>
                    <a:pt x="2640172" y="2050747"/>
                  </a:lnTo>
                  <a:lnTo>
                    <a:pt x="2599784" y="2071014"/>
                  </a:lnTo>
                  <a:lnTo>
                    <a:pt x="2556622" y="2086006"/>
                  </a:lnTo>
                  <a:lnTo>
                    <a:pt x="2511102" y="2095307"/>
                  </a:lnTo>
                  <a:lnTo>
                    <a:pt x="2463642" y="2098499"/>
                  </a:lnTo>
                  <a:close/>
                </a:path>
              </a:pathLst>
            </a:custGeom>
            <a:solidFill>
              <a:srgbClr val="DADC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510824" y="1547425"/>
              <a:ext cx="2813685" cy="2098675"/>
            </a:xfrm>
            <a:custGeom>
              <a:avLst/>
              <a:gdLst/>
              <a:ahLst/>
              <a:cxnLst/>
              <a:rect l="l" t="t" r="r" b="b"/>
              <a:pathLst>
                <a:path w="2813684" h="2098675">
                  <a:moveTo>
                    <a:pt x="0" y="349756"/>
                  </a:moveTo>
                  <a:lnTo>
                    <a:pt x="3192" y="302297"/>
                  </a:lnTo>
                  <a:lnTo>
                    <a:pt x="12493" y="256777"/>
                  </a:lnTo>
                  <a:lnTo>
                    <a:pt x="27485" y="213615"/>
                  </a:lnTo>
                  <a:lnTo>
                    <a:pt x="47752" y="173227"/>
                  </a:lnTo>
                  <a:lnTo>
                    <a:pt x="72876" y="136030"/>
                  </a:lnTo>
                  <a:lnTo>
                    <a:pt x="102441" y="102441"/>
                  </a:lnTo>
                  <a:lnTo>
                    <a:pt x="136030" y="72876"/>
                  </a:lnTo>
                  <a:lnTo>
                    <a:pt x="173227" y="47752"/>
                  </a:lnTo>
                  <a:lnTo>
                    <a:pt x="213615" y="27485"/>
                  </a:lnTo>
                  <a:lnTo>
                    <a:pt x="256777" y="12493"/>
                  </a:lnTo>
                  <a:lnTo>
                    <a:pt x="302297" y="3192"/>
                  </a:lnTo>
                  <a:lnTo>
                    <a:pt x="349756" y="0"/>
                  </a:lnTo>
                  <a:lnTo>
                    <a:pt x="2463642" y="0"/>
                  </a:lnTo>
                  <a:lnTo>
                    <a:pt x="2509616" y="3033"/>
                  </a:lnTo>
                  <a:lnTo>
                    <a:pt x="2554413" y="11982"/>
                  </a:lnTo>
                  <a:lnTo>
                    <a:pt x="2597489" y="26623"/>
                  </a:lnTo>
                  <a:lnTo>
                    <a:pt x="2638301" y="46730"/>
                  </a:lnTo>
                  <a:lnTo>
                    <a:pt x="2676305" y="72078"/>
                  </a:lnTo>
                  <a:lnTo>
                    <a:pt x="2710958" y="102441"/>
                  </a:lnTo>
                  <a:lnTo>
                    <a:pt x="2741321" y="137094"/>
                  </a:lnTo>
                  <a:lnTo>
                    <a:pt x="2766669" y="175098"/>
                  </a:lnTo>
                  <a:lnTo>
                    <a:pt x="2786776" y="215910"/>
                  </a:lnTo>
                  <a:lnTo>
                    <a:pt x="2801417" y="258986"/>
                  </a:lnTo>
                  <a:lnTo>
                    <a:pt x="2810366" y="303783"/>
                  </a:lnTo>
                  <a:lnTo>
                    <a:pt x="2813399" y="349756"/>
                  </a:lnTo>
                  <a:lnTo>
                    <a:pt x="2813399" y="1748742"/>
                  </a:lnTo>
                  <a:lnTo>
                    <a:pt x="2810207" y="1796202"/>
                  </a:lnTo>
                  <a:lnTo>
                    <a:pt x="2800906" y="1841722"/>
                  </a:lnTo>
                  <a:lnTo>
                    <a:pt x="2785914" y="1884884"/>
                  </a:lnTo>
                  <a:lnTo>
                    <a:pt x="2765647" y="1925272"/>
                  </a:lnTo>
                  <a:lnTo>
                    <a:pt x="2740523" y="1962469"/>
                  </a:lnTo>
                  <a:lnTo>
                    <a:pt x="2710958" y="1996058"/>
                  </a:lnTo>
                  <a:lnTo>
                    <a:pt x="2677369" y="2025623"/>
                  </a:lnTo>
                  <a:lnTo>
                    <a:pt x="2640172" y="2050747"/>
                  </a:lnTo>
                  <a:lnTo>
                    <a:pt x="2599784" y="2071014"/>
                  </a:lnTo>
                  <a:lnTo>
                    <a:pt x="2556622" y="2086006"/>
                  </a:lnTo>
                  <a:lnTo>
                    <a:pt x="2511102" y="2095307"/>
                  </a:lnTo>
                  <a:lnTo>
                    <a:pt x="2463642" y="2098499"/>
                  </a:lnTo>
                  <a:lnTo>
                    <a:pt x="349756" y="2098499"/>
                  </a:lnTo>
                  <a:lnTo>
                    <a:pt x="302297" y="2095307"/>
                  </a:lnTo>
                  <a:lnTo>
                    <a:pt x="256777" y="2086006"/>
                  </a:lnTo>
                  <a:lnTo>
                    <a:pt x="213615" y="2071014"/>
                  </a:lnTo>
                  <a:lnTo>
                    <a:pt x="173227" y="2050747"/>
                  </a:lnTo>
                  <a:lnTo>
                    <a:pt x="136030" y="2025623"/>
                  </a:lnTo>
                  <a:lnTo>
                    <a:pt x="102441" y="1996058"/>
                  </a:lnTo>
                  <a:lnTo>
                    <a:pt x="72876" y="1962469"/>
                  </a:lnTo>
                  <a:lnTo>
                    <a:pt x="47752" y="1925272"/>
                  </a:lnTo>
                  <a:lnTo>
                    <a:pt x="27485" y="1884884"/>
                  </a:lnTo>
                  <a:lnTo>
                    <a:pt x="12493" y="1841722"/>
                  </a:lnTo>
                  <a:lnTo>
                    <a:pt x="3192" y="1796202"/>
                  </a:lnTo>
                  <a:lnTo>
                    <a:pt x="0" y="1748742"/>
                  </a:lnTo>
                  <a:lnTo>
                    <a:pt x="0" y="349756"/>
                  </a:lnTo>
                  <a:close/>
                </a:path>
              </a:pathLst>
            </a:custGeom>
            <a:ln w="952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685047" y="3435460"/>
              <a:ext cx="2349500" cy="5080"/>
            </a:xfrm>
            <a:custGeom>
              <a:avLst/>
              <a:gdLst/>
              <a:ahLst/>
              <a:cxnLst/>
              <a:rect l="l" t="t" r="r" b="b"/>
              <a:pathLst>
                <a:path w="2349500" h="5079">
                  <a:moveTo>
                    <a:pt x="0" y="5032"/>
                  </a:moveTo>
                  <a:lnTo>
                    <a:pt x="2349451" y="0"/>
                  </a:lnTo>
                </a:path>
              </a:pathLst>
            </a:custGeom>
            <a:ln w="2857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0109" y="3373974"/>
              <a:ext cx="158352" cy="12297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5670534" y="1964341"/>
              <a:ext cx="14604" cy="1476375"/>
            </a:xfrm>
            <a:custGeom>
              <a:avLst/>
              <a:gdLst/>
              <a:ahLst/>
              <a:cxnLst/>
              <a:rect l="l" t="t" r="r" b="b"/>
              <a:pathLst>
                <a:path w="14604" h="1476375">
                  <a:moveTo>
                    <a:pt x="14514" y="147615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27252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09051" y="1820384"/>
              <a:ext cx="122966" cy="158708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3358" y="2164305"/>
              <a:ext cx="84824" cy="7972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19327" y="2727109"/>
              <a:ext cx="84824" cy="7972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91665" y="2923522"/>
              <a:ext cx="84824" cy="7972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787042" y="3238435"/>
              <a:ext cx="84824" cy="79724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73025" y="66928"/>
            <a:ext cx="2876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00B050"/>
                </a:solidFill>
                <a:latin typeface="Tahoma"/>
                <a:cs typeface="Tahoma"/>
              </a:rPr>
              <a:t>Cat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741749" y="2996609"/>
            <a:ext cx="3263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 b="1">
                <a:solidFill>
                  <a:srgbClr val="EE3124"/>
                </a:solidFill>
                <a:latin typeface="Tahoma"/>
                <a:cs typeface="Tahoma"/>
              </a:rPr>
              <a:t>Dog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22227" y="2223633"/>
            <a:ext cx="504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solidFill>
                  <a:srgbClr val="2261C1"/>
                </a:solidFill>
                <a:latin typeface="Tahoma"/>
                <a:cs typeface="Tahoma"/>
              </a:rPr>
              <a:t>House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44964" y="3309472"/>
            <a:ext cx="7493000" cy="989965"/>
            <a:chOff x="844964" y="3309472"/>
            <a:chExt cx="7493000" cy="989965"/>
          </a:xfrm>
        </p:grpSpPr>
        <p:sp>
          <p:nvSpPr>
            <p:cNvPr id="26" name="object 26" descr=""/>
            <p:cNvSpPr/>
            <p:nvPr/>
          </p:nvSpPr>
          <p:spPr>
            <a:xfrm>
              <a:off x="865459" y="3987192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25250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849726" y="394396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849726" y="394396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502134" y="3987192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25250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486401" y="394396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486401" y="3943966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65459" y="3975749"/>
              <a:ext cx="749935" cy="323850"/>
            </a:xfrm>
            <a:custGeom>
              <a:avLst/>
              <a:gdLst/>
              <a:ahLst/>
              <a:cxnLst/>
              <a:rect l="l" t="t" r="r" b="b"/>
              <a:pathLst>
                <a:path w="749935" h="323850">
                  <a:moveTo>
                    <a:pt x="0" y="267167"/>
                  </a:moveTo>
                  <a:lnTo>
                    <a:pt x="638335" y="263947"/>
                  </a:lnTo>
                </a:path>
                <a:path w="749935" h="323850">
                  <a:moveTo>
                    <a:pt x="299079" y="271191"/>
                  </a:moveTo>
                  <a:lnTo>
                    <a:pt x="299079" y="323581"/>
                  </a:lnTo>
                </a:path>
                <a:path w="749935" h="323850">
                  <a:moveTo>
                    <a:pt x="749568" y="260249"/>
                  </a:moveTo>
                  <a:lnTo>
                    <a:pt x="749568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1599294" y="3932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599294" y="3932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142552" y="3975749"/>
              <a:ext cx="0" cy="260350"/>
            </a:xfrm>
            <a:custGeom>
              <a:avLst/>
              <a:gdLst/>
              <a:ahLst/>
              <a:cxnLst/>
              <a:rect l="l" t="t" r="r" b="b"/>
              <a:pathLst>
                <a:path w="0" h="260350">
                  <a:moveTo>
                    <a:pt x="0" y="26024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5126819" y="3932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126819" y="393252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615027" y="3980392"/>
              <a:ext cx="3911600" cy="316865"/>
            </a:xfrm>
            <a:custGeom>
              <a:avLst/>
              <a:gdLst/>
              <a:ahLst/>
              <a:cxnLst/>
              <a:rect l="l" t="t" r="r" b="b"/>
              <a:pathLst>
                <a:path w="3911600" h="316864">
                  <a:moveTo>
                    <a:pt x="0" y="258907"/>
                  </a:moveTo>
                  <a:lnTo>
                    <a:pt x="3536727" y="255607"/>
                  </a:lnTo>
                </a:path>
                <a:path w="3911600" h="316864">
                  <a:moveTo>
                    <a:pt x="1657063" y="263032"/>
                  </a:moveTo>
                  <a:lnTo>
                    <a:pt x="1657063" y="316732"/>
                  </a:lnTo>
                </a:path>
                <a:path w="3911600" h="316864">
                  <a:moveTo>
                    <a:pt x="3911408" y="252505"/>
                  </a:moveTo>
                  <a:lnTo>
                    <a:pt x="3911408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510703" y="39371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5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510703" y="39371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5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5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8317012" y="3980392"/>
              <a:ext cx="0" cy="252729"/>
            </a:xfrm>
            <a:custGeom>
              <a:avLst/>
              <a:gdLst/>
              <a:ahLst/>
              <a:cxnLst/>
              <a:rect l="l" t="t" r="r" b="b"/>
              <a:pathLst>
                <a:path w="0" h="252729">
                  <a:moveTo>
                    <a:pt x="0" y="252505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8301280" y="39371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0" y="43225"/>
                  </a:lnTo>
                  <a:lnTo>
                    <a:pt x="15732" y="0"/>
                  </a:lnTo>
                  <a:lnTo>
                    <a:pt x="31464" y="43225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01280" y="3937167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31464" y="43225"/>
                  </a:moveTo>
                  <a:lnTo>
                    <a:pt x="15732" y="0"/>
                  </a:lnTo>
                  <a:lnTo>
                    <a:pt x="0" y="43225"/>
                  </a:lnTo>
                  <a:lnTo>
                    <a:pt x="31464" y="43225"/>
                  </a:lnTo>
                  <a:close/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5526436" y="4232897"/>
              <a:ext cx="2798445" cy="59690"/>
            </a:xfrm>
            <a:custGeom>
              <a:avLst/>
              <a:gdLst/>
              <a:ahLst/>
              <a:cxnLst/>
              <a:rect l="l" t="t" r="r" b="b"/>
              <a:pathLst>
                <a:path w="2798445" h="59689">
                  <a:moveTo>
                    <a:pt x="0" y="3219"/>
                  </a:moveTo>
                  <a:lnTo>
                    <a:pt x="2797856" y="0"/>
                  </a:lnTo>
                </a:path>
                <a:path w="2798445" h="59689">
                  <a:moveTo>
                    <a:pt x="1310880" y="7243"/>
                  </a:moveTo>
                  <a:lnTo>
                    <a:pt x="1310880" y="59633"/>
                  </a:lnTo>
                </a:path>
              </a:pathLst>
            </a:custGeom>
            <a:ln w="952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37066" y="3309472"/>
              <a:ext cx="84824" cy="79724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933125" y="4367270"/>
            <a:ext cx="3568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 b="1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575900" y="4367270"/>
            <a:ext cx="109156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35" b="1">
                <a:solidFill>
                  <a:srgbClr val="F6F6F6"/>
                </a:solidFill>
                <a:latin typeface="Tahoma"/>
                <a:cs typeface="Tahoma"/>
              </a:rPr>
              <a:t>Word </a:t>
            </a:r>
            <a:r>
              <a:rPr dirty="0" sz="1000" spc="-10" b="1">
                <a:solidFill>
                  <a:srgbClr val="F6F6F6"/>
                </a:solidFill>
                <a:latin typeface="Tahoma"/>
                <a:cs typeface="Tahoma"/>
              </a:rPr>
              <a:t>Embedding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5741749" y="4409195"/>
            <a:ext cx="240982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F6F6F6"/>
                </a:solidFill>
                <a:latin typeface="Tahoma"/>
                <a:cs typeface="Tahoma"/>
              </a:rPr>
              <a:t>Visualization</a:t>
            </a:r>
            <a:r>
              <a:rPr dirty="0" sz="1000" spc="-4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 b="1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-4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35" b="1">
                <a:solidFill>
                  <a:srgbClr val="F6F6F6"/>
                </a:solidFill>
                <a:latin typeface="Tahoma"/>
                <a:cs typeface="Tahoma"/>
              </a:rPr>
              <a:t>word</a:t>
            </a:r>
            <a:r>
              <a:rPr dirty="0" sz="1000" spc="-4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25" b="1">
                <a:solidFill>
                  <a:srgbClr val="F6F6F6"/>
                </a:solidFill>
                <a:latin typeface="Tahoma"/>
                <a:cs typeface="Tahoma"/>
              </a:rPr>
              <a:t>embedding</a:t>
            </a:r>
            <a:r>
              <a:rPr dirty="0" sz="1000" spc="-4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30" b="1">
                <a:solidFill>
                  <a:srgbClr val="F6F6F6"/>
                </a:solidFill>
                <a:latin typeface="Tahoma"/>
                <a:cs typeface="Tahoma"/>
              </a:rPr>
              <a:t>in</a:t>
            </a:r>
            <a:r>
              <a:rPr dirty="0" sz="1000" spc="-4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25" b="1">
                <a:solidFill>
                  <a:srgbClr val="F6F6F6"/>
                </a:solidFill>
                <a:latin typeface="Tahoma"/>
                <a:cs typeface="Tahoma"/>
              </a:rPr>
              <a:t>2D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49" name="object 49" descr=""/>
          <p:cNvGraphicFramePr>
            <a:graphicFrameLocks noGrp="1"/>
          </p:cNvGraphicFramePr>
          <p:nvPr/>
        </p:nvGraphicFramePr>
        <p:xfrm>
          <a:off x="1610237" y="3444262"/>
          <a:ext cx="3622675" cy="380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459"/>
                <a:gridCol w="505459"/>
                <a:gridCol w="505459"/>
                <a:gridCol w="505459"/>
                <a:gridCol w="505460"/>
                <a:gridCol w="505460"/>
                <a:gridCol w="505460"/>
              </a:tblGrid>
              <a:tr h="3803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12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0.8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79375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0" name="object 50" descr=""/>
          <p:cNvSpPr txBox="1"/>
          <p:nvPr/>
        </p:nvSpPr>
        <p:spPr>
          <a:xfrm>
            <a:off x="862324" y="3495738"/>
            <a:ext cx="58356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0" b="1">
                <a:solidFill>
                  <a:srgbClr val="2261C1"/>
                </a:solidFill>
                <a:latin typeface="Tahoma"/>
                <a:cs typeface="Tahoma"/>
              </a:rPr>
              <a:t>House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6114851" y="2987291"/>
            <a:ext cx="724535" cy="440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43840">
              <a:lnSpc>
                <a:spcPct val="113399"/>
              </a:lnSpc>
              <a:spcBef>
                <a:spcPts val="100"/>
              </a:spcBef>
            </a:pPr>
            <a:r>
              <a:rPr dirty="0" sz="1200" spc="-30" b="1">
                <a:solidFill>
                  <a:srgbClr val="9639B1"/>
                </a:solidFill>
                <a:latin typeface="Tahoma"/>
                <a:cs typeface="Tahoma"/>
              </a:rPr>
              <a:t>Kitten </a:t>
            </a:r>
            <a:r>
              <a:rPr dirty="0" sz="1200" spc="-10" b="1">
                <a:solidFill>
                  <a:srgbClr val="E69137"/>
                </a:solidFill>
                <a:latin typeface="Tahoma"/>
                <a:cs typeface="Tahoma"/>
              </a:rPr>
              <a:t>Puppy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45771" y="1001316"/>
            <a:ext cx="8054340" cy="3663950"/>
            <a:chOff x="545771" y="1001316"/>
            <a:chExt cx="8054340" cy="3663950"/>
          </a:xfrm>
        </p:grpSpPr>
        <p:sp>
          <p:nvSpPr>
            <p:cNvPr id="3" name="object 3" descr=""/>
            <p:cNvSpPr/>
            <p:nvPr/>
          </p:nvSpPr>
          <p:spPr>
            <a:xfrm>
              <a:off x="550533" y="1006078"/>
              <a:ext cx="8044815" cy="3654425"/>
            </a:xfrm>
            <a:custGeom>
              <a:avLst/>
              <a:gdLst/>
              <a:ahLst/>
              <a:cxnLst/>
              <a:rect l="l" t="t" r="r" b="b"/>
              <a:pathLst>
                <a:path w="8044815" h="3654425">
                  <a:moveTo>
                    <a:pt x="0" y="189313"/>
                  </a:moveTo>
                  <a:lnTo>
                    <a:pt x="6762" y="138986"/>
                  </a:lnTo>
                  <a:lnTo>
                    <a:pt x="25846" y="93763"/>
                  </a:lnTo>
                  <a:lnTo>
                    <a:pt x="55448" y="55448"/>
                  </a:lnTo>
                  <a:lnTo>
                    <a:pt x="93763" y="25846"/>
                  </a:lnTo>
                  <a:lnTo>
                    <a:pt x="138986" y="6762"/>
                  </a:lnTo>
                  <a:lnTo>
                    <a:pt x="189313" y="0"/>
                  </a:lnTo>
                  <a:lnTo>
                    <a:pt x="7855336" y="0"/>
                  </a:lnTo>
                  <a:lnTo>
                    <a:pt x="7927783" y="14410"/>
                  </a:lnTo>
                  <a:lnTo>
                    <a:pt x="7989201" y="55448"/>
                  </a:lnTo>
                  <a:lnTo>
                    <a:pt x="8030239" y="116866"/>
                  </a:lnTo>
                  <a:lnTo>
                    <a:pt x="8044649" y="189313"/>
                  </a:lnTo>
                  <a:lnTo>
                    <a:pt x="8044649" y="3464686"/>
                  </a:lnTo>
                  <a:lnTo>
                    <a:pt x="8037887" y="3515013"/>
                  </a:lnTo>
                  <a:lnTo>
                    <a:pt x="8018802" y="3560236"/>
                  </a:lnTo>
                  <a:lnTo>
                    <a:pt x="7989201" y="3598551"/>
                  </a:lnTo>
                  <a:lnTo>
                    <a:pt x="7950886" y="3628153"/>
                  </a:lnTo>
                  <a:lnTo>
                    <a:pt x="7905663" y="3647237"/>
                  </a:lnTo>
                  <a:lnTo>
                    <a:pt x="7855336" y="3653999"/>
                  </a:lnTo>
                  <a:lnTo>
                    <a:pt x="189313" y="3653999"/>
                  </a:lnTo>
                  <a:lnTo>
                    <a:pt x="138986" y="3647237"/>
                  </a:lnTo>
                  <a:lnTo>
                    <a:pt x="93763" y="3628153"/>
                  </a:lnTo>
                  <a:lnTo>
                    <a:pt x="55448" y="3598551"/>
                  </a:lnTo>
                  <a:lnTo>
                    <a:pt x="25846" y="3560236"/>
                  </a:lnTo>
                  <a:lnTo>
                    <a:pt x="6762" y="3515013"/>
                  </a:lnTo>
                  <a:lnTo>
                    <a:pt x="0" y="3464686"/>
                  </a:lnTo>
                  <a:lnTo>
                    <a:pt x="0" y="189313"/>
                  </a:lnTo>
                  <a:close/>
                </a:path>
              </a:pathLst>
            </a:custGeom>
            <a:ln w="9524">
              <a:solidFill>
                <a:srgbClr val="9639B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05924" y="2311549"/>
              <a:ext cx="1812289" cy="802005"/>
            </a:xfrm>
            <a:custGeom>
              <a:avLst/>
              <a:gdLst/>
              <a:ahLst/>
              <a:cxnLst/>
              <a:rect l="l" t="t" r="r" b="b"/>
              <a:pathLst>
                <a:path w="1812289" h="802005">
                  <a:moveTo>
                    <a:pt x="1678397" y="801599"/>
                  </a:moveTo>
                  <a:lnTo>
                    <a:pt x="133602" y="801599"/>
                  </a:lnTo>
                  <a:lnTo>
                    <a:pt x="91373" y="794788"/>
                  </a:lnTo>
                  <a:lnTo>
                    <a:pt x="54698" y="775822"/>
                  </a:lnTo>
                  <a:lnTo>
                    <a:pt x="25777" y="746901"/>
                  </a:lnTo>
                  <a:lnTo>
                    <a:pt x="6811" y="710226"/>
                  </a:lnTo>
                  <a:lnTo>
                    <a:pt x="0" y="667997"/>
                  </a:lnTo>
                  <a:lnTo>
                    <a:pt x="0" y="133602"/>
                  </a:lnTo>
                  <a:lnTo>
                    <a:pt x="6811" y="91373"/>
                  </a:lnTo>
                  <a:lnTo>
                    <a:pt x="25777" y="54698"/>
                  </a:lnTo>
                  <a:lnTo>
                    <a:pt x="54698" y="25777"/>
                  </a:lnTo>
                  <a:lnTo>
                    <a:pt x="91373" y="6811"/>
                  </a:lnTo>
                  <a:lnTo>
                    <a:pt x="133602" y="0"/>
                  </a:lnTo>
                  <a:lnTo>
                    <a:pt x="1678397" y="0"/>
                  </a:lnTo>
                  <a:lnTo>
                    <a:pt x="1729524" y="10169"/>
                  </a:lnTo>
                  <a:lnTo>
                    <a:pt x="1772868" y="39131"/>
                  </a:lnTo>
                  <a:lnTo>
                    <a:pt x="1801830" y="82475"/>
                  </a:lnTo>
                  <a:lnTo>
                    <a:pt x="1811999" y="133602"/>
                  </a:lnTo>
                  <a:lnTo>
                    <a:pt x="1811999" y="667997"/>
                  </a:lnTo>
                  <a:lnTo>
                    <a:pt x="1805188" y="710226"/>
                  </a:lnTo>
                  <a:lnTo>
                    <a:pt x="1786222" y="746901"/>
                  </a:lnTo>
                  <a:lnTo>
                    <a:pt x="1757301" y="775822"/>
                  </a:lnTo>
                  <a:lnTo>
                    <a:pt x="1720626" y="794788"/>
                  </a:lnTo>
                  <a:lnTo>
                    <a:pt x="1678397" y="8015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z="3000" spc="-35"/>
              <a:t>3.</a:t>
            </a:r>
            <a:r>
              <a:rPr dirty="0" sz="3000" spc="-265"/>
              <a:t> </a:t>
            </a:r>
            <a:r>
              <a:rPr dirty="0" sz="3000" spc="-45"/>
              <a:t>Fine</a:t>
            </a:r>
            <a:r>
              <a:rPr dirty="0" sz="3000" spc="-160"/>
              <a:t> </a:t>
            </a:r>
            <a:r>
              <a:rPr dirty="0" sz="3000" spc="-60"/>
              <a:t>Tuning</a:t>
            </a:r>
            <a:r>
              <a:rPr dirty="0" sz="3000" spc="-155"/>
              <a:t> </a:t>
            </a:r>
            <a:r>
              <a:rPr dirty="0" sz="3000" spc="-70"/>
              <a:t>Pre-</a:t>
            </a:r>
            <a:r>
              <a:rPr dirty="0" sz="3000" spc="-55"/>
              <a:t>trained</a:t>
            </a:r>
            <a:r>
              <a:rPr dirty="0" sz="3000" spc="-160"/>
              <a:t> </a:t>
            </a:r>
            <a:r>
              <a:rPr dirty="0" sz="3000" spc="-10"/>
              <a:t>models</a:t>
            </a:r>
            <a:endParaRPr sz="3000"/>
          </a:p>
        </p:txBody>
      </p:sp>
      <p:sp>
        <p:nvSpPr>
          <p:cNvPr id="6" name="object 6" descr=""/>
          <p:cNvSpPr txBox="1"/>
          <p:nvPr/>
        </p:nvSpPr>
        <p:spPr>
          <a:xfrm>
            <a:off x="1091726" y="2482988"/>
            <a:ext cx="144018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309245" marR="5080" indent="-297180">
              <a:lnSpc>
                <a:spcPts val="1650"/>
              </a:lnSpc>
              <a:spcBef>
                <a:spcPts val="180"/>
              </a:spcBef>
            </a:pPr>
            <a:r>
              <a:rPr dirty="0" sz="1400" spc="-35" b="1">
                <a:solidFill>
                  <a:srgbClr val="F6F6F6"/>
                </a:solidFill>
                <a:latin typeface="Tahoma"/>
                <a:cs typeface="Tahoma"/>
              </a:rPr>
              <a:t>Large</a:t>
            </a:r>
            <a:r>
              <a:rPr dirty="0" sz="1400" spc="-6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400" spc="-45" b="1">
                <a:solidFill>
                  <a:srgbClr val="F6F6F6"/>
                </a:solidFill>
                <a:latin typeface="Tahoma"/>
                <a:cs typeface="Tahoma"/>
              </a:rPr>
              <a:t>amount</a:t>
            </a:r>
            <a:r>
              <a:rPr dirty="0" sz="1400" spc="-6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400" spc="-25" b="1">
                <a:solidFill>
                  <a:srgbClr val="F6F6F6"/>
                </a:solidFill>
                <a:latin typeface="Tahoma"/>
                <a:cs typeface="Tahoma"/>
              </a:rPr>
              <a:t>of </a:t>
            </a:r>
            <a:r>
              <a:rPr dirty="0" sz="1400" spc="-50" b="1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400" spc="-8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400" spc="-20" b="1">
                <a:solidFill>
                  <a:srgbClr val="F6F6F6"/>
                </a:solidFill>
                <a:latin typeface="Tahoma"/>
                <a:cs typeface="Tahoma"/>
              </a:rPr>
              <a:t>datal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289975" y="2311549"/>
            <a:ext cx="1812289" cy="802005"/>
          </a:xfrm>
          <a:custGeom>
            <a:avLst/>
            <a:gdLst/>
            <a:ahLst/>
            <a:cxnLst/>
            <a:rect l="l" t="t" r="r" b="b"/>
            <a:pathLst>
              <a:path w="1812289" h="802005">
                <a:moveTo>
                  <a:pt x="1678397" y="801599"/>
                </a:moveTo>
                <a:lnTo>
                  <a:pt x="133602" y="801599"/>
                </a:lnTo>
                <a:lnTo>
                  <a:pt x="91373" y="794788"/>
                </a:lnTo>
                <a:lnTo>
                  <a:pt x="54698" y="775822"/>
                </a:lnTo>
                <a:lnTo>
                  <a:pt x="25777" y="746901"/>
                </a:lnTo>
                <a:lnTo>
                  <a:pt x="6811" y="710226"/>
                </a:lnTo>
                <a:lnTo>
                  <a:pt x="0" y="667997"/>
                </a:lnTo>
                <a:lnTo>
                  <a:pt x="0" y="133602"/>
                </a:lnTo>
                <a:lnTo>
                  <a:pt x="6811" y="91373"/>
                </a:lnTo>
                <a:lnTo>
                  <a:pt x="25777" y="54698"/>
                </a:lnTo>
                <a:lnTo>
                  <a:pt x="54698" y="25777"/>
                </a:lnTo>
                <a:lnTo>
                  <a:pt x="91373" y="6811"/>
                </a:lnTo>
                <a:lnTo>
                  <a:pt x="133602" y="0"/>
                </a:lnTo>
                <a:lnTo>
                  <a:pt x="1678397" y="0"/>
                </a:lnTo>
                <a:lnTo>
                  <a:pt x="1729524" y="10169"/>
                </a:lnTo>
                <a:lnTo>
                  <a:pt x="1772868" y="39131"/>
                </a:lnTo>
                <a:lnTo>
                  <a:pt x="1801830" y="82475"/>
                </a:lnTo>
                <a:lnTo>
                  <a:pt x="1811999" y="133602"/>
                </a:lnTo>
                <a:lnTo>
                  <a:pt x="1811999" y="667997"/>
                </a:lnTo>
                <a:lnTo>
                  <a:pt x="1805188" y="710226"/>
                </a:lnTo>
                <a:lnTo>
                  <a:pt x="1786222" y="746901"/>
                </a:lnTo>
                <a:lnTo>
                  <a:pt x="1757301" y="775822"/>
                </a:lnTo>
                <a:lnTo>
                  <a:pt x="1720626" y="794788"/>
                </a:lnTo>
                <a:lnTo>
                  <a:pt x="1678397" y="801599"/>
                </a:lnTo>
                <a:close/>
              </a:path>
            </a:pathLst>
          </a:custGeom>
          <a:solidFill>
            <a:srgbClr val="2261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669734" y="2482988"/>
            <a:ext cx="105283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256540" marR="5080" indent="-244475">
              <a:lnSpc>
                <a:spcPts val="1650"/>
              </a:lnSpc>
              <a:spcBef>
                <a:spcPts val="180"/>
              </a:spcBef>
            </a:pPr>
            <a:r>
              <a:rPr dirty="0" sz="1400" spc="-35" b="1">
                <a:solidFill>
                  <a:srgbClr val="F6F6F6"/>
                </a:solidFill>
                <a:latin typeface="Tahoma"/>
                <a:cs typeface="Tahoma"/>
              </a:rPr>
              <a:t>Pre-</a:t>
            </a:r>
            <a:r>
              <a:rPr dirty="0" sz="1400" spc="-30" b="1">
                <a:solidFill>
                  <a:srgbClr val="F6F6F6"/>
                </a:solidFill>
                <a:latin typeface="Tahoma"/>
                <a:cs typeface="Tahoma"/>
              </a:rPr>
              <a:t>Trained </a:t>
            </a:r>
            <a:r>
              <a:rPr dirty="0" sz="1400" spc="-10" b="1">
                <a:solidFill>
                  <a:srgbClr val="F6F6F6"/>
                </a:solidFill>
                <a:latin typeface="Tahoma"/>
                <a:cs typeface="Tahoma"/>
              </a:rPr>
              <a:t>Model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240474" y="1492399"/>
            <a:ext cx="1812289" cy="613410"/>
          </a:xfrm>
          <a:custGeom>
            <a:avLst/>
            <a:gdLst/>
            <a:ahLst/>
            <a:cxnLst/>
            <a:rect l="l" t="t" r="r" b="b"/>
            <a:pathLst>
              <a:path w="1812290" h="613410">
                <a:moveTo>
                  <a:pt x="1709847" y="612899"/>
                </a:moveTo>
                <a:lnTo>
                  <a:pt x="102151" y="612899"/>
                </a:lnTo>
                <a:lnTo>
                  <a:pt x="62389" y="604872"/>
                </a:lnTo>
                <a:lnTo>
                  <a:pt x="29919" y="582980"/>
                </a:lnTo>
                <a:lnTo>
                  <a:pt x="8027" y="550510"/>
                </a:lnTo>
                <a:lnTo>
                  <a:pt x="0" y="510747"/>
                </a:lnTo>
                <a:lnTo>
                  <a:pt x="0" y="102152"/>
                </a:lnTo>
                <a:lnTo>
                  <a:pt x="8027" y="62389"/>
                </a:lnTo>
                <a:lnTo>
                  <a:pt x="29919" y="29919"/>
                </a:lnTo>
                <a:lnTo>
                  <a:pt x="62389" y="8027"/>
                </a:lnTo>
                <a:lnTo>
                  <a:pt x="102151" y="0"/>
                </a:lnTo>
                <a:lnTo>
                  <a:pt x="1709847" y="0"/>
                </a:lnTo>
                <a:lnTo>
                  <a:pt x="1748939" y="7775"/>
                </a:lnTo>
                <a:lnTo>
                  <a:pt x="1782080" y="29919"/>
                </a:lnTo>
                <a:lnTo>
                  <a:pt x="1804224" y="63060"/>
                </a:lnTo>
                <a:lnTo>
                  <a:pt x="1811999" y="102152"/>
                </a:lnTo>
                <a:lnTo>
                  <a:pt x="1811999" y="510747"/>
                </a:lnTo>
                <a:lnTo>
                  <a:pt x="1803972" y="550510"/>
                </a:lnTo>
                <a:lnTo>
                  <a:pt x="1782080" y="582980"/>
                </a:lnTo>
                <a:lnTo>
                  <a:pt x="1749609" y="604872"/>
                </a:lnTo>
                <a:lnTo>
                  <a:pt x="1709847" y="6128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662730" y="1569487"/>
            <a:ext cx="96837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74295">
              <a:lnSpc>
                <a:spcPts val="1650"/>
              </a:lnSpc>
              <a:spcBef>
                <a:spcPts val="180"/>
              </a:spcBef>
            </a:pPr>
            <a:r>
              <a:rPr dirty="0" sz="1400" spc="-10" b="1">
                <a:solidFill>
                  <a:srgbClr val="2261C1"/>
                </a:solidFill>
                <a:latin typeface="Tahoma"/>
                <a:cs typeface="Tahoma"/>
              </a:rPr>
              <a:t>Question </a:t>
            </a:r>
            <a:r>
              <a:rPr dirty="0" sz="1400" spc="-20" b="1">
                <a:solidFill>
                  <a:srgbClr val="2261C1"/>
                </a:solidFill>
                <a:latin typeface="Tahoma"/>
                <a:cs typeface="Tahoma"/>
              </a:rPr>
              <a:t>Answering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240474" y="2405500"/>
            <a:ext cx="1812289" cy="613410"/>
          </a:xfrm>
          <a:custGeom>
            <a:avLst/>
            <a:gdLst/>
            <a:ahLst/>
            <a:cxnLst/>
            <a:rect l="l" t="t" r="r" b="b"/>
            <a:pathLst>
              <a:path w="1812290" h="613410">
                <a:moveTo>
                  <a:pt x="1709847" y="612899"/>
                </a:moveTo>
                <a:lnTo>
                  <a:pt x="102151" y="612899"/>
                </a:lnTo>
                <a:lnTo>
                  <a:pt x="62389" y="604872"/>
                </a:lnTo>
                <a:lnTo>
                  <a:pt x="29919" y="582980"/>
                </a:lnTo>
                <a:lnTo>
                  <a:pt x="8027" y="550510"/>
                </a:lnTo>
                <a:lnTo>
                  <a:pt x="0" y="510747"/>
                </a:lnTo>
                <a:lnTo>
                  <a:pt x="0" y="102151"/>
                </a:lnTo>
                <a:lnTo>
                  <a:pt x="8027" y="62389"/>
                </a:lnTo>
                <a:lnTo>
                  <a:pt x="29919" y="29919"/>
                </a:lnTo>
                <a:lnTo>
                  <a:pt x="62389" y="8027"/>
                </a:lnTo>
                <a:lnTo>
                  <a:pt x="102151" y="0"/>
                </a:lnTo>
                <a:lnTo>
                  <a:pt x="1709847" y="0"/>
                </a:lnTo>
                <a:lnTo>
                  <a:pt x="1748939" y="7775"/>
                </a:lnTo>
                <a:lnTo>
                  <a:pt x="1782080" y="29919"/>
                </a:lnTo>
                <a:lnTo>
                  <a:pt x="1804224" y="63060"/>
                </a:lnTo>
                <a:lnTo>
                  <a:pt x="1811999" y="102151"/>
                </a:lnTo>
                <a:lnTo>
                  <a:pt x="1811999" y="510747"/>
                </a:lnTo>
                <a:lnTo>
                  <a:pt x="1803972" y="550510"/>
                </a:lnTo>
                <a:lnTo>
                  <a:pt x="1782080" y="582980"/>
                </a:lnTo>
                <a:lnTo>
                  <a:pt x="1749609" y="604872"/>
                </a:lnTo>
                <a:lnTo>
                  <a:pt x="1709847" y="6128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684658" y="2482588"/>
            <a:ext cx="923925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88265" marR="5080" indent="-76200">
              <a:lnSpc>
                <a:spcPts val="1650"/>
              </a:lnSpc>
              <a:spcBef>
                <a:spcPts val="180"/>
              </a:spcBef>
            </a:pPr>
            <a:r>
              <a:rPr dirty="0" sz="1400" spc="-35" b="1">
                <a:solidFill>
                  <a:srgbClr val="2261C1"/>
                </a:solidFill>
                <a:latin typeface="Tahoma"/>
                <a:cs typeface="Tahoma"/>
              </a:rPr>
              <a:t>Sentiment </a:t>
            </a:r>
            <a:r>
              <a:rPr dirty="0" sz="1400" spc="-10" b="1">
                <a:solidFill>
                  <a:srgbClr val="2261C1"/>
                </a:solidFill>
                <a:latin typeface="Tahoma"/>
                <a:cs typeface="Tahoma"/>
              </a:rPr>
              <a:t>Analysis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240474" y="3318600"/>
            <a:ext cx="1812289" cy="613410"/>
          </a:xfrm>
          <a:custGeom>
            <a:avLst/>
            <a:gdLst/>
            <a:ahLst/>
            <a:cxnLst/>
            <a:rect l="l" t="t" r="r" b="b"/>
            <a:pathLst>
              <a:path w="1812290" h="613410">
                <a:moveTo>
                  <a:pt x="1709847" y="612899"/>
                </a:moveTo>
                <a:lnTo>
                  <a:pt x="102151" y="612899"/>
                </a:lnTo>
                <a:lnTo>
                  <a:pt x="62389" y="604872"/>
                </a:lnTo>
                <a:lnTo>
                  <a:pt x="29919" y="582980"/>
                </a:lnTo>
                <a:lnTo>
                  <a:pt x="8027" y="550510"/>
                </a:lnTo>
                <a:lnTo>
                  <a:pt x="0" y="510747"/>
                </a:lnTo>
                <a:lnTo>
                  <a:pt x="0" y="102151"/>
                </a:lnTo>
                <a:lnTo>
                  <a:pt x="8027" y="62389"/>
                </a:lnTo>
                <a:lnTo>
                  <a:pt x="29919" y="29919"/>
                </a:lnTo>
                <a:lnTo>
                  <a:pt x="62389" y="8027"/>
                </a:lnTo>
                <a:lnTo>
                  <a:pt x="102151" y="0"/>
                </a:lnTo>
                <a:lnTo>
                  <a:pt x="1709847" y="0"/>
                </a:lnTo>
                <a:lnTo>
                  <a:pt x="1748939" y="7775"/>
                </a:lnTo>
                <a:lnTo>
                  <a:pt x="1782080" y="29919"/>
                </a:lnTo>
                <a:lnTo>
                  <a:pt x="1804224" y="63060"/>
                </a:lnTo>
                <a:lnTo>
                  <a:pt x="1811999" y="102151"/>
                </a:lnTo>
                <a:lnTo>
                  <a:pt x="1811999" y="510747"/>
                </a:lnTo>
                <a:lnTo>
                  <a:pt x="1803972" y="550510"/>
                </a:lnTo>
                <a:lnTo>
                  <a:pt x="1782080" y="582980"/>
                </a:lnTo>
                <a:lnTo>
                  <a:pt x="1749609" y="604872"/>
                </a:lnTo>
                <a:lnTo>
                  <a:pt x="1709847" y="612899"/>
                </a:lnTo>
                <a:close/>
              </a:path>
            </a:pathLst>
          </a:custGeom>
          <a:solidFill>
            <a:srgbClr val="DADCD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475434" y="3395688"/>
            <a:ext cx="1341120" cy="448309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marL="12700" marR="5080" indent="467995">
              <a:lnSpc>
                <a:spcPts val="1650"/>
              </a:lnSpc>
              <a:spcBef>
                <a:spcPts val="180"/>
              </a:spcBef>
            </a:pPr>
            <a:r>
              <a:rPr dirty="0" sz="1400" spc="-20" b="1">
                <a:solidFill>
                  <a:srgbClr val="2261C1"/>
                </a:solidFill>
                <a:latin typeface="Tahoma"/>
                <a:cs typeface="Tahoma"/>
              </a:rPr>
              <a:t>Text </a:t>
            </a:r>
            <a:r>
              <a:rPr dirty="0" sz="1400" spc="-35" b="1">
                <a:solidFill>
                  <a:srgbClr val="2261C1"/>
                </a:solidFill>
                <a:latin typeface="Tahoma"/>
                <a:cs typeface="Tahoma"/>
              </a:rPr>
              <a:t>Summarization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717924" y="1804288"/>
            <a:ext cx="3500120" cy="1816100"/>
            <a:chOff x="2717924" y="1804288"/>
            <a:chExt cx="3500120" cy="1816100"/>
          </a:xfrm>
        </p:grpSpPr>
        <p:sp>
          <p:nvSpPr>
            <p:cNvPr id="16" name="object 16" descr=""/>
            <p:cNvSpPr/>
            <p:nvPr/>
          </p:nvSpPr>
          <p:spPr>
            <a:xfrm>
              <a:off x="2717924" y="2712349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 h="0">
                  <a:moveTo>
                    <a:pt x="0" y="0"/>
                  </a:moveTo>
                  <a:lnTo>
                    <a:pt x="400649" y="0"/>
                  </a:lnTo>
                </a:path>
              </a:pathLst>
            </a:custGeom>
            <a:ln w="28574">
              <a:solidFill>
                <a:srgbClr val="C8D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4287" y="2650864"/>
              <a:ext cx="158251" cy="12297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5101975" y="2712095"/>
              <a:ext cx="967105" cy="635"/>
            </a:xfrm>
            <a:custGeom>
              <a:avLst/>
              <a:gdLst/>
              <a:ahLst/>
              <a:cxnLst/>
              <a:rect l="l" t="t" r="r" b="b"/>
              <a:pathLst>
                <a:path w="967104" h="635">
                  <a:moveTo>
                    <a:pt x="0" y="254"/>
                  </a:moveTo>
                  <a:lnTo>
                    <a:pt x="967049" y="0"/>
                  </a:lnTo>
                </a:path>
              </a:pathLst>
            </a:custGeom>
            <a:ln w="28574">
              <a:solidFill>
                <a:srgbClr val="C8D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54724" y="2650609"/>
              <a:ext cx="158263" cy="122971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5101975" y="1879811"/>
              <a:ext cx="987425" cy="528955"/>
            </a:xfrm>
            <a:custGeom>
              <a:avLst/>
              <a:gdLst/>
              <a:ahLst/>
              <a:cxnLst/>
              <a:rect l="l" t="t" r="r" b="b"/>
              <a:pathLst>
                <a:path w="987425" h="528955">
                  <a:moveTo>
                    <a:pt x="0" y="528938"/>
                  </a:moveTo>
                  <a:lnTo>
                    <a:pt x="987369" y="0"/>
                  </a:lnTo>
                </a:path>
              </a:pathLst>
            </a:custGeom>
            <a:ln w="28574">
              <a:solidFill>
                <a:srgbClr val="C8D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52769" y="1804288"/>
              <a:ext cx="165169" cy="131414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5054275" y="3015749"/>
              <a:ext cx="1033780" cy="531495"/>
            </a:xfrm>
            <a:custGeom>
              <a:avLst/>
              <a:gdLst/>
              <a:ahLst/>
              <a:cxnLst/>
              <a:rect l="l" t="t" r="r" b="b"/>
              <a:pathLst>
                <a:path w="1033779" h="531495">
                  <a:moveTo>
                    <a:pt x="0" y="0"/>
                  </a:moveTo>
                  <a:lnTo>
                    <a:pt x="1033692" y="530963"/>
                  </a:lnTo>
                </a:path>
              </a:pathLst>
            </a:custGeom>
            <a:ln w="28574">
              <a:solidFill>
                <a:srgbClr val="C8D8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52114" y="3490442"/>
              <a:ext cx="165488" cy="129808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 rot="19860000">
            <a:off x="5052166" y="1912722"/>
            <a:ext cx="7702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AFFFF"/>
                </a:solidFill>
                <a:latin typeface="Arial"/>
                <a:cs typeface="Arial"/>
              </a:rPr>
              <a:t>Fine</a:t>
            </a:r>
            <a:r>
              <a:rPr dirty="0" sz="1200" spc="-25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AFFFF"/>
                </a:solidFill>
                <a:latin typeface="Arial"/>
                <a:cs typeface="Arial"/>
              </a:rPr>
              <a:t>tuning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210550" y="2454029"/>
            <a:ext cx="779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AFFFF"/>
                </a:solidFill>
                <a:latin typeface="Arial"/>
                <a:cs typeface="Arial"/>
              </a:rPr>
              <a:t>Fine</a:t>
            </a:r>
            <a:r>
              <a:rPr dirty="0" sz="1200" spc="-2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AFFFF"/>
                </a:solidFill>
                <a:latin typeface="Arial"/>
                <a:cs typeface="Arial"/>
              </a:rPr>
              <a:t>tuning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 rot="1500000">
            <a:off x="5221791" y="3070604"/>
            <a:ext cx="770242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00"/>
              </a:lnSpc>
            </a:pPr>
            <a:r>
              <a:rPr dirty="0" sz="1200">
                <a:solidFill>
                  <a:srgbClr val="FAFFFF"/>
                </a:solidFill>
                <a:latin typeface="Arial"/>
                <a:cs typeface="Arial"/>
              </a:rPr>
              <a:t>Fine</a:t>
            </a:r>
            <a:r>
              <a:rPr dirty="0" sz="1200" spc="-30">
                <a:solidFill>
                  <a:srgbClr val="FAFFFF"/>
                </a:solidFill>
                <a:latin typeface="Arial"/>
                <a:cs typeface="Arial"/>
              </a:rPr>
              <a:t> </a:t>
            </a:r>
            <a:r>
              <a:rPr dirty="0" sz="1200" spc="-10">
                <a:solidFill>
                  <a:srgbClr val="FAFFFF"/>
                </a:solidFill>
                <a:latin typeface="Arial"/>
                <a:cs typeface="Arial"/>
              </a:rPr>
              <a:t>tuning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1025" y="1716050"/>
            <a:ext cx="7678199" cy="23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4.</a:t>
            </a:r>
            <a:r>
              <a:rPr dirty="0" sz="3000" spc="-275"/>
              <a:t> </a:t>
            </a:r>
            <a:r>
              <a:rPr dirty="0" sz="3000" spc="-70"/>
              <a:t>Building</a:t>
            </a:r>
            <a:r>
              <a:rPr dirty="0" sz="3000" spc="-165"/>
              <a:t> </a:t>
            </a:r>
            <a:r>
              <a:rPr dirty="0" sz="3000" spc="-25"/>
              <a:t>Deep</a:t>
            </a:r>
            <a:r>
              <a:rPr dirty="0" sz="3000" spc="-165"/>
              <a:t> </a:t>
            </a:r>
            <a:r>
              <a:rPr dirty="0" sz="3000" spc="-70"/>
              <a:t>learning</a:t>
            </a:r>
            <a:r>
              <a:rPr dirty="0" sz="3000" spc="-170"/>
              <a:t> </a:t>
            </a:r>
            <a:r>
              <a:rPr dirty="0" sz="3000" spc="-10"/>
              <a:t>models</a:t>
            </a:r>
            <a:endParaRPr sz="3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Techniques</a:t>
            </a:r>
            <a:r>
              <a:rPr dirty="0" spc="-160"/>
              <a:t> </a:t>
            </a:r>
            <a:r>
              <a:rPr dirty="0" spc="-85"/>
              <a:t>in</a:t>
            </a:r>
            <a:r>
              <a:rPr dirty="0" spc="-160"/>
              <a:t> </a:t>
            </a:r>
            <a:r>
              <a:rPr dirty="0" spc="-25"/>
              <a:t>NLP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17600" y="1986805"/>
            <a:ext cx="33483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Common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0306" y="2902999"/>
            <a:ext cx="2070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Advanced</a:t>
            </a:r>
            <a:r>
              <a:rPr dirty="0" sz="1500" spc="-8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59049" y="1880611"/>
            <a:ext cx="689610" cy="1577340"/>
            <a:chOff x="2159049" y="1880611"/>
            <a:chExt cx="689610" cy="15773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049" y="2768400"/>
              <a:ext cx="689374" cy="6893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4812" y="1880611"/>
              <a:ext cx="489004" cy="48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0"/>
              <a:t>Natural</a:t>
            </a:r>
            <a:r>
              <a:rPr dirty="0" sz="3000" spc="-160"/>
              <a:t> </a:t>
            </a:r>
            <a:r>
              <a:rPr dirty="0" sz="3000" spc="-45"/>
              <a:t>Language</a:t>
            </a:r>
            <a:r>
              <a:rPr dirty="0" sz="3000" spc="-160"/>
              <a:t> </a:t>
            </a:r>
            <a:r>
              <a:rPr dirty="0" sz="3000" spc="-10"/>
              <a:t>Processing</a:t>
            </a:r>
            <a:endParaRPr sz="3000"/>
          </a:p>
        </p:txBody>
      </p:sp>
      <p:grpSp>
        <p:nvGrpSpPr>
          <p:cNvPr id="3" name="object 3" descr=""/>
          <p:cNvGrpSpPr/>
          <p:nvPr/>
        </p:nvGrpSpPr>
        <p:grpSpPr>
          <a:xfrm>
            <a:off x="2796519" y="1582344"/>
            <a:ext cx="3505200" cy="618490"/>
            <a:chOff x="2796519" y="1582344"/>
            <a:chExt cx="3505200" cy="618490"/>
          </a:xfrm>
        </p:grpSpPr>
        <p:sp>
          <p:nvSpPr>
            <p:cNvPr id="4" name="object 4" descr=""/>
            <p:cNvSpPr/>
            <p:nvPr/>
          </p:nvSpPr>
          <p:spPr>
            <a:xfrm>
              <a:off x="2801281" y="158710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3394148" y="608699"/>
                  </a:moveTo>
                  <a:lnTo>
                    <a:pt x="101451" y="608699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7"/>
                  </a:lnTo>
                  <a:lnTo>
                    <a:pt x="0" y="101452"/>
                  </a:ln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8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7"/>
                  </a:lnTo>
                  <a:lnTo>
                    <a:pt x="3495600" y="101452"/>
                  </a:lnTo>
                  <a:lnTo>
                    <a:pt x="3495600" y="507247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8" y="6086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2801281" y="1587107"/>
              <a:ext cx="3495675" cy="608965"/>
            </a:xfrm>
            <a:custGeom>
              <a:avLst/>
              <a:gdLst/>
              <a:ahLst/>
              <a:cxnLst/>
              <a:rect l="l" t="t" r="r" b="b"/>
              <a:pathLst>
                <a:path w="3495675" h="608964">
                  <a:moveTo>
                    <a:pt x="0" y="101452"/>
                  </a:moveTo>
                  <a:lnTo>
                    <a:pt x="7972" y="61962"/>
                  </a:lnTo>
                  <a:lnTo>
                    <a:pt x="29714" y="29714"/>
                  </a:lnTo>
                  <a:lnTo>
                    <a:pt x="61962" y="7972"/>
                  </a:lnTo>
                  <a:lnTo>
                    <a:pt x="101451" y="0"/>
                  </a:lnTo>
                  <a:lnTo>
                    <a:pt x="3394148" y="0"/>
                  </a:lnTo>
                  <a:lnTo>
                    <a:pt x="3432972" y="7722"/>
                  </a:lnTo>
                  <a:lnTo>
                    <a:pt x="3465885" y="29714"/>
                  </a:lnTo>
                  <a:lnTo>
                    <a:pt x="3487877" y="62627"/>
                  </a:lnTo>
                  <a:lnTo>
                    <a:pt x="3495600" y="101452"/>
                  </a:lnTo>
                  <a:lnTo>
                    <a:pt x="3495600" y="507247"/>
                  </a:lnTo>
                  <a:lnTo>
                    <a:pt x="3487627" y="546737"/>
                  </a:lnTo>
                  <a:lnTo>
                    <a:pt x="3465885" y="578985"/>
                  </a:lnTo>
                  <a:lnTo>
                    <a:pt x="3433637" y="600727"/>
                  </a:lnTo>
                  <a:lnTo>
                    <a:pt x="3394148" y="608699"/>
                  </a:lnTo>
                  <a:lnTo>
                    <a:pt x="101451" y="608699"/>
                  </a:lnTo>
                  <a:lnTo>
                    <a:pt x="61962" y="600727"/>
                  </a:lnTo>
                  <a:lnTo>
                    <a:pt x="29714" y="578985"/>
                  </a:lnTo>
                  <a:lnTo>
                    <a:pt x="7972" y="546737"/>
                  </a:lnTo>
                  <a:lnTo>
                    <a:pt x="0" y="507247"/>
                  </a:lnTo>
                  <a:lnTo>
                    <a:pt x="0" y="101452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856710" y="1724325"/>
            <a:ext cx="1383665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-40" b="1">
                <a:solidFill>
                  <a:srgbClr val="F6F6F6"/>
                </a:solidFill>
                <a:latin typeface="Tahoma"/>
                <a:cs typeface="Tahoma"/>
              </a:rPr>
              <a:t>NLP</a:t>
            </a:r>
            <a:r>
              <a:rPr dirty="0" sz="1900" spc="-9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900" spc="-45" b="1">
                <a:solidFill>
                  <a:srgbClr val="F6F6F6"/>
                </a:solidFill>
                <a:latin typeface="Tahoma"/>
                <a:cs typeface="Tahoma"/>
              </a:rPr>
              <a:t>Project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17849" y="3404892"/>
            <a:ext cx="2301875" cy="608965"/>
          </a:xfrm>
          <a:custGeom>
            <a:avLst/>
            <a:gdLst/>
            <a:ahLst/>
            <a:cxnLst/>
            <a:rect l="l" t="t" r="r" b="b"/>
            <a:pathLst>
              <a:path w="2301875" h="608964">
                <a:moveTo>
                  <a:pt x="2199847" y="608699"/>
                </a:moveTo>
                <a:lnTo>
                  <a:pt x="101452" y="608699"/>
                </a:lnTo>
                <a:lnTo>
                  <a:pt x="61962" y="600727"/>
                </a:lnTo>
                <a:lnTo>
                  <a:pt x="29714" y="578985"/>
                </a:lnTo>
                <a:lnTo>
                  <a:pt x="7972" y="546737"/>
                </a:lnTo>
                <a:lnTo>
                  <a:pt x="0" y="507247"/>
                </a:lnTo>
                <a:lnTo>
                  <a:pt x="0" y="101452"/>
                </a:lnTo>
                <a:lnTo>
                  <a:pt x="7972" y="61962"/>
                </a:lnTo>
                <a:lnTo>
                  <a:pt x="29714" y="29714"/>
                </a:lnTo>
                <a:lnTo>
                  <a:pt x="61962" y="7972"/>
                </a:lnTo>
                <a:lnTo>
                  <a:pt x="101452" y="0"/>
                </a:lnTo>
                <a:lnTo>
                  <a:pt x="2199847" y="0"/>
                </a:lnTo>
                <a:lnTo>
                  <a:pt x="2238671" y="7722"/>
                </a:lnTo>
                <a:lnTo>
                  <a:pt x="2271585" y="29714"/>
                </a:lnTo>
                <a:lnTo>
                  <a:pt x="2293577" y="62628"/>
                </a:lnTo>
                <a:lnTo>
                  <a:pt x="2301300" y="101452"/>
                </a:lnTo>
                <a:lnTo>
                  <a:pt x="2301300" y="507247"/>
                </a:lnTo>
                <a:lnTo>
                  <a:pt x="2293327" y="546737"/>
                </a:lnTo>
                <a:lnTo>
                  <a:pt x="2271585" y="578985"/>
                </a:lnTo>
                <a:lnTo>
                  <a:pt x="2239337" y="600727"/>
                </a:lnTo>
                <a:lnTo>
                  <a:pt x="2199847" y="6086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134118" y="3550238"/>
            <a:ext cx="2066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272528"/>
                </a:solidFill>
                <a:latin typeface="Tahoma"/>
                <a:cs typeface="Tahoma"/>
              </a:rPr>
              <a:t>Text</a:t>
            </a:r>
            <a:r>
              <a:rPr dirty="0" sz="1800" spc="-60" b="1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800" spc="-10" b="1">
                <a:solidFill>
                  <a:srgbClr val="272528"/>
                </a:solidFill>
                <a:latin typeface="Tahoma"/>
                <a:cs typeface="Tahoma"/>
              </a:rPr>
              <a:t>Classification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741150" y="3404892"/>
            <a:ext cx="2385060" cy="608965"/>
          </a:xfrm>
          <a:custGeom>
            <a:avLst/>
            <a:gdLst/>
            <a:ahLst/>
            <a:cxnLst/>
            <a:rect l="l" t="t" r="r" b="b"/>
            <a:pathLst>
              <a:path w="2385059" h="608964">
                <a:moveTo>
                  <a:pt x="2283548" y="608699"/>
                </a:moveTo>
                <a:lnTo>
                  <a:pt x="101452" y="608699"/>
                </a:lnTo>
                <a:lnTo>
                  <a:pt x="61962" y="600727"/>
                </a:lnTo>
                <a:lnTo>
                  <a:pt x="29714" y="578985"/>
                </a:lnTo>
                <a:lnTo>
                  <a:pt x="7972" y="546737"/>
                </a:lnTo>
                <a:lnTo>
                  <a:pt x="0" y="507247"/>
                </a:lnTo>
                <a:lnTo>
                  <a:pt x="0" y="101452"/>
                </a:lnTo>
                <a:lnTo>
                  <a:pt x="7972" y="61962"/>
                </a:lnTo>
                <a:lnTo>
                  <a:pt x="29714" y="29714"/>
                </a:lnTo>
                <a:lnTo>
                  <a:pt x="61962" y="7972"/>
                </a:lnTo>
                <a:lnTo>
                  <a:pt x="101452" y="0"/>
                </a:lnTo>
                <a:lnTo>
                  <a:pt x="2283548" y="0"/>
                </a:lnTo>
                <a:lnTo>
                  <a:pt x="2322372" y="7722"/>
                </a:lnTo>
                <a:lnTo>
                  <a:pt x="2355285" y="29714"/>
                </a:lnTo>
                <a:lnTo>
                  <a:pt x="2377277" y="62628"/>
                </a:lnTo>
                <a:lnTo>
                  <a:pt x="2384999" y="101452"/>
                </a:lnTo>
                <a:lnTo>
                  <a:pt x="2384999" y="507247"/>
                </a:lnTo>
                <a:lnTo>
                  <a:pt x="2377027" y="546737"/>
                </a:lnTo>
                <a:lnTo>
                  <a:pt x="2355285" y="578985"/>
                </a:lnTo>
                <a:lnTo>
                  <a:pt x="2323038" y="600727"/>
                </a:lnTo>
                <a:lnTo>
                  <a:pt x="2283548" y="608699"/>
                </a:lnTo>
                <a:close/>
              </a:path>
            </a:pathLst>
          </a:custGeom>
          <a:solidFill>
            <a:srgbClr val="C8D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38289" y="3550238"/>
            <a:ext cx="1788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272528"/>
                </a:solidFill>
                <a:latin typeface="Tahoma"/>
                <a:cs typeface="Tahoma"/>
              </a:rPr>
              <a:t>Text</a:t>
            </a:r>
            <a:r>
              <a:rPr dirty="0" sz="1800" spc="-60" b="1">
                <a:solidFill>
                  <a:srgbClr val="272528"/>
                </a:solidFill>
                <a:latin typeface="Tahoma"/>
                <a:cs typeface="Tahoma"/>
              </a:rPr>
              <a:t> </a:t>
            </a:r>
            <a:r>
              <a:rPr dirty="0" sz="1800" spc="-40" b="1">
                <a:solidFill>
                  <a:srgbClr val="272528"/>
                </a:solidFill>
                <a:latin typeface="Tahoma"/>
                <a:cs typeface="Tahoma"/>
              </a:rPr>
              <a:t>Generation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2137737" y="2181519"/>
            <a:ext cx="4827270" cy="1196975"/>
            <a:chOff x="2137737" y="2181519"/>
            <a:chExt cx="4827270" cy="1196975"/>
          </a:xfrm>
        </p:grpSpPr>
        <p:sp>
          <p:nvSpPr>
            <p:cNvPr id="12" name="object 12" descr=""/>
            <p:cNvSpPr/>
            <p:nvPr/>
          </p:nvSpPr>
          <p:spPr>
            <a:xfrm>
              <a:off x="4549081" y="2195807"/>
              <a:ext cx="16510" cy="504825"/>
            </a:xfrm>
            <a:custGeom>
              <a:avLst/>
              <a:gdLst/>
              <a:ahLst/>
              <a:cxnLst/>
              <a:rect l="l" t="t" r="r" b="b"/>
              <a:pathLst>
                <a:path w="16510" h="504825">
                  <a:moveTo>
                    <a:pt x="0" y="0"/>
                  </a:moveTo>
                  <a:lnTo>
                    <a:pt x="16052" y="504468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48082" y="2683224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4" h="46355">
                  <a:moveTo>
                    <a:pt x="17970" y="45930"/>
                  </a:moveTo>
                  <a:lnTo>
                    <a:pt x="0" y="1051"/>
                  </a:lnTo>
                  <a:lnTo>
                    <a:pt x="17051" y="17051"/>
                  </a:lnTo>
                  <a:lnTo>
                    <a:pt x="33051" y="0"/>
                  </a:lnTo>
                  <a:lnTo>
                    <a:pt x="17970" y="45930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548082" y="2683224"/>
              <a:ext cx="33655" cy="46355"/>
            </a:xfrm>
            <a:custGeom>
              <a:avLst/>
              <a:gdLst/>
              <a:ahLst/>
              <a:cxnLst/>
              <a:rect l="l" t="t" r="r" b="b"/>
              <a:pathLst>
                <a:path w="33654" h="46355">
                  <a:moveTo>
                    <a:pt x="17051" y="17051"/>
                  </a:moveTo>
                  <a:lnTo>
                    <a:pt x="0" y="1051"/>
                  </a:lnTo>
                  <a:lnTo>
                    <a:pt x="17970" y="45930"/>
                  </a:lnTo>
                  <a:lnTo>
                    <a:pt x="33051" y="0"/>
                  </a:lnTo>
                  <a:lnTo>
                    <a:pt x="17051" y="17051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64656" y="2796916"/>
              <a:ext cx="4769485" cy="538480"/>
            </a:xfrm>
            <a:custGeom>
              <a:avLst/>
              <a:gdLst/>
              <a:ahLst/>
              <a:cxnLst/>
              <a:rect l="l" t="t" r="r" b="b"/>
              <a:pathLst>
                <a:path w="4769484" h="538479">
                  <a:moveTo>
                    <a:pt x="2383859" y="3422"/>
                  </a:moveTo>
                  <a:lnTo>
                    <a:pt x="4768860" y="3422"/>
                  </a:lnTo>
                </a:path>
                <a:path w="4769484" h="538479">
                  <a:moveTo>
                    <a:pt x="0" y="3422"/>
                  </a:moveTo>
                  <a:lnTo>
                    <a:pt x="2384999" y="3422"/>
                  </a:lnTo>
                </a:path>
                <a:path w="4769484" h="538479">
                  <a:moveTo>
                    <a:pt x="4769007" y="0"/>
                  </a:moveTo>
                  <a:lnTo>
                    <a:pt x="4769007" y="5380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917129" y="331841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16533" y="45427"/>
                  </a:moveTo>
                  <a:lnTo>
                    <a:pt x="0" y="0"/>
                  </a:lnTo>
                  <a:lnTo>
                    <a:pt x="16533" y="16534"/>
                  </a:lnTo>
                  <a:lnTo>
                    <a:pt x="33068" y="0"/>
                  </a:lnTo>
                  <a:lnTo>
                    <a:pt x="16533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917129" y="331841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4" h="45720">
                  <a:moveTo>
                    <a:pt x="16533" y="16534"/>
                  </a:moveTo>
                  <a:lnTo>
                    <a:pt x="0" y="0"/>
                  </a:lnTo>
                  <a:lnTo>
                    <a:pt x="16533" y="45427"/>
                  </a:lnTo>
                  <a:lnTo>
                    <a:pt x="33068" y="0"/>
                  </a:lnTo>
                  <a:lnTo>
                    <a:pt x="16533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2168559" y="2796916"/>
              <a:ext cx="0" cy="538480"/>
            </a:xfrm>
            <a:custGeom>
              <a:avLst/>
              <a:gdLst/>
              <a:ahLst/>
              <a:cxnLst/>
              <a:rect l="l" t="t" r="r" b="b"/>
              <a:pathLst>
                <a:path w="0" h="538479">
                  <a:moveTo>
                    <a:pt x="0" y="0"/>
                  </a:moveTo>
                  <a:lnTo>
                    <a:pt x="0" y="538032"/>
                  </a:lnTo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152025" y="331841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20">
                  <a:moveTo>
                    <a:pt x="16534" y="45427"/>
                  </a:moveTo>
                  <a:lnTo>
                    <a:pt x="0" y="0"/>
                  </a:lnTo>
                  <a:lnTo>
                    <a:pt x="16534" y="16534"/>
                  </a:lnTo>
                  <a:lnTo>
                    <a:pt x="33068" y="0"/>
                  </a:lnTo>
                  <a:lnTo>
                    <a:pt x="16534" y="45427"/>
                  </a:lnTo>
                  <a:close/>
                </a:path>
              </a:pathLst>
            </a:custGeom>
            <a:solidFill>
              <a:srgbClr val="F6F6F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152025" y="3318415"/>
              <a:ext cx="33655" cy="45720"/>
            </a:xfrm>
            <a:custGeom>
              <a:avLst/>
              <a:gdLst/>
              <a:ahLst/>
              <a:cxnLst/>
              <a:rect l="l" t="t" r="r" b="b"/>
              <a:pathLst>
                <a:path w="33655" h="45720">
                  <a:moveTo>
                    <a:pt x="16534" y="16534"/>
                  </a:moveTo>
                  <a:lnTo>
                    <a:pt x="0" y="0"/>
                  </a:lnTo>
                  <a:lnTo>
                    <a:pt x="16534" y="45427"/>
                  </a:lnTo>
                  <a:lnTo>
                    <a:pt x="33068" y="0"/>
                  </a:lnTo>
                  <a:lnTo>
                    <a:pt x="16534" y="16534"/>
                  </a:lnTo>
                  <a:close/>
                </a:path>
              </a:pathLst>
            </a:custGeom>
            <a:ln w="28574">
              <a:solidFill>
                <a:srgbClr val="F6F6F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z="3000" spc="-70"/>
              <a:t>NLP</a:t>
            </a:r>
            <a:r>
              <a:rPr dirty="0" sz="3000" spc="-180"/>
              <a:t> </a:t>
            </a:r>
            <a:r>
              <a:rPr dirty="0" sz="3000" spc="-30"/>
              <a:t>Projects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1507048" y="4021030"/>
            <a:ext cx="21031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9095" marR="5080" indent="-36703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C8D8F0"/>
                </a:solidFill>
                <a:latin typeface="Tahoma"/>
                <a:cs typeface="Tahoma"/>
              </a:rPr>
              <a:t>Segregate</a:t>
            </a:r>
            <a:r>
              <a:rPr dirty="0" sz="1500" spc="-55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40" b="1">
                <a:solidFill>
                  <a:srgbClr val="C8D8F0"/>
                </a:solidFill>
                <a:latin typeface="Tahoma"/>
                <a:cs typeface="Tahoma"/>
              </a:rPr>
              <a:t>texts</a:t>
            </a:r>
            <a:r>
              <a:rPr dirty="0" sz="1500" spc="-50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C8D8F0"/>
                </a:solidFill>
                <a:latin typeface="Tahoma"/>
                <a:cs typeface="Tahoma"/>
              </a:rPr>
              <a:t>based </a:t>
            </a:r>
            <a:r>
              <a:rPr dirty="0" sz="1500" spc="-50" b="1">
                <a:solidFill>
                  <a:srgbClr val="C8D8F0"/>
                </a:solidFill>
                <a:latin typeface="Tahoma"/>
                <a:cs typeface="Tahoma"/>
              </a:rPr>
              <a:t>on</a:t>
            </a:r>
            <a:r>
              <a:rPr dirty="0" sz="1500" spc="-55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40" b="1">
                <a:solidFill>
                  <a:srgbClr val="C8D8F0"/>
                </a:solidFill>
                <a:latin typeface="Tahoma"/>
                <a:cs typeface="Tahoma"/>
              </a:rPr>
              <a:t>the</a:t>
            </a:r>
            <a:r>
              <a:rPr dirty="0" sz="1500" spc="-50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C8D8F0"/>
                </a:solidFill>
                <a:latin typeface="Tahoma"/>
                <a:cs typeface="Tahoma"/>
              </a:rPr>
              <a:t>content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599842" y="4020980"/>
            <a:ext cx="190055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3355" marR="5080" indent="-161290">
              <a:lnSpc>
                <a:spcPct val="100000"/>
              </a:lnSpc>
              <a:spcBef>
                <a:spcPts val="100"/>
              </a:spcBef>
            </a:pPr>
            <a:r>
              <a:rPr dirty="0" sz="1500" spc="-35" b="1">
                <a:solidFill>
                  <a:srgbClr val="C8D8F0"/>
                </a:solidFill>
                <a:latin typeface="Tahoma"/>
                <a:cs typeface="Tahoma"/>
              </a:rPr>
              <a:t>Generate</a:t>
            </a:r>
            <a:r>
              <a:rPr dirty="0" sz="1500" spc="-45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65" b="1">
                <a:solidFill>
                  <a:srgbClr val="C8D8F0"/>
                </a:solidFill>
                <a:latin typeface="Tahoma"/>
                <a:cs typeface="Tahoma"/>
              </a:rPr>
              <a:t>text</a:t>
            </a:r>
            <a:r>
              <a:rPr dirty="0" sz="1500" spc="-40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C8D8F0"/>
                </a:solidFill>
                <a:latin typeface="Tahoma"/>
                <a:cs typeface="Tahoma"/>
              </a:rPr>
              <a:t>based </a:t>
            </a:r>
            <a:r>
              <a:rPr dirty="0" sz="1500" spc="-50" b="1">
                <a:solidFill>
                  <a:srgbClr val="C8D8F0"/>
                </a:solidFill>
                <a:latin typeface="Tahoma"/>
                <a:cs typeface="Tahoma"/>
              </a:rPr>
              <a:t>on</a:t>
            </a:r>
            <a:r>
              <a:rPr dirty="0" sz="1500" spc="-60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25" b="1">
                <a:solidFill>
                  <a:srgbClr val="C8D8F0"/>
                </a:solidFill>
                <a:latin typeface="Tahoma"/>
                <a:cs typeface="Tahoma"/>
              </a:rPr>
              <a:t>certain</a:t>
            </a:r>
            <a:r>
              <a:rPr dirty="0" sz="1500" spc="-55" b="1">
                <a:solidFill>
                  <a:srgbClr val="C8D8F0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C8D8F0"/>
                </a:solidFill>
                <a:latin typeface="Tahoma"/>
                <a:cs typeface="Tahoma"/>
              </a:rPr>
              <a:t>inputs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61837" y="1184887"/>
            <a:ext cx="3267075" cy="3326129"/>
            <a:chOff x="4561837" y="1184887"/>
            <a:chExt cx="3267075" cy="3326129"/>
          </a:xfrm>
        </p:grpSpPr>
        <p:sp>
          <p:nvSpPr>
            <p:cNvPr id="6" name="object 6" descr=""/>
            <p:cNvSpPr/>
            <p:nvPr/>
          </p:nvSpPr>
          <p:spPr>
            <a:xfrm>
              <a:off x="4566599" y="1189649"/>
              <a:ext cx="10795" cy="3316604"/>
            </a:xfrm>
            <a:custGeom>
              <a:avLst/>
              <a:gdLst/>
              <a:ahLst/>
              <a:cxnLst/>
              <a:rect l="l" t="t" r="r" b="b"/>
              <a:pathLst>
                <a:path w="10795" h="3316604">
                  <a:moveTo>
                    <a:pt x="0" y="0"/>
                  </a:moveTo>
                  <a:lnTo>
                    <a:pt x="10799" y="3316499"/>
                  </a:lnTo>
                </a:path>
              </a:pathLst>
            </a:custGeom>
            <a:ln w="9524">
              <a:solidFill>
                <a:srgbClr val="99A5B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285515" y="1276012"/>
              <a:ext cx="2531110" cy="427355"/>
            </a:xfrm>
            <a:custGeom>
              <a:avLst/>
              <a:gdLst/>
              <a:ahLst/>
              <a:cxnLst/>
              <a:rect l="l" t="t" r="r" b="b"/>
              <a:pathLst>
                <a:path w="2531109" h="427355">
                  <a:moveTo>
                    <a:pt x="2459298" y="427199"/>
                  </a:moveTo>
                  <a:lnTo>
                    <a:pt x="71201" y="427199"/>
                  </a:lnTo>
                  <a:lnTo>
                    <a:pt x="43486" y="421604"/>
                  </a:lnTo>
                  <a:lnTo>
                    <a:pt x="20854" y="406345"/>
                  </a:lnTo>
                  <a:lnTo>
                    <a:pt x="5595" y="383713"/>
                  </a:lnTo>
                  <a:lnTo>
                    <a:pt x="0" y="355998"/>
                  </a:lnTo>
                  <a:lnTo>
                    <a:pt x="0" y="71201"/>
                  </a:lnTo>
                  <a:lnTo>
                    <a:pt x="5595" y="43486"/>
                  </a:lnTo>
                  <a:lnTo>
                    <a:pt x="20854" y="20854"/>
                  </a:lnTo>
                  <a:lnTo>
                    <a:pt x="43486" y="5595"/>
                  </a:lnTo>
                  <a:lnTo>
                    <a:pt x="71201" y="0"/>
                  </a:lnTo>
                  <a:lnTo>
                    <a:pt x="2459298" y="0"/>
                  </a:lnTo>
                  <a:lnTo>
                    <a:pt x="2498801" y="11962"/>
                  </a:lnTo>
                  <a:lnTo>
                    <a:pt x="2525080" y="43953"/>
                  </a:lnTo>
                  <a:lnTo>
                    <a:pt x="2530500" y="71201"/>
                  </a:lnTo>
                  <a:lnTo>
                    <a:pt x="2530500" y="355998"/>
                  </a:lnTo>
                  <a:lnTo>
                    <a:pt x="2524904" y="383713"/>
                  </a:lnTo>
                  <a:lnTo>
                    <a:pt x="2509645" y="406345"/>
                  </a:lnTo>
                  <a:lnTo>
                    <a:pt x="2487013" y="421604"/>
                  </a:lnTo>
                  <a:lnTo>
                    <a:pt x="2459298" y="42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285515" y="1276012"/>
              <a:ext cx="2531110" cy="427355"/>
            </a:xfrm>
            <a:custGeom>
              <a:avLst/>
              <a:gdLst/>
              <a:ahLst/>
              <a:cxnLst/>
              <a:rect l="l" t="t" r="r" b="b"/>
              <a:pathLst>
                <a:path w="2531109" h="427355">
                  <a:moveTo>
                    <a:pt x="0" y="71201"/>
                  </a:moveTo>
                  <a:lnTo>
                    <a:pt x="5595" y="43486"/>
                  </a:lnTo>
                  <a:lnTo>
                    <a:pt x="20854" y="20854"/>
                  </a:lnTo>
                  <a:lnTo>
                    <a:pt x="43486" y="5595"/>
                  </a:lnTo>
                  <a:lnTo>
                    <a:pt x="71201" y="0"/>
                  </a:lnTo>
                  <a:lnTo>
                    <a:pt x="2459298" y="0"/>
                  </a:lnTo>
                  <a:lnTo>
                    <a:pt x="2498801" y="11962"/>
                  </a:lnTo>
                  <a:lnTo>
                    <a:pt x="2525080" y="43953"/>
                  </a:lnTo>
                  <a:lnTo>
                    <a:pt x="2530500" y="71201"/>
                  </a:lnTo>
                  <a:lnTo>
                    <a:pt x="2530500" y="355998"/>
                  </a:lnTo>
                  <a:lnTo>
                    <a:pt x="2524904" y="383713"/>
                  </a:lnTo>
                  <a:lnTo>
                    <a:pt x="2509645" y="406345"/>
                  </a:lnTo>
                  <a:lnTo>
                    <a:pt x="2487013" y="421604"/>
                  </a:lnTo>
                  <a:lnTo>
                    <a:pt x="2459298" y="427199"/>
                  </a:lnTo>
                  <a:lnTo>
                    <a:pt x="71201" y="427199"/>
                  </a:lnTo>
                  <a:lnTo>
                    <a:pt x="43486" y="421604"/>
                  </a:lnTo>
                  <a:lnTo>
                    <a:pt x="20854" y="406345"/>
                  </a:lnTo>
                  <a:lnTo>
                    <a:pt x="5595" y="383713"/>
                  </a:lnTo>
                  <a:lnTo>
                    <a:pt x="0" y="355998"/>
                  </a:lnTo>
                  <a:lnTo>
                    <a:pt x="0" y="712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600545" y="1338736"/>
            <a:ext cx="190055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solidFill>
                  <a:srgbClr val="F6F6F6"/>
                </a:solidFill>
                <a:latin typeface="Tahoma"/>
                <a:cs typeface="Tahoma"/>
              </a:rPr>
              <a:t>2.</a:t>
            </a:r>
            <a:r>
              <a:rPr dirty="0" sz="1700" spc="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700" spc="4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40">
                <a:solidFill>
                  <a:srgbClr val="F6F6F6"/>
                </a:solidFill>
                <a:latin typeface="Tahoma"/>
                <a:cs typeface="Tahoma"/>
              </a:rPr>
              <a:t>Generation</a:t>
            </a:r>
            <a:endParaRPr sz="17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1281325" y="1263312"/>
            <a:ext cx="6683375" cy="2510155"/>
            <a:chOff x="1281325" y="1263312"/>
            <a:chExt cx="6683375" cy="2510155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7015" y="2072950"/>
              <a:ext cx="2827500" cy="1700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94025" y="1276012"/>
              <a:ext cx="2531110" cy="427355"/>
            </a:xfrm>
            <a:custGeom>
              <a:avLst/>
              <a:gdLst/>
              <a:ahLst/>
              <a:cxnLst/>
              <a:rect l="l" t="t" r="r" b="b"/>
              <a:pathLst>
                <a:path w="2531110" h="427355">
                  <a:moveTo>
                    <a:pt x="2459298" y="427199"/>
                  </a:moveTo>
                  <a:lnTo>
                    <a:pt x="71201" y="427199"/>
                  </a:lnTo>
                  <a:lnTo>
                    <a:pt x="43486" y="421604"/>
                  </a:lnTo>
                  <a:lnTo>
                    <a:pt x="20854" y="406345"/>
                  </a:lnTo>
                  <a:lnTo>
                    <a:pt x="5595" y="383713"/>
                  </a:lnTo>
                  <a:lnTo>
                    <a:pt x="0" y="355998"/>
                  </a:lnTo>
                  <a:lnTo>
                    <a:pt x="0" y="71201"/>
                  </a:lnTo>
                  <a:lnTo>
                    <a:pt x="5595" y="43486"/>
                  </a:lnTo>
                  <a:lnTo>
                    <a:pt x="20854" y="20854"/>
                  </a:lnTo>
                  <a:lnTo>
                    <a:pt x="43486" y="5595"/>
                  </a:lnTo>
                  <a:lnTo>
                    <a:pt x="71201" y="0"/>
                  </a:lnTo>
                  <a:lnTo>
                    <a:pt x="2459298" y="0"/>
                  </a:lnTo>
                  <a:lnTo>
                    <a:pt x="2498801" y="11962"/>
                  </a:lnTo>
                  <a:lnTo>
                    <a:pt x="2525080" y="43953"/>
                  </a:lnTo>
                  <a:lnTo>
                    <a:pt x="2530499" y="71201"/>
                  </a:lnTo>
                  <a:lnTo>
                    <a:pt x="2530499" y="355998"/>
                  </a:lnTo>
                  <a:lnTo>
                    <a:pt x="2524904" y="383713"/>
                  </a:lnTo>
                  <a:lnTo>
                    <a:pt x="2509645" y="406345"/>
                  </a:lnTo>
                  <a:lnTo>
                    <a:pt x="2487013" y="421604"/>
                  </a:lnTo>
                  <a:lnTo>
                    <a:pt x="2459298" y="4271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294025" y="1276012"/>
              <a:ext cx="2531110" cy="427355"/>
            </a:xfrm>
            <a:custGeom>
              <a:avLst/>
              <a:gdLst/>
              <a:ahLst/>
              <a:cxnLst/>
              <a:rect l="l" t="t" r="r" b="b"/>
              <a:pathLst>
                <a:path w="2531110" h="427355">
                  <a:moveTo>
                    <a:pt x="0" y="71201"/>
                  </a:moveTo>
                  <a:lnTo>
                    <a:pt x="5595" y="43486"/>
                  </a:lnTo>
                  <a:lnTo>
                    <a:pt x="20854" y="20854"/>
                  </a:lnTo>
                  <a:lnTo>
                    <a:pt x="43486" y="5595"/>
                  </a:lnTo>
                  <a:lnTo>
                    <a:pt x="71201" y="0"/>
                  </a:lnTo>
                  <a:lnTo>
                    <a:pt x="2459298" y="0"/>
                  </a:lnTo>
                  <a:lnTo>
                    <a:pt x="2498801" y="11962"/>
                  </a:lnTo>
                  <a:lnTo>
                    <a:pt x="2525080" y="43953"/>
                  </a:lnTo>
                  <a:lnTo>
                    <a:pt x="2530499" y="71201"/>
                  </a:lnTo>
                  <a:lnTo>
                    <a:pt x="2530499" y="355998"/>
                  </a:lnTo>
                  <a:lnTo>
                    <a:pt x="2524904" y="383713"/>
                  </a:lnTo>
                  <a:lnTo>
                    <a:pt x="2509645" y="406345"/>
                  </a:lnTo>
                  <a:lnTo>
                    <a:pt x="2487013" y="421604"/>
                  </a:lnTo>
                  <a:lnTo>
                    <a:pt x="2459298" y="427199"/>
                  </a:lnTo>
                  <a:lnTo>
                    <a:pt x="71201" y="427199"/>
                  </a:lnTo>
                  <a:lnTo>
                    <a:pt x="43486" y="421604"/>
                  </a:lnTo>
                  <a:lnTo>
                    <a:pt x="20854" y="406345"/>
                  </a:lnTo>
                  <a:lnTo>
                    <a:pt x="5595" y="383713"/>
                  </a:lnTo>
                  <a:lnTo>
                    <a:pt x="0" y="355998"/>
                  </a:lnTo>
                  <a:lnTo>
                    <a:pt x="0" y="71201"/>
                  </a:lnTo>
                  <a:close/>
                </a:path>
              </a:pathLst>
            </a:custGeom>
            <a:ln w="25399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509894" y="1338736"/>
            <a:ext cx="2098675" cy="284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135">
                <a:solidFill>
                  <a:srgbClr val="F6F6F6"/>
                </a:solidFill>
                <a:latin typeface="Tahoma"/>
                <a:cs typeface="Tahoma"/>
              </a:rPr>
              <a:t>1.</a:t>
            </a:r>
            <a:r>
              <a:rPr dirty="0" sz="1700" spc="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700" spc="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700" spc="60">
                <a:solidFill>
                  <a:srgbClr val="F6F6F6"/>
                </a:solidFill>
                <a:latin typeface="Tahoma"/>
                <a:cs typeface="Tahoma"/>
              </a:rPr>
              <a:t>Classification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525" y="2072946"/>
            <a:ext cx="2827499" cy="1700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Techniques</a:t>
            </a:r>
            <a:r>
              <a:rPr dirty="0" spc="-160"/>
              <a:t> </a:t>
            </a:r>
            <a:r>
              <a:rPr dirty="0" spc="-85"/>
              <a:t>in</a:t>
            </a:r>
            <a:r>
              <a:rPr dirty="0" spc="-160"/>
              <a:t> </a:t>
            </a:r>
            <a:r>
              <a:rPr dirty="0" spc="-25"/>
              <a:t>NLP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17600" y="1986805"/>
            <a:ext cx="3348354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Common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25" b="1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dirty="0" sz="1500" spc="-5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0306" y="2902999"/>
            <a:ext cx="2070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Advanced</a:t>
            </a:r>
            <a:r>
              <a:rPr dirty="0" sz="1500" spc="-8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59049" y="1880611"/>
            <a:ext cx="689610" cy="1577340"/>
            <a:chOff x="2159049" y="1880611"/>
            <a:chExt cx="689610" cy="157734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049" y="2768400"/>
              <a:ext cx="689374" cy="68934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54812" y="1880611"/>
              <a:ext cx="489004" cy="4890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50533" y="1006078"/>
            <a:ext cx="8044815" cy="3654425"/>
          </a:xfrm>
          <a:custGeom>
            <a:avLst/>
            <a:gdLst/>
            <a:ahLst/>
            <a:cxnLst/>
            <a:rect l="l" t="t" r="r" b="b"/>
            <a:pathLst>
              <a:path w="8044815" h="3654425">
                <a:moveTo>
                  <a:pt x="0" y="189313"/>
                </a:moveTo>
                <a:lnTo>
                  <a:pt x="6762" y="138986"/>
                </a:lnTo>
                <a:lnTo>
                  <a:pt x="25846" y="93763"/>
                </a:lnTo>
                <a:lnTo>
                  <a:pt x="55448" y="55448"/>
                </a:lnTo>
                <a:lnTo>
                  <a:pt x="93763" y="25846"/>
                </a:lnTo>
                <a:lnTo>
                  <a:pt x="138986" y="6762"/>
                </a:lnTo>
                <a:lnTo>
                  <a:pt x="189313" y="0"/>
                </a:lnTo>
                <a:lnTo>
                  <a:pt x="7855336" y="0"/>
                </a:lnTo>
                <a:lnTo>
                  <a:pt x="7927783" y="14410"/>
                </a:lnTo>
                <a:lnTo>
                  <a:pt x="7989201" y="55448"/>
                </a:lnTo>
                <a:lnTo>
                  <a:pt x="8030239" y="116866"/>
                </a:lnTo>
                <a:lnTo>
                  <a:pt x="8044649" y="189313"/>
                </a:lnTo>
                <a:lnTo>
                  <a:pt x="8044649" y="3464686"/>
                </a:lnTo>
                <a:lnTo>
                  <a:pt x="8037887" y="3515013"/>
                </a:lnTo>
                <a:lnTo>
                  <a:pt x="8018802" y="3560236"/>
                </a:lnTo>
                <a:lnTo>
                  <a:pt x="7989201" y="3598551"/>
                </a:lnTo>
                <a:lnTo>
                  <a:pt x="7950886" y="3628153"/>
                </a:lnTo>
                <a:lnTo>
                  <a:pt x="7905663" y="3647237"/>
                </a:lnTo>
                <a:lnTo>
                  <a:pt x="7855336" y="3653999"/>
                </a:lnTo>
                <a:lnTo>
                  <a:pt x="189313" y="3653999"/>
                </a:lnTo>
                <a:lnTo>
                  <a:pt x="138986" y="3647237"/>
                </a:lnTo>
                <a:lnTo>
                  <a:pt x="93763" y="3628153"/>
                </a:lnTo>
                <a:lnTo>
                  <a:pt x="55448" y="3598551"/>
                </a:lnTo>
                <a:lnTo>
                  <a:pt x="25846" y="3560236"/>
                </a:lnTo>
                <a:lnTo>
                  <a:pt x="6762" y="3515013"/>
                </a:lnTo>
                <a:lnTo>
                  <a:pt x="0" y="3464686"/>
                </a:lnTo>
                <a:lnTo>
                  <a:pt x="0" y="189313"/>
                </a:lnTo>
                <a:close/>
              </a:path>
            </a:pathLst>
          </a:custGeom>
          <a:ln w="9524">
            <a:solidFill>
              <a:srgbClr val="9639B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Techniques</a:t>
            </a:r>
            <a:r>
              <a:rPr dirty="0" spc="-160"/>
              <a:t> </a:t>
            </a:r>
            <a:r>
              <a:rPr dirty="0" spc="-85"/>
              <a:t>in</a:t>
            </a:r>
            <a:r>
              <a:rPr dirty="0" spc="-160"/>
              <a:t> </a:t>
            </a:r>
            <a:r>
              <a:rPr dirty="0" spc="-25"/>
              <a:t>NLP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117600" y="1908065"/>
            <a:ext cx="45142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6F6F6"/>
                </a:solidFill>
                <a:latin typeface="Tahoma"/>
                <a:cs typeface="Tahoma"/>
              </a:rPr>
              <a:t>Common</a:t>
            </a:r>
            <a:r>
              <a:rPr dirty="0" sz="2000" spc="-11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6F6F6"/>
                </a:solidFill>
                <a:latin typeface="Tahoma"/>
                <a:cs typeface="Tahoma"/>
              </a:rPr>
              <a:t>Preprocessing</a:t>
            </a:r>
            <a:r>
              <a:rPr dirty="0" sz="2000" spc="-100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53911" y="2894851"/>
            <a:ext cx="207073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Advanced</a:t>
            </a:r>
            <a:r>
              <a:rPr dirty="0" sz="1500" spc="-85" b="1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500" spc="-10" b="1">
                <a:solidFill>
                  <a:srgbClr val="F6F6F6"/>
                </a:solidFill>
                <a:latin typeface="Tahoma"/>
                <a:cs typeface="Tahoma"/>
              </a:rPr>
              <a:t>Techniques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59049" y="1697446"/>
            <a:ext cx="689610" cy="1696720"/>
            <a:chOff x="2159049" y="1697446"/>
            <a:chExt cx="689610" cy="169672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9049" y="2768399"/>
              <a:ext cx="643935" cy="6256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59052" y="1697446"/>
              <a:ext cx="689374" cy="6894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Common</a:t>
            </a:r>
            <a:r>
              <a:rPr dirty="0" sz="3000" spc="-140"/>
              <a:t> </a:t>
            </a:r>
            <a:r>
              <a:rPr dirty="0" sz="3000" spc="-20"/>
              <a:t>Preprocessing</a:t>
            </a:r>
            <a:r>
              <a:rPr dirty="0" sz="3000" spc="-140"/>
              <a:t> </a:t>
            </a:r>
            <a:r>
              <a:rPr dirty="0" sz="3000" spc="-10"/>
              <a:t>Techniques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1369587" y="1302990"/>
            <a:ext cx="300291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5">
                <a:solidFill>
                  <a:srgbClr val="F6F6F6"/>
                </a:solidFill>
                <a:latin typeface="Tahoma"/>
                <a:cs typeface="Tahoma"/>
              </a:rPr>
              <a:t>Count</a:t>
            </a:r>
            <a:r>
              <a:rPr dirty="0" sz="2000" spc="1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2000" spc="2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dirty="0" sz="2000" spc="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occurance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5" y="1152150"/>
            <a:ext cx="652199" cy="652199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216975" y="2099137"/>
          <a:ext cx="6666230" cy="1605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9070"/>
                <a:gridCol w="859790"/>
                <a:gridCol w="837564"/>
                <a:gridCol w="665479"/>
                <a:gridCol w="722629"/>
                <a:gridCol w="756920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Document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1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animal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dogs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20" b="1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fish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Cats</a:t>
                      </a: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dogs</a:t>
                      </a: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400" spc="-1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74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Wild</a:t>
                      </a:r>
                      <a:r>
                        <a:rPr dirty="0" sz="14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animals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are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pets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Some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people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fish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dirty="0" sz="1400" spc="-1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pets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dirty="0" sz="1400" spc="-50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78105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Common</a:t>
            </a:r>
            <a:r>
              <a:rPr dirty="0" sz="3000" spc="-140"/>
              <a:t> </a:t>
            </a:r>
            <a:r>
              <a:rPr dirty="0" sz="3000" spc="-20"/>
              <a:t>Preprocessing</a:t>
            </a:r>
            <a:r>
              <a:rPr dirty="0" sz="3000" spc="-140"/>
              <a:t> </a:t>
            </a:r>
            <a:r>
              <a:rPr dirty="0" sz="3000" spc="-10"/>
              <a:t>Techniques</a:t>
            </a:r>
            <a:endParaRPr sz="3000"/>
          </a:p>
        </p:txBody>
      </p:sp>
      <p:sp>
        <p:nvSpPr>
          <p:cNvPr id="3" name="object 3" descr=""/>
          <p:cNvSpPr txBox="1"/>
          <p:nvPr/>
        </p:nvSpPr>
        <p:spPr>
          <a:xfrm>
            <a:off x="1360038" y="1268169"/>
            <a:ext cx="15144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Count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occurance</a:t>
            </a:r>
            <a:endParaRPr sz="1000">
              <a:latin typeface="Tahoma"/>
              <a:cs typeface="Tahom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213599"/>
            <a:ext cx="218874" cy="21887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47250" y="1690990"/>
            <a:ext cx="37814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70">
                <a:solidFill>
                  <a:srgbClr val="F6F6F6"/>
                </a:solidFill>
                <a:latin typeface="Tahoma"/>
                <a:cs typeface="Tahoma"/>
              </a:rPr>
              <a:t>Break</a:t>
            </a:r>
            <a:r>
              <a:rPr dirty="0" sz="2000" spc="-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 into</a:t>
            </a:r>
            <a:r>
              <a:rPr dirty="0" sz="2000" spc="-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50">
                <a:solidFill>
                  <a:srgbClr val="F6F6F6"/>
                </a:solidFill>
                <a:latin typeface="Tahoma"/>
                <a:cs typeface="Tahoma"/>
              </a:rPr>
              <a:t>individual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8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5" y="1624525"/>
            <a:ext cx="652199" cy="652199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1286062" y="2656962"/>
            <a:ext cx="1203325" cy="541020"/>
            <a:chOff x="1286062" y="2656962"/>
            <a:chExt cx="1203325" cy="541020"/>
          </a:xfrm>
        </p:grpSpPr>
        <p:sp>
          <p:nvSpPr>
            <p:cNvPr id="8" name="object 8" descr=""/>
            <p:cNvSpPr/>
            <p:nvPr/>
          </p:nvSpPr>
          <p:spPr>
            <a:xfrm>
              <a:off x="1290824" y="26617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90824" y="26617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1672669" y="2802638"/>
            <a:ext cx="429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6F6F6"/>
                </a:solidFill>
                <a:latin typeface="Tahoma"/>
                <a:cs typeface="Tahoma"/>
              </a:rPr>
              <a:t>Cats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970537" y="2651837"/>
            <a:ext cx="1203325" cy="541020"/>
            <a:chOff x="3970537" y="2651837"/>
            <a:chExt cx="1203325" cy="541020"/>
          </a:xfrm>
        </p:grpSpPr>
        <p:sp>
          <p:nvSpPr>
            <p:cNvPr id="12" name="object 12" descr=""/>
            <p:cNvSpPr/>
            <p:nvPr/>
          </p:nvSpPr>
          <p:spPr>
            <a:xfrm>
              <a:off x="3975299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975299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342156" y="2797512"/>
            <a:ext cx="4597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6F6F6"/>
                </a:solidFill>
                <a:latin typeface="Tahoma"/>
                <a:cs typeface="Tahoma"/>
              </a:rPr>
              <a:t>dogs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628300" y="2651837"/>
            <a:ext cx="1203325" cy="541020"/>
            <a:chOff x="2628300" y="2651837"/>
            <a:chExt cx="1203325" cy="541020"/>
          </a:xfrm>
        </p:grpSpPr>
        <p:sp>
          <p:nvSpPr>
            <p:cNvPr id="16" name="object 16" descr=""/>
            <p:cNvSpPr/>
            <p:nvPr/>
          </p:nvSpPr>
          <p:spPr>
            <a:xfrm>
              <a:off x="2633062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633062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3053810" y="2797512"/>
            <a:ext cx="35242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6F6F6"/>
                </a:solidFill>
                <a:latin typeface="Tahoma"/>
                <a:cs typeface="Tahoma"/>
              </a:rPr>
              <a:t>and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312774" y="2656962"/>
            <a:ext cx="1203325" cy="541020"/>
            <a:chOff x="5312774" y="2656962"/>
            <a:chExt cx="1203325" cy="541020"/>
          </a:xfrm>
        </p:grpSpPr>
        <p:sp>
          <p:nvSpPr>
            <p:cNvPr id="20" name="object 20" descr=""/>
            <p:cNvSpPr/>
            <p:nvPr/>
          </p:nvSpPr>
          <p:spPr>
            <a:xfrm>
              <a:off x="5317537" y="26617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1104897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317537" y="2661724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7" y="0"/>
                  </a:lnTo>
                  <a:lnTo>
                    <a:pt x="1153999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7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762834" y="2802638"/>
            <a:ext cx="3028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5" b="1">
                <a:solidFill>
                  <a:srgbClr val="F6F6F6"/>
                </a:solidFill>
                <a:latin typeface="Tahoma"/>
                <a:cs typeface="Tahoma"/>
              </a:rPr>
              <a:t>are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6655012" y="2651837"/>
            <a:ext cx="1203325" cy="541020"/>
            <a:chOff x="6655012" y="2651837"/>
            <a:chExt cx="1203325" cy="541020"/>
          </a:xfrm>
        </p:grpSpPr>
        <p:sp>
          <p:nvSpPr>
            <p:cNvPr id="24" name="object 24" descr=""/>
            <p:cNvSpPr/>
            <p:nvPr/>
          </p:nvSpPr>
          <p:spPr>
            <a:xfrm>
              <a:off x="6659774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1104898" y="530999"/>
                  </a:move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close/>
                </a:path>
              </a:pathLst>
            </a:custGeom>
            <a:solidFill>
              <a:srgbClr val="2261C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659774" y="2656600"/>
              <a:ext cx="1193800" cy="531495"/>
            </a:xfrm>
            <a:custGeom>
              <a:avLst/>
              <a:gdLst/>
              <a:ahLst/>
              <a:cxnLst/>
              <a:rect l="l" t="t" r="r" b="b"/>
              <a:pathLst>
                <a:path w="1193800" h="531494">
                  <a:moveTo>
                    <a:pt x="0" y="88501"/>
                  </a:moveTo>
                  <a:lnTo>
                    <a:pt x="6954" y="54052"/>
                  </a:lnTo>
                  <a:lnTo>
                    <a:pt x="25921" y="25921"/>
                  </a:lnTo>
                  <a:lnTo>
                    <a:pt x="54052" y="6954"/>
                  </a:lnTo>
                  <a:lnTo>
                    <a:pt x="88501" y="0"/>
                  </a:lnTo>
                  <a:lnTo>
                    <a:pt x="1104898" y="0"/>
                  </a:lnTo>
                  <a:lnTo>
                    <a:pt x="1153998" y="14869"/>
                  </a:lnTo>
                  <a:lnTo>
                    <a:pt x="1186663" y="54633"/>
                  </a:lnTo>
                  <a:lnTo>
                    <a:pt x="1193399" y="88501"/>
                  </a:lnTo>
                  <a:lnTo>
                    <a:pt x="1193399" y="442498"/>
                  </a:lnTo>
                  <a:lnTo>
                    <a:pt x="1186445" y="476947"/>
                  </a:lnTo>
                  <a:lnTo>
                    <a:pt x="1167478" y="505078"/>
                  </a:lnTo>
                  <a:lnTo>
                    <a:pt x="1139347" y="524045"/>
                  </a:lnTo>
                  <a:lnTo>
                    <a:pt x="1104898" y="530999"/>
                  </a:lnTo>
                  <a:lnTo>
                    <a:pt x="88501" y="530999"/>
                  </a:lnTo>
                  <a:lnTo>
                    <a:pt x="54052" y="524045"/>
                  </a:lnTo>
                  <a:lnTo>
                    <a:pt x="25921" y="505078"/>
                  </a:lnTo>
                  <a:lnTo>
                    <a:pt x="6954" y="476947"/>
                  </a:lnTo>
                  <a:lnTo>
                    <a:pt x="0" y="442498"/>
                  </a:lnTo>
                  <a:lnTo>
                    <a:pt x="0" y="88501"/>
                  </a:lnTo>
                  <a:close/>
                </a:path>
              </a:pathLst>
            </a:custGeom>
            <a:ln w="9524">
              <a:solidFill>
                <a:srgbClr val="2261C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7050706" y="2797512"/>
            <a:ext cx="41211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20" b="1">
                <a:solidFill>
                  <a:srgbClr val="F6F6F6"/>
                </a:solidFill>
                <a:latin typeface="Tahoma"/>
                <a:cs typeface="Tahoma"/>
              </a:rPr>
              <a:t>pets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Common</a:t>
            </a:r>
            <a:r>
              <a:rPr dirty="0" sz="3000" spc="-140"/>
              <a:t> </a:t>
            </a:r>
            <a:r>
              <a:rPr dirty="0" sz="3000" spc="-20"/>
              <a:t>Preprocessing</a:t>
            </a:r>
            <a:r>
              <a:rPr dirty="0" sz="3000" spc="-140"/>
              <a:t> </a:t>
            </a:r>
            <a:r>
              <a:rPr dirty="0" sz="3000" spc="-10"/>
              <a:t>Techniques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213599"/>
            <a:ext cx="218874" cy="218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41100" y="1268169"/>
            <a:ext cx="1903730" cy="520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115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Count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occurance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Break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into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individual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40225" y="2034577"/>
            <a:ext cx="53689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solidFill>
                  <a:srgbClr val="F6F6F6"/>
                </a:solidFill>
                <a:latin typeface="Tahoma"/>
                <a:cs typeface="Tahoma"/>
              </a:rPr>
              <a:t>Removal</a:t>
            </a:r>
            <a:r>
              <a:rPr dirty="0" sz="20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20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5">
                <a:solidFill>
                  <a:srgbClr val="F6F6F6"/>
                </a:solidFill>
                <a:latin typeface="Tahoma"/>
                <a:cs typeface="Tahoma"/>
              </a:rPr>
              <a:t>stop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20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like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-60">
                <a:solidFill>
                  <a:srgbClr val="F6F6F6"/>
                </a:solidFill>
                <a:latin typeface="Tahoma"/>
                <a:cs typeface="Tahoma"/>
              </a:rPr>
              <a:t>“a”,</a:t>
            </a:r>
            <a:r>
              <a:rPr dirty="0" sz="20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-10">
                <a:solidFill>
                  <a:srgbClr val="F6F6F6"/>
                </a:solidFill>
                <a:latin typeface="Tahoma"/>
                <a:cs typeface="Tahoma"/>
              </a:rPr>
              <a:t>“the”,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“is”</a:t>
            </a:r>
            <a:r>
              <a:rPr dirty="0" sz="2000" spc="-4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45">
                <a:solidFill>
                  <a:srgbClr val="F6F6F6"/>
                </a:solidFill>
                <a:latin typeface="Tahoma"/>
                <a:cs typeface="Tahoma"/>
              </a:rPr>
              <a:t>etc.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5" y="1929325"/>
            <a:ext cx="652199" cy="652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602062"/>
            <a:ext cx="218874" cy="218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9050" y="2555200"/>
            <a:ext cx="4867499" cy="19112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30"/>
              <a:t>Common</a:t>
            </a:r>
            <a:r>
              <a:rPr dirty="0" sz="3000" spc="-140"/>
              <a:t> </a:t>
            </a:r>
            <a:r>
              <a:rPr dirty="0" sz="3000" spc="-20"/>
              <a:t>Preprocessing</a:t>
            </a:r>
            <a:r>
              <a:rPr dirty="0" sz="3000" spc="-140"/>
              <a:t> </a:t>
            </a:r>
            <a:r>
              <a:rPr dirty="0" sz="3000" spc="-10"/>
              <a:t>Techniques</a:t>
            </a:r>
            <a:endParaRPr sz="3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213599"/>
            <a:ext cx="218874" cy="2188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340225" y="1268169"/>
            <a:ext cx="2697480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Count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total</a:t>
            </a:r>
            <a:r>
              <a:rPr dirty="0" sz="1000" spc="11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occurance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0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Break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into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individual</a:t>
            </a:r>
            <a:r>
              <a:rPr dirty="0" sz="1000" spc="12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Removal</a:t>
            </a:r>
            <a:r>
              <a:rPr dirty="0" sz="1000" spc="6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of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stop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words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like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6F6F6"/>
                </a:solidFill>
                <a:latin typeface="Tahoma"/>
                <a:cs typeface="Tahoma"/>
              </a:rPr>
              <a:t>“a”,</a:t>
            </a:r>
            <a:r>
              <a:rPr dirty="0" sz="1000" spc="6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6F6F6"/>
                </a:solidFill>
                <a:latin typeface="Tahoma"/>
                <a:cs typeface="Tahoma"/>
              </a:rPr>
              <a:t>“the”,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6F6F6"/>
                </a:solidFill>
                <a:latin typeface="Tahoma"/>
                <a:cs typeface="Tahoma"/>
              </a:rPr>
              <a:t>“is”</a:t>
            </a:r>
            <a:r>
              <a:rPr dirty="0" sz="1000" spc="6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F6F6F6"/>
                </a:solidFill>
                <a:latin typeface="Tahoma"/>
                <a:cs typeface="Tahoma"/>
              </a:rPr>
              <a:t>etc.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47250" y="2452990"/>
            <a:ext cx="345312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90">
                <a:solidFill>
                  <a:srgbClr val="F6F6F6"/>
                </a:solidFill>
                <a:latin typeface="Tahoma"/>
                <a:cs typeface="Tahoma"/>
              </a:rPr>
              <a:t>Convert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>
                <a:solidFill>
                  <a:srgbClr val="F6F6F6"/>
                </a:solidFill>
                <a:latin typeface="Tahoma"/>
                <a:cs typeface="Tahoma"/>
              </a:rPr>
              <a:t>all</a:t>
            </a:r>
            <a:r>
              <a:rPr dirty="0" sz="20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55">
                <a:solidFill>
                  <a:srgbClr val="F6F6F6"/>
                </a:solidFill>
                <a:latin typeface="Tahoma"/>
                <a:cs typeface="Tahoma"/>
              </a:rPr>
              <a:t>text</a:t>
            </a:r>
            <a:r>
              <a:rPr dirty="0" sz="2000" spc="-30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65">
                <a:solidFill>
                  <a:srgbClr val="F6F6F6"/>
                </a:solidFill>
                <a:latin typeface="Tahoma"/>
                <a:cs typeface="Tahoma"/>
              </a:rPr>
              <a:t>to</a:t>
            </a:r>
            <a:r>
              <a:rPr dirty="0" sz="2000" spc="-35">
                <a:solidFill>
                  <a:srgbClr val="F6F6F6"/>
                </a:solidFill>
                <a:latin typeface="Tahoma"/>
                <a:cs typeface="Tahoma"/>
              </a:rPr>
              <a:t> </a:t>
            </a:r>
            <a:r>
              <a:rPr dirty="0" sz="2000" spc="70">
                <a:solidFill>
                  <a:srgbClr val="F6F6F6"/>
                </a:solidFill>
                <a:latin typeface="Tahoma"/>
                <a:cs typeface="Tahoma"/>
              </a:rPr>
              <a:t>lowercase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875" y="2310325"/>
            <a:ext cx="652199" cy="65219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602062"/>
            <a:ext cx="218874" cy="21887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75" y="1955437"/>
            <a:ext cx="218874" cy="218874"/>
          </a:xfrm>
          <a:prstGeom prst="rect">
            <a:avLst/>
          </a:prstGeom>
        </p:spPr>
      </p:pic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2769087" y="3091237"/>
          <a:ext cx="3682365" cy="1217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795"/>
                <a:gridCol w="1788795"/>
              </a:tblGrid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25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RAW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382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10" b="1">
                          <a:solidFill>
                            <a:srgbClr val="F6F6F6"/>
                          </a:solidFill>
                          <a:latin typeface="Tahoma"/>
                          <a:cs typeface="Tahoma"/>
                        </a:rPr>
                        <a:t>Lowercase</a:t>
                      </a:r>
                      <a:endParaRPr sz="1400">
                        <a:latin typeface="Tahoma"/>
                        <a:cs typeface="Tahoma"/>
                      </a:endParaRPr>
                    </a:p>
                  </a:txBody>
                  <a:tcPr marL="0" marR="0" marB="0" marT="8382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  <a:solidFill>
                      <a:srgbClr val="2261C1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algn="ctr" marL="722630" marR="715645" indent="-63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dirty="0" sz="14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 </a:t>
                      </a:r>
                      <a:r>
                        <a:rPr dirty="0" sz="1400" spc="-5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8382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400" spc="-25">
                          <a:solidFill>
                            <a:srgbClr val="F6F6F6"/>
                          </a:solidFill>
                          <a:latin typeface="Arial"/>
                          <a:cs typeface="Arial"/>
                        </a:rPr>
                        <a:t>cat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92710">
                    <a:lnL w="28575">
                      <a:solidFill>
                        <a:srgbClr val="F6F6F6"/>
                      </a:solidFill>
                      <a:prstDash val="solid"/>
                    </a:lnL>
                    <a:lnR w="28575">
                      <a:solidFill>
                        <a:srgbClr val="F6F6F6"/>
                      </a:solidFill>
                      <a:prstDash val="solid"/>
                    </a:lnR>
                    <a:lnT w="28575">
                      <a:solidFill>
                        <a:srgbClr val="F6F6F6"/>
                      </a:solidFill>
                      <a:prstDash val="solid"/>
                    </a:lnT>
                    <a:lnB w="28575">
                      <a:solidFill>
                        <a:srgbClr val="F6F6F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M1 V2</dc:title>
  <dcterms:created xsi:type="dcterms:W3CDTF">2025-03-06T06:06:38Z</dcterms:created>
  <dcterms:modified xsi:type="dcterms:W3CDTF">2025-03-06T06:06:38Z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2025-03-06T00:00:00Z</vt:filetime>
  </property>
</Properties>
</file>