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575" y="377966"/>
            <a:ext cx="432435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75" y="374633"/>
            <a:ext cx="4324350" cy="483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1805" y="1435475"/>
            <a:ext cx="4285615" cy="294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3199" y="3361732"/>
            <a:ext cx="4957445" cy="77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90" b="1">
                <a:solidFill>
                  <a:srgbClr val="F6F6F6"/>
                </a:solidFill>
                <a:latin typeface="Tahoma"/>
                <a:cs typeface="Tahoma"/>
              </a:rPr>
              <a:t>Introduction</a:t>
            </a:r>
            <a:r>
              <a:rPr dirty="0" sz="2100" spc="-8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100" spc="-65" b="1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dirty="0" sz="2100" spc="-7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100" spc="-25" b="1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endParaRPr sz="2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70"/>
              </a:spcBef>
            </a:pPr>
            <a:r>
              <a:rPr dirty="0" sz="1700" spc="-10" b="1">
                <a:solidFill>
                  <a:srgbClr val="F6F6F6"/>
                </a:solidFill>
                <a:latin typeface="Tahoma"/>
                <a:cs typeface="Tahoma"/>
              </a:rPr>
              <a:t>Video</a:t>
            </a:r>
            <a:r>
              <a:rPr dirty="0" sz="1700" spc="-7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-40" b="1">
                <a:solidFill>
                  <a:srgbClr val="F6F6F6"/>
                </a:solidFill>
                <a:latin typeface="Tahoma"/>
                <a:cs typeface="Tahoma"/>
              </a:rPr>
              <a:t>4:</a:t>
            </a:r>
            <a:r>
              <a:rPr dirty="0" sz="1700" spc="-6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85">
                <a:solidFill>
                  <a:srgbClr val="F6F6F6"/>
                </a:solidFill>
                <a:latin typeface="Tahoma"/>
                <a:cs typeface="Tahoma"/>
              </a:rPr>
              <a:t>Methods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6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7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60">
                <a:solidFill>
                  <a:srgbClr val="F6F6F6"/>
                </a:solidFill>
                <a:latin typeface="Tahoma"/>
                <a:cs typeface="Tahoma"/>
              </a:rPr>
              <a:t>Preprocessing</a:t>
            </a:r>
            <a:r>
              <a:rPr dirty="0" sz="17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6F6F6"/>
                </a:solidFill>
                <a:latin typeface="Tahoma"/>
                <a:cs typeface="Tahoma"/>
              </a:rPr>
              <a:t>-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65">
                <a:solidFill>
                  <a:srgbClr val="F6F6F6"/>
                </a:solidFill>
                <a:latin typeface="Tahoma"/>
                <a:cs typeface="Tahoma"/>
              </a:rPr>
              <a:t>Part</a:t>
            </a:r>
            <a:r>
              <a:rPr dirty="0" sz="17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-5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418" y="4604287"/>
            <a:ext cx="1200056" cy="3456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"/>
              <a:t>Tokenization</a:t>
            </a:r>
            <a:endParaRPr sz="3000"/>
          </a:p>
        </p:txBody>
      </p:sp>
      <p:grpSp>
        <p:nvGrpSpPr>
          <p:cNvPr id="3" name="object 3" descr=""/>
          <p:cNvGrpSpPr/>
          <p:nvPr/>
        </p:nvGrpSpPr>
        <p:grpSpPr>
          <a:xfrm>
            <a:off x="4609612" y="3091862"/>
            <a:ext cx="3843020" cy="541020"/>
            <a:chOff x="4609612" y="3091862"/>
            <a:chExt cx="3843020" cy="541020"/>
          </a:xfrm>
        </p:grpSpPr>
        <p:sp>
          <p:nvSpPr>
            <p:cNvPr id="4" name="object 4" descr=""/>
            <p:cNvSpPr/>
            <p:nvPr/>
          </p:nvSpPr>
          <p:spPr>
            <a:xfrm>
              <a:off x="4614374" y="3096624"/>
              <a:ext cx="3833495" cy="531495"/>
            </a:xfrm>
            <a:custGeom>
              <a:avLst/>
              <a:gdLst/>
              <a:ahLst/>
              <a:cxnLst/>
              <a:rect l="l" t="t" r="r" b="b"/>
              <a:pathLst>
                <a:path w="3833495" h="531495">
                  <a:moveTo>
                    <a:pt x="37448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744898" y="0"/>
                  </a:lnTo>
                  <a:lnTo>
                    <a:pt x="3793998" y="14869"/>
                  </a:lnTo>
                  <a:lnTo>
                    <a:pt x="3826663" y="54633"/>
                  </a:lnTo>
                  <a:lnTo>
                    <a:pt x="3833399" y="88501"/>
                  </a:lnTo>
                  <a:lnTo>
                    <a:pt x="3833399" y="442497"/>
                  </a:lnTo>
                  <a:lnTo>
                    <a:pt x="3826445" y="476947"/>
                  </a:lnTo>
                  <a:lnTo>
                    <a:pt x="3807478" y="505078"/>
                  </a:lnTo>
                  <a:lnTo>
                    <a:pt x="3779347" y="524045"/>
                  </a:lnTo>
                  <a:lnTo>
                    <a:pt x="37448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14374" y="3096624"/>
              <a:ext cx="3833495" cy="531495"/>
            </a:xfrm>
            <a:custGeom>
              <a:avLst/>
              <a:gdLst/>
              <a:ahLst/>
              <a:cxnLst/>
              <a:rect l="l" t="t" r="r" b="b"/>
              <a:pathLst>
                <a:path w="383349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744898" y="0"/>
                  </a:lnTo>
                  <a:lnTo>
                    <a:pt x="3793998" y="14869"/>
                  </a:lnTo>
                  <a:lnTo>
                    <a:pt x="3826663" y="54633"/>
                  </a:lnTo>
                  <a:lnTo>
                    <a:pt x="3833399" y="88501"/>
                  </a:lnTo>
                  <a:lnTo>
                    <a:pt x="3833399" y="442497"/>
                  </a:lnTo>
                  <a:lnTo>
                    <a:pt x="3826445" y="476947"/>
                  </a:lnTo>
                  <a:lnTo>
                    <a:pt x="3807478" y="505078"/>
                  </a:lnTo>
                  <a:lnTo>
                    <a:pt x="3779347" y="524045"/>
                  </a:lnTo>
                  <a:lnTo>
                    <a:pt x="37448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862775" y="3162354"/>
            <a:ext cx="333375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77470" marR="5080" indent="-65405">
              <a:lnSpc>
                <a:spcPts val="1430"/>
              </a:lnSpc>
              <a:spcBef>
                <a:spcPts val="155"/>
              </a:spcBef>
            </a:pPr>
            <a:r>
              <a:rPr dirty="0" sz="1200" spc="-55">
                <a:solidFill>
                  <a:srgbClr val="272528"/>
                </a:solidFill>
                <a:latin typeface="Tahoma"/>
                <a:cs typeface="Tahoma"/>
              </a:rPr>
              <a:t>It</a:t>
            </a:r>
            <a:r>
              <a:rPr dirty="0" sz="1200" spc="16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allow</a:t>
            </a:r>
            <a:r>
              <a:rPr dirty="0" sz="1200" spc="16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computers</a:t>
            </a:r>
            <a:r>
              <a:rPr dirty="0" sz="1200" spc="17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to</a:t>
            </a:r>
            <a:r>
              <a:rPr dirty="0" sz="1200" spc="16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understand</a:t>
            </a:r>
            <a:r>
              <a:rPr dirty="0" sz="1200" spc="17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the</a:t>
            </a:r>
            <a:r>
              <a:rPr dirty="0" sz="1200" spc="16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72528"/>
                </a:solidFill>
                <a:latin typeface="Tahoma"/>
                <a:cs typeface="Tahoma"/>
              </a:rPr>
              <a:t>meaning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behind</a:t>
            </a:r>
            <a:r>
              <a:rPr dirty="0" sz="1200" spc="17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272528"/>
                </a:solidFill>
                <a:latin typeface="Tahoma"/>
                <a:cs typeface="Tahoma"/>
              </a:rPr>
              <a:t>words</a:t>
            </a:r>
            <a:r>
              <a:rPr dirty="0" sz="1200" spc="17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and</a:t>
            </a:r>
            <a:r>
              <a:rPr dirty="0" sz="1200" spc="17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generate</a:t>
            </a:r>
            <a:r>
              <a:rPr dirty="0" sz="1200" spc="17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human-like</a:t>
            </a:r>
            <a:r>
              <a:rPr dirty="0" sz="1200" spc="17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72528"/>
                </a:solidFill>
                <a:latin typeface="Tahoma"/>
                <a:cs typeface="Tahoma"/>
              </a:rPr>
              <a:t>text.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39937" y="1177514"/>
            <a:ext cx="7864475" cy="1078865"/>
            <a:chOff x="639937" y="1177514"/>
            <a:chExt cx="7864475" cy="1078865"/>
          </a:xfrm>
        </p:grpSpPr>
        <p:sp>
          <p:nvSpPr>
            <p:cNvPr id="8" name="object 8" descr=""/>
            <p:cNvSpPr/>
            <p:nvPr/>
          </p:nvSpPr>
          <p:spPr>
            <a:xfrm>
              <a:off x="644699" y="1182276"/>
              <a:ext cx="7854950" cy="1069340"/>
            </a:xfrm>
            <a:custGeom>
              <a:avLst/>
              <a:gdLst/>
              <a:ahLst/>
              <a:cxnLst/>
              <a:rect l="l" t="t" r="r" b="b"/>
              <a:pathLst>
                <a:path w="7854950" h="1069339">
                  <a:moveTo>
                    <a:pt x="7676445" y="1068899"/>
                  </a:moveTo>
                  <a:lnTo>
                    <a:pt x="178153" y="1068899"/>
                  </a:lnTo>
                  <a:lnTo>
                    <a:pt x="130793" y="1062536"/>
                  </a:lnTo>
                  <a:lnTo>
                    <a:pt x="88236" y="1044576"/>
                  </a:lnTo>
                  <a:lnTo>
                    <a:pt x="52179" y="1016719"/>
                  </a:lnTo>
                  <a:lnTo>
                    <a:pt x="24323" y="980663"/>
                  </a:lnTo>
                  <a:lnTo>
                    <a:pt x="6363" y="938106"/>
                  </a:lnTo>
                  <a:lnTo>
                    <a:pt x="0" y="890746"/>
                  </a:lnTo>
                  <a:lnTo>
                    <a:pt x="0" y="178153"/>
                  </a:lnTo>
                  <a:lnTo>
                    <a:pt x="6363" y="130793"/>
                  </a:lnTo>
                  <a:lnTo>
                    <a:pt x="24323" y="88236"/>
                  </a:lnTo>
                  <a:lnTo>
                    <a:pt x="52179" y="52179"/>
                  </a:lnTo>
                  <a:lnTo>
                    <a:pt x="88236" y="24323"/>
                  </a:lnTo>
                  <a:lnTo>
                    <a:pt x="130793" y="6363"/>
                  </a:lnTo>
                  <a:lnTo>
                    <a:pt x="178153" y="0"/>
                  </a:lnTo>
                  <a:lnTo>
                    <a:pt x="7676445" y="0"/>
                  </a:lnTo>
                  <a:lnTo>
                    <a:pt x="7744622" y="13561"/>
                  </a:lnTo>
                  <a:lnTo>
                    <a:pt x="7802419" y="52179"/>
                  </a:lnTo>
                  <a:lnTo>
                    <a:pt x="7841038" y="109977"/>
                  </a:lnTo>
                  <a:lnTo>
                    <a:pt x="7854599" y="178153"/>
                  </a:lnTo>
                  <a:lnTo>
                    <a:pt x="7854599" y="890746"/>
                  </a:lnTo>
                  <a:lnTo>
                    <a:pt x="7848236" y="938106"/>
                  </a:lnTo>
                  <a:lnTo>
                    <a:pt x="7830276" y="980663"/>
                  </a:lnTo>
                  <a:lnTo>
                    <a:pt x="7802420" y="1016719"/>
                  </a:lnTo>
                  <a:lnTo>
                    <a:pt x="7766363" y="1044576"/>
                  </a:lnTo>
                  <a:lnTo>
                    <a:pt x="7723806" y="1062536"/>
                  </a:lnTo>
                  <a:lnTo>
                    <a:pt x="7676445" y="10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44699" y="1182276"/>
              <a:ext cx="7854950" cy="1069340"/>
            </a:xfrm>
            <a:custGeom>
              <a:avLst/>
              <a:gdLst/>
              <a:ahLst/>
              <a:cxnLst/>
              <a:rect l="l" t="t" r="r" b="b"/>
              <a:pathLst>
                <a:path w="7854950" h="1069339">
                  <a:moveTo>
                    <a:pt x="0" y="178153"/>
                  </a:moveTo>
                  <a:lnTo>
                    <a:pt x="6363" y="130793"/>
                  </a:lnTo>
                  <a:lnTo>
                    <a:pt x="24323" y="88236"/>
                  </a:lnTo>
                  <a:lnTo>
                    <a:pt x="52179" y="52179"/>
                  </a:lnTo>
                  <a:lnTo>
                    <a:pt x="88236" y="24323"/>
                  </a:lnTo>
                  <a:lnTo>
                    <a:pt x="130793" y="6363"/>
                  </a:lnTo>
                  <a:lnTo>
                    <a:pt x="178153" y="0"/>
                  </a:lnTo>
                  <a:lnTo>
                    <a:pt x="7676445" y="0"/>
                  </a:lnTo>
                  <a:lnTo>
                    <a:pt x="7744622" y="13561"/>
                  </a:lnTo>
                  <a:lnTo>
                    <a:pt x="7802419" y="52179"/>
                  </a:lnTo>
                  <a:lnTo>
                    <a:pt x="7841038" y="109977"/>
                  </a:lnTo>
                  <a:lnTo>
                    <a:pt x="7854599" y="178153"/>
                  </a:lnTo>
                  <a:lnTo>
                    <a:pt x="7854599" y="890746"/>
                  </a:lnTo>
                  <a:lnTo>
                    <a:pt x="7848236" y="938106"/>
                  </a:lnTo>
                  <a:lnTo>
                    <a:pt x="7830276" y="980663"/>
                  </a:lnTo>
                  <a:lnTo>
                    <a:pt x="7802420" y="1016719"/>
                  </a:lnTo>
                  <a:lnTo>
                    <a:pt x="7766363" y="1044576"/>
                  </a:lnTo>
                  <a:lnTo>
                    <a:pt x="7723806" y="1062536"/>
                  </a:lnTo>
                  <a:lnTo>
                    <a:pt x="7676445" y="1068899"/>
                  </a:lnTo>
                  <a:lnTo>
                    <a:pt x="178153" y="1068899"/>
                  </a:lnTo>
                  <a:lnTo>
                    <a:pt x="130793" y="1062536"/>
                  </a:lnTo>
                  <a:lnTo>
                    <a:pt x="88236" y="1044576"/>
                  </a:lnTo>
                  <a:lnTo>
                    <a:pt x="52179" y="1016719"/>
                  </a:lnTo>
                  <a:lnTo>
                    <a:pt x="24323" y="980663"/>
                  </a:lnTo>
                  <a:lnTo>
                    <a:pt x="6363" y="938106"/>
                  </a:lnTo>
                  <a:lnTo>
                    <a:pt x="0" y="890746"/>
                  </a:lnTo>
                  <a:lnTo>
                    <a:pt x="0" y="17815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06541" y="1239206"/>
            <a:ext cx="7591425" cy="164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4635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r>
              <a:rPr dirty="0" sz="1500" spc="5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F6F6F6"/>
                </a:solidFill>
                <a:latin typeface="Tahoma"/>
                <a:cs typeface="Tahoma"/>
              </a:rPr>
              <a:t>bridges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dirty="0" sz="1500" spc="5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5">
                <a:solidFill>
                  <a:srgbClr val="F6F6F6"/>
                </a:solidFill>
                <a:latin typeface="Tahoma"/>
                <a:cs typeface="Tahoma"/>
              </a:rPr>
              <a:t>gap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5">
                <a:solidFill>
                  <a:srgbClr val="F6F6F6"/>
                </a:solidFill>
                <a:latin typeface="Tahoma"/>
                <a:cs typeface="Tahoma"/>
              </a:rPr>
              <a:t>between</a:t>
            </a:r>
            <a:r>
              <a:rPr dirty="0" sz="1500" spc="5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human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language</a:t>
            </a:r>
            <a:r>
              <a:rPr dirty="0" sz="1500" spc="5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machines.</a:t>
            </a:r>
            <a:r>
              <a:rPr dirty="0" sz="1500" spc="5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65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allow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F6F6F6"/>
                </a:solidFill>
                <a:latin typeface="Tahoma"/>
                <a:cs typeface="Tahoma"/>
              </a:rPr>
              <a:t>computers</a:t>
            </a:r>
            <a:r>
              <a:rPr dirty="0" sz="15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30">
                <a:solidFill>
                  <a:srgbClr val="F6F6F6"/>
                </a:solidFill>
                <a:latin typeface="Tahoma"/>
                <a:cs typeface="Tahoma"/>
              </a:rPr>
              <a:t>to 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understand</a:t>
            </a:r>
            <a:r>
              <a:rPr dirty="0" sz="1500" spc="1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dirty="0" sz="1500" spc="1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meaning</a:t>
            </a:r>
            <a:r>
              <a:rPr dirty="0" sz="1500" spc="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F6F6F6"/>
                </a:solidFill>
                <a:latin typeface="Tahoma"/>
                <a:cs typeface="Tahoma"/>
              </a:rPr>
              <a:t>behind</a:t>
            </a:r>
            <a:r>
              <a:rPr dirty="0" sz="1500" spc="1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5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dirty="0" sz="1500" spc="1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dirty="0" sz="1500" spc="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generate</a:t>
            </a:r>
            <a:r>
              <a:rPr dirty="0" sz="1500" spc="1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50">
                <a:solidFill>
                  <a:srgbClr val="F6F6F6"/>
                </a:solidFill>
                <a:latin typeface="Tahoma"/>
                <a:cs typeface="Tahoma"/>
              </a:rPr>
              <a:t>human-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like</a:t>
            </a:r>
            <a:r>
              <a:rPr dirty="0" sz="1500" spc="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text.</a:t>
            </a:r>
            <a:r>
              <a:rPr dirty="0" sz="1500" spc="1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This</a:t>
            </a:r>
            <a:r>
              <a:rPr dirty="0" sz="1500" spc="1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45">
                <a:solidFill>
                  <a:srgbClr val="F6F6F6"/>
                </a:solidFill>
                <a:latin typeface="Tahoma"/>
                <a:cs typeface="Tahoma"/>
              </a:rPr>
              <a:t>powerful </a:t>
            </a:r>
            <a:r>
              <a:rPr dirty="0" sz="1500" spc="65">
                <a:solidFill>
                  <a:srgbClr val="F6F6F6"/>
                </a:solidFill>
                <a:latin typeface="Tahoma"/>
                <a:cs typeface="Tahoma"/>
              </a:rPr>
              <a:t>technology</a:t>
            </a:r>
            <a:r>
              <a:rPr dirty="0" sz="1500" spc="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5">
                <a:solidFill>
                  <a:srgbClr val="F6F6F6"/>
                </a:solidFill>
                <a:latin typeface="Tahoma"/>
                <a:cs typeface="Tahoma"/>
              </a:rPr>
              <a:t>has</a:t>
            </a:r>
            <a:r>
              <a:rPr dirty="0" sz="1500" spc="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dirty="0" sz="1500" spc="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F6F6F6"/>
                </a:solidFill>
                <a:latin typeface="Tahoma"/>
                <a:cs typeface="Tahoma"/>
              </a:rPr>
              <a:t>wide</a:t>
            </a:r>
            <a:r>
              <a:rPr dirty="0" sz="1500" spc="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range</a:t>
            </a:r>
            <a:r>
              <a:rPr dirty="0" sz="1500" spc="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5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500" spc="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50">
                <a:solidFill>
                  <a:srgbClr val="F6F6F6"/>
                </a:solidFill>
                <a:latin typeface="Tahoma"/>
                <a:cs typeface="Tahoma"/>
              </a:rPr>
              <a:t>applications.</a:t>
            </a:r>
            <a:r>
              <a:rPr dirty="0" sz="1500" spc="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105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r>
              <a:rPr dirty="0" sz="1500" spc="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dirty="0" sz="1500" spc="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F6F6F6"/>
                </a:solidFill>
                <a:latin typeface="Tahoma"/>
                <a:cs typeface="Tahoma"/>
              </a:rPr>
              <a:t>constantly</a:t>
            </a:r>
            <a:r>
              <a:rPr dirty="0" sz="1500" spc="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evolving,</a:t>
            </a:r>
            <a:r>
              <a:rPr dirty="0" sz="1500" spc="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45">
                <a:solidFill>
                  <a:srgbClr val="F6F6F6"/>
                </a:solidFill>
                <a:latin typeface="Tahoma"/>
                <a:cs typeface="Tahoma"/>
              </a:rPr>
              <a:t>playing</a:t>
            </a:r>
            <a:r>
              <a:rPr dirty="0" sz="1500" spc="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F6F6F6"/>
                </a:solidFill>
                <a:latin typeface="Tahoma"/>
                <a:cs typeface="Tahoma"/>
              </a:rPr>
              <a:t>an </a:t>
            </a:r>
            <a:r>
              <a:rPr dirty="0" sz="1500" spc="50">
                <a:solidFill>
                  <a:srgbClr val="F6F6F6"/>
                </a:solidFill>
                <a:latin typeface="Tahoma"/>
                <a:cs typeface="Tahoma"/>
              </a:rPr>
              <a:t>increasingly</a:t>
            </a:r>
            <a:r>
              <a:rPr dirty="0" sz="1500" spc="10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important</a:t>
            </a:r>
            <a:r>
              <a:rPr dirty="0" sz="1500" spc="10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role</a:t>
            </a:r>
            <a:r>
              <a:rPr dirty="0" sz="1500" spc="10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dirty="0" sz="1500" spc="10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6F6F6"/>
                </a:solidFill>
                <a:latin typeface="Tahoma"/>
                <a:cs typeface="Tahoma"/>
              </a:rPr>
              <a:t>our</a:t>
            </a:r>
            <a:r>
              <a:rPr dirty="0" sz="1500" spc="10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6F6F6"/>
                </a:solidFill>
                <a:latin typeface="Tahoma"/>
                <a:cs typeface="Tahoma"/>
              </a:rPr>
              <a:t>interactions.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426845" algn="l"/>
              </a:tabLst>
            </a:pPr>
            <a:r>
              <a:rPr dirty="0" sz="2100" spc="-10" b="1">
                <a:solidFill>
                  <a:srgbClr val="F6F6F6"/>
                </a:solidFill>
                <a:latin typeface="Tahoma"/>
                <a:cs typeface="Tahoma"/>
              </a:rPr>
              <a:t>Sentence</a:t>
            </a:r>
            <a:r>
              <a:rPr dirty="0" sz="2100" b="1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dirty="0" sz="2100" spc="-10" b="1">
                <a:solidFill>
                  <a:srgbClr val="F6F6F6"/>
                </a:solidFill>
                <a:latin typeface="Tahoma"/>
                <a:cs typeface="Tahoma"/>
              </a:rPr>
              <a:t>Tokenization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91462" y="3797112"/>
            <a:ext cx="3766185" cy="541020"/>
            <a:chOff x="691462" y="3797112"/>
            <a:chExt cx="3766185" cy="541020"/>
          </a:xfrm>
        </p:grpSpPr>
        <p:sp>
          <p:nvSpPr>
            <p:cNvPr id="12" name="object 12" descr=""/>
            <p:cNvSpPr/>
            <p:nvPr/>
          </p:nvSpPr>
          <p:spPr>
            <a:xfrm>
              <a:off x="696225" y="3801874"/>
              <a:ext cx="3756660" cy="531495"/>
            </a:xfrm>
            <a:custGeom>
              <a:avLst/>
              <a:gdLst/>
              <a:ahLst/>
              <a:cxnLst/>
              <a:rect l="l" t="t" r="r" b="b"/>
              <a:pathLst>
                <a:path w="3756660" h="531495">
                  <a:moveTo>
                    <a:pt x="3667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667798" y="0"/>
                  </a:lnTo>
                  <a:lnTo>
                    <a:pt x="3716899" y="14869"/>
                  </a:lnTo>
                  <a:lnTo>
                    <a:pt x="3749563" y="54633"/>
                  </a:lnTo>
                  <a:lnTo>
                    <a:pt x="3756299" y="88501"/>
                  </a:lnTo>
                  <a:lnTo>
                    <a:pt x="3756299" y="442497"/>
                  </a:lnTo>
                  <a:lnTo>
                    <a:pt x="3749344" y="476947"/>
                  </a:lnTo>
                  <a:lnTo>
                    <a:pt x="3730378" y="505078"/>
                  </a:lnTo>
                  <a:lnTo>
                    <a:pt x="3702247" y="524045"/>
                  </a:lnTo>
                  <a:lnTo>
                    <a:pt x="3667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6225" y="3801874"/>
              <a:ext cx="3756660" cy="531495"/>
            </a:xfrm>
            <a:custGeom>
              <a:avLst/>
              <a:gdLst/>
              <a:ahLst/>
              <a:cxnLst/>
              <a:rect l="l" t="t" r="r" b="b"/>
              <a:pathLst>
                <a:path w="375666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667798" y="0"/>
                  </a:lnTo>
                  <a:lnTo>
                    <a:pt x="3716899" y="14869"/>
                  </a:lnTo>
                  <a:lnTo>
                    <a:pt x="3749563" y="54633"/>
                  </a:lnTo>
                  <a:lnTo>
                    <a:pt x="3756299" y="88501"/>
                  </a:lnTo>
                  <a:lnTo>
                    <a:pt x="3756299" y="442497"/>
                  </a:lnTo>
                  <a:lnTo>
                    <a:pt x="3749344" y="476947"/>
                  </a:lnTo>
                  <a:lnTo>
                    <a:pt x="3730378" y="505078"/>
                  </a:lnTo>
                  <a:lnTo>
                    <a:pt x="3702247" y="524045"/>
                  </a:lnTo>
                  <a:lnTo>
                    <a:pt x="3667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19822" y="3867604"/>
            <a:ext cx="330581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00150" marR="5080" indent="-1188085">
              <a:lnSpc>
                <a:spcPts val="1430"/>
              </a:lnSpc>
              <a:spcBef>
                <a:spcPts val="155"/>
              </a:spcBef>
            </a:pP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This</a:t>
            </a:r>
            <a:r>
              <a:rPr dirty="0" sz="1200" spc="4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powerful</a:t>
            </a:r>
            <a:r>
              <a:rPr dirty="0" sz="1200" spc="5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technology</a:t>
            </a:r>
            <a:r>
              <a:rPr dirty="0" sz="1200" spc="50">
                <a:solidFill>
                  <a:srgbClr val="272528"/>
                </a:solidFill>
                <a:latin typeface="Tahoma"/>
                <a:cs typeface="Tahoma"/>
              </a:rPr>
              <a:t> has a wide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range</a:t>
            </a:r>
            <a:r>
              <a:rPr dirty="0" sz="1200" spc="5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72528"/>
                </a:solidFill>
                <a:latin typeface="Tahoma"/>
                <a:cs typeface="Tahoma"/>
              </a:rPr>
              <a:t>of </a:t>
            </a:r>
            <a:r>
              <a:rPr dirty="0" sz="1200" spc="-10">
                <a:solidFill>
                  <a:srgbClr val="272528"/>
                </a:solidFill>
                <a:latin typeface="Tahoma"/>
                <a:cs typeface="Tahoma"/>
              </a:rPr>
              <a:t>applications.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91462" y="3130212"/>
            <a:ext cx="3766185" cy="541020"/>
            <a:chOff x="691462" y="3130212"/>
            <a:chExt cx="3766185" cy="541020"/>
          </a:xfrm>
        </p:grpSpPr>
        <p:sp>
          <p:nvSpPr>
            <p:cNvPr id="16" name="object 16" descr=""/>
            <p:cNvSpPr/>
            <p:nvPr/>
          </p:nvSpPr>
          <p:spPr>
            <a:xfrm>
              <a:off x="696225" y="3134974"/>
              <a:ext cx="3756660" cy="531495"/>
            </a:xfrm>
            <a:custGeom>
              <a:avLst/>
              <a:gdLst/>
              <a:ahLst/>
              <a:cxnLst/>
              <a:rect l="l" t="t" r="r" b="b"/>
              <a:pathLst>
                <a:path w="3756660" h="531495">
                  <a:moveTo>
                    <a:pt x="3667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667798" y="0"/>
                  </a:lnTo>
                  <a:lnTo>
                    <a:pt x="3716899" y="14869"/>
                  </a:lnTo>
                  <a:lnTo>
                    <a:pt x="3749563" y="54633"/>
                  </a:lnTo>
                  <a:lnTo>
                    <a:pt x="3756299" y="88501"/>
                  </a:lnTo>
                  <a:lnTo>
                    <a:pt x="3756299" y="442497"/>
                  </a:lnTo>
                  <a:lnTo>
                    <a:pt x="3749344" y="476947"/>
                  </a:lnTo>
                  <a:lnTo>
                    <a:pt x="3730378" y="505078"/>
                  </a:lnTo>
                  <a:lnTo>
                    <a:pt x="3702247" y="524045"/>
                  </a:lnTo>
                  <a:lnTo>
                    <a:pt x="3667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96225" y="3134974"/>
              <a:ext cx="3756660" cy="531495"/>
            </a:xfrm>
            <a:custGeom>
              <a:avLst/>
              <a:gdLst/>
              <a:ahLst/>
              <a:cxnLst/>
              <a:rect l="l" t="t" r="r" b="b"/>
              <a:pathLst>
                <a:path w="375666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667798" y="0"/>
                  </a:lnTo>
                  <a:lnTo>
                    <a:pt x="3716899" y="14869"/>
                  </a:lnTo>
                  <a:lnTo>
                    <a:pt x="3749563" y="54633"/>
                  </a:lnTo>
                  <a:lnTo>
                    <a:pt x="3756299" y="88501"/>
                  </a:lnTo>
                  <a:lnTo>
                    <a:pt x="3756299" y="442497"/>
                  </a:lnTo>
                  <a:lnTo>
                    <a:pt x="3749344" y="476947"/>
                  </a:lnTo>
                  <a:lnTo>
                    <a:pt x="3730378" y="505078"/>
                  </a:lnTo>
                  <a:lnTo>
                    <a:pt x="3702247" y="524045"/>
                  </a:lnTo>
                  <a:lnTo>
                    <a:pt x="3667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93953" y="3200704"/>
            <a:ext cx="340106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158875" marR="5080" indent="-1146810">
              <a:lnSpc>
                <a:spcPts val="1430"/>
              </a:lnSpc>
              <a:spcBef>
                <a:spcPts val="155"/>
              </a:spcBef>
            </a:pPr>
            <a:r>
              <a:rPr dirty="0" sz="1200" spc="85">
                <a:solidFill>
                  <a:srgbClr val="272528"/>
                </a:solidFill>
                <a:latin typeface="Tahoma"/>
                <a:cs typeface="Tahoma"/>
              </a:rPr>
              <a:t>NLP</a:t>
            </a:r>
            <a:r>
              <a:rPr dirty="0" sz="1200" spc="1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272528"/>
                </a:solidFill>
                <a:latin typeface="Tahoma"/>
                <a:cs typeface="Tahoma"/>
              </a:rPr>
              <a:t>bridges</a:t>
            </a:r>
            <a:r>
              <a:rPr dirty="0" sz="1200" spc="1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272528"/>
                </a:solidFill>
                <a:latin typeface="Tahoma"/>
                <a:cs typeface="Tahoma"/>
              </a:rPr>
              <a:t>gap</a:t>
            </a:r>
            <a:r>
              <a:rPr dirty="0" sz="1200" spc="1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45">
                <a:solidFill>
                  <a:srgbClr val="272528"/>
                </a:solidFill>
                <a:latin typeface="Tahoma"/>
                <a:cs typeface="Tahoma"/>
              </a:rPr>
              <a:t>between</a:t>
            </a:r>
            <a:r>
              <a:rPr dirty="0" sz="1200" spc="1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human</a:t>
            </a:r>
            <a:r>
              <a:rPr dirty="0" sz="1200" spc="1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72528"/>
                </a:solidFill>
                <a:latin typeface="Tahoma"/>
                <a:cs typeface="Tahoma"/>
              </a:rPr>
              <a:t>language </a:t>
            </a:r>
            <a:r>
              <a:rPr dirty="0" sz="1200">
                <a:solidFill>
                  <a:srgbClr val="272528"/>
                </a:solidFill>
                <a:latin typeface="Tahoma"/>
                <a:cs typeface="Tahoma"/>
              </a:rPr>
              <a:t>and</a:t>
            </a:r>
            <a:r>
              <a:rPr dirty="0" sz="1200" spc="10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72528"/>
                </a:solidFill>
                <a:latin typeface="Tahoma"/>
                <a:cs typeface="Tahoma"/>
              </a:rPr>
              <a:t>machines.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648162" y="3791012"/>
            <a:ext cx="3766185" cy="541020"/>
            <a:chOff x="4648162" y="3791012"/>
            <a:chExt cx="3766185" cy="541020"/>
          </a:xfrm>
        </p:grpSpPr>
        <p:sp>
          <p:nvSpPr>
            <p:cNvPr id="20" name="object 20" descr=""/>
            <p:cNvSpPr/>
            <p:nvPr/>
          </p:nvSpPr>
          <p:spPr>
            <a:xfrm>
              <a:off x="4652924" y="3795774"/>
              <a:ext cx="3756660" cy="531495"/>
            </a:xfrm>
            <a:custGeom>
              <a:avLst/>
              <a:gdLst/>
              <a:ahLst/>
              <a:cxnLst/>
              <a:rect l="l" t="t" r="r" b="b"/>
              <a:pathLst>
                <a:path w="3756659" h="531495">
                  <a:moveTo>
                    <a:pt x="3667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667798" y="0"/>
                  </a:lnTo>
                  <a:lnTo>
                    <a:pt x="3716898" y="14869"/>
                  </a:lnTo>
                  <a:lnTo>
                    <a:pt x="3749563" y="54633"/>
                  </a:lnTo>
                  <a:lnTo>
                    <a:pt x="3756299" y="88501"/>
                  </a:lnTo>
                  <a:lnTo>
                    <a:pt x="3756299" y="442497"/>
                  </a:lnTo>
                  <a:lnTo>
                    <a:pt x="3749345" y="476947"/>
                  </a:lnTo>
                  <a:lnTo>
                    <a:pt x="3730378" y="505078"/>
                  </a:lnTo>
                  <a:lnTo>
                    <a:pt x="3702247" y="524045"/>
                  </a:lnTo>
                  <a:lnTo>
                    <a:pt x="3667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652924" y="3795774"/>
              <a:ext cx="3756660" cy="531495"/>
            </a:xfrm>
            <a:custGeom>
              <a:avLst/>
              <a:gdLst/>
              <a:ahLst/>
              <a:cxnLst/>
              <a:rect l="l" t="t" r="r" b="b"/>
              <a:pathLst>
                <a:path w="375665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667798" y="0"/>
                  </a:lnTo>
                  <a:lnTo>
                    <a:pt x="3716898" y="14869"/>
                  </a:lnTo>
                  <a:lnTo>
                    <a:pt x="3749563" y="54633"/>
                  </a:lnTo>
                  <a:lnTo>
                    <a:pt x="3756299" y="88501"/>
                  </a:lnTo>
                  <a:lnTo>
                    <a:pt x="3756299" y="442497"/>
                  </a:lnTo>
                  <a:lnTo>
                    <a:pt x="3749345" y="476947"/>
                  </a:lnTo>
                  <a:lnTo>
                    <a:pt x="3730378" y="505078"/>
                  </a:lnTo>
                  <a:lnTo>
                    <a:pt x="3702247" y="524045"/>
                  </a:lnTo>
                  <a:lnTo>
                    <a:pt x="3667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871434" y="3875791"/>
            <a:ext cx="3316604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290830">
              <a:lnSpc>
                <a:spcPts val="1430"/>
              </a:lnSpc>
              <a:spcBef>
                <a:spcPts val="155"/>
              </a:spcBef>
            </a:pPr>
            <a:r>
              <a:rPr dirty="0" sz="1200" spc="85">
                <a:solidFill>
                  <a:srgbClr val="272528"/>
                </a:solidFill>
                <a:latin typeface="Tahoma"/>
                <a:cs typeface="Tahoma"/>
              </a:rPr>
              <a:t>NLP</a:t>
            </a:r>
            <a:r>
              <a:rPr dirty="0" sz="1200" spc="6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dirty="0" sz="1200" spc="6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constantly</a:t>
            </a:r>
            <a:r>
              <a:rPr dirty="0" sz="1200" spc="6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evolving,</a:t>
            </a:r>
            <a:r>
              <a:rPr dirty="0" sz="1200" spc="6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playing</a:t>
            </a:r>
            <a:r>
              <a:rPr dirty="0" sz="1200" spc="65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72528"/>
                </a:solidFill>
                <a:latin typeface="Tahoma"/>
                <a:cs typeface="Tahoma"/>
              </a:rPr>
              <a:t>an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increasingly</a:t>
            </a:r>
            <a:r>
              <a:rPr dirty="0" sz="1200" spc="4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important</a:t>
            </a:r>
            <a:r>
              <a:rPr dirty="0" sz="1200" spc="4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role</a:t>
            </a:r>
            <a:r>
              <a:rPr dirty="0" sz="1200" spc="4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in</a:t>
            </a:r>
            <a:r>
              <a:rPr dirty="0" sz="1200" spc="4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272528"/>
                </a:solidFill>
                <a:latin typeface="Tahoma"/>
                <a:cs typeface="Tahoma"/>
              </a:rPr>
              <a:t>our</a:t>
            </a:r>
            <a:r>
              <a:rPr dirty="0" sz="1200" spc="4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72528"/>
                </a:solidFill>
                <a:latin typeface="Tahoma"/>
                <a:cs typeface="Tahoma"/>
              </a:rPr>
              <a:t>interactions.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84137" y="3157937"/>
            <a:ext cx="577215" cy="541020"/>
            <a:chOff x="584137" y="3157937"/>
            <a:chExt cx="577215" cy="541020"/>
          </a:xfrm>
        </p:grpSpPr>
        <p:sp>
          <p:nvSpPr>
            <p:cNvPr id="3" name="object 3" descr=""/>
            <p:cNvSpPr/>
            <p:nvPr/>
          </p:nvSpPr>
          <p:spPr>
            <a:xfrm>
              <a:off x="588900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88900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79998" y="3278276"/>
            <a:ext cx="1854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0">
                <a:solidFill>
                  <a:srgbClr val="272528"/>
                </a:solidFill>
                <a:latin typeface="Tahoma"/>
                <a:cs typeface="Tahoma"/>
              </a:rPr>
              <a:t>H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246085" y="3157937"/>
            <a:ext cx="577215" cy="541020"/>
            <a:chOff x="1246085" y="3157937"/>
            <a:chExt cx="577215" cy="541020"/>
          </a:xfrm>
        </p:grpSpPr>
        <p:sp>
          <p:nvSpPr>
            <p:cNvPr id="7" name="object 7" descr=""/>
            <p:cNvSpPr/>
            <p:nvPr/>
          </p:nvSpPr>
          <p:spPr>
            <a:xfrm>
              <a:off x="1250847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50847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458958" y="3278276"/>
            <a:ext cx="15176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40">
                <a:solidFill>
                  <a:srgbClr val="272528"/>
                </a:solidFill>
                <a:latin typeface="Tahoma"/>
                <a:cs typeface="Tahoma"/>
              </a:rPr>
              <a:t>e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908032" y="3157937"/>
            <a:ext cx="577215" cy="541020"/>
            <a:chOff x="1908032" y="3157937"/>
            <a:chExt cx="577215" cy="541020"/>
          </a:xfrm>
        </p:grpSpPr>
        <p:sp>
          <p:nvSpPr>
            <p:cNvPr id="11" name="object 11" descr=""/>
            <p:cNvSpPr/>
            <p:nvPr/>
          </p:nvSpPr>
          <p:spPr>
            <a:xfrm>
              <a:off x="1912795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12795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158150" y="3278276"/>
            <a:ext cx="768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>
                <a:solidFill>
                  <a:srgbClr val="272528"/>
                </a:solidFill>
                <a:latin typeface="Tahoma"/>
                <a:cs typeface="Tahoma"/>
              </a:rPr>
              <a:t>l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569980" y="3157937"/>
            <a:ext cx="577215" cy="541020"/>
            <a:chOff x="2569980" y="3157937"/>
            <a:chExt cx="577215" cy="541020"/>
          </a:xfrm>
        </p:grpSpPr>
        <p:sp>
          <p:nvSpPr>
            <p:cNvPr id="15" name="object 15" descr=""/>
            <p:cNvSpPr/>
            <p:nvPr/>
          </p:nvSpPr>
          <p:spPr>
            <a:xfrm>
              <a:off x="2574743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574743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820098" y="3278276"/>
            <a:ext cx="768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>
                <a:solidFill>
                  <a:srgbClr val="272528"/>
                </a:solidFill>
                <a:latin typeface="Tahoma"/>
                <a:cs typeface="Tahoma"/>
              </a:rPr>
              <a:t>l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231928" y="3157937"/>
            <a:ext cx="577215" cy="541020"/>
            <a:chOff x="3231928" y="3157937"/>
            <a:chExt cx="577215" cy="541020"/>
          </a:xfrm>
        </p:grpSpPr>
        <p:sp>
          <p:nvSpPr>
            <p:cNvPr id="19" name="object 19" descr=""/>
            <p:cNvSpPr/>
            <p:nvPr/>
          </p:nvSpPr>
          <p:spPr>
            <a:xfrm>
              <a:off x="3236690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300" y="88501"/>
                  </a:lnTo>
                  <a:lnTo>
                    <a:pt x="567300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236690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300" y="88501"/>
                  </a:lnTo>
                  <a:lnTo>
                    <a:pt x="567300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443269" y="3278276"/>
            <a:ext cx="15430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30">
                <a:solidFill>
                  <a:srgbClr val="272528"/>
                </a:solidFill>
                <a:latin typeface="Tahoma"/>
                <a:cs typeface="Tahoma"/>
              </a:rPr>
              <a:t>o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893876" y="3157937"/>
            <a:ext cx="577215" cy="541020"/>
            <a:chOff x="3893876" y="3157937"/>
            <a:chExt cx="577215" cy="541020"/>
          </a:xfrm>
        </p:grpSpPr>
        <p:sp>
          <p:nvSpPr>
            <p:cNvPr id="23" name="object 23" descr=""/>
            <p:cNvSpPr/>
            <p:nvPr/>
          </p:nvSpPr>
          <p:spPr>
            <a:xfrm>
              <a:off x="3898638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7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898638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7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4555823" y="3157937"/>
            <a:ext cx="577215" cy="541020"/>
            <a:chOff x="4555823" y="3157937"/>
            <a:chExt cx="577215" cy="541020"/>
          </a:xfrm>
        </p:grpSpPr>
        <p:sp>
          <p:nvSpPr>
            <p:cNvPr id="26" name="object 26" descr=""/>
            <p:cNvSpPr/>
            <p:nvPr/>
          </p:nvSpPr>
          <p:spPr>
            <a:xfrm>
              <a:off x="4560586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60586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743868" y="3278276"/>
            <a:ext cx="2012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60">
                <a:solidFill>
                  <a:srgbClr val="272528"/>
                </a:solidFill>
                <a:latin typeface="Tahoma"/>
                <a:cs typeface="Tahoma"/>
              </a:rPr>
              <a:t>w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217771" y="3157937"/>
            <a:ext cx="577215" cy="541020"/>
            <a:chOff x="5217771" y="3157937"/>
            <a:chExt cx="577215" cy="541020"/>
          </a:xfrm>
        </p:grpSpPr>
        <p:sp>
          <p:nvSpPr>
            <p:cNvPr id="30" name="object 30" descr=""/>
            <p:cNvSpPr/>
            <p:nvPr/>
          </p:nvSpPr>
          <p:spPr>
            <a:xfrm>
              <a:off x="5222533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222533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5879719" y="3157937"/>
            <a:ext cx="577215" cy="541020"/>
            <a:chOff x="5879719" y="3157937"/>
            <a:chExt cx="577215" cy="541020"/>
          </a:xfrm>
        </p:grpSpPr>
        <p:sp>
          <p:nvSpPr>
            <p:cNvPr id="33" name="object 33" descr=""/>
            <p:cNvSpPr/>
            <p:nvPr/>
          </p:nvSpPr>
          <p:spPr>
            <a:xfrm>
              <a:off x="5884481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884481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429112" y="3278276"/>
            <a:ext cx="79248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dirty="0" sz="1700" spc="30">
                <a:solidFill>
                  <a:srgbClr val="272528"/>
                </a:solidFill>
                <a:latin typeface="Tahoma"/>
                <a:cs typeface="Tahoma"/>
              </a:rPr>
              <a:t>o</a:t>
            </a:r>
            <a:r>
              <a:rPr dirty="0" sz="1700">
                <a:solidFill>
                  <a:srgbClr val="272528"/>
                </a:solidFill>
                <a:latin typeface="Tahoma"/>
                <a:cs typeface="Tahoma"/>
              </a:rPr>
              <a:t>	</a:t>
            </a:r>
            <a:r>
              <a:rPr dirty="0" sz="1700" spc="-50">
                <a:solidFill>
                  <a:srgbClr val="272528"/>
                </a:solidFill>
                <a:latin typeface="Tahoma"/>
                <a:cs typeface="Tahoma"/>
              </a:rPr>
              <a:t>r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6541667" y="3157937"/>
            <a:ext cx="577215" cy="541020"/>
            <a:chOff x="6541667" y="3157937"/>
            <a:chExt cx="577215" cy="541020"/>
          </a:xfrm>
        </p:grpSpPr>
        <p:sp>
          <p:nvSpPr>
            <p:cNvPr id="37" name="object 37" descr=""/>
            <p:cNvSpPr/>
            <p:nvPr/>
          </p:nvSpPr>
          <p:spPr>
            <a:xfrm>
              <a:off x="6546429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300" y="88501"/>
                  </a:lnTo>
                  <a:lnTo>
                    <a:pt x="567300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546429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300" y="88501"/>
                  </a:lnTo>
                  <a:lnTo>
                    <a:pt x="567300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6791783" y="3278276"/>
            <a:ext cx="768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>
                <a:solidFill>
                  <a:srgbClr val="272528"/>
                </a:solidFill>
                <a:latin typeface="Tahoma"/>
                <a:cs typeface="Tahoma"/>
              </a:rPr>
              <a:t>l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7203615" y="3157937"/>
            <a:ext cx="577215" cy="541020"/>
            <a:chOff x="7203615" y="3157937"/>
            <a:chExt cx="577215" cy="541020"/>
          </a:xfrm>
        </p:grpSpPr>
        <p:sp>
          <p:nvSpPr>
            <p:cNvPr id="41" name="object 41" descr=""/>
            <p:cNvSpPr/>
            <p:nvPr/>
          </p:nvSpPr>
          <p:spPr>
            <a:xfrm>
              <a:off x="7208377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208377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7412350" y="3278276"/>
            <a:ext cx="1600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60">
                <a:solidFill>
                  <a:srgbClr val="272528"/>
                </a:solidFill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865562" y="3157937"/>
            <a:ext cx="577215" cy="541020"/>
            <a:chOff x="7865562" y="3157937"/>
            <a:chExt cx="577215" cy="541020"/>
          </a:xfrm>
        </p:grpSpPr>
        <p:sp>
          <p:nvSpPr>
            <p:cNvPr id="45" name="object 45" descr=""/>
            <p:cNvSpPr/>
            <p:nvPr/>
          </p:nvSpPr>
          <p:spPr>
            <a:xfrm>
              <a:off x="7870325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870325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8111235" y="3278276"/>
            <a:ext cx="857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>
                <a:solidFill>
                  <a:srgbClr val="272528"/>
                </a:solidFill>
                <a:latin typeface="Tahoma"/>
                <a:cs typeface="Tahoma"/>
              </a:rPr>
              <a:t>!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"/>
              <a:t>Tokenization</a:t>
            </a:r>
            <a:endParaRPr sz="3000"/>
          </a:p>
        </p:txBody>
      </p:sp>
      <p:grpSp>
        <p:nvGrpSpPr>
          <p:cNvPr id="49" name="object 49" descr=""/>
          <p:cNvGrpSpPr/>
          <p:nvPr/>
        </p:nvGrpSpPr>
        <p:grpSpPr>
          <a:xfrm>
            <a:off x="639937" y="1245625"/>
            <a:ext cx="7864475" cy="934719"/>
            <a:chOff x="639937" y="1245625"/>
            <a:chExt cx="7864475" cy="934719"/>
          </a:xfrm>
        </p:grpSpPr>
        <p:sp>
          <p:nvSpPr>
            <p:cNvPr id="50" name="object 50" descr=""/>
            <p:cNvSpPr/>
            <p:nvPr/>
          </p:nvSpPr>
          <p:spPr>
            <a:xfrm>
              <a:off x="644699" y="12503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7700496" y="924599"/>
                  </a:move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44699" y="12503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0" y="154103"/>
                  </a:move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3002892" y="1552731"/>
            <a:ext cx="3134360" cy="118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6F6F6"/>
                </a:solidFill>
                <a:latin typeface="Tahoma"/>
                <a:cs typeface="Tahoma"/>
              </a:rPr>
              <a:t>Hello</a:t>
            </a:r>
            <a:r>
              <a:rPr dirty="0" sz="1800" spc="-10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800" spc="-50" b="1">
                <a:solidFill>
                  <a:srgbClr val="F6F6F6"/>
                </a:solidFill>
                <a:latin typeface="Tahoma"/>
                <a:cs typeface="Tahoma"/>
              </a:rPr>
              <a:t>world</a:t>
            </a:r>
            <a:r>
              <a:rPr dirty="0" sz="1800" spc="-9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800" spc="-50" b="1">
                <a:solidFill>
                  <a:srgbClr val="F6F6F6"/>
                </a:solidFill>
                <a:latin typeface="Tahoma"/>
                <a:cs typeface="Tahoma"/>
              </a:rPr>
              <a:t>!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2100" b="1">
                <a:solidFill>
                  <a:srgbClr val="F6F6F6"/>
                </a:solidFill>
                <a:latin typeface="Tahoma"/>
                <a:cs typeface="Tahoma"/>
              </a:rPr>
              <a:t>Character</a:t>
            </a:r>
            <a:r>
              <a:rPr dirty="0" sz="2100" spc="20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100" spc="-20" b="1">
                <a:solidFill>
                  <a:srgbClr val="F6F6F6"/>
                </a:solidFill>
                <a:latin typeface="Tahoma"/>
                <a:cs typeface="Tahoma"/>
              </a:rPr>
              <a:t>Tokenization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"/>
              <a:t>Tokenization</a:t>
            </a:r>
            <a:endParaRPr sz="3000"/>
          </a:p>
        </p:txBody>
      </p:sp>
      <p:grpSp>
        <p:nvGrpSpPr>
          <p:cNvPr id="3" name="object 3" descr=""/>
          <p:cNvGrpSpPr/>
          <p:nvPr/>
        </p:nvGrpSpPr>
        <p:grpSpPr>
          <a:xfrm>
            <a:off x="639937" y="1245625"/>
            <a:ext cx="7864475" cy="934719"/>
            <a:chOff x="639937" y="1245625"/>
            <a:chExt cx="7864475" cy="934719"/>
          </a:xfrm>
        </p:grpSpPr>
        <p:sp>
          <p:nvSpPr>
            <p:cNvPr id="4" name="object 4" descr=""/>
            <p:cNvSpPr/>
            <p:nvPr/>
          </p:nvSpPr>
          <p:spPr>
            <a:xfrm>
              <a:off x="644699" y="12503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7700496" y="924599"/>
                  </a:move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4699" y="12503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0" y="154103"/>
                  </a:move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340247" y="1552731"/>
            <a:ext cx="2461260" cy="118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6F6F6"/>
                </a:solidFill>
                <a:latin typeface="Tahoma"/>
                <a:cs typeface="Tahoma"/>
              </a:rPr>
              <a:t>Life</a:t>
            </a:r>
            <a:r>
              <a:rPr dirty="0" sz="1800" spc="-10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dirty="0" sz="1800" spc="-10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F6F6F6"/>
                </a:solidFill>
                <a:latin typeface="Tahoma"/>
                <a:cs typeface="Tahoma"/>
              </a:rPr>
              <a:t>beautiful.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2100" spc="-65" b="1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dirty="0" sz="2100" spc="-13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100" spc="-25" b="1">
                <a:solidFill>
                  <a:srgbClr val="F6F6F6"/>
                </a:solidFill>
                <a:latin typeface="Tahoma"/>
                <a:cs typeface="Tahoma"/>
              </a:rPr>
              <a:t>Tokenization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895662" y="2961762"/>
            <a:ext cx="1203325" cy="541020"/>
            <a:chOff x="1895662" y="2961762"/>
            <a:chExt cx="1203325" cy="541020"/>
          </a:xfrm>
        </p:grpSpPr>
        <p:sp>
          <p:nvSpPr>
            <p:cNvPr id="8" name="object 8" descr=""/>
            <p:cNvSpPr/>
            <p:nvPr/>
          </p:nvSpPr>
          <p:spPr>
            <a:xfrm>
              <a:off x="1900425" y="29665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11048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00425" y="29665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324171" y="3107438"/>
            <a:ext cx="346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272528"/>
                </a:solidFill>
                <a:latin typeface="Tahoma"/>
                <a:cs typeface="Tahoma"/>
              </a:rPr>
              <a:t>Life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80137" y="2956637"/>
            <a:ext cx="1203325" cy="541020"/>
            <a:chOff x="4580137" y="2956637"/>
            <a:chExt cx="1203325" cy="541020"/>
          </a:xfrm>
        </p:grpSpPr>
        <p:sp>
          <p:nvSpPr>
            <p:cNvPr id="12" name="object 12" descr=""/>
            <p:cNvSpPr/>
            <p:nvPr/>
          </p:nvSpPr>
          <p:spPr>
            <a:xfrm>
              <a:off x="4584899" y="29614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11048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84899" y="29614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780174" y="3102312"/>
            <a:ext cx="803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272528"/>
                </a:solidFill>
                <a:latin typeface="Tahoma"/>
                <a:cs typeface="Tahoma"/>
              </a:rPr>
              <a:t>beautiful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237900" y="2956637"/>
            <a:ext cx="1203325" cy="541020"/>
            <a:chOff x="3237900" y="2956637"/>
            <a:chExt cx="1203325" cy="541020"/>
          </a:xfrm>
        </p:grpSpPr>
        <p:sp>
          <p:nvSpPr>
            <p:cNvPr id="16" name="object 16" descr=""/>
            <p:cNvSpPr/>
            <p:nvPr/>
          </p:nvSpPr>
          <p:spPr>
            <a:xfrm>
              <a:off x="3242662" y="29614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11048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42662" y="29614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752577" y="3102312"/>
            <a:ext cx="173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922374" y="2961762"/>
            <a:ext cx="1203325" cy="541020"/>
            <a:chOff x="5922374" y="2961762"/>
            <a:chExt cx="1203325" cy="541020"/>
          </a:xfrm>
        </p:grpSpPr>
        <p:sp>
          <p:nvSpPr>
            <p:cNvPr id="20" name="object 20" descr=""/>
            <p:cNvSpPr/>
            <p:nvPr/>
          </p:nvSpPr>
          <p:spPr>
            <a:xfrm>
              <a:off x="5927137" y="29665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11048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8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927137" y="29665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8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484696" y="3107438"/>
            <a:ext cx="787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solidFill>
                  <a:srgbClr val="272528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437803" y="3524883"/>
            <a:ext cx="4146550" cy="513715"/>
            <a:chOff x="2437803" y="3524883"/>
            <a:chExt cx="4146550" cy="513715"/>
          </a:xfrm>
        </p:grpSpPr>
        <p:sp>
          <p:nvSpPr>
            <p:cNvPr id="24" name="object 24" descr=""/>
            <p:cNvSpPr/>
            <p:nvPr/>
          </p:nvSpPr>
          <p:spPr>
            <a:xfrm>
              <a:off x="2499285" y="3668961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4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7803" y="3525008"/>
              <a:ext cx="122964" cy="15883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803210" y="3668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1728" y="3524883"/>
              <a:ext cx="122964" cy="15883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5133034" y="3668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1553" y="3524883"/>
              <a:ext cx="122964" cy="15883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522697" y="3668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1215" y="3524883"/>
              <a:ext cx="122964" cy="15883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493425" y="3997675"/>
              <a:ext cx="4050665" cy="26670"/>
            </a:xfrm>
            <a:custGeom>
              <a:avLst/>
              <a:gdLst/>
              <a:ahLst/>
              <a:cxnLst/>
              <a:rect l="l" t="t" r="r" b="b"/>
              <a:pathLst>
                <a:path w="4050665" h="26670">
                  <a:moveTo>
                    <a:pt x="0" y="26399"/>
                  </a:moveTo>
                  <a:lnTo>
                    <a:pt x="40505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120913" y="4092863"/>
            <a:ext cx="655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6F6F6"/>
                </a:solidFill>
                <a:latin typeface="Tahoma"/>
                <a:cs typeface="Tahoma"/>
              </a:rPr>
              <a:t>Tokens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Preprocessing</a:t>
            </a:r>
            <a:r>
              <a:rPr dirty="0" spc="-70"/>
              <a:t> </a:t>
            </a:r>
            <a:r>
              <a:rPr dirty="0" spc="-10"/>
              <a:t>Techniques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Preprocessing</a:t>
            </a:r>
            <a:r>
              <a:rPr dirty="0" spc="-70"/>
              <a:t> </a:t>
            </a:r>
            <a:r>
              <a:rPr dirty="0" spc="-10"/>
              <a:t>Techniques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1805" y="1435475"/>
            <a:ext cx="11957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F6F6F6"/>
                </a:solidFill>
                <a:latin typeface="Tahoma"/>
                <a:cs typeface="Tahoma"/>
              </a:rPr>
              <a:t>Lowercasing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397" y="1339025"/>
            <a:ext cx="518297" cy="469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Preprocessing</a:t>
            </a:r>
            <a:r>
              <a:rPr dirty="0" spc="-70"/>
              <a:t> </a:t>
            </a:r>
            <a:r>
              <a:rPr dirty="0" spc="-10"/>
              <a:t>Techniques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21805" y="1435475"/>
            <a:ext cx="428561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Lowercasing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55" b="1">
                <a:solidFill>
                  <a:srgbClr val="F6F6F6"/>
                </a:solidFill>
                <a:latin typeface="Tahoma"/>
                <a:cs typeface="Tahoma"/>
              </a:rPr>
              <a:t>Removing </a:t>
            </a:r>
            <a:r>
              <a:rPr dirty="0" sz="1500" spc="-40" b="1">
                <a:solidFill>
                  <a:srgbClr val="F6F6F6"/>
                </a:solidFill>
                <a:latin typeface="Tahoma"/>
                <a:cs typeface="Tahoma"/>
              </a:rPr>
              <a:t>Punctuation</a:t>
            </a:r>
            <a:r>
              <a:rPr dirty="0" sz="1500" spc="-5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45" b="1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dirty="0" sz="1500" spc="-5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20" b="1">
                <a:solidFill>
                  <a:srgbClr val="F6F6F6"/>
                </a:solidFill>
                <a:latin typeface="Tahoma"/>
                <a:cs typeface="Tahoma"/>
              </a:rPr>
              <a:t>Special</a:t>
            </a:r>
            <a:r>
              <a:rPr dirty="0" sz="1500" spc="-5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Characters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080397" y="1339025"/>
            <a:ext cx="518795" cy="1003300"/>
            <a:chOff x="2080397" y="1339025"/>
            <a:chExt cx="518795" cy="10033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339025"/>
              <a:ext cx="518297" cy="4695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872425"/>
              <a:ext cx="518297" cy="469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Preprocessing</a:t>
            </a:r>
            <a:r>
              <a:rPr dirty="0" spc="-70"/>
              <a:t> </a:t>
            </a:r>
            <a:r>
              <a:rPr dirty="0" spc="-10"/>
              <a:t>Techniques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Lowercasing</a:t>
            </a:r>
          </a:p>
          <a:p>
            <a:pPr marL="12700" marR="5080">
              <a:lnSpc>
                <a:spcPct val="228399"/>
              </a:lnSpc>
              <a:spcBef>
                <a:spcPts val="85"/>
              </a:spcBef>
            </a:pPr>
            <a:r>
              <a:rPr dirty="0" spc="-55"/>
              <a:t>Removing </a:t>
            </a:r>
            <a:r>
              <a:rPr dirty="0" spc="-40"/>
              <a:t>Punctuation</a:t>
            </a:r>
            <a:r>
              <a:rPr dirty="0" spc="-55"/>
              <a:t> </a:t>
            </a:r>
            <a:r>
              <a:rPr dirty="0" spc="-45"/>
              <a:t>and</a:t>
            </a:r>
            <a:r>
              <a:rPr dirty="0" spc="-55"/>
              <a:t> </a:t>
            </a:r>
            <a:r>
              <a:rPr dirty="0" spc="-20"/>
              <a:t>Special</a:t>
            </a:r>
            <a:r>
              <a:rPr dirty="0" spc="-55"/>
              <a:t> </a:t>
            </a:r>
            <a:r>
              <a:rPr dirty="0" spc="-10"/>
              <a:t>Characters </a:t>
            </a:r>
            <a:r>
              <a:rPr dirty="0" spc="-20"/>
              <a:t>Stop</a:t>
            </a:r>
            <a:r>
              <a:rPr dirty="0" spc="-55"/>
              <a:t> </a:t>
            </a:r>
            <a:r>
              <a:rPr dirty="0" spc="-50"/>
              <a:t>Words </a:t>
            </a:r>
            <a:r>
              <a:rPr dirty="0" spc="-10"/>
              <a:t>Removal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2080397" y="1339025"/>
            <a:ext cx="518795" cy="1536700"/>
            <a:chOff x="2080397" y="1339025"/>
            <a:chExt cx="518795" cy="15367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339025"/>
              <a:ext cx="518297" cy="4695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872425"/>
              <a:ext cx="518297" cy="4695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405825"/>
              <a:ext cx="518297" cy="469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Preprocessing</a:t>
            </a:r>
            <a:r>
              <a:rPr dirty="0" spc="-70"/>
              <a:t> </a:t>
            </a:r>
            <a:r>
              <a:rPr dirty="0" spc="-10"/>
              <a:t>Techniques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Lowercasing</a:t>
            </a:r>
          </a:p>
          <a:p>
            <a:pPr marL="12700" marR="5080">
              <a:lnSpc>
                <a:spcPct val="228399"/>
              </a:lnSpc>
              <a:spcBef>
                <a:spcPts val="85"/>
              </a:spcBef>
            </a:pPr>
            <a:r>
              <a:rPr dirty="0" spc="-55"/>
              <a:t>Removing </a:t>
            </a:r>
            <a:r>
              <a:rPr dirty="0" spc="-40"/>
              <a:t>Punctuation</a:t>
            </a:r>
            <a:r>
              <a:rPr dirty="0" spc="-55"/>
              <a:t> </a:t>
            </a:r>
            <a:r>
              <a:rPr dirty="0" spc="-45"/>
              <a:t>and</a:t>
            </a:r>
            <a:r>
              <a:rPr dirty="0" spc="-55"/>
              <a:t> </a:t>
            </a:r>
            <a:r>
              <a:rPr dirty="0" spc="-20"/>
              <a:t>Special</a:t>
            </a:r>
            <a:r>
              <a:rPr dirty="0" spc="-55"/>
              <a:t> </a:t>
            </a:r>
            <a:r>
              <a:rPr dirty="0" spc="-10"/>
              <a:t>Characters </a:t>
            </a:r>
            <a:r>
              <a:rPr dirty="0" spc="-20"/>
              <a:t>Stop</a:t>
            </a:r>
            <a:r>
              <a:rPr dirty="0" spc="-55"/>
              <a:t> </a:t>
            </a:r>
            <a:r>
              <a:rPr dirty="0" spc="-50"/>
              <a:t>Words </a:t>
            </a:r>
            <a:r>
              <a:rPr dirty="0" spc="-10"/>
              <a:t>Removal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50"/>
              <a:t>Stemming</a:t>
            </a:r>
            <a:r>
              <a:rPr dirty="0" spc="-55"/>
              <a:t> </a:t>
            </a:r>
            <a:r>
              <a:rPr dirty="0" spc="-45"/>
              <a:t>and</a:t>
            </a:r>
            <a:r>
              <a:rPr dirty="0" spc="-50"/>
              <a:t> </a:t>
            </a:r>
            <a:r>
              <a:rPr dirty="0" spc="-10"/>
              <a:t>Lemmatization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2080397" y="1339025"/>
            <a:ext cx="518795" cy="2070100"/>
            <a:chOff x="2080397" y="1339025"/>
            <a:chExt cx="518795" cy="20701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339025"/>
              <a:ext cx="518297" cy="4695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872425"/>
              <a:ext cx="518297" cy="4695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405825"/>
              <a:ext cx="518297" cy="4695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939225"/>
              <a:ext cx="518297" cy="469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5771" y="1001316"/>
            <a:ext cx="8054340" cy="3663950"/>
            <a:chOff x="545771" y="1001316"/>
            <a:chExt cx="8054340" cy="3663950"/>
          </a:xfrm>
        </p:grpSpPr>
        <p:sp>
          <p:nvSpPr>
            <p:cNvPr id="3" name="object 3" descr=""/>
            <p:cNvSpPr/>
            <p:nvPr/>
          </p:nvSpPr>
          <p:spPr>
            <a:xfrm>
              <a:off x="550533" y="1006078"/>
              <a:ext cx="8044815" cy="3654425"/>
            </a:xfrm>
            <a:custGeom>
              <a:avLst/>
              <a:gdLst/>
              <a:ahLst/>
              <a:cxnLst/>
              <a:rect l="l" t="t" r="r" b="b"/>
              <a:pathLst>
                <a:path w="8044815" h="3654425">
                  <a:moveTo>
                    <a:pt x="0" y="189313"/>
                  </a:moveTo>
                  <a:lnTo>
                    <a:pt x="6762" y="138986"/>
                  </a:lnTo>
                  <a:lnTo>
                    <a:pt x="25846" y="93763"/>
                  </a:lnTo>
                  <a:lnTo>
                    <a:pt x="55448" y="55448"/>
                  </a:lnTo>
                  <a:lnTo>
                    <a:pt x="93763" y="25846"/>
                  </a:lnTo>
                  <a:lnTo>
                    <a:pt x="138986" y="6762"/>
                  </a:lnTo>
                  <a:lnTo>
                    <a:pt x="189313" y="0"/>
                  </a:lnTo>
                  <a:lnTo>
                    <a:pt x="7855336" y="0"/>
                  </a:lnTo>
                  <a:lnTo>
                    <a:pt x="7927783" y="14410"/>
                  </a:lnTo>
                  <a:lnTo>
                    <a:pt x="7989201" y="55448"/>
                  </a:lnTo>
                  <a:lnTo>
                    <a:pt x="8030239" y="116866"/>
                  </a:lnTo>
                  <a:lnTo>
                    <a:pt x="8044649" y="189313"/>
                  </a:lnTo>
                  <a:lnTo>
                    <a:pt x="8044649" y="3464686"/>
                  </a:lnTo>
                  <a:lnTo>
                    <a:pt x="8037887" y="3515013"/>
                  </a:lnTo>
                  <a:lnTo>
                    <a:pt x="8018802" y="3560236"/>
                  </a:lnTo>
                  <a:lnTo>
                    <a:pt x="7989201" y="3598551"/>
                  </a:lnTo>
                  <a:lnTo>
                    <a:pt x="7950886" y="3628153"/>
                  </a:lnTo>
                  <a:lnTo>
                    <a:pt x="7905663" y="3647237"/>
                  </a:lnTo>
                  <a:lnTo>
                    <a:pt x="7855336" y="3653999"/>
                  </a:lnTo>
                  <a:lnTo>
                    <a:pt x="189313" y="3653999"/>
                  </a:lnTo>
                  <a:lnTo>
                    <a:pt x="138986" y="3647237"/>
                  </a:lnTo>
                  <a:lnTo>
                    <a:pt x="93763" y="3628153"/>
                  </a:lnTo>
                  <a:lnTo>
                    <a:pt x="55448" y="3598551"/>
                  </a:lnTo>
                  <a:lnTo>
                    <a:pt x="25846" y="3560236"/>
                  </a:lnTo>
                  <a:lnTo>
                    <a:pt x="6762" y="3515013"/>
                  </a:lnTo>
                  <a:lnTo>
                    <a:pt x="0" y="3464686"/>
                  </a:lnTo>
                  <a:lnTo>
                    <a:pt x="0" y="189313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339025"/>
              <a:ext cx="518297" cy="4695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872425"/>
              <a:ext cx="518297" cy="4695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405825"/>
              <a:ext cx="518297" cy="4695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3472625"/>
              <a:ext cx="518297" cy="4694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939225"/>
              <a:ext cx="518297" cy="4695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Preprocessing</a:t>
            </a:r>
            <a:r>
              <a:rPr dirty="0" spc="-70"/>
              <a:t> </a:t>
            </a:r>
            <a:r>
              <a:rPr dirty="0" spc="-10"/>
              <a:t>Techniques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Lowercasing</a:t>
            </a:r>
          </a:p>
          <a:p>
            <a:pPr marL="12700" marR="5080">
              <a:lnSpc>
                <a:spcPct val="228399"/>
              </a:lnSpc>
              <a:spcBef>
                <a:spcPts val="85"/>
              </a:spcBef>
            </a:pPr>
            <a:r>
              <a:rPr dirty="0" spc="-55"/>
              <a:t>Removing </a:t>
            </a:r>
            <a:r>
              <a:rPr dirty="0" spc="-40"/>
              <a:t>Punctuation</a:t>
            </a:r>
            <a:r>
              <a:rPr dirty="0" spc="-55"/>
              <a:t> </a:t>
            </a:r>
            <a:r>
              <a:rPr dirty="0" spc="-45"/>
              <a:t>and</a:t>
            </a:r>
            <a:r>
              <a:rPr dirty="0" spc="-55"/>
              <a:t> </a:t>
            </a:r>
            <a:r>
              <a:rPr dirty="0" spc="-20"/>
              <a:t>Special</a:t>
            </a:r>
            <a:r>
              <a:rPr dirty="0" spc="-55"/>
              <a:t> </a:t>
            </a:r>
            <a:r>
              <a:rPr dirty="0" spc="-10"/>
              <a:t>Characters </a:t>
            </a:r>
            <a:r>
              <a:rPr dirty="0" spc="-20"/>
              <a:t>Stop</a:t>
            </a:r>
            <a:r>
              <a:rPr dirty="0" spc="-55"/>
              <a:t> </a:t>
            </a:r>
            <a:r>
              <a:rPr dirty="0" spc="-50"/>
              <a:t>Words </a:t>
            </a:r>
            <a:r>
              <a:rPr dirty="0" spc="-10"/>
              <a:t>Removal</a:t>
            </a:r>
          </a:p>
          <a:p>
            <a:pPr marL="31750" marR="1527175" indent="-19050">
              <a:lnSpc>
                <a:spcPts val="4260"/>
              </a:lnSpc>
              <a:spcBef>
                <a:spcPts val="204"/>
              </a:spcBef>
            </a:pPr>
            <a:r>
              <a:rPr dirty="0" spc="-50"/>
              <a:t>Stemming</a:t>
            </a:r>
            <a:r>
              <a:rPr dirty="0" spc="-55"/>
              <a:t> </a:t>
            </a:r>
            <a:r>
              <a:rPr dirty="0" spc="-45"/>
              <a:t>and</a:t>
            </a:r>
            <a:r>
              <a:rPr dirty="0" spc="-50"/>
              <a:t> </a:t>
            </a:r>
            <a:r>
              <a:rPr dirty="0" spc="-40"/>
              <a:t>Lemmatization </a:t>
            </a:r>
            <a:r>
              <a:rPr dirty="0" spc="-25"/>
              <a:t>Vocabulary</a:t>
            </a:r>
            <a:r>
              <a:rPr dirty="0" spc="-50"/>
              <a:t> </a:t>
            </a:r>
            <a:r>
              <a:rPr dirty="0" spc="-10"/>
              <a:t>Building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5771" y="1001316"/>
            <a:ext cx="8054340" cy="3663950"/>
            <a:chOff x="545771" y="1001316"/>
            <a:chExt cx="8054340" cy="3663950"/>
          </a:xfrm>
        </p:grpSpPr>
        <p:sp>
          <p:nvSpPr>
            <p:cNvPr id="3" name="object 3" descr=""/>
            <p:cNvSpPr/>
            <p:nvPr/>
          </p:nvSpPr>
          <p:spPr>
            <a:xfrm>
              <a:off x="550533" y="1006078"/>
              <a:ext cx="8044815" cy="3654425"/>
            </a:xfrm>
            <a:custGeom>
              <a:avLst/>
              <a:gdLst/>
              <a:ahLst/>
              <a:cxnLst/>
              <a:rect l="l" t="t" r="r" b="b"/>
              <a:pathLst>
                <a:path w="8044815" h="3654425">
                  <a:moveTo>
                    <a:pt x="0" y="189313"/>
                  </a:moveTo>
                  <a:lnTo>
                    <a:pt x="6762" y="138986"/>
                  </a:lnTo>
                  <a:lnTo>
                    <a:pt x="25846" y="93763"/>
                  </a:lnTo>
                  <a:lnTo>
                    <a:pt x="55448" y="55448"/>
                  </a:lnTo>
                  <a:lnTo>
                    <a:pt x="93763" y="25846"/>
                  </a:lnTo>
                  <a:lnTo>
                    <a:pt x="138986" y="6762"/>
                  </a:lnTo>
                  <a:lnTo>
                    <a:pt x="189313" y="0"/>
                  </a:lnTo>
                  <a:lnTo>
                    <a:pt x="7855336" y="0"/>
                  </a:lnTo>
                  <a:lnTo>
                    <a:pt x="7927783" y="14410"/>
                  </a:lnTo>
                  <a:lnTo>
                    <a:pt x="7989201" y="55448"/>
                  </a:lnTo>
                  <a:lnTo>
                    <a:pt x="8030239" y="116866"/>
                  </a:lnTo>
                  <a:lnTo>
                    <a:pt x="8044649" y="189313"/>
                  </a:lnTo>
                  <a:lnTo>
                    <a:pt x="8044649" y="3464686"/>
                  </a:lnTo>
                  <a:lnTo>
                    <a:pt x="8037887" y="3515013"/>
                  </a:lnTo>
                  <a:lnTo>
                    <a:pt x="8018802" y="3560236"/>
                  </a:lnTo>
                  <a:lnTo>
                    <a:pt x="7989201" y="3598551"/>
                  </a:lnTo>
                  <a:lnTo>
                    <a:pt x="7950886" y="3628153"/>
                  </a:lnTo>
                  <a:lnTo>
                    <a:pt x="7905663" y="3647237"/>
                  </a:lnTo>
                  <a:lnTo>
                    <a:pt x="7855336" y="3653999"/>
                  </a:lnTo>
                  <a:lnTo>
                    <a:pt x="189313" y="3653999"/>
                  </a:lnTo>
                  <a:lnTo>
                    <a:pt x="138986" y="3647237"/>
                  </a:lnTo>
                  <a:lnTo>
                    <a:pt x="93763" y="3628153"/>
                  </a:lnTo>
                  <a:lnTo>
                    <a:pt x="55448" y="3598551"/>
                  </a:lnTo>
                  <a:lnTo>
                    <a:pt x="25846" y="3560236"/>
                  </a:lnTo>
                  <a:lnTo>
                    <a:pt x="6762" y="3515013"/>
                  </a:lnTo>
                  <a:lnTo>
                    <a:pt x="0" y="3464686"/>
                  </a:lnTo>
                  <a:lnTo>
                    <a:pt x="0" y="189313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339025"/>
              <a:ext cx="518297" cy="4695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872425"/>
              <a:ext cx="518297" cy="4695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405825"/>
              <a:ext cx="518297" cy="4695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3472625"/>
              <a:ext cx="518297" cy="4694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4006025"/>
              <a:ext cx="518297" cy="4694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939225"/>
              <a:ext cx="518297" cy="4695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Preprocessing</a:t>
            </a:r>
            <a:r>
              <a:rPr dirty="0" spc="-70"/>
              <a:t> </a:t>
            </a:r>
            <a:r>
              <a:rPr dirty="0" spc="-10"/>
              <a:t>Techniques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Lowercasing</a:t>
            </a:r>
          </a:p>
          <a:p>
            <a:pPr marL="12700" marR="5080">
              <a:lnSpc>
                <a:spcPct val="228399"/>
              </a:lnSpc>
              <a:spcBef>
                <a:spcPts val="85"/>
              </a:spcBef>
            </a:pPr>
            <a:r>
              <a:rPr dirty="0" spc="-55"/>
              <a:t>Removing </a:t>
            </a:r>
            <a:r>
              <a:rPr dirty="0" spc="-40"/>
              <a:t>Punctuation</a:t>
            </a:r>
            <a:r>
              <a:rPr dirty="0" spc="-55"/>
              <a:t> </a:t>
            </a:r>
            <a:r>
              <a:rPr dirty="0" spc="-45"/>
              <a:t>and</a:t>
            </a:r>
            <a:r>
              <a:rPr dirty="0" spc="-55"/>
              <a:t> </a:t>
            </a:r>
            <a:r>
              <a:rPr dirty="0" spc="-20"/>
              <a:t>Special</a:t>
            </a:r>
            <a:r>
              <a:rPr dirty="0" spc="-55"/>
              <a:t> </a:t>
            </a:r>
            <a:r>
              <a:rPr dirty="0" spc="-10"/>
              <a:t>Characters </a:t>
            </a:r>
            <a:r>
              <a:rPr dirty="0" spc="-20"/>
              <a:t>Stop</a:t>
            </a:r>
            <a:r>
              <a:rPr dirty="0" spc="-55"/>
              <a:t> </a:t>
            </a:r>
            <a:r>
              <a:rPr dirty="0" spc="-50"/>
              <a:t>Words </a:t>
            </a:r>
            <a:r>
              <a:rPr dirty="0" spc="-10"/>
              <a:t>Removal</a:t>
            </a:r>
          </a:p>
          <a:p>
            <a:pPr marL="31750" marR="1527175" indent="-19050">
              <a:lnSpc>
                <a:spcPts val="4260"/>
              </a:lnSpc>
              <a:spcBef>
                <a:spcPts val="405"/>
              </a:spcBef>
            </a:pPr>
            <a:r>
              <a:rPr dirty="0" spc="-50"/>
              <a:t>Stemming</a:t>
            </a:r>
            <a:r>
              <a:rPr dirty="0" spc="-55"/>
              <a:t> </a:t>
            </a:r>
            <a:r>
              <a:rPr dirty="0" spc="-45"/>
              <a:t>and</a:t>
            </a:r>
            <a:r>
              <a:rPr dirty="0" spc="-50"/>
              <a:t> </a:t>
            </a:r>
            <a:r>
              <a:rPr dirty="0" spc="-40"/>
              <a:t>Lemmatization </a:t>
            </a:r>
            <a:r>
              <a:rPr dirty="0" spc="-25"/>
              <a:t>Vocabulary</a:t>
            </a:r>
            <a:r>
              <a:rPr dirty="0" spc="-50"/>
              <a:t> </a:t>
            </a:r>
            <a:r>
              <a:rPr dirty="0" spc="-10"/>
              <a:t>Building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</a:p>
          <a:p>
            <a:pPr marL="31750">
              <a:lnSpc>
                <a:spcPct val="100000"/>
              </a:lnSpc>
            </a:pPr>
            <a:r>
              <a:rPr dirty="0" spc="-10"/>
              <a:t>Vectorization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8924" y="1524349"/>
            <a:ext cx="3763010" cy="566420"/>
          </a:xfrm>
          <a:custGeom>
            <a:avLst/>
            <a:gdLst/>
            <a:ahLst/>
            <a:cxnLst/>
            <a:rect l="l" t="t" r="r" b="b"/>
            <a:pathLst>
              <a:path w="3763009" h="566419">
                <a:moveTo>
                  <a:pt x="36681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3668197" y="0"/>
                </a:lnTo>
                <a:lnTo>
                  <a:pt x="3720572" y="15860"/>
                </a:lnTo>
                <a:lnTo>
                  <a:pt x="3755414" y="58275"/>
                </a:lnTo>
                <a:lnTo>
                  <a:pt x="3762600" y="94401"/>
                </a:lnTo>
                <a:lnTo>
                  <a:pt x="3762600" y="471997"/>
                </a:lnTo>
                <a:lnTo>
                  <a:pt x="3755181" y="508743"/>
                </a:lnTo>
                <a:lnTo>
                  <a:pt x="3734950" y="538750"/>
                </a:lnTo>
                <a:lnTo>
                  <a:pt x="3704943" y="558981"/>
                </a:lnTo>
                <a:lnTo>
                  <a:pt x="3668197" y="5663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1529" y="1640418"/>
            <a:ext cx="309499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70"/>
              <a:t>Text</a:t>
            </a:r>
            <a:r>
              <a:rPr dirty="0" sz="1900" spc="-65"/>
              <a:t> </a:t>
            </a:r>
            <a:r>
              <a:rPr dirty="0" sz="1900" spc="-25"/>
              <a:t>Classification</a:t>
            </a:r>
            <a:r>
              <a:rPr dirty="0" sz="1900" spc="-65"/>
              <a:t> </a:t>
            </a:r>
            <a:r>
              <a:rPr dirty="0" sz="1900" spc="-10"/>
              <a:t>Models</a:t>
            </a:r>
            <a:endParaRPr sz="1900"/>
          </a:p>
        </p:txBody>
      </p:sp>
      <p:sp>
        <p:nvSpPr>
          <p:cNvPr id="4" name="object 4" descr=""/>
          <p:cNvSpPr/>
          <p:nvPr/>
        </p:nvSpPr>
        <p:spPr>
          <a:xfrm>
            <a:off x="4068924" y="2545100"/>
            <a:ext cx="3763010" cy="566420"/>
          </a:xfrm>
          <a:custGeom>
            <a:avLst/>
            <a:gdLst/>
            <a:ahLst/>
            <a:cxnLst/>
            <a:rect l="l" t="t" r="r" b="b"/>
            <a:pathLst>
              <a:path w="3763009" h="566419">
                <a:moveTo>
                  <a:pt x="36681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3668197" y="0"/>
                </a:lnTo>
                <a:lnTo>
                  <a:pt x="3720572" y="15860"/>
                </a:lnTo>
                <a:lnTo>
                  <a:pt x="3755414" y="58275"/>
                </a:lnTo>
                <a:lnTo>
                  <a:pt x="3762600" y="94401"/>
                </a:lnTo>
                <a:lnTo>
                  <a:pt x="3762600" y="471997"/>
                </a:lnTo>
                <a:lnTo>
                  <a:pt x="3755181" y="508743"/>
                </a:lnTo>
                <a:lnTo>
                  <a:pt x="3734950" y="538750"/>
                </a:lnTo>
                <a:lnTo>
                  <a:pt x="3704943" y="558981"/>
                </a:lnTo>
                <a:lnTo>
                  <a:pt x="3668197" y="5663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48242" y="2661168"/>
            <a:ext cx="28028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70" b="1">
                <a:solidFill>
                  <a:srgbClr val="F6F6F6"/>
                </a:solidFill>
                <a:latin typeface="Tahoma"/>
                <a:cs typeface="Tahoma"/>
              </a:rPr>
              <a:t>Text </a:t>
            </a:r>
            <a:r>
              <a:rPr dirty="0" sz="1900" spc="-50" b="1">
                <a:solidFill>
                  <a:srgbClr val="F6F6F6"/>
                </a:solidFill>
                <a:latin typeface="Tahoma"/>
                <a:cs typeface="Tahoma"/>
              </a:rPr>
              <a:t>Generation</a:t>
            </a:r>
            <a:r>
              <a:rPr dirty="0" sz="1900" spc="-6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900" spc="-10" b="1">
                <a:solidFill>
                  <a:srgbClr val="F6F6F6"/>
                </a:solidFill>
                <a:latin typeface="Tahoma"/>
                <a:cs typeface="Tahoma"/>
              </a:rPr>
              <a:t>Models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8249" y="2143095"/>
            <a:ext cx="1621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6F6F6"/>
                </a:solidFill>
                <a:latin typeface="Arial"/>
                <a:cs typeface="Arial"/>
              </a:rPr>
              <a:t>Instructor</a:t>
            </a:r>
            <a:r>
              <a:rPr dirty="0" sz="1800" spc="-5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6F6F6"/>
                </a:solidFill>
                <a:latin typeface="Arial"/>
                <a:cs typeface="Arial"/>
              </a:rPr>
              <a:t>Video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28249" y="2143095"/>
            <a:ext cx="1621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6F6F6"/>
                </a:solidFill>
                <a:latin typeface="Arial"/>
                <a:cs typeface="Arial"/>
              </a:rPr>
              <a:t>Instructor</a:t>
            </a:r>
            <a:r>
              <a:rPr dirty="0" sz="1800" spc="-5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6F6F6"/>
                </a:solidFill>
                <a:latin typeface="Arial"/>
                <a:cs typeface="Arial"/>
              </a:rPr>
              <a:t>Video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068924" y="1524349"/>
            <a:ext cx="3763010" cy="566420"/>
          </a:xfrm>
          <a:custGeom>
            <a:avLst/>
            <a:gdLst/>
            <a:ahLst/>
            <a:cxnLst/>
            <a:rect l="l" t="t" r="r" b="b"/>
            <a:pathLst>
              <a:path w="3763009" h="566419">
                <a:moveTo>
                  <a:pt x="36681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3668197" y="0"/>
                </a:lnTo>
                <a:lnTo>
                  <a:pt x="3720572" y="15860"/>
                </a:lnTo>
                <a:lnTo>
                  <a:pt x="3755414" y="58275"/>
                </a:lnTo>
                <a:lnTo>
                  <a:pt x="3762600" y="94401"/>
                </a:lnTo>
                <a:lnTo>
                  <a:pt x="3762600" y="471997"/>
                </a:lnTo>
                <a:lnTo>
                  <a:pt x="3755181" y="508743"/>
                </a:lnTo>
                <a:lnTo>
                  <a:pt x="3734950" y="538750"/>
                </a:lnTo>
                <a:lnTo>
                  <a:pt x="3704943" y="558981"/>
                </a:lnTo>
                <a:lnTo>
                  <a:pt x="3668197" y="5663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1529" y="1640418"/>
            <a:ext cx="309499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70"/>
              <a:t>Text</a:t>
            </a:r>
            <a:r>
              <a:rPr dirty="0" sz="1900" spc="-65"/>
              <a:t> </a:t>
            </a:r>
            <a:r>
              <a:rPr dirty="0" sz="1900" spc="-25"/>
              <a:t>Classification</a:t>
            </a:r>
            <a:r>
              <a:rPr dirty="0" sz="1900" spc="-65"/>
              <a:t> </a:t>
            </a:r>
            <a:r>
              <a:rPr dirty="0" sz="1900" spc="-10"/>
              <a:t>Models</a:t>
            </a:r>
            <a:endParaRPr sz="1900"/>
          </a:p>
        </p:txBody>
      </p:sp>
      <p:sp>
        <p:nvSpPr>
          <p:cNvPr id="5" name="object 5" descr=""/>
          <p:cNvSpPr txBox="1"/>
          <p:nvPr/>
        </p:nvSpPr>
        <p:spPr>
          <a:xfrm>
            <a:off x="4655842" y="2095347"/>
            <a:ext cx="27495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5">
                <a:solidFill>
                  <a:srgbClr val="F6F6F6"/>
                </a:solidFill>
                <a:latin typeface="Tahoma"/>
                <a:cs typeface="Tahoma"/>
              </a:rPr>
              <a:t>Segregate</a:t>
            </a:r>
            <a:r>
              <a:rPr dirty="0" sz="16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85">
                <a:solidFill>
                  <a:srgbClr val="F6F6F6"/>
                </a:solidFill>
                <a:latin typeface="Tahoma"/>
                <a:cs typeface="Tahoma"/>
              </a:rPr>
              <a:t>Based</a:t>
            </a:r>
            <a:r>
              <a:rPr dirty="0" sz="16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6F6F6"/>
                </a:solidFill>
                <a:latin typeface="Tahoma"/>
                <a:cs typeface="Tahoma"/>
              </a:rPr>
              <a:t>on</a:t>
            </a:r>
            <a:r>
              <a:rPr dirty="0" sz="16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6F6F6"/>
                </a:solidFill>
                <a:latin typeface="Tahoma"/>
                <a:cs typeface="Tahoma"/>
              </a:rPr>
              <a:t>context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70524" y="2583027"/>
            <a:ext cx="28784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</a:tabLst>
            </a:pPr>
            <a:r>
              <a:rPr dirty="0" sz="1600" spc="50">
                <a:solidFill>
                  <a:srgbClr val="F6F6F6"/>
                </a:solidFill>
                <a:latin typeface="Tahoma"/>
                <a:cs typeface="Tahoma"/>
              </a:rPr>
              <a:t>Sentiment</a:t>
            </a:r>
            <a:r>
              <a:rPr dirty="0" sz="1600" spc="-5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6F6F6"/>
                </a:solidFill>
                <a:latin typeface="Tahoma"/>
                <a:cs typeface="Tahoma"/>
              </a:rPr>
              <a:t>Analysis</a:t>
            </a:r>
            <a:endParaRPr sz="160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buFont typeface="MS PGothic"/>
              <a:buChar char="➢"/>
              <a:tabLst>
                <a:tab pos="440690" algn="l"/>
              </a:tabLst>
            </a:pPr>
            <a:r>
              <a:rPr dirty="0" sz="1600" spc="75">
                <a:solidFill>
                  <a:srgbClr val="F6F6F6"/>
                </a:solidFill>
                <a:latin typeface="Tahoma"/>
                <a:cs typeface="Tahoma"/>
              </a:rPr>
              <a:t>Spam</a:t>
            </a:r>
            <a:r>
              <a:rPr dirty="0" sz="1600" spc="-5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6F6F6"/>
                </a:solidFill>
                <a:latin typeface="Tahoma"/>
                <a:cs typeface="Tahoma"/>
              </a:rPr>
              <a:t>Detection</a:t>
            </a:r>
            <a:endParaRPr sz="160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buFont typeface="MS PGothic"/>
              <a:buChar char="➢"/>
              <a:tabLst>
                <a:tab pos="440690" algn="l"/>
              </a:tabLst>
            </a:pPr>
            <a:r>
              <a:rPr dirty="0" sz="1600" spc="110">
                <a:solidFill>
                  <a:srgbClr val="F6F6F6"/>
                </a:solidFill>
                <a:latin typeface="Tahoma"/>
                <a:cs typeface="Tahoma"/>
              </a:rPr>
              <a:t>News</a:t>
            </a:r>
            <a:r>
              <a:rPr dirty="0" sz="1600" spc="-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6F6F6"/>
                </a:solidFill>
                <a:latin typeface="Tahoma"/>
                <a:cs typeface="Tahoma"/>
              </a:rPr>
              <a:t>Categorization,</a:t>
            </a:r>
            <a:r>
              <a:rPr dirty="0" sz="1600" spc="-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6F6F6"/>
                </a:solidFill>
                <a:latin typeface="Tahoma"/>
                <a:cs typeface="Tahoma"/>
              </a:rPr>
              <a:t>etc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8924" y="1524349"/>
            <a:ext cx="3763010" cy="566420"/>
          </a:xfrm>
          <a:custGeom>
            <a:avLst/>
            <a:gdLst/>
            <a:ahLst/>
            <a:cxnLst/>
            <a:rect l="l" t="t" r="r" b="b"/>
            <a:pathLst>
              <a:path w="3763009" h="566419">
                <a:moveTo>
                  <a:pt x="36681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3668197" y="0"/>
                </a:lnTo>
                <a:lnTo>
                  <a:pt x="3720572" y="15860"/>
                </a:lnTo>
                <a:lnTo>
                  <a:pt x="3755414" y="58275"/>
                </a:lnTo>
                <a:lnTo>
                  <a:pt x="3762600" y="94401"/>
                </a:lnTo>
                <a:lnTo>
                  <a:pt x="3762600" y="471997"/>
                </a:lnTo>
                <a:lnTo>
                  <a:pt x="3755181" y="508743"/>
                </a:lnTo>
                <a:lnTo>
                  <a:pt x="3734950" y="538750"/>
                </a:lnTo>
                <a:lnTo>
                  <a:pt x="3704943" y="558981"/>
                </a:lnTo>
                <a:lnTo>
                  <a:pt x="3668197" y="5663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242" y="1640418"/>
            <a:ext cx="280289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70"/>
              <a:t>Text </a:t>
            </a:r>
            <a:r>
              <a:rPr dirty="0" sz="1900" spc="-50"/>
              <a:t>Generation</a:t>
            </a:r>
            <a:r>
              <a:rPr dirty="0" sz="1900" spc="-65"/>
              <a:t> </a:t>
            </a:r>
            <a:r>
              <a:rPr dirty="0" sz="1900" spc="-10"/>
              <a:t>Models</a:t>
            </a:r>
            <a:endParaRPr sz="1900"/>
          </a:p>
        </p:txBody>
      </p:sp>
      <p:sp>
        <p:nvSpPr>
          <p:cNvPr id="4" name="object 4" descr=""/>
          <p:cNvSpPr txBox="1"/>
          <p:nvPr/>
        </p:nvSpPr>
        <p:spPr>
          <a:xfrm>
            <a:off x="4484545" y="2095347"/>
            <a:ext cx="30676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solidFill>
                  <a:srgbClr val="F6F6F6"/>
                </a:solidFill>
                <a:latin typeface="Tahoma"/>
                <a:cs typeface="Tahoma"/>
              </a:rPr>
              <a:t>Generate</a:t>
            </a:r>
            <a:r>
              <a:rPr dirty="0" sz="16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6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85">
                <a:solidFill>
                  <a:srgbClr val="F6F6F6"/>
                </a:solidFill>
                <a:latin typeface="Tahoma"/>
                <a:cs typeface="Tahoma"/>
              </a:rPr>
              <a:t>based</a:t>
            </a:r>
            <a:r>
              <a:rPr dirty="0" sz="16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6F6F6"/>
                </a:solidFill>
                <a:latin typeface="Tahoma"/>
                <a:cs typeface="Tahoma"/>
              </a:rPr>
              <a:t>on</a:t>
            </a:r>
            <a:r>
              <a:rPr dirty="0" sz="16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6F6F6"/>
                </a:solidFill>
                <a:latin typeface="Tahoma"/>
                <a:cs typeface="Tahoma"/>
              </a:rPr>
              <a:t>context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70524" y="2583027"/>
            <a:ext cx="30156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</a:tabLst>
            </a:pPr>
            <a:r>
              <a:rPr dirty="0" sz="160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600" spc="8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F6F6F6"/>
                </a:solidFill>
                <a:latin typeface="Tahoma"/>
                <a:cs typeface="Tahoma"/>
              </a:rPr>
              <a:t>summarization</a:t>
            </a:r>
            <a:endParaRPr sz="160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buFont typeface="MS PGothic"/>
              <a:buChar char="➢"/>
              <a:tabLst>
                <a:tab pos="440690" algn="l"/>
              </a:tabLst>
            </a:pPr>
            <a:r>
              <a:rPr dirty="0" sz="1600" spc="65">
                <a:solidFill>
                  <a:srgbClr val="F6F6F6"/>
                </a:solidFill>
                <a:latin typeface="Tahoma"/>
                <a:cs typeface="Tahoma"/>
              </a:rPr>
              <a:t>Autocomplete</a:t>
            </a:r>
            <a:r>
              <a:rPr dirty="0" sz="16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6F6F6"/>
                </a:solidFill>
                <a:latin typeface="Tahoma"/>
                <a:cs typeface="Tahoma"/>
              </a:rPr>
              <a:t>suggestions</a:t>
            </a:r>
            <a:endParaRPr sz="160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buFont typeface="MS PGothic"/>
              <a:buChar char="➢"/>
              <a:tabLst>
                <a:tab pos="440690" algn="l"/>
              </a:tabLst>
            </a:pPr>
            <a:r>
              <a:rPr dirty="0" sz="1600" spc="55">
                <a:solidFill>
                  <a:srgbClr val="F6F6F6"/>
                </a:solidFill>
                <a:latin typeface="Tahoma"/>
                <a:cs typeface="Tahoma"/>
              </a:rPr>
              <a:t>Question</a:t>
            </a:r>
            <a:r>
              <a:rPr dirty="0" sz="16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6F6F6"/>
                </a:solidFill>
                <a:latin typeface="Tahoma"/>
                <a:cs typeface="Tahoma"/>
              </a:rPr>
              <a:t>Answering,</a:t>
            </a:r>
            <a:r>
              <a:rPr dirty="0" sz="16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6F6F6"/>
                </a:solidFill>
                <a:latin typeface="Tahoma"/>
                <a:cs typeface="Tahoma"/>
              </a:rPr>
              <a:t>etc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8249" y="2143095"/>
            <a:ext cx="1621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6F6F6"/>
                </a:solidFill>
                <a:latin typeface="Arial"/>
                <a:cs typeface="Arial"/>
              </a:rPr>
              <a:t>Instructor</a:t>
            </a:r>
            <a:r>
              <a:rPr dirty="0" sz="1800" spc="-5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6F6F6"/>
                </a:solidFill>
                <a:latin typeface="Arial"/>
                <a:cs typeface="Arial"/>
              </a:rPr>
              <a:t>Video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0"/>
              <a:t>NLP</a:t>
            </a:r>
            <a:r>
              <a:rPr dirty="0" sz="3000" spc="-170"/>
              <a:t> </a:t>
            </a:r>
            <a:r>
              <a:rPr dirty="0" sz="3000" spc="-10"/>
              <a:t>Model</a:t>
            </a:r>
            <a:endParaRPr sz="3000"/>
          </a:p>
        </p:txBody>
      </p:sp>
      <p:sp>
        <p:nvSpPr>
          <p:cNvPr id="3" name="object 3" descr=""/>
          <p:cNvSpPr/>
          <p:nvPr/>
        </p:nvSpPr>
        <p:spPr>
          <a:xfrm>
            <a:off x="2690699" y="1497299"/>
            <a:ext cx="3763010" cy="566420"/>
          </a:xfrm>
          <a:custGeom>
            <a:avLst/>
            <a:gdLst/>
            <a:ahLst/>
            <a:cxnLst/>
            <a:rect l="l" t="t" r="r" b="b"/>
            <a:pathLst>
              <a:path w="3763010" h="566419">
                <a:moveTo>
                  <a:pt x="36681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3668197" y="0"/>
                </a:lnTo>
                <a:lnTo>
                  <a:pt x="3720572" y="15860"/>
                </a:lnTo>
                <a:lnTo>
                  <a:pt x="3755413" y="58275"/>
                </a:lnTo>
                <a:lnTo>
                  <a:pt x="3762599" y="94401"/>
                </a:lnTo>
                <a:lnTo>
                  <a:pt x="3762599" y="471997"/>
                </a:lnTo>
                <a:lnTo>
                  <a:pt x="3755181" y="508743"/>
                </a:lnTo>
                <a:lnTo>
                  <a:pt x="3734950" y="538750"/>
                </a:lnTo>
                <a:lnTo>
                  <a:pt x="3704943" y="558981"/>
                </a:lnTo>
                <a:lnTo>
                  <a:pt x="3668197" y="5663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23304" y="1613368"/>
            <a:ext cx="30949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70" b="1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900" spc="-6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900" spc="-25" b="1">
                <a:solidFill>
                  <a:srgbClr val="F6F6F6"/>
                </a:solidFill>
                <a:latin typeface="Tahoma"/>
                <a:cs typeface="Tahoma"/>
              </a:rPr>
              <a:t>Classification</a:t>
            </a:r>
            <a:r>
              <a:rPr dirty="0" sz="1900" spc="-6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900" spc="-10" b="1">
                <a:solidFill>
                  <a:srgbClr val="F6F6F6"/>
                </a:solidFill>
                <a:latin typeface="Tahoma"/>
                <a:cs typeface="Tahoma"/>
              </a:rPr>
              <a:t>Models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246873" y="3079799"/>
            <a:ext cx="2999105" cy="566420"/>
          </a:xfrm>
          <a:custGeom>
            <a:avLst/>
            <a:gdLst/>
            <a:ahLst/>
            <a:cxnLst/>
            <a:rect l="l" t="t" r="r" b="b"/>
            <a:pathLst>
              <a:path w="2999104" h="566420">
                <a:moveTo>
                  <a:pt x="2904098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27649" y="27649"/>
                </a:lnTo>
                <a:lnTo>
                  <a:pt x="94401" y="0"/>
                </a:lnTo>
                <a:lnTo>
                  <a:pt x="2904098" y="0"/>
                </a:lnTo>
                <a:lnTo>
                  <a:pt x="2956472" y="15860"/>
                </a:lnTo>
                <a:lnTo>
                  <a:pt x="2991314" y="58275"/>
                </a:lnTo>
                <a:lnTo>
                  <a:pt x="2998500" y="94401"/>
                </a:lnTo>
                <a:lnTo>
                  <a:pt x="2998500" y="471997"/>
                </a:lnTo>
                <a:lnTo>
                  <a:pt x="2991081" y="508743"/>
                </a:lnTo>
                <a:lnTo>
                  <a:pt x="2970850" y="538750"/>
                </a:lnTo>
                <a:lnTo>
                  <a:pt x="2940843" y="558981"/>
                </a:lnTo>
                <a:lnTo>
                  <a:pt x="2904098" y="56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148718" y="3195868"/>
            <a:ext cx="119380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 b="1">
                <a:solidFill>
                  <a:srgbClr val="272528"/>
                </a:solidFill>
                <a:latin typeface="Tahoma"/>
                <a:cs typeface="Tahoma"/>
              </a:rPr>
              <a:t>Sequence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86401" y="2518237"/>
            <a:ext cx="5890895" cy="1075055"/>
            <a:chOff x="886401" y="2518237"/>
            <a:chExt cx="5890895" cy="1075055"/>
          </a:xfrm>
        </p:grpSpPr>
        <p:sp>
          <p:nvSpPr>
            <p:cNvPr id="8" name="object 8" descr=""/>
            <p:cNvSpPr/>
            <p:nvPr/>
          </p:nvSpPr>
          <p:spPr>
            <a:xfrm>
              <a:off x="2379063" y="2545066"/>
              <a:ext cx="4382770" cy="414020"/>
            </a:xfrm>
            <a:custGeom>
              <a:avLst/>
              <a:gdLst/>
              <a:ahLst/>
              <a:cxnLst/>
              <a:rect l="l" t="t" r="r" b="b"/>
              <a:pathLst>
                <a:path w="4382770" h="414019">
                  <a:moveTo>
                    <a:pt x="2190554" y="0"/>
                  </a:moveTo>
                  <a:lnTo>
                    <a:pt x="4382354" y="0"/>
                  </a:lnTo>
                </a:path>
                <a:path w="4382770" h="414019">
                  <a:moveTo>
                    <a:pt x="0" y="0"/>
                  </a:moveTo>
                  <a:lnTo>
                    <a:pt x="2191799" y="0"/>
                  </a:lnTo>
                </a:path>
                <a:path w="4382770" h="414019">
                  <a:moveTo>
                    <a:pt x="4367068" y="0"/>
                  </a:moveTo>
                  <a:lnTo>
                    <a:pt x="4367068" y="4138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29597" y="2942364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29597" y="2942364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383399" y="2532525"/>
              <a:ext cx="5715" cy="424180"/>
            </a:xfrm>
            <a:custGeom>
              <a:avLst/>
              <a:gdLst/>
              <a:ahLst/>
              <a:cxnLst/>
              <a:rect l="l" t="t" r="r" b="b"/>
              <a:pathLst>
                <a:path w="5714" h="424180">
                  <a:moveTo>
                    <a:pt x="5400" y="0"/>
                  </a:moveTo>
                  <a:lnTo>
                    <a:pt x="0" y="424038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67077" y="293982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5954" y="45634"/>
                  </a:moveTo>
                  <a:lnTo>
                    <a:pt x="0" y="0"/>
                  </a:lnTo>
                  <a:lnTo>
                    <a:pt x="16322" y="16743"/>
                  </a:lnTo>
                  <a:lnTo>
                    <a:pt x="33065" y="421"/>
                  </a:lnTo>
                  <a:lnTo>
                    <a:pt x="15954" y="4563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67077" y="293982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6322" y="16743"/>
                  </a:moveTo>
                  <a:lnTo>
                    <a:pt x="0" y="0"/>
                  </a:lnTo>
                  <a:lnTo>
                    <a:pt x="15954" y="45634"/>
                  </a:lnTo>
                  <a:lnTo>
                    <a:pt x="33065" y="421"/>
                  </a:lnTo>
                  <a:lnTo>
                    <a:pt x="16322" y="16743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86401" y="3026450"/>
              <a:ext cx="2999105" cy="566420"/>
            </a:xfrm>
            <a:custGeom>
              <a:avLst/>
              <a:gdLst/>
              <a:ahLst/>
              <a:cxnLst/>
              <a:rect l="l" t="t" r="r" b="b"/>
              <a:pathLst>
                <a:path w="2999104" h="566420">
                  <a:moveTo>
                    <a:pt x="2904098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lnTo>
                    <a:pt x="27649" y="27649"/>
                  </a:lnTo>
                  <a:lnTo>
                    <a:pt x="94401" y="0"/>
                  </a:lnTo>
                  <a:lnTo>
                    <a:pt x="2904098" y="0"/>
                  </a:lnTo>
                  <a:lnTo>
                    <a:pt x="2956472" y="15860"/>
                  </a:lnTo>
                  <a:lnTo>
                    <a:pt x="2991314" y="58275"/>
                  </a:lnTo>
                  <a:lnTo>
                    <a:pt x="2998500" y="94401"/>
                  </a:lnTo>
                  <a:lnTo>
                    <a:pt x="2998500" y="471997"/>
                  </a:lnTo>
                  <a:lnTo>
                    <a:pt x="2991081" y="508743"/>
                  </a:lnTo>
                  <a:lnTo>
                    <a:pt x="2970850" y="538750"/>
                  </a:lnTo>
                  <a:lnTo>
                    <a:pt x="2940843" y="558981"/>
                  </a:lnTo>
                  <a:lnTo>
                    <a:pt x="2904098" y="5663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594845" y="3142518"/>
            <a:ext cx="15817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40" b="1">
                <a:solidFill>
                  <a:srgbClr val="272528"/>
                </a:solidFill>
                <a:latin typeface="Tahoma"/>
                <a:cs typeface="Tahoma"/>
              </a:rPr>
              <a:t>Bag</a:t>
            </a:r>
            <a:r>
              <a:rPr dirty="0" sz="1900" spc="-105" b="1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900" b="1">
                <a:solidFill>
                  <a:srgbClr val="272528"/>
                </a:solidFill>
                <a:latin typeface="Tahoma"/>
                <a:cs typeface="Tahoma"/>
              </a:rPr>
              <a:t>of</a:t>
            </a:r>
            <a:r>
              <a:rPr dirty="0" sz="1900" spc="-120" b="1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900" spc="-35" b="1">
                <a:solidFill>
                  <a:srgbClr val="272528"/>
                </a:solidFill>
                <a:latin typeface="Tahoma"/>
                <a:cs typeface="Tahoma"/>
              </a:rPr>
              <a:t>Words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542156" y="2049412"/>
            <a:ext cx="62230" cy="459105"/>
            <a:chOff x="4542156" y="2049412"/>
            <a:chExt cx="62230" cy="459105"/>
          </a:xfrm>
        </p:grpSpPr>
        <p:sp>
          <p:nvSpPr>
            <p:cNvPr id="17" name="object 17" descr=""/>
            <p:cNvSpPr/>
            <p:nvPr/>
          </p:nvSpPr>
          <p:spPr>
            <a:xfrm>
              <a:off x="4571999" y="2063700"/>
              <a:ext cx="1270" cy="401320"/>
            </a:xfrm>
            <a:custGeom>
              <a:avLst/>
              <a:gdLst/>
              <a:ahLst/>
              <a:cxnLst/>
              <a:rect l="l" t="t" r="r" b="b"/>
              <a:pathLst>
                <a:path w="1270" h="401319">
                  <a:moveTo>
                    <a:pt x="0" y="0"/>
                  </a:moveTo>
                  <a:lnTo>
                    <a:pt x="1020" y="4012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56443" y="2448356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649" y="45469"/>
                  </a:moveTo>
                  <a:lnTo>
                    <a:pt x="0" y="83"/>
                  </a:lnTo>
                  <a:lnTo>
                    <a:pt x="16576" y="16576"/>
                  </a:lnTo>
                  <a:lnTo>
                    <a:pt x="33068" y="0"/>
                  </a:lnTo>
                  <a:lnTo>
                    <a:pt x="16649" y="4546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56443" y="2448356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76" y="16576"/>
                  </a:moveTo>
                  <a:lnTo>
                    <a:pt x="0" y="83"/>
                  </a:lnTo>
                  <a:lnTo>
                    <a:pt x="16649" y="45469"/>
                  </a:lnTo>
                  <a:lnTo>
                    <a:pt x="33068" y="0"/>
                  </a:lnTo>
                  <a:lnTo>
                    <a:pt x="16576" y="1657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0"/>
              <a:t>NLP</a:t>
            </a:r>
            <a:r>
              <a:rPr dirty="0" sz="3000" spc="-170"/>
              <a:t> </a:t>
            </a:r>
            <a:r>
              <a:rPr dirty="0" sz="3000" spc="-10"/>
              <a:t>Model</a:t>
            </a:r>
            <a:endParaRPr sz="3000"/>
          </a:p>
        </p:txBody>
      </p:sp>
      <p:grpSp>
        <p:nvGrpSpPr>
          <p:cNvPr id="3" name="object 3" descr=""/>
          <p:cNvGrpSpPr/>
          <p:nvPr/>
        </p:nvGrpSpPr>
        <p:grpSpPr>
          <a:xfrm>
            <a:off x="2707908" y="1358937"/>
            <a:ext cx="3772535" cy="575945"/>
            <a:chOff x="2707908" y="1358937"/>
            <a:chExt cx="3772535" cy="575945"/>
          </a:xfrm>
        </p:grpSpPr>
        <p:sp>
          <p:nvSpPr>
            <p:cNvPr id="4" name="object 4" descr=""/>
            <p:cNvSpPr/>
            <p:nvPr/>
          </p:nvSpPr>
          <p:spPr>
            <a:xfrm>
              <a:off x="2712670" y="1363699"/>
              <a:ext cx="3763010" cy="566420"/>
            </a:xfrm>
            <a:custGeom>
              <a:avLst/>
              <a:gdLst/>
              <a:ahLst/>
              <a:cxnLst/>
              <a:rect l="l" t="t" r="r" b="b"/>
              <a:pathLst>
                <a:path w="3763010" h="566419">
                  <a:moveTo>
                    <a:pt x="3668197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3668197" y="0"/>
                  </a:lnTo>
                  <a:lnTo>
                    <a:pt x="3720572" y="15860"/>
                  </a:lnTo>
                  <a:lnTo>
                    <a:pt x="3755414" y="58275"/>
                  </a:lnTo>
                  <a:lnTo>
                    <a:pt x="3762599" y="94401"/>
                  </a:lnTo>
                  <a:lnTo>
                    <a:pt x="3762599" y="471997"/>
                  </a:lnTo>
                  <a:lnTo>
                    <a:pt x="3755181" y="508743"/>
                  </a:lnTo>
                  <a:lnTo>
                    <a:pt x="3734950" y="538750"/>
                  </a:lnTo>
                  <a:lnTo>
                    <a:pt x="3704943" y="558981"/>
                  </a:lnTo>
                  <a:lnTo>
                    <a:pt x="3668197" y="5663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12670" y="1363699"/>
              <a:ext cx="3763010" cy="566420"/>
            </a:xfrm>
            <a:custGeom>
              <a:avLst/>
              <a:gdLst/>
              <a:ahLst/>
              <a:cxnLst/>
              <a:rect l="l" t="t" r="r" b="b"/>
              <a:pathLst>
                <a:path w="3763010" h="566419">
                  <a:moveTo>
                    <a:pt x="0" y="94401"/>
                  </a:move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3668197" y="0"/>
                  </a:lnTo>
                  <a:lnTo>
                    <a:pt x="3720572" y="15860"/>
                  </a:lnTo>
                  <a:lnTo>
                    <a:pt x="3755414" y="58275"/>
                  </a:lnTo>
                  <a:lnTo>
                    <a:pt x="3762599" y="94401"/>
                  </a:lnTo>
                  <a:lnTo>
                    <a:pt x="3762599" y="471997"/>
                  </a:lnTo>
                  <a:lnTo>
                    <a:pt x="3755181" y="508743"/>
                  </a:lnTo>
                  <a:lnTo>
                    <a:pt x="3734950" y="538750"/>
                  </a:lnTo>
                  <a:lnTo>
                    <a:pt x="3704943" y="558981"/>
                  </a:lnTo>
                  <a:lnTo>
                    <a:pt x="3668197" y="566399"/>
                  </a:ln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045275" y="1479768"/>
            <a:ext cx="30949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70" b="1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900" spc="-6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900" spc="-25" b="1">
                <a:solidFill>
                  <a:srgbClr val="F6F6F6"/>
                </a:solidFill>
                <a:latin typeface="Tahoma"/>
                <a:cs typeface="Tahoma"/>
              </a:rPr>
              <a:t>Classification</a:t>
            </a:r>
            <a:r>
              <a:rPr dirty="0" sz="1900" spc="-6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900" spc="-10" b="1">
                <a:solidFill>
                  <a:srgbClr val="F6F6F6"/>
                </a:solidFill>
                <a:latin typeface="Tahoma"/>
                <a:cs typeface="Tahoma"/>
              </a:rPr>
              <a:t>Models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262099" y="2946200"/>
            <a:ext cx="2999105" cy="566420"/>
          </a:xfrm>
          <a:custGeom>
            <a:avLst/>
            <a:gdLst/>
            <a:ahLst/>
            <a:cxnLst/>
            <a:rect l="l" t="t" r="r" b="b"/>
            <a:pathLst>
              <a:path w="2999104" h="566420">
                <a:moveTo>
                  <a:pt x="2904098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27649" y="27649"/>
                </a:lnTo>
                <a:lnTo>
                  <a:pt x="94401" y="0"/>
                </a:lnTo>
                <a:lnTo>
                  <a:pt x="2904098" y="0"/>
                </a:lnTo>
                <a:lnTo>
                  <a:pt x="2956472" y="15860"/>
                </a:lnTo>
                <a:lnTo>
                  <a:pt x="2991313" y="58275"/>
                </a:lnTo>
                <a:lnTo>
                  <a:pt x="2998499" y="94401"/>
                </a:lnTo>
                <a:lnTo>
                  <a:pt x="2998499" y="471997"/>
                </a:lnTo>
                <a:lnTo>
                  <a:pt x="2991081" y="508743"/>
                </a:lnTo>
                <a:lnTo>
                  <a:pt x="2970850" y="538750"/>
                </a:lnTo>
                <a:lnTo>
                  <a:pt x="2940843" y="558981"/>
                </a:lnTo>
                <a:lnTo>
                  <a:pt x="2904098" y="56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163944" y="3062268"/>
            <a:ext cx="119380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 b="1">
                <a:solidFill>
                  <a:srgbClr val="272528"/>
                </a:solidFill>
                <a:latin typeface="Tahoma"/>
                <a:cs typeface="Tahoma"/>
              </a:rPr>
              <a:t>Sequence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83401" y="1915856"/>
            <a:ext cx="5909310" cy="1543685"/>
            <a:chOff x="883401" y="1915856"/>
            <a:chExt cx="5909310" cy="1543685"/>
          </a:xfrm>
        </p:grpSpPr>
        <p:sp>
          <p:nvSpPr>
            <p:cNvPr id="10" name="object 10" descr=""/>
            <p:cNvSpPr/>
            <p:nvPr/>
          </p:nvSpPr>
          <p:spPr>
            <a:xfrm>
              <a:off x="4569442" y="1930144"/>
              <a:ext cx="1270" cy="385445"/>
            </a:xfrm>
            <a:custGeom>
              <a:avLst/>
              <a:gdLst/>
              <a:ahLst/>
              <a:cxnLst/>
              <a:rect l="l" t="t" r="r" b="b"/>
              <a:pathLst>
                <a:path w="1270" h="385444">
                  <a:moveTo>
                    <a:pt x="760" y="0"/>
                  </a:moveTo>
                  <a:lnTo>
                    <a:pt x="0" y="3850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52940" y="229861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444" y="45459"/>
                  </a:moveTo>
                  <a:lnTo>
                    <a:pt x="0" y="0"/>
                  </a:lnTo>
                  <a:lnTo>
                    <a:pt x="16501" y="16566"/>
                  </a:lnTo>
                  <a:lnTo>
                    <a:pt x="33068" y="65"/>
                  </a:lnTo>
                  <a:lnTo>
                    <a:pt x="16444" y="454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52940" y="229861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01" y="16566"/>
                  </a:moveTo>
                  <a:lnTo>
                    <a:pt x="0" y="0"/>
                  </a:lnTo>
                  <a:lnTo>
                    <a:pt x="16444" y="45459"/>
                  </a:lnTo>
                  <a:lnTo>
                    <a:pt x="33068" y="65"/>
                  </a:lnTo>
                  <a:lnTo>
                    <a:pt x="16501" y="1656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79063" y="2408741"/>
              <a:ext cx="4382770" cy="414020"/>
            </a:xfrm>
            <a:custGeom>
              <a:avLst/>
              <a:gdLst/>
              <a:ahLst/>
              <a:cxnLst/>
              <a:rect l="l" t="t" r="r" b="b"/>
              <a:pathLst>
                <a:path w="4382770" h="414019">
                  <a:moveTo>
                    <a:pt x="2190554" y="2725"/>
                  </a:moveTo>
                  <a:lnTo>
                    <a:pt x="4382354" y="2725"/>
                  </a:lnTo>
                </a:path>
                <a:path w="4382770" h="414019">
                  <a:moveTo>
                    <a:pt x="0" y="2725"/>
                  </a:moveTo>
                  <a:lnTo>
                    <a:pt x="2191800" y="2725"/>
                  </a:lnTo>
                </a:path>
                <a:path w="4382770" h="414019">
                  <a:moveTo>
                    <a:pt x="4382293" y="0"/>
                  </a:moveTo>
                  <a:lnTo>
                    <a:pt x="4382293" y="4138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744822" y="2806039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744822" y="2806039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82650" y="2408741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w="0" h="414019">
                  <a:moveTo>
                    <a:pt x="0" y="0"/>
                  </a:moveTo>
                  <a:lnTo>
                    <a:pt x="0" y="4138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366116" y="2806039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366116" y="2806039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83401" y="2892950"/>
              <a:ext cx="2999105" cy="566420"/>
            </a:xfrm>
            <a:custGeom>
              <a:avLst/>
              <a:gdLst/>
              <a:ahLst/>
              <a:cxnLst/>
              <a:rect l="l" t="t" r="r" b="b"/>
              <a:pathLst>
                <a:path w="2999104" h="566420">
                  <a:moveTo>
                    <a:pt x="2904098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lnTo>
                    <a:pt x="7293" y="58275"/>
                  </a:ln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2904098" y="0"/>
                  </a:lnTo>
                  <a:lnTo>
                    <a:pt x="2956472" y="15860"/>
                  </a:lnTo>
                  <a:lnTo>
                    <a:pt x="2991314" y="58275"/>
                  </a:lnTo>
                  <a:lnTo>
                    <a:pt x="2998500" y="94401"/>
                  </a:lnTo>
                  <a:lnTo>
                    <a:pt x="2998500" y="471997"/>
                  </a:lnTo>
                  <a:lnTo>
                    <a:pt x="2991081" y="508743"/>
                  </a:lnTo>
                  <a:lnTo>
                    <a:pt x="2970850" y="538750"/>
                  </a:lnTo>
                  <a:lnTo>
                    <a:pt x="2940843" y="558981"/>
                  </a:lnTo>
                  <a:lnTo>
                    <a:pt x="2904098" y="566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91845" y="3009018"/>
            <a:ext cx="15817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40" b="1">
                <a:solidFill>
                  <a:srgbClr val="F6F6F6"/>
                </a:solidFill>
                <a:latin typeface="Tahoma"/>
                <a:cs typeface="Tahoma"/>
              </a:rPr>
              <a:t>Bag</a:t>
            </a:r>
            <a:r>
              <a:rPr dirty="0" sz="1900" spc="-10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900" b="1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900" spc="-12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900" spc="-35" b="1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5031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0"/>
              <a:t>Bag</a:t>
            </a:r>
            <a:r>
              <a:rPr dirty="0" sz="3000" spc="-185"/>
              <a:t> </a:t>
            </a:r>
            <a:r>
              <a:rPr dirty="0" sz="3000" spc="-10"/>
              <a:t>of</a:t>
            </a:r>
            <a:r>
              <a:rPr dirty="0" sz="3000" spc="-185"/>
              <a:t> </a:t>
            </a:r>
            <a:r>
              <a:rPr dirty="0" sz="3000" spc="-10"/>
              <a:t>Words</a:t>
            </a:r>
            <a:endParaRPr sz="3000"/>
          </a:p>
        </p:txBody>
      </p:sp>
      <p:sp>
        <p:nvSpPr>
          <p:cNvPr id="3" name="object 3" descr=""/>
          <p:cNvSpPr/>
          <p:nvPr/>
        </p:nvSpPr>
        <p:spPr>
          <a:xfrm>
            <a:off x="4383025" y="1289925"/>
            <a:ext cx="4143375" cy="2609850"/>
          </a:xfrm>
          <a:custGeom>
            <a:avLst/>
            <a:gdLst/>
            <a:ahLst/>
            <a:cxnLst/>
            <a:rect l="l" t="t" r="r" b="b"/>
            <a:pathLst>
              <a:path w="4143375" h="2609850">
                <a:moveTo>
                  <a:pt x="0" y="434958"/>
                </a:moveTo>
                <a:lnTo>
                  <a:pt x="2552" y="387565"/>
                </a:lnTo>
                <a:lnTo>
                  <a:pt x="10032" y="341649"/>
                </a:lnTo>
                <a:lnTo>
                  <a:pt x="22174" y="297478"/>
                </a:lnTo>
                <a:lnTo>
                  <a:pt x="38713" y="255315"/>
                </a:lnTo>
                <a:lnTo>
                  <a:pt x="59384" y="215426"/>
                </a:lnTo>
                <a:lnTo>
                  <a:pt x="83921" y="178077"/>
                </a:lnTo>
                <a:lnTo>
                  <a:pt x="112059" y="143533"/>
                </a:lnTo>
                <a:lnTo>
                  <a:pt x="143533" y="112059"/>
                </a:lnTo>
                <a:lnTo>
                  <a:pt x="178077" y="83921"/>
                </a:lnTo>
                <a:lnTo>
                  <a:pt x="215426" y="59384"/>
                </a:lnTo>
                <a:lnTo>
                  <a:pt x="255315" y="38713"/>
                </a:lnTo>
                <a:lnTo>
                  <a:pt x="297477" y="22174"/>
                </a:lnTo>
                <a:lnTo>
                  <a:pt x="341649" y="10032"/>
                </a:lnTo>
                <a:lnTo>
                  <a:pt x="387564" y="2552"/>
                </a:lnTo>
                <a:lnTo>
                  <a:pt x="434958" y="0"/>
                </a:lnTo>
                <a:lnTo>
                  <a:pt x="3708341" y="0"/>
                </a:lnTo>
                <a:lnTo>
                  <a:pt x="3757420" y="2776"/>
                </a:lnTo>
                <a:lnTo>
                  <a:pt x="3805494" y="10987"/>
                </a:lnTo>
                <a:lnTo>
                  <a:pt x="3852139" y="24457"/>
                </a:lnTo>
                <a:lnTo>
                  <a:pt x="3896928" y="43009"/>
                </a:lnTo>
                <a:lnTo>
                  <a:pt x="3939436" y="66467"/>
                </a:lnTo>
                <a:lnTo>
                  <a:pt x="3979236" y="94655"/>
                </a:lnTo>
                <a:lnTo>
                  <a:pt x="4015903" y="127396"/>
                </a:lnTo>
                <a:lnTo>
                  <a:pt x="4048644" y="164063"/>
                </a:lnTo>
                <a:lnTo>
                  <a:pt x="4076832" y="203863"/>
                </a:lnTo>
                <a:lnTo>
                  <a:pt x="4100290" y="246371"/>
                </a:lnTo>
                <a:lnTo>
                  <a:pt x="4118842" y="291160"/>
                </a:lnTo>
                <a:lnTo>
                  <a:pt x="4132312" y="337804"/>
                </a:lnTo>
                <a:lnTo>
                  <a:pt x="4140523" y="385879"/>
                </a:lnTo>
                <a:lnTo>
                  <a:pt x="4143299" y="434958"/>
                </a:lnTo>
                <a:lnTo>
                  <a:pt x="4143299" y="2174741"/>
                </a:lnTo>
                <a:lnTo>
                  <a:pt x="4140747" y="2222135"/>
                </a:lnTo>
                <a:lnTo>
                  <a:pt x="4133267" y="2268050"/>
                </a:lnTo>
                <a:lnTo>
                  <a:pt x="4121125" y="2312222"/>
                </a:lnTo>
                <a:lnTo>
                  <a:pt x="4104586" y="2354384"/>
                </a:lnTo>
                <a:lnTo>
                  <a:pt x="4083915" y="2394273"/>
                </a:lnTo>
                <a:lnTo>
                  <a:pt x="4059378" y="2431622"/>
                </a:lnTo>
                <a:lnTo>
                  <a:pt x="4031240" y="2466166"/>
                </a:lnTo>
                <a:lnTo>
                  <a:pt x="3999766" y="2497640"/>
                </a:lnTo>
                <a:lnTo>
                  <a:pt x="3965222" y="2525778"/>
                </a:lnTo>
                <a:lnTo>
                  <a:pt x="3927873" y="2550315"/>
                </a:lnTo>
                <a:lnTo>
                  <a:pt x="3887984" y="2570986"/>
                </a:lnTo>
                <a:lnTo>
                  <a:pt x="3845822" y="2587525"/>
                </a:lnTo>
                <a:lnTo>
                  <a:pt x="3801650" y="2599667"/>
                </a:lnTo>
                <a:lnTo>
                  <a:pt x="3755735" y="2607147"/>
                </a:lnTo>
                <a:lnTo>
                  <a:pt x="3708341" y="2609699"/>
                </a:lnTo>
                <a:lnTo>
                  <a:pt x="434958" y="2609699"/>
                </a:lnTo>
                <a:lnTo>
                  <a:pt x="387564" y="2607147"/>
                </a:lnTo>
                <a:lnTo>
                  <a:pt x="341649" y="2599667"/>
                </a:lnTo>
                <a:lnTo>
                  <a:pt x="297477" y="2587525"/>
                </a:lnTo>
                <a:lnTo>
                  <a:pt x="255315" y="2570986"/>
                </a:lnTo>
                <a:lnTo>
                  <a:pt x="215426" y="2550315"/>
                </a:lnTo>
                <a:lnTo>
                  <a:pt x="178077" y="2525778"/>
                </a:lnTo>
                <a:lnTo>
                  <a:pt x="143533" y="2497640"/>
                </a:lnTo>
                <a:lnTo>
                  <a:pt x="112059" y="2466166"/>
                </a:lnTo>
                <a:lnTo>
                  <a:pt x="83921" y="2431622"/>
                </a:lnTo>
                <a:lnTo>
                  <a:pt x="59384" y="2394273"/>
                </a:lnTo>
                <a:lnTo>
                  <a:pt x="38713" y="2354384"/>
                </a:lnTo>
                <a:lnTo>
                  <a:pt x="22174" y="2312222"/>
                </a:lnTo>
                <a:lnTo>
                  <a:pt x="10032" y="2268050"/>
                </a:lnTo>
                <a:lnTo>
                  <a:pt x="2552" y="2222135"/>
                </a:lnTo>
                <a:lnTo>
                  <a:pt x="0" y="2174741"/>
                </a:lnTo>
                <a:lnTo>
                  <a:pt x="0" y="4349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637756" y="1849307"/>
            <a:ext cx="3642995" cy="1556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75">
                <a:solidFill>
                  <a:srgbClr val="F6F6F6"/>
                </a:solidFill>
                <a:latin typeface="Tahoma"/>
                <a:cs typeface="Tahoma"/>
              </a:rPr>
              <a:t>Sentence</a:t>
            </a:r>
            <a:r>
              <a:rPr dirty="0" sz="1600" spc="-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6F6F6"/>
                </a:solidFill>
                <a:latin typeface="Tahoma"/>
                <a:cs typeface="Tahoma"/>
              </a:rPr>
              <a:t>or</a:t>
            </a:r>
            <a:r>
              <a:rPr dirty="0" sz="1600" spc="-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6F6F6"/>
                </a:solidFill>
                <a:latin typeface="Tahoma"/>
                <a:cs typeface="Tahoma"/>
              </a:rPr>
              <a:t>document</a:t>
            </a:r>
            <a:r>
              <a:rPr dirty="0" sz="1600" spc="-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dirty="0" sz="1600" spc="-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6F6F6"/>
                </a:solidFill>
                <a:latin typeface="Tahoma"/>
                <a:cs typeface="Tahoma"/>
              </a:rPr>
              <a:t>represented </a:t>
            </a:r>
            <a:r>
              <a:rPr dirty="0" sz="1600" spc="90">
                <a:solidFill>
                  <a:srgbClr val="F6F6F6"/>
                </a:solidFill>
                <a:latin typeface="Tahoma"/>
                <a:cs typeface="Tahoma"/>
              </a:rPr>
              <a:t>as</a:t>
            </a:r>
            <a:r>
              <a:rPr dirty="0" sz="1600" spc="-5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dirty="0" sz="16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-20" b="1">
                <a:solidFill>
                  <a:srgbClr val="2261C1"/>
                </a:solidFill>
                <a:latin typeface="Tahoma"/>
                <a:cs typeface="Tahoma"/>
              </a:rPr>
              <a:t>bag</a:t>
            </a:r>
            <a:r>
              <a:rPr dirty="0" sz="1600" spc="-95" b="1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dirty="0" sz="1600" spc="-10" b="1">
                <a:solidFill>
                  <a:srgbClr val="2261C1"/>
                </a:solidFill>
                <a:latin typeface="Tahoma"/>
                <a:cs typeface="Tahoma"/>
              </a:rPr>
              <a:t>of</a:t>
            </a:r>
            <a:r>
              <a:rPr dirty="0" sz="1600" spc="-100" b="1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dirty="0" sz="1600" spc="-20" b="1">
                <a:solidFill>
                  <a:srgbClr val="2261C1"/>
                </a:solidFill>
                <a:latin typeface="Tahoma"/>
                <a:cs typeface="Tahoma"/>
              </a:rPr>
              <a:t>its</a:t>
            </a:r>
            <a:r>
              <a:rPr dirty="0" sz="1600" spc="-100" b="1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dirty="0" sz="1600" spc="-10" b="1">
                <a:solidFill>
                  <a:srgbClr val="2261C1"/>
                </a:solidFill>
                <a:latin typeface="Tahoma"/>
                <a:cs typeface="Tahoma"/>
              </a:rPr>
              <a:t>wordset.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600">
              <a:latin typeface="Tahoma"/>
              <a:cs typeface="Tahoma"/>
            </a:endParaRPr>
          </a:p>
          <a:p>
            <a:pPr algn="ctr" marL="155575" marR="147320">
              <a:lnSpc>
                <a:spcPct val="100000"/>
              </a:lnSpc>
            </a:pPr>
            <a:r>
              <a:rPr dirty="0" sz="1600" spc="75">
                <a:solidFill>
                  <a:srgbClr val="F6F6F6"/>
                </a:solidFill>
                <a:latin typeface="Tahoma"/>
                <a:cs typeface="Tahoma"/>
              </a:rPr>
              <a:t>Bag</a:t>
            </a:r>
            <a:r>
              <a:rPr dirty="0" sz="16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600" spc="-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dirty="0" sz="1600" spc="-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600" spc="-25" b="1">
                <a:solidFill>
                  <a:srgbClr val="2261C1"/>
                </a:solidFill>
                <a:latin typeface="Tahoma"/>
                <a:cs typeface="Tahoma"/>
              </a:rPr>
              <a:t>disregards</a:t>
            </a:r>
            <a:r>
              <a:rPr dirty="0" sz="1600" spc="-85" b="1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dirty="0" sz="1600" spc="-35" b="1">
                <a:solidFill>
                  <a:srgbClr val="2261C1"/>
                </a:solidFill>
                <a:latin typeface="Tahoma"/>
                <a:cs typeface="Tahoma"/>
              </a:rPr>
              <a:t>grammar and</a:t>
            </a:r>
            <a:r>
              <a:rPr dirty="0" sz="1600" spc="-95" b="1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dirty="0" sz="1600" spc="-10" b="1">
                <a:solidFill>
                  <a:srgbClr val="2261C1"/>
                </a:solidFill>
                <a:latin typeface="Tahoma"/>
                <a:cs typeface="Tahoma"/>
              </a:rPr>
              <a:t>sequence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89925"/>
            <a:ext cx="3910199" cy="2609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5031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0"/>
              <a:t>Bag</a:t>
            </a:r>
            <a:r>
              <a:rPr dirty="0" sz="3000" spc="-185"/>
              <a:t> </a:t>
            </a:r>
            <a:r>
              <a:rPr dirty="0" sz="3000" spc="-10"/>
              <a:t>of</a:t>
            </a:r>
            <a:r>
              <a:rPr dirty="0" sz="3000" spc="-185"/>
              <a:t> </a:t>
            </a:r>
            <a:r>
              <a:rPr dirty="0" sz="3000" spc="-10"/>
              <a:t>Words</a:t>
            </a:r>
            <a:endParaRPr sz="3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500" y="2093875"/>
            <a:ext cx="2556899" cy="22286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74" y="2093875"/>
            <a:ext cx="2556899" cy="222869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262804" y="1403799"/>
            <a:ext cx="2582545" cy="421640"/>
            <a:chOff x="1262804" y="1403799"/>
            <a:chExt cx="2582545" cy="421640"/>
          </a:xfrm>
        </p:grpSpPr>
        <p:sp>
          <p:nvSpPr>
            <p:cNvPr id="6" name="object 6" descr=""/>
            <p:cNvSpPr/>
            <p:nvPr/>
          </p:nvSpPr>
          <p:spPr>
            <a:xfrm>
              <a:off x="1275504" y="1416499"/>
              <a:ext cx="2557145" cy="396240"/>
            </a:xfrm>
            <a:custGeom>
              <a:avLst/>
              <a:gdLst/>
              <a:ahLst/>
              <a:cxnLst/>
              <a:rect l="l" t="t" r="r" b="b"/>
              <a:pathLst>
                <a:path w="2557145" h="396239">
                  <a:moveTo>
                    <a:pt x="2490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2490948" y="0"/>
                  </a:lnTo>
                  <a:lnTo>
                    <a:pt x="2527538" y="11080"/>
                  </a:lnTo>
                  <a:lnTo>
                    <a:pt x="2551879" y="40712"/>
                  </a:lnTo>
                  <a:lnTo>
                    <a:pt x="2556900" y="65951"/>
                  </a:lnTo>
                  <a:lnTo>
                    <a:pt x="2556900" y="329748"/>
                  </a:lnTo>
                  <a:lnTo>
                    <a:pt x="2551717" y="355419"/>
                  </a:lnTo>
                  <a:lnTo>
                    <a:pt x="2537583" y="376383"/>
                  </a:lnTo>
                  <a:lnTo>
                    <a:pt x="2516619" y="390517"/>
                  </a:lnTo>
                  <a:lnTo>
                    <a:pt x="2490948" y="3956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5504" y="1416499"/>
              <a:ext cx="2557145" cy="396240"/>
            </a:xfrm>
            <a:custGeom>
              <a:avLst/>
              <a:gdLst/>
              <a:ahLst/>
              <a:cxnLst/>
              <a:rect l="l" t="t" r="r" b="b"/>
              <a:pathLst>
                <a:path w="2557145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2490948" y="0"/>
                  </a:lnTo>
                  <a:lnTo>
                    <a:pt x="2527538" y="11080"/>
                  </a:lnTo>
                  <a:lnTo>
                    <a:pt x="2551879" y="40712"/>
                  </a:lnTo>
                  <a:lnTo>
                    <a:pt x="2556900" y="65951"/>
                  </a:lnTo>
                  <a:lnTo>
                    <a:pt x="2556900" y="329748"/>
                  </a:lnTo>
                  <a:lnTo>
                    <a:pt x="2551717" y="355419"/>
                  </a:lnTo>
                  <a:lnTo>
                    <a:pt x="2537583" y="376383"/>
                  </a:lnTo>
                  <a:lnTo>
                    <a:pt x="2516619" y="390517"/>
                  </a:lnTo>
                  <a:lnTo>
                    <a:pt x="2490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131538" y="1479729"/>
            <a:ext cx="8439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Scrabble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083374" y="1403799"/>
            <a:ext cx="2582545" cy="421640"/>
            <a:chOff x="5083374" y="1403799"/>
            <a:chExt cx="2582545" cy="421640"/>
          </a:xfrm>
        </p:grpSpPr>
        <p:sp>
          <p:nvSpPr>
            <p:cNvPr id="10" name="object 10" descr=""/>
            <p:cNvSpPr/>
            <p:nvPr/>
          </p:nvSpPr>
          <p:spPr>
            <a:xfrm>
              <a:off x="5096074" y="1416499"/>
              <a:ext cx="2557145" cy="396240"/>
            </a:xfrm>
            <a:custGeom>
              <a:avLst/>
              <a:gdLst/>
              <a:ahLst/>
              <a:cxnLst/>
              <a:rect l="l" t="t" r="r" b="b"/>
              <a:pathLst>
                <a:path w="2557145" h="396239">
                  <a:moveTo>
                    <a:pt x="2490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2490948" y="0"/>
                  </a:lnTo>
                  <a:lnTo>
                    <a:pt x="2527538" y="11080"/>
                  </a:lnTo>
                  <a:lnTo>
                    <a:pt x="2551879" y="40712"/>
                  </a:lnTo>
                  <a:lnTo>
                    <a:pt x="2556899" y="65951"/>
                  </a:lnTo>
                  <a:lnTo>
                    <a:pt x="2556899" y="329748"/>
                  </a:lnTo>
                  <a:lnTo>
                    <a:pt x="2551717" y="355419"/>
                  </a:lnTo>
                  <a:lnTo>
                    <a:pt x="2537583" y="376383"/>
                  </a:lnTo>
                  <a:lnTo>
                    <a:pt x="2516619" y="390517"/>
                  </a:lnTo>
                  <a:lnTo>
                    <a:pt x="2490948" y="3956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96074" y="1416499"/>
              <a:ext cx="2557145" cy="396240"/>
            </a:xfrm>
            <a:custGeom>
              <a:avLst/>
              <a:gdLst/>
              <a:ahLst/>
              <a:cxnLst/>
              <a:rect l="l" t="t" r="r" b="b"/>
              <a:pathLst>
                <a:path w="2557145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2490948" y="0"/>
                  </a:lnTo>
                  <a:lnTo>
                    <a:pt x="2527538" y="11080"/>
                  </a:lnTo>
                  <a:lnTo>
                    <a:pt x="2551879" y="40712"/>
                  </a:lnTo>
                  <a:lnTo>
                    <a:pt x="2556899" y="65951"/>
                  </a:lnTo>
                  <a:lnTo>
                    <a:pt x="2556899" y="329748"/>
                  </a:lnTo>
                  <a:lnTo>
                    <a:pt x="2551717" y="355419"/>
                  </a:lnTo>
                  <a:lnTo>
                    <a:pt x="2537583" y="376383"/>
                  </a:lnTo>
                  <a:lnTo>
                    <a:pt x="2516619" y="390517"/>
                  </a:lnTo>
                  <a:lnTo>
                    <a:pt x="2490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747403" y="1479729"/>
            <a:ext cx="12541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5" b="1">
                <a:solidFill>
                  <a:srgbClr val="F6F6F6"/>
                </a:solidFill>
                <a:latin typeface="Tahoma"/>
                <a:cs typeface="Tahoma"/>
              </a:rPr>
              <a:t>Bag</a:t>
            </a:r>
            <a:r>
              <a:rPr dirty="0" sz="1500" spc="-8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b="1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500" spc="-9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20" b="1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"/>
              <a:t>Tokenization</a:t>
            </a:r>
            <a:endParaRPr sz="3000"/>
          </a:p>
        </p:txBody>
      </p:sp>
      <p:grpSp>
        <p:nvGrpSpPr>
          <p:cNvPr id="3" name="object 3" descr=""/>
          <p:cNvGrpSpPr/>
          <p:nvPr/>
        </p:nvGrpSpPr>
        <p:grpSpPr>
          <a:xfrm>
            <a:off x="639937" y="1931424"/>
            <a:ext cx="7864475" cy="934719"/>
            <a:chOff x="639937" y="1931424"/>
            <a:chExt cx="7864475" cy="934719"/>
          </a:xfrm>
        </p:grpSpPr>
        <p:sp>
          <p:nvSpPr>
            <p:cNvPr id="4" name="object 4" descr=""/>
            <p:cNvSpPr/>
            <p:nvPr/>
          </p:nvSpPr>
          <p:spPr>
            <a:xfrm>
              <a:off x="644699" y="19361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7700496" y="924599"/>
                  </a:move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4699" y="19361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0" y="154103"/>
                  </a:move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34109" y="2119976"/>
            <a:ext cx="7270750" cy="54165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719580" marR="5080" indent="-1707514">
              <a:lnSpc>
                <a:spcPts val="2030"/>
              </a:lnSpc>
              <a:spcBef>
                <a:spcPts val="175"/>
              </a:spcBef>
            </a:pPr>
            <a:r>
              <a:rPr dirty="0" sz="1700" spc="7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90">
                <a:solidFill>
                  <a:srgbClr val="F6F6F6"/>
                </a:solidFill>
                <a:latin typeface="Tahoma"/>
                <a:cs typeface="Tahoma"/>
              </a:rPr>
              <a:t>process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75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F6F6F6"/>
                </a:solidFill>
                <a:latin typeface="Tahoma"/>
                <a:cs typeface="Tahoma"/>
              </a:rPr>
              <a:t>dismantling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6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65">
                <a:solidFill>
                  <a:srgbClr val="F6F6F6"/>
                </a:solidFill>
                <a:latin typeface="Tahoma"/>
                <a:cs typeface="Tahoma"/>
              </a:rPr>
              <a:t>sentences,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60">
                <a:solidFill>
                  <a:srgbClr val="F6F6F6"/>
                </a:solidFill>
                <a:latin typeface="Tahoma"/>
                <a:cs typeface="Tahoma"/>
              </a:rPr>
              <a:t>paragraphs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7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70">
                <a:solidFill>
                  <a:srgbClr val="F6F6F6"/>
                </a:solidFill>
                <a:latin typeface="Tahoma"/>
                <a:cs typeface="Tahoma"/>
              </a:rPr>
              <a:t>articles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F6F6F6"/>
                </a:solidFill>
                <a:latin typeface="Tahoma"/>
                <a:cs typeface="Tahoma"/>
              </a:rPr>
              <a:t>into </a:t>
            </a:r>
            <a:r>
              <a:rPr dirty="0" sz="1700" spc="45">
                <a:solidFill>
                  <a:srgbClr val="F6F6F6"/>
                </a:solidFill>
                <a:latin typeface="Tahoma"/>
                <a:cs typeface="Tahoma"/>
              </a:rPr>
              <a:t>smaller</a:t>
            </a:r>
            <a:r>
              <a:rPr dirty="0" sz="1700" spc="-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70">
                <a:solidFill>
                  <a:srgbClr val="F6F6F6"/>
                </a:solidFill>
                <a:latin typeface="Tahoma"/>
                <a:cs typeface="Tahoma"/>
              </a:rPr>
              <a:t>chunks</a:t>
            </a:r>
            <a:r>
              <a:rPr dirty="0" sz="1700" spc="-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65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dirty="0" sz="1700" spc="-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70">
                <a:solidFill>
                  <a:srgbClr val="F6F6F6"/>
                </a:solidFill>
                <a:latin typeface="Tahoma"/>
                <a:cs typeface="Tahoma"/>
              </a:rPr>
              <a:t>called</a:t>
            </a:r>
            <a:r>
              <a:rPr dirty="0" sz="1700" spc="-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F6F6F6"/>
                </a:solidFill>
                <a:latin typeface="Tahoma"/>
                <a:cs typeface="Tahoma"/>
              </a:rPr>
              <a:t>tokenization</a:t>
            </a:r>
            <a:r>
              <a:rPr dirty="0" sz="1700" spc="-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-5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V4</dc:title>
  <dcterms:created xsi:type="dcterms:W3CDTF">2025-03-06T06:07:19Z</dcterms:created>
  <dcterms:modified xsi:type="dcterms:W3CDTF">2025-03-06T06:07:19Z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