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98" y="374633"/>
            <a:ext cx="520065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520065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8854" y="2231600"/>
            <a:ext cx="5786290" cy="129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04CEB81-7EAB-CDD1-BC9E-F0C98B34BC49}"/>
              </a:ext>
            </a:extLst>
          </p:cNvPr>
          <p:cNvGrpSpPr/>
          <p:nvPr userDrawn="1"/>
        </p:nvGrpSpPr>
        <p:grpSpPr>
          <a:xfrm>
            <a:off x="7543800" y="380201"/>
            <a:ext cx="1402276" cy="291396"/>
            <a:chOff x="478702" y="6051353"/>
            <a:chExt cx="2486748" cy="51675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2C5606-071D-3D35-4F58-3761004D7EDA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1158B78-06A0-D988-B34F-7817524EAC3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636BF33-97CA-DDB9-3268-E373EFA5426B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FF6F6E8-A5EA-A089-F707-D08720C33841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AA1C177-3E82-0515-BE7D-B58AEB590EB1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CC0F5AB0-40B5-27E4-6002-46436648D89E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D913D76-ACAD-C6A5-B730-79382718A369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8C84C0B-54E4-8585-8782-3E67964E9E3A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E12A6AA-C9D2-6A11-4293-4C0EB4EF2086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640D132-8715-9C64-82F5-6E9CA64B956C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13940C0-DDFC-CAF0-0B75-DDD1C4D188E9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D995195-82FD-6001-147D-8BD7254A9FFF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BDDDF6-AEB0-B535-78F9-2163175B38B7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BDA126B7-2B7F-B146-A160-07D5E4727405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8002031-E1B9-ED47-4478-42F44CB477C4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758517A-E572-D986-73FE-3EF1815BCA20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32" name="Picture 31" descr="A blue and black logo&#10;&#10;Description automatically generated">
              <a:extLst>
                <a:ext uri="{FF2B5EF4-FFF2-40B4-BE49-F238E27FC236}">
                  <a16:creationId xmlns:a16="http://schemas.microsoft.com/office/drawing/2014/main" id="{0046C239-F2B4-1351-4F06-2CF3F649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80D9408-40CA-E4A2-3597-3B71537771F8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22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016427"/>
            <a:ext cx="405828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NLP: Recurrent Neural Network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1: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RNN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A30802-D253-AFC4-9CB9-179979FDC1B7}"/>
              </a:ext>
            </a:extLst>
          </p:cNvPr>
          <p:cNvGrpSpPr/>
          <p:nvPr/>
        </p:nvGrpSpPr>
        <p:grpSpPr>
          <a:xfrm>
            <a:off x="350324" y="4476750"/>
            <a:ext cx="1783276" cy="370568"/>
            <a:chOff x="478702" y="6051353"/>
            <a:chExt cx="2486748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814894-EB9A-648B-7C75-533DA98736C2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71F1DD-D2DA-49A7-CC25-9D52B48C5519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9B681E-2C3D-ACB7-153D-415CCB609B73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D65E6B95-A1BF-C884-3520-6F6271AFAEA4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22F510C-86FC-F6F6-8F46-A159A3360F84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424A018-6740-AE92-9314-C4B072F22DE3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D6F67F8-D4EE-EED7-C588-FF3E82265667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34FE38C-7101-7DA2-D277-EB742EAC1297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19FD039-49BF-0349-DDE5-66E51D1A5779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5B51D05-ACF2-58CA-7AB8-5B3A3D408C96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5E7EC5F-468C-6150-0B61-72BCF36E7094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C70361F-7CE4-9757-A0D2-C80B0932236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A93BADF-0EB9-979C-DB17-A576E5DF0A33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8238951-F09A-7777-EF91-577F20FCCE10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1BFBCC2-C60A-AE8B-0A84-253FB5336176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18435C1-F414-8369-782E-87E9F7FBD4B9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3EA0434C-572A-8FE7-9536-95B30A75F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761DD1B-50B7-6877-8023-280AD55644BF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142562" y="2611587"/>
            <a:ext cx="207010" cy="181610"/>
            <a:chOff x="4142562" y="2611587"/>
            <a:chExt cx="207010" cy="181610"/>
          </a:xfrm>
        </p:grpSpPr>
        <p:sp>
          <p:nvSpPr>
            <p:cNvPr id="4" name="object 4"/>
            <p:cNvSpPr/>
            <p:nvPr/>
          </p:nvSpPr>
          <p:spPr>
            <a:xfrm>
              <a:off x="4147325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7325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04562" y="2611587"/>
            <a:ext cx="207010" cy="181610"/>
            <a:chOff x="4904562" y="2611587"/>
            <a:chExt cx="207010" cy="181610"/>
          </a:xfrm>
        </p:grpSpPr>
        <p:sp>
          <p:nvSpPr>
            <p:cNvPr id="7" name="object 7"/>
            <p:cNvSpPr/>
            <p:nvPr/>
          </p:nvSpPr>
          <p:spPr>
            <a:xfrm>
              <a:off x="4909325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9325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11537" y="2611587"/>
            <a:ext cx="207010" cy="181610"/>
            <a:chOff x="5611537" y="2611587"/>
            <a:chExt cx="207010" cy="181610"/>
          </a:xfrm>
        </p:grpSpPr>
        <p:sp>
          <p:nvSpPr>
            <p:cNvPr id="10" name="object 10"/>
            <p:cNvSpPr/>
            <p:nvPr/>
          </p:nvSpPr>
          <p:spPr>
            <a:xfrm>
              <a:off x="5616299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16299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318512" y="2611587"/>
            <a:ext cx="207010" cy="181610"/>
            <a:chOff x="6318512" y="2611587"/>
            <a:chExt cx="207010" cy="181610"/>
          </a:xfrm>
        </p:grpSpPr>
        <p:sp>
          <p:nvSpPr>
            <p:cNvPr id="13" name="object 13"/>
            <p:cNvSpPr/>
            <p:nvPr/>
          </p:nvSpPr>
          <p:spPr>
            <a:xfrm>
              <a:off x="6323274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4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3274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4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97975" y="853075"/>
            <a:ext cx="6939280" cy="3903345"/>
            <a:chOff x="2197975" y="853075"/>
            <a:chExt cx="6939280" cy="390334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975" y="853075"/>
              <a:ext cx="6939187" cy="3902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69324" y="19024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565499" y="304199"/>
                  </a:moveTo>
                  <a:lnTo>
                    <a:pt x="0" y="304199"/>
                  </a:lnTo>
                  <a:lnTo>
                    <a:pt x="0" y="0"/>
                  </a:lnTo>
                  <a:lnTo>
                    <a:pt x="565499" y="0"/>
                  </a:lnTo>
                  <a:lnTo>
                    <a:pt x="565499" y="304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69324" y="19024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0" y="0"/>
                  </a:moveTo>
                  <a:lnTo>
                    <a:pt x="565499" y="0"/>
                  </a:lnTo>
                  <a:lnTo>
                    <a:pt x="565499" y="304199"/>
                  </a:lnTo>
                  <a:lnTo>
                    <a:pt x="0" y="30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6072" y="2027574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199499" y="1027499"/>
                  </a:moveTo>
                  <a:lnTo>
                    <a:pt x="0" y="1027499"/>
                  </a:ln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6072" y="2027574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0" y="1027499"/>
                  </a:move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lnTo>
                    <a:pt x="0" y="102749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4355" y="1248859"/>
              <a:ext cx="2849295" cy="33004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524649" y="358245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15550" y="3575417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33750" y="355340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2675" y="357540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36675" y="25521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19200" y="25521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86637" y="255207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03750" y="255207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07850" y="2590063"/>
            <a:ext cx="19304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0"/>
              </a:lnSpc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7600" y="4379374"/>
            <a:ext cx="2572385" cy="205104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663575" algn="l"/>
                <a:tab pos="1483360" algn="l"/>
                <a:tab pos="2085975" algn="l"/>
              </a:tabLst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	</a:t>
            </a:r>
            <a:r>
              <a:rPr sz="1800" baseline="2314" dirty="0">
                <a:solidFill>
                  <a:srgbClr val="FFFFFF"/>
                </a:solidFill>
                <a:latin typeface="Tahoma"/>
                <a:cs typeface="Tahoma"/>
              </a:rPr>
              <a:t>game	is	</a:t>
            </a:r>
            <a:r>
              <a:rPr sz="1800" baseline="4629" dirty="0">
                <a:solidFill>
                  <a:srgbClr val="FFFFFF"/>
                </a:solidFill>
                <a:latin typeface="Tahoma"/>
                <a:cs typeface="Tahoma"/>
              </a:rPr>
              <a:t>bad</a:t>
            </a:r>
            <a:endParaRPr sz="1800" baseline="4629">
              <a:latin typeface="Tahoma"/>
              <a:cs typeface="Tahom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61024" y="1047974"/>
            <a:ext cx="7097395" cy="3331210"/>
            <a:chOff x="1561024" y="1047974"/>
            <a:chExt cx="7097395" cy="3331210"/>
          </a:xfrm>
        </p:grpSpPr>
        <p:sp>
          <p:nvSpPr>
            <p:cNvPr id="33" name="object 33"/>
            <p:cNvSpPr/>
            <p:nvPr/>
          </p:nvSpPr>
          <p:spPr>
            <a:xfrm>
              <a:off x="2900997" y="1047978"/>
              <a:ext cx="5753100" cy="3255645"/>
            </a:xfrm>
            <a:custGeom>
              <a:avLst/>
              <a:gdLst/>
              <a:ahLst/>
              <a:cxnLst/>
              <a:rect l="l" t="t" r="r" b="b"/>
              <a:pathLst>
                <a:path w="5753100" h="3255645">
                  <a:moveTo>
                    <a:pt x="1111199" y="0"/>
                  </a:moveTo>
                  <a:lnTo>
                    <a:pt x="0" y="0"/>
                  </a:lnTo>
                  <a:lnTo>
                    <a:pt x="0" y="3255302"/>
                  </a:lnTo>
                  <a:lnTo>
                    <a:pt x="1111199" y="3255302"/>
                  </a:lnTo>
                  <a:lnTo>
                    <a:pt x="1111199" y="0"/>
                  </a:lnTo>
                  <a:close/>
                </a:path>
                <a:path w="5753100" h="3255645">
                  <a:moveTo>
                    <a:pt x="5752566" y="1129576"/>
                  </a:moveTo>
                  <a:lnTo>
                    <a:pt x="4055465" y="1129576"/>
                  </a:lnTo>
                  <a:lnTo>
                    <a:pt x="4055465" y="1917979"/>
                  </a:lnTo>
                  <a:lnTo>
                    <a:pt x="5752566" y="1917979"/>
                  </a:lnTo>
                  <a:lnTo>
                    <a:pt x="5752566" y="1129576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56475" y="2177549"/>
              <a:ext cx="1697355" cy="788670"/>
            </a:xfrm>
            <a:custGeom>
              <a:avLst/>
              <a:gdLst/>
              <a:ahLst/>
              <a:cxnLst/>
              <a:rect l="l" t="t" r="r" b="b"/>
              <a:pathLst>
                <a:path w="1697354" h="788669">
                  <a:moveTo>
                    <a:pt x="0" y="0"/>
                  </a:moveTo>
                  <a:lnTo>
                    <a:pt x="1697099" y="0"/>
                  </a:lnTo>
                  <a:lnTo>
                    <a:pt x="1697099" y="788399"/>
                  </a:lnTo>
                  <a:lnTo>
                    <a:pt x="0" y="788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024" y="1892300"/>
              <a:ext cx="458776" cy="20196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87112" y="4030435"/>
              <a:ext cx="4445" cy="334645"/>
            </a:xfrm>
            <a:custGeom>
              <a:avLst/>
              <a:gdLst/>
              <a:ahLst/>
              <a:cxnLst/>
              <a:rect l="l" t="t" r="r" b="b"/>
              <a:pathLst>
                <a:path w="4444" h="334645">
                  <a:moveTo>
                    <a:pt x="0" y="334364"/>
                  </a:moveTo>
                  <a:lnTo>
                    <a:pt x="4362" y="0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9993" y="3886482"/>
              <a:ext cx="122963" cy="15885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87099" y="1619685"/>
              <a:ext cx="4445" cy="334645"/>
            </a:xfrm>
            <a:custGeom>
              <a:avLst/>
              <a:gdLst/>
              <a:ahLst/>
              <a:cxnLst/>
              <a:rect l="l" t="t" r="r" b="b"/>
              <a:pathLst>
                <a:path w="4444" h="334644">
                  <a:moveTo>
                    <a:pt x="0" y="334364"/>
                  </a:moveTo>
                  <a:lnTo>
                    <a:pt x="4362" y="0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9981" y="1475732"/>
              <a:ext cx="122963" cy="15885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008874" y="2178949"/>
              <a:ext cx="770255" cy="1445895"/>
            </a:xfrm>
            <a:custGeom>
              <a:avLst/>
              <a:gdLst/>
              <a:ahLst/>
              <a:cxnLst/>
              <a:rect l="l" t="t" r="r" b="b"/>
              <a:pathLst>
                <a:path w="770255" h="1445895">
                  <a:moveTo>
                    <a:pt x="0" y="0"/>
                  </a:moveTo>
                  <a:lnTo>
                    <a:pt x="48982" y="1614"/>
                  </a:lnTo>
                  <a:lnTo>
                    <a:pt x="97108" y="6389"/>
                  </a:lnTo>
                  <a:lnTo>
                    <a:pt x="144273" y="14223"/>
                  </a:lnTo>
                  <a:lnTo>
                    <a:pt x="190373" y="25015"/>
                  </a:lnTo>
                  <a:lnTo>
                    <a:pt x="235303" y="38664"/>
                  </a:lnTo>
                  <a:lnTo>
                    <a:pt x="278958" y="55067"/>
                  </a:lnTo>
                  <a:lnTo>
                    <a:pt x="321233" y="74123"/>
                  </a:lnTo>
                  <a:lnTo>
                    <a:pt x="362025" y="95731"/>
                  </a:lnTo>
                  <a:lnTo>
                    <a:pt x="401227" y="119789"/>
                  </a:lnTo>
                  <a:lnTo>
                    <a:pt x="438737" y="146196"/>
                  </a:lnTo>
                  <a:lnTo>
                    <a:pt x="474448" y="174850"/>
                  </a:lnTo>
                  <a:lnTo>
                    <a:pt x="508256" y="205649"/>
                  </a:lnTo>
                  <a:lnTo>
                    <a:pt x="540057" y="238492"/>
                  </a:lnTo>
                  <a:lnTo>
                    <a:pt x="569745" y="273278"/>
                  </a:lnTo>
                  <a:lnTo>
                    <a:pt x="597217" y="309905"/>
                  </a:lnTo>
                  <a:lnTo>
                    <a:pt x="622367" y="348270"/>
                  </a:lnTo>
                  <a:lnTo>
                    <a:pt x="645091" y="388274"/>
                  </a:lnTo>
                  <a:lnTo>
                    <a:pt x="665285" y="429814"/>
                  </a:lnTo>
                  <a:lnTo>
                    <a:pt x="682843" y="472789"/>
                  </a:lnTo>
                  <a:lnTo>
                    <a:pt x="697660" y="517098"/>
                  </a:lnTo>
                  <a:lnTo>
                    <a:pt x="709633" y="562637"/>
                  </a:lnTo>
                  <a:lnTo>
                    <a:pt x="718656" y="609308"/>
                  </a:lnTo>
                  <a:lnTo>
                    <a:pt x="724626" y="657006"/>
                  </a:lnTo>
                  <a:lnTo>
                    <a:pt x="727436" y="705632"/>
                  </a:lnTo>
                  <a:lnTo>
                    <a:pt x="726999" y="754336"/>
                  </a:lnTo>
                  <a:lnTo>
                    <a:pt x="723361" y="802266"/>
                  </a:lnTo>
                  <a:lnTo>
                    <a:pt x="716623" y="849316"/>
                  </a:lnTo>
                  <a:lnTo>
                    <a:pt x="706883" y="895379"/>
                  </a:lnTo>
                  <a:lnTo>
                    <a:pt x="694242" y="940348"/>
                  </a:lnTo>
                  <a:lnTo>
                    <a:pt x="678799" y="984118"/>
                  </a:lnTo>
                  <a:lnTo>
                    <a:pt x="660654" y="1026581"/>
                  </a:lnTo>
                  <a:lnTo>
                    <a:pt x="639906" y="1067632"/>
                  </a:lnTo>
                  <a:lnTo>
                    <a:pt x="616655" y="1107164"/>
                  </a:lnTo>
                  <a:lnTo>
                    <a:pt x="591001" y="1145069"/>
                  </a:lnTo>
                  <a:lnTo>
                    <a:pt x="563042" y="1181243"/>
                  </a:lnTo>
                  <a:lnTo>
                    <a:pt x="532879" y="1215579"/>
                  </a:lnTo>
                  <a:lnTo>
                    <a:pt x="500612" y="1247969"/>
                  </a:lnTo>
                  <a:lnTo>
                    <a:pt x="466339" y="1278308"/>
                  </a:lnTo>
                  <a:lnTo>
                    <a:pt x="430161" y="1306489"/>
                  </a:lnTo>
                  <a:lnTo>
                    <a:pt x="392177" y="1332406"/>
                  </a:lnTo>
                  <a:lnTo>
                    <a:pt x="352486" y="1355952"/>
                  </a:lnTo>
                  <a:lnTo>
                    <a:pt x="311189" y="1377021"/>
                  </a:lnTo>
                  <a:lnTo>
                    <a:pt x="268384" y="1395506"/>
                  </a:lnTo>
                  <a:lnTo>
                    <a:pt x="224173" y="1411301"/>
                  </a:lnTo>
                  <a:lnTo>
                    <a:pt x="178653" y="1424299"/>
                  </a:lnTo>
                  <a:lnTo>
                    <a:pt x="131924" y="1434395"/>
                  </a:lnTo>
                  <a:lnTo>
                    <a:pt x="84088" y="1441481"/>
                  </a:lnTo>
                  <a:lnTo>
                    <a:pt x="35241" y="1445451"/>
                  </a:lnTo>
                </a:path>
                <a:path w="770255" h="1445895">
                  <a:moveTo>
                    <a:pt x="727649" y="671724"/>
                  </a:moveTo>
                  <a:lnTo>
                    <a:pt x="637049" y="602124"/>
                  </a:lnTo>
                </a:path>
                <a:path w="770255" h="1445895">
                  <a:moveTo>
                    <a:pt x="726174" y="671724"/>
                  </a:moveTo>
                  <a:lnTo>
                    <a:pt x="769674" y="577524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66925" y="4483013"/>
            <a:ext cx="7912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Input (X</a:t>
            </a:r>
            <a:r>
              <a:rPr sz="1350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12203" y="1307725"/>
            <a:ext cx="2133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59775" y="1282924"/>
            <a:ext cx="8229600" cy="3524885"/>
          </a:xfrm>
          <a:custGeom>
            <a:avLst/>
            <a:gdLst/>
            <a:ahLst/>
            <a:cxnLst/>
            <a:rect l="l" t="t" r="r" b="b"/>
            <a:pathLst>
              <a:path w="8229600" h="3524885">
                <a:moveTo>
                  <a:pt x="0" y="462059"/>
                </a:moveTo>
                <a:lnTo>
                  <a:pt x="2385" y="414816"/>
                </a:lnTo>
                <a:lnTo>
                  <a:pt x="9387" y="368938"/>
                </a:lnTo>
                <a:lnTo>
                  <a:pt x="20773" y="324656"/>
                </a:lnTo>
                <a:lnTo>
                  <a:pt x="36310" y="282204"/>
                </a:lnTo>
                <a:lnTo>
                  <a:pt x="55768" y="241814"/>
                </a:lnTo>
                <a:lnTo>
                  <a:pt x="78912" y="203717"/>
                </a:lnTo>
                <a:lnTo>
                  <a:pt x="105511" y="168146"/>
                </a:lnTo>
                <a:lnTo>
                  <a:pt x="135334" y="135334"/>
                </a:lnTo>
                <a:lnTo>
                  <a:pt x="168146" y="105511"/>
                </a:lnTo>
                <a:lnTo>
                  <a:pt x="203717" y="78912"/>
                </a:lnTo>
                <a:lnTo>
                  <a:pt x="241814" y="55768"/>
                </a:lnTo>
                <a:lnTo>
                  <a:pt x="282204" y="36310"/>
                </a:lnTo>
                <a:lnTo>
                  <a:pt x="324656" y="20773"/>
                </a:lnTo>
                <a:lnTo>
                  <a:pt x="368938" y="9387"/>
                </a:lnTo>
                <a:lnTo>
                  <a:pt x="414816" y="2385"/>
                </a:lnTo>
                <a:lnTo>
                  <a:pt x="462059" y="0"/>
                </a:lnTo>
                <a:lnTo>
                  <a:pt x="2310240" y="0"/>
                </a:lnTo>
                <a:lnTo>
                  <a:pt x="2362377" y="2949"/>
                </a:lnTo>
                <a:lnTo>
                  <a:pt x="2413447" y="11672"/>
                </a:lnTo>
                <a:lnTo>
                  <a:pt x="2462998" y="25981"/>
                </a:lnTo>
                <a:lnTo>
                  <a:pt x="2510578" y="45689"/>
                </a:lnTo>
                <a:lnTo>
                  <a:pt x="2555734" y="70609"/>
                </a:lnTo>
                <a:lnTo>
                  <a:pt x="2598014" y="100553"/>
                </a:lnTo>
                <a:lnTo>
                  <a:pt x="2636965" y="135333"/>
                </a:lnTo>
                <a:lnTo>
                  <a:pt x="2671746" y="174285"/>
                </a:lnTo>
                <a:lnTo>
                  <a:pt x="2701690" y="216565"/>
                </a:lnTo>
                <a:lnTo>
                  <a:pt x="2726610" y="261721"/>
                </a:lnTo>
                <a:lnTo>
                  <a:pt x="2746318" y="309301"/>
                </a:lnTo>
                <a:lnTo>
                  <a:pt x="2760627" y="358852"/>
                </a:lnTo>
                <a:lnTo>
                  <a:pt x="2769350" y="409922"/>
                </a:lnTo>
                <a:lnTo>
                  <a:pt x="2772299" y="462059"/>
                </a:lnTo>
                <a:lnTo>
                  <a:pt x="2772299" y="3062340"/>
                </a:lnTo>
                <a:lnTo>
                  <a:pt x="2769914" y="3109583"/>
                </a:lnTo>
                <a:lnTo>
                  <a:pt x="2762912" y="3155461"/>
                </a:lnTo>
                <a:lnTo>
                  <a:pt x="2751526" y="3199742"/>
                </a:lnTo>
                <a:lnTo>
                  <a:pt x="2735989" y="3242194"/>
                </a:lnTo>
                <a:lnTo>
                  <a:pt x="2716531" y="3282585"/>
                </a:lnTo>
                <a:lnTo>
                  <a:pt x="2693387" y="3320682"/>
                </a:lnTo>
                <a:lnTo>
                  <a:pt x="2666788" y="3356253"/>
                </a:lnTo>
                <a:lnTo>
                  <a:pt x="2636965" y="3389065"/>
                </a:lnTo>
                <a:lnTo>
                  <a:pt x="2604153" y="3418888"/>
                </a:lnTo>
                <a:lnTo>
                  <a:pt x="2568582" y="3445487"/>
                </a:lnTo>
                <a:lnTo>
                  <a:pt x="2530485" y="3468631"/>
                </a:lnTo>
                <a:lnTo>
                  <a:pt x="2490095" y="3488089"/>
                </a:lnTo>
                <a:lnTo>
                  <a:pt x="2447643" y="3503626"/>
                </a:lnTo>
                <a:lnTo>
                  <a:pt x="2403361" y="3515012"/>
                </a:lnTo>
                <a:lnTo>
                  <a:pt x="2357483" y="3522014"/>
                </a:lnTo>
                <a:lnTo>
                  <a:pt x="2310240" y="3524399"/>
                </a:lnTo>
                <a:lnTo>
                  <a:pt x="462059" y="3524399"/>
                </a:lnTo>
                <a:lnTo>
                  <a:pt x="414816" y="3522014"/>
                </a:lnTo>
                <a:lnTo>
                  <a:pt x="368938" y="3515012"/>
                </a:lnTo>
                <a:lnTo>
                  <a:pt x="324656" y="3503626"/>
                </a:lnTo>
                <a:lnTo>
                  <a:pt x="282204" y="3488089"/>
                </a:lnTo>
                <a:lnTo>
                  <a:pt x="241814" y="3468631"/>
                </a:lnTo>
                <a:lnTo>
                  <a:pt x="203717" y="3445487"/>
                </a:lnTo>
                <a:lnTo>
                  <a:pt x="168146" y="3418888"/>
                </a:lnTo>
                <a:lnTo>
                  <a:pt x="135334" y="3389065"/>
                </a:lnTo>
                <a:lnTo>
                  <a:pt x="105511" y="3356253"/>
                </a:lnTo>
                <a:lnTo>
                  <a:pt x="78912" y="3320682"/>
                </a:lnTo>
                <a:lnTo>
                  <a:pt x="55768" y="3282585"/>
                </a:lnTo>
                <a:lnTo>
                  <a:pt x="36310" y="3242194"/>
                </a:lnTo>
                <a:lnTo>
                  <a:pt x="20773" y="3199742"/>
                </a:lnTo>
                <a:lnTo>
                  <a:pt x="9387" y="3155461"/>
                </a:lnTo>
                <a:lnTo>
                  <a:pt x="2385" y="3109583"/>
                </a:lnTo>
                <a:lnTo>
                  <a:pt x="0" y="3062340"/>
                </a:lnTo>
                <a:lnTo>
                  <a:pt x="0" y="462059"/>
                </a:lnTo>
                <a:close/>
              </a:path>
              <a:path w="8229600" h="3524885">
                <a:moveTo>
                  <a:pt x="2984124" y="587411"/>
                </a:moveTo>
                <a:lnTo>
                  <a:pt x="2986072" y="539234"/>
                </a:lnTo>
                <a:lnTo>
                  <a:pt x="2991813" y="492130"/>
                </a:lnTo>
                <a:lnTo>
                  <a:pt x="3001196" y="446249"/>
                </a:lnTo>
                <a:lnTo>
                  <a:pt x="3014071" y="401744"/>
                </a:lnTo>
                <a:lnTo>
                  <a:pt x="3030286" y="358764"/>
                </a:lnTo>
                <a:lnTo>
                  <a:pt x="3049690" y="317462"/>
                </a:lnTo>
                <a:lnTo>
                  <a:pt x="3072132" y="277988"/>
                </a:lnTo>
                <a:lnTo>
                  <a:pt x="3097461" y="240493"/>
                </a:lnTo>
                <a:lnTo>
                  <a:pt x="3125525" y="205130"/>
                </a:lnTo>
                <a:lnTo>
                  <a:pt x="3156173" y="172048"/>
                </a:lnTo>
                <a:lnTo>
                  <a:pt x="3189255" y="141400"/>
                </a:lnTo>
                <a:lnTo>
                  <a:pt x="3224619" y="113336"/>
                </a:lnTo>
                <a:lnTo>
                  <a:pt x="3262113" y="88007"/>
                </a:lnTo>
                <a:lnTo>
                  <a:pt x="3301587" y="65565"/>
                </a:lnTo>
                <a:lnTo>
                  <a:pt x="3342889" y="46161"/>
                </a:lnTo>
                <a:lnTo>
                  <a:pt x="3385869" y="29946"/>
                </a:lnTo>
                <a:lnTo>
                  <a:pt x="3430374" y="17071"/>
                </a:lnTo>
                <a:lnTo>
                  <a:pt x="3476255" y="7688"/>
                </a:lnTo>
                <a:lnTo>
                  <a:pt x="3523359" y="1947"/>
                </a:lnTo>
                <a:lnTo>
                  <a:pt x="3571536" y="0"/>
                </a:lnTo>
                <a:lnTo>
                  <a:pt x="7641913" y="0"/>
                </a:lnTo>
                <a:lnTo>
                  <a:pt x="7693562" y="2273"/>
                </a:lnTo>
                <a:lnTo>
                  <a:pt x="7744468" y="9019"/>
                </a:lnTo>
                <a:lnTo>
                  <a:pt x="7794360" y="20125"/>
                </a:lnTo>
                <a:lnTo>
                  <a:pt x="7842968" y="35479"/>
                </a:lnTo>
                <a:lnTo>
                  <a:pt x="7890021" y="54969"/>
                </a:lnTo>
                <a:lnTo>
                  <a:pt x="7935249" y="78483"/>
                </a:lnTo>
                <a:lnTo>
                  <a:pt x="7978381" y="105909"/>
                </a:lnTo>
                <a:lnTo>
                  <a:pt x="8019146" y="137135"/>
                </a:lnTo>
                <a:lnTo>
                  <a:pt x="8057275" y="172048"/>
                </a:lnTo>
                <a:lnTo>
                  <a:pt x="8092189" y="210177"/>
                </a:lnTo>
                <a:lnTo>
                  <a:pt x="8123415" y="250943"/>
                </a:lnTo>
                <a:lnTo>
                  <a:pt x="8150841" y="294075"/>
                </a:lnTo>
                <a:lnTo>
                  <a:pt x="8174355" y="339303"/>
                </a:lnTo>
                <a:lnTo>
                  <a:pt x="8193846" y="386356"/>
                </a:lnTo>
                <a:lnTo>
                  <a:pt x="8209199" y="434964"/>
                </a:lnTo>
                <a:lnTo>
                  <a:pt x="8220305" y="484856"/>
                </a:lnTo>
                <a:lnTo>
                  <a:pt x="8227051" y="535762"/>
                </a:lnTo>
                <a:lnTo>
                  <a:pt x="8229324" y="587411"/>
                </a:lnTo>
                <a:lnTo>
                  <a:pt x="8229324" y="2936988"/>
                </a:lnTo>
                <a:lnTo>
                  <a:pt x="8227377" y="2985165"/>
                </a:lnTo>
                <a:lnTo>
                  <a:pt x="8221636" y="3032269"/>
                </a:lnTo>
                <a:lnTo>
                  <a:pt x="8212253" y="3078150"/>
                </a:lnTo>
                <a:lnTo>
                  <a:pt x="8199378" y="3122655"/>
                </a:lnTo>
                <a:lnTo>
                  <a:pt x="8183163" y="3165635"/>
                </a:lnTo>
                <a:lnTo>
                  <a:pt x="8163759" y="3206937"/>
                </a:lnTo>
                <a:lnTo>
                  <a:pt x="8141317" y="3246411"/>
                </a:lnTo>
                <a:lnTo>
                  <a:pt x="8115988" y="3283905"/>
                </a:lnTo>
                <a:lnTo>
                  <a:pt x="8087924" y="3319269"/>
                </a:lnTo>
                <a:lnTo>
                  <a:pt x="8057276" y="3352351"/>
                </a:lnTo>
                <a:lnTo>
                  <a:pt x="8024194" y="3382999"/>
                </a:lnTo>
                <a:lnTo>
                  <a:pt x="7988831" y="3411063"/>
                </a:lnTo>
                <a:lnTo>
                  <a:pt x="7951336" y="3436392"/>
                </a:lnTo>
                <a:lnTo>
                  <a:pt x="7911862" y="3458834"/>
                </a:lnTo>
                <a:lnTo>
                  <a:pt x="7870560" y="3478238"/>
                </a:lnTo>
                <a:lnTo>
                  <a:pt x="7827580" y="3494453"/>
                </a:lnTo>
                <a:lnTo>
                  <a:pt x="7783075" y="3507328"/>
                </a:lnTo>
                <a:lnTo>
                  <a:pt x="7737194" y="3516711"/>
                </a:lnTo>
                <a:lnTo>
                  <a:pt x="7690090" y="3522452"/>
                </a:lnTo>
                <a:lnTo>
                  <a:pt x="7641913" y="3524399"/>
                </a:lnTo>
                <a:lnTo>
                  <a:pt x="3571536" y="3524399"/>
                </a:lnTo>
                <a:lnTo>
                  <a:pt x="3523359" y="3522452"/>
                </a:lnTo>
                <a:lnTo>
                  <a:pt x="3476255" y="3516711"/>
                </a:lnTo>
                <a:lnTo>
                  <a:pt x="3430374" y="3507328"/>
                </a:lnTo>
                <a:lnTo>
                  <a:pt x="3385869" y="3494453"/>
                </a:lnTo>
                <a:lnTo>
                  <a:pt x="3342889" y="3478238"/>
                </a:lnTo>
                <a:lnTo>
                  <a:pt x="3301587" y="3458834"/>
                </a:lnTo>
                <a:lnTo>
                  <a:pt x="3262113" y="3436392"/>
                </a:lnTo>
                <a:lnTo>
                  <a:pt x="3224619" y="3411063"/>
                </a:lnTo>
                <a:lnTo>
                  <a:pt x="3189255" y="3382999"/>
                </a:lnTo>
                <a:lnTo>
                  <a:pt x="3156173" y="3352351"/>
                </a:lnTo>
                <a:lnTo>
                  <a:pt x="3125525" y="3319269"/>
                </a:lnTo>
                <a:lnTo>
                  <a:pt x="3097461" y="3283905"/>
                </a:lnTo>
                <a:lnTo>
                  <a:pt x="3072132" y="3246411"/>
                </a:lnTo>
                <a:lnTo>
                  <a:pt x="3049690" y="3206937"/>
                </a:lnTo>
                <a:lnTo>
                  <a:pt x="3030286" y="3165635"/>
                </a:lnTo>
                <a:lnTo>
                  <a:pt x="3014071" y="3122655"/>
                </a:lnTo>
                <a:lnTo>
                  <a:pt x="3001196" y="3078150"/>
                </a:lnTo>
                <a:lnTo>
                  <a:pt x="2991813" y="3032269"/>
                </a:lnTo>
                <a:lnTo>
                  <a:pt x="2986072" y="2985165"/>
                </a:lnTo>
                <a:lnTo>
                  <a:pt x="2984124" y="2936988"/>
                </a:lnTo>
                <a:lnTo>
                  <a:pt x="2984124" y="587411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09374" y="2920538"/>
            <a:ext cx="1143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7975" y="853075"/>
            <a:ext cx="6939280" cy="3903345"/>
            <a:chOff x="2197975" y="853075"/>
            <a:chExt cx="6939280" cy="3903345"/>
          </a:xfrm>
        </p:grpSpPr>
        <p:sp>
          <p:nvSpPr>
            <p:cNvPr id="3" name="object 3"/>
            <p:cNvSpPr/>
            <p:nvPr/>
          </p:nvSpPr>
          <p:spPr>
            <a:xfrm>
              <a:off x="7413674" y="2177550"/>
              <a:ext cx="1697355" cy="788670"/>
            </a:xfrm>
            <a:custGeom>
              <a:avLst/>
              <a:gdLst/>
              <a:ahLst/>
              <a:cxnLst/>
              <a:rect l="l" t="t" r="r" b="b"/>
              <a:pathLst>
                <a:path w="1697354" h="788669">
                  <a:moveTo>
                    <a:pt x="0" y="0"/>
                  </a:moveTo>
                  <a:lnTo>
                    <a:pt x="1697099" y="0"/>
                  </a:lnTo>
                  <a:lnTo>
                    <a:pt x="1697099" y="788399"/>
                  </a:lnTo>
                  <a:lnTo>
                    <a:pt x="0" y="788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7975" y="853075"/>
              <a:ext cx="6939187" cy="3902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369324" y="19024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565499" y="304199"/>
                  </a:moveTo>
                  <a:lnTo>
                    <a:pt x="0" y="304199"/>
                  </a:lnTo>
                  <a:lnTo>
                    <a:pt x="0" y="0"/>
                  </a:lnTo>
                  <a:lnTo>
                    <a:pt x="565499" y="0"/>
                  </a:lnTo>
                  <a:lnTo>
                    <a:pt x="565499" y="304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9324" y="19024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0" y="0"/>
                  </a:moveTo>
                  <a:lnTo>
                    <a:pt x="565499" y="0"/>
                  </a:lnTo>
                  <a:lnTo>
                    <a:pt x="565499" y="304199"/>
                  </a:lnTo>
                  <a:lnTo>
                    <a:pt x="0" y="30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6072" y="2027574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199499" y="1027499"/>
                  </a:moveTo>
                  <a:lnTo>
                    <a:pt x="0" y="1027499"/>
                  </a:ln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6072" y="2027574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0" y="1027499"/>
                  </a:move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lnTo>
                    <a:pt x="0" y="102749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142562" y="2611587"/>
            <a:ext cx="207010" cy="181610"/>
            <a:chOff x="4142562" y="2611587"/>
            <a:chExt cx="207010" cy="181610"/>
          </a:xfrm>
        </p:grpSpPr>
        <p:sp>
          <p:nvSpPr>
            <p:cNvPr id="10" name="object 10"/>
            <p:cNvSpPr/>
            <p:nvPr/>
          </p:nvSpPr>
          <p:spPr>
            <a:xfrm>
              <a:off x="4147325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47325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904562" y="2611587"/>
            <a:ext cx="207010" cy="181610"/>
            <a:chOff x="4904562" y="2611587"/>
            <a:chExt cx="207010" cy="181610"/>
          </a:xfrm>
        </p:grpSpPr>
        <p:sp>
          <p:nvSpPr>
            <p:cNvPr id="13" name="object 13"/>
            <p:cNvSpPr/>
            <p:nvPr/>
          </p:nvSpPr>
          <p:spPr>
            <a:xfrm>
              <a:off x="4909325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9325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611537" y="2611587"/>
            <a:ext cx="207010" cy="181610"/>
            <a:chOff x="5611537" y="2611587"/>
            <a:chExt cx="207010" cy="181610"/>
          </a:xfrm>
        </p:grpSpPr>
        <p:sp>
          <p:nvSpPr>
            <p:cNvPr id="16" name="object 16"/>
            <p:cNvSpPr/>
            <p:nvPr/>
          </p:nvSpPr>
          <p:spPr>
            <a:xfrm>
              <a:off x="5616299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16299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318512" y="2611587"/>
            <a:ext cx="207010" cy="181610"/>
            <a:chOff x="6318512" y="2611587"/>
            <a:chExt cx="207010" cy="181610"/>
          </a:xfrm>
        </p:grpSpPr>
        <p:sp>
          <p:nvSpPr>
            <p:cNvPr id="19" name="object 19"/>
            <p:cNvSpPr/>
            <p:nvPr/>
          </p:nvSpPr>
          <p:spPr>
            <a:xfrm>
              <a:off x="6323274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4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23274" y="26163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4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24649" y="358245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5550" y="3575417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33750" y="355340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22675" y="357540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36675" y="25521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19200" y="25521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6637" y="255207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4355" y="1248859"/>
            <a:ext cx="2849295" cy="33004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303750" y="255207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35837" y="2572204"/>
            <a:ext cx="173863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7600" y="4379374"/>
            <a:ext cx="2572385" cy="205104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663575" algn="l"/>
                <a:tab pos="1483360" algn="l"/>
                <a:tab pos="2085975" algn="l"/>
              </a:tabLst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	</a:t>
            </a:r>
            <a:r>
              <a:rPr sz="1800" baseline="2314" dirty="0">
                <a:solidFill>
                  <a:srgbClr val="FFFFFF"/>
                </a:solidFill>
                <a:latin typeface="Tahoma"/>
                <a:cs typeface="Tahoma"/>
              </a:rPr>
              <a:t>game	is	</a:t>
            </a:r>
            <a:r>
              <a:rPr sz="1800" baseline="4629" dirty="0">
                <a:solidFill>
                  <a:srgbClr val="FFFFFF"/>
                </a:solidFill>
                <a:latin typeface="Tahoma"/>
                <a:cs typeface="Tahoma"/>
              </a:rPr>
              <a:t>bad</a:t>
            </a:r>
            <a:endParaRPr sz="1800" baseline="4629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901000" y="1047974"/>
            <a:ext cx="1111250" cy="3255645"/>
          </a:xfrm>
          <a:custGeom>
            <a:avLst/>
            <a:gdLst/>
            <a:ahLst/>
            <a:cxnLst/>
            <a:rect l="l" t="t" r="r" b="b"/>
            <a:pathLst>
              <a:path w="1111250" h="3255645">
                <a:moveTo>
                  <a:pt x="1111199" y="3255299"/>
                </a:moveTo>
                <a:lnTo>
                  <a:pt x="0" y="3255299"/>
                </a:lnTo>
                <a:lnTo>
                  <a:pt x="0" y="0"/>
                </a:lnTo>
                <a:lnTo>
                  <a:pt x="1111199" y="0"/>
                </a:lnTo>
                <a:lnTo>
                  <a:pt x="1111199" y="32552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366925" y="4483013"/>
            <a:ext cx="7912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Input (X</a:t>
            </a:r>
            <a:r>
              <a:rPr sz="1350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57200" y="3987024"/>
            <a:ext cx="1160780" cy="299720"/>
          </a:xfrm>
          <a:custGeom>
            <a:avLst/>
            <a:gdLst/>
            <a:ahLst/>
            <a:cxnLst/>
            <a:rect l="l" t="t" r="r" b="b"/>
            <a:pathLst>
              <a:path w="1160780" h="299720">
                <a:moveTo>
                  <a:pt x="1110448" y="299699"/>
                </a:moveTo>
                <a:lnTo>
                  <a:pt x="49950" y="299699"/>
                </a:lnTo>
                <a:lnTo>
                  <a:pt x="30507" y="295774"/>
                </a:lnTo>
                <a:lnTo>
                  <a:pt x="14630" y="285069"/>
                </a:lnTo>
                <a:lnTo>
                  <a:pt x="3925" y="269192"/>
                </a:lnTo>
                <a:lnTo>
                  <a:pt x="0" y="249748"/>
                </a:lnTo>
                <a:lnTo>
                  <a:pt x="0" y="49951"/>
                </a:lnTo>
                <a:lnTo>
                  <a:pt x="3925" y="30507"/>
                </a:lnTo>
                <a:lnTo>
                  <a:pt x="14630" y="14630"/>
                </a:lnTo>
                <a:lnTo>
                  <a:pt x="30507" y="3925"/>
                </a:lnTo>
                <a:lnTo>
                  <a:pt x="49950" y="0"/>
                </a:lnTo>
                <a:lnTo>
                  <a:pt x="1110448" y="0"/>
                </a:lnTo>
                <a:lnTo>
                  <a:pt x="1145769" y="14630"/>
                </a:lnTo>
                <a:lnTo>
                  <a:pt x="1160399" y="49951"/>
                </a:lnTo>
                <a:lnTo>
                  <a:pt x="1160399" y="249748"/>
                </a:lnTo>
                <a:lnTo>
                  <a:pt x="1156474" y="269192"/>
                </a:lnTo>
                <a:lnTo>
                  <a:pt x="1145769" y="285069"/>
                </a:lnTo>
                <a:lnTo>
                  <a:pt x="1129892" y="295774"/>
                </a:lnTo>
                <a:lnTo>
                  <a:pt x="1110448" y="2996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80144" y="4012288"/>
            <a:ext cx="9144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Input Layer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69475" y="2171562"/>
            <a:ext cx="299720" cy="1492250"/>
          </a:xfrm>
          <a:custGeom>
            <a:avLst/>
            <a:gdLst/>
            <a:ahLst/>
            <a:cxnLst/>
            <a:rect l="l" t="t" r="r" b="b"/>
            <a:pathLst>
              <a:path w="299719" h="1492250">
                <a:moveTo>
                  <a:pt x="249748" y="1492199"/>
                </a:moveTo>
                <a:lnTo>
                  <a:pt x="49950" y="1492199"/>
                </a:lnTo>
                <a:lnTo>
                  <a:pt x="30507" y="1488274"/>
                </a:lnTo>
                <a:lnTo>
                  <a:pt x="14630" y="1477569"/>
                </a:lnTo>
                <a:lnTo>
                  <a:pt x="3925" y="1461692"/>
                </a:lnTo>
                <a:lnTo>
                  <a:pt x="0" y="1442248"/>
                </a:lnTo>
                <a:lnTo>
                  <a:pt x="0" y="49950"/>
                </a:lnTo>
                <a:lnTo>
                  <a:pt x="14630" y="14630"/>
                </a:lnTo>
                <a:lnTo>
                  <a:pt x="49950" y="0"/>
                </a:lnTo>
                <a:lnTo>
                  <a:pt x="249748" y="0"/>
                </a:lnTo>
                <a:lnTo>
                  <a:pt x="268582" y="3802"/>
                </a:lnTo>
                <a:lnTo>
                  <a:pt x="269009" y="3802"/>
                </a:lnTo>
                <a:lnTo>
                  <a:pt x="285069" y="14630"/>
                </a:lnTo>
                <a:lnTo>
                  <a:pt x="295774" y="30507"/>
                </a:lnTo>
                <a:lnTo>
                  <a:pt x="299699" y="49950"/>
                </a:lnTo>
                <a:lnTo>
                  <a:pt x="299699" y="1442248"/>
                </a:lnTo>
                <a:lnTo>
                  <a:pt x="295774" y="1461692"/>
                </a:lnTo>
                <a:lnTo>
                  <a:pt x="285069" y="1477569"/>
                </a:lnTo>
                <a:lnTo>
                  <a:pt x="269192" y="1488274"/>
                </a:lnTo>
                <a:lnTo>
                  <a:pt x="249748" y="14921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111580" y="2376186"/>
            <a:ext cx="205184" cy="10826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Hidden Layer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10250" y="1556750"/>
            <a:ext cx="1254760" cy="299720"/>
          </a:xfrm>
          <a:custGeom>
            <a:avLst/>
            <a:gdLst/>
            <a:ahLst/>
            <a:cxnLst/>
            <a:rect l="l" t="t" r="r" b="b"/>
            <a:pathLst>
              <a:path w="1254760" h="299719">
                <a:moveTo>
                  <a:pt x="1204348" y="299699"/>
                </a:moveTo>
                <a:lnTo>
                  <a:pt x="49950" y="299699"/>
                </a:lnTo>
                <a:lnTo>
                  <a:pt x="30507" y="295774"/>
                </a:lnTo>
                <a:lnTo>
                  <a:pt x="14630" y="285069"/>
                </a:lnTo>
                <a:lnTo>
                  <a:pt x="3925" y="269192"/>
                </a:lnTo>
                <a:lnTo>
                  <a:pt x="0" y="249748"/>
                </a:lnTo>
                <a:lnTo>
                  <a:pt x="0" y="49950"/>
                </a:lnTo>
                <a:lnTo>
                  <a:pt x="3925" y="30507"/>
                </a:lnTo>
                <a:lnTo>
                  <a:pt x="14630" y="14630"/>
                </a:lnTo>
                <a:lnTo>
                  <a:pt x="30507" y="3925"/>
                </a:lnTo>
                <a:lnTo>
                  <a:pt x="49950" y="0"/>
                </a:lnTo>
                <a:lnTo>
                  <a:pt x="1204348" y="0"/>
                </a:lnTo>
                <a:lnTo>
                  <a:pt x="1239669" y="14630"/>
                </a:lnTo>
                <a:lnTo>
                  <a:pt x="1254299" y="49950"/>
                </a:lnTo>
                <a:lnTo>
                  <a:pt x="1254299" y="249748"/>
                </a:lnTo>
                <a:lnTo>
                  <a:pt x="1250374" y="269192"/>
                </a:lnTo>
                <a:lnTo>
                  <a:pt x="1239669" y="285069"/>
                </a:lnTo>
                <a:lnTo>
                  <a:pt x="1223792" y="295774"/>
                </a:lnTo>
                <a:lnTo>
                  <a:pt x="1204348" y="2996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8333" y="1403375"/>
            <a:ext cx="16510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180" algn="r">
              <a:lnSpc>
                <a:spcPts val="1545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350" baseline="-33950">
              <a:latin typeface="Tahoma"/>
              <a:cs typeface="Tahoma"/>
            </a:endParaRPr>
          </a:p>
          <a:p>
            <a:pPr marL="25400">
              <a:lnSpc>
                <a:spcPts val="1545"/>
              </a:lnSpc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Output Layer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55012" y="1278162"/>
            <a:ext cx="2781935" cy="3534410"/>
            <a:chOff x="255012" y="1278162"/>
            <a:chExt cx="2781935" cy="3534410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1025" y="1892300"/>
              <a:ext cx="458776" cy="20196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787112" y="4030435"/>
              <a:ext cx="4445" cy="334645"/>
            </a:xfrm>
            <a:custGeom>
              <a:avLst/>
              <a:gdLst/>
              <a:ahLst/>
              <a:cxnLst/>
              <a:rect l="l" t="t" r="r" b="b"/>
              <a:pathLst>
                <a:path w="4444" h="334645">
                  <a:moveTo>
                    <a:pt x="0" y="334364"/>
                  </a:moveTo>
                  <a:lnTo>
                    <a:pt x="4362" y="0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9993" y="3886482"/>
              <a:ext cx="122963" cy="15885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787100" y="1619685"/>
              <a:ext cx="4445" cy="334645"/>
            </a:xfrm>
            <a:custGeom>
              <a:avLst/>
              <a:gdLst/>
              <a:ahLst/>
              <a:cxnLst/>
              <a:rect l="l" t="t" r="r" b="b"/>
              <a:pathLst>
                <a:path w="4444" h="334644">
                  <a:moveTo>
                    <a:pt x="0" y="334364"/>
                  </a:moveTo>
                  <a:lnTo>
                    <a:pt x="4362" y="0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9981" y="1475732"/>
              <a:ext cx="122963" cy="15885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008875" y="2178949"/>
              <a:ext cx="770255" cy="1445895"/>
            </a:xfrm>
            <a:custGeom>
              <a:avLst/>
              <a:gdLst/>
              <a:ahLst/>
              <a:cxnLst/>
              <a:rect l="l" t="t" r="r" b="b"/>
              <a:pathLst>
                <a:path w="770255" h="1445895">
                  <a:moveTo>
                    <a:pt x="0" y="0"/>
                  </a:moveTo>
                  <a:lnTo>
                    <a:pt x="48982" y="1614"/>
                  </a:lnTo>
                  <a:lnTo>
                    <a:pt x="97108" y="6389"/>
                  </a:lnTo>
                  <a:lnTo>
                    <a:pt x="144273" y="14223"/>
                  </a:lnTo>
                  <a:lnTo>
                    <a:pt x="190373" y="25015"/>
                  </a:lnTo>
                  <a:lnTo>
                    <a:pt x="235303" y="38664"/>
                  </a:lnTo>
                  <a:lnTo>
                    <a:pt x="278958" y="55067"/>
                  </a:lnTo>
                  <a:lnTo>
                    <a:pt x="321233" y="74123"/>
                  </a:lnTo>
                  <a:lnTo>
                    <a:pt x="362025" y="95731"/>
                  </a:lnTo>
                  <a:lnTo>
                    <a:pt x="401227" y="119789"/>
                  </a:lnTo>
                  <a:lnTo>
                    <a:pt x="438737" y="146196"/>
                  </a:lnTo>
                  <a:lnTo>
                    <a:pt x="474448" y="174850"/>
                  </a:lnTo>
                  <a:lnTo>
                    <a:pt x="508256" y="205649"/>
                  </a:lnTo>
                  <a:lnTo>
                    <a:pt x="540057" y="238492"/>
                  </a:lnTo>
                  <a:lnTo>
                    <a:pt x="569745" y="273278"/>
                  </a:lnTo>
                  <a:lnTo>
                    <a:pt x="597217" y="309905"/>
                  </a:lnTo>
                  <a:lnTo>
                    <a:pt x="622367" y="348270"/>
                  </a:lnTo>
                  <a:lnTo>
                    <a:pt x="645091" y="388274"/>
                  </a:lnTo>
                  <a:lnTo>
                    <a:pt x="665285" y="429814"/>
                  </a:lnTo>
                  <a:lnTo>
                    <a:pt x="682843" y="472789"/>
                  </a:lnTo>
                  <a:lnTo>
                    <a:pt x="697660" y="517098"/>
                  </a:lnTo>
                  <a:lnTo>
                    <a:pt x="709633" y="562637"/>
                  </a:lnTo>
                  <a:lnTo>
                    <a:pt x="718656" y="609308"/>
                  </a:lnTo>
                  <a:lnTo>
                    <a:pt x="724626" y="657006"/>
                  </a:lnTo>
                  <a:lnTo>
                    <a:pt x="727436" y="705632"/>
                  </a:lnTo>
                  <a:lnTo>
                    <a:pt x="726999" y="754336"/>
                  </a:lnTo>
                  <a:lnTo>
                    <a:pt x="723361" y="802266"/>
                  </a:lnTo>
                  <a:lnTo>
                    <a:pt x="716623" y="849316"/>
                  </a:lnTo>
                  <a:lnTo>
                    <a:pt x="706883" y="895379"/>
                  </a:lnTo>
                  <a:lnTo>
                    <a:pt x="694242" y="940348"/>
                  </a:lnTo>
                  <a:lnTo>
                    <a:pt x="678799" y="984118"/>
                  </a:lnTo>
                  <a:lnTo>
                    <a:pt x="660654" y="1026581"/>
                  </a:lnTo>
                  <a:lnTo>
                    <a:pt x="639906" y="1067632"/>
                  </a:lnTo>
                  <a:lnTo>
                    <a:pt x="616655" y="1107164"/>
                  </a:lnTo>
                  <a:lnTo>
                    <a:pt x="591001" y="1145069"/>
                  </a:lnTo>
                  <a:lnTo>
                    <a:pt x="563042" y="1181243"/>
                  </a:lnTo>
                  <a:lnTo>
                    <a:pt x="532879" y="1215579"/>
                  </a:lnTo>
                  <a:lnTo>
                    <a:pt x="500612" y="1247969"/>
                  </a:lnTo>
                  <a:lnTo>
                    <a:pt x="466339" y="1278308"/>
                  </a:lnTo>
                  <a:lnTo>
                    <a:pt x="430161" y="1306489"/>
                  </a:lnTo>
                  <a:lnTo>
                    <a:pt x="392177" y="1332406"/>
                  </a:lnTo>
                  <a:lnTo>
                    <a:pt x="352486" y="1355952"/>
                  </a:lnTo>
                  <a:lnTo>
                    <a:pt x="311189" y="1377021"/>
                  </a:lnTo>
                  <a:lnTo>
                    <a:pt x="268384" y="1395506"/>
                  </a:lnTo>
                  <a:lnTo>
                    <a:pt x="224173" y="1411301"/>
                  </a:lnTo>
                  <a:lnTo>
                    <a:pt x="178653" y="1424299"/>
                  </a:lnTo>
                  <a:lnTo>
                    <a:pt x="131924" y="1434395"/>
                  </a:lnTo>
                  <a:lnTo>
                    <a:pt x="84088" y="1441481"/>
                  </a:lnTo>
                  <a:lnTo>
                    <a:pt x="35241" y="1445451"/>
                  </a:lnTo>
                </a:path>
                <a:path w="770255" h="1445895">
                  <a:moveTo>
                    <a:pt x="727649" y="671724"/>
                  </a:moveTo>
                  <a:lnTo>
                    <a:pt x="637049" y="602124"/>
                  </a:lnTo>
                </a:path>
                <a:path w="770255" h="1445895">
                  <a:moveTo>
                    <a:pt x="726174" y="671724"/>
                  </a:moveTo>
                  <a:lnTo>
                    <a:pt x="769674" y="577524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9775" y="1282924"/>
              <a:ext cx="2772410" cy="3524885"/>
            </a:xfrm>
            <a:custGeom>
              <a:avLst/>
              <a:gdLst/>
              <a:ahLst/>
              <a:cxnLst/>
              <a:rect l="l" t="t" r="r" b="b"/>
              <a:pathLst>
                <a:path w="2772410" h="3524885">
                  <a:moveTo>
                    <a:pt x="0" y="462059"/>
                  </a:moveTo>
                  <a:lnTo>
                    <a:pt x="2385" y="414816"/>
                  </a:lnTo>
                  <a:lnTo>
                    <a:pt x="9387" y="368938"/>
                  </a:lnTo>
                  <a:lnTo>
                    <a:pt x="20773" y="324656"/>
                  </a:lnTo>
                  <a:lnTo>
                    <a:pt x="36310" y="282204"/>
                  </a:lnTo>
                  <a:lnTo>
                    <a:pt x="55768" y="241814"/>
                  </a:lnTo>
                  <a:lnTo>
                    <a:pt x="78912" y="203717"/>
                  </a:lnTo>
                  <a:lnTo>
                    <a:pt x="105511" y="168146"/>
                  </a:lnTo>
                  <a:lnTo>
                    <a:pt x="135334" y="135334"/>
                  </a:lnTo>
                  <a:lnTo>
                    <a:pt x="168146" y="105511"/>
                  </a:lnTo>
                  <a:lnTo>
                    <a:pt x="203717" y="78912"/>
                  </a:lnTo>
                  <a:lnTo>
                    <a:pt x="241814" y="55768"/>
                  </a:lnTo>
                  <a:lnTo>
                    <a:pt x="282204" y="36310"/>
                  </a:lnTo>
                  <a:lnTo>
                    <a:pt x="324656" y="20773"/>
                  </a:lnTo>
                  <a:lnTo>
                    <a:pt x="368938" y="9387"/>
                  </a:lnTo>
                  <a:lnTo>
                    <a:pt x="414816" y="2385"/>
                  </a:lnTo>
                  <a:lnTo>
                    <a:pt x="462059" y="0"/>
                  </a:lnTo>
                  <a:lnTo>
                    <a:pt x="2310240" y="0"/>
                  </a:lnTo>
                  <a:lnTo>
                    <a:pt x="2362377" y="2949"/>
                  </a:lnTo>
                  <a:lnTo>
                    <a:pt x="2413447" y="11672"/>
                  </a:lnTo>
                  <a:lnTo>
                    <a:pt x="2462998" y="25981"/>
                  </a:lnTo>
                  <a:lnTo>
                    <a:pt x="2510578" y="45689"/>
                  </a:lnTo>
                  <a:lnTo>
                    <a:pt x="2555734" y="70609"/>
                  </a:lnTo>
                  <a:lnTo>
                    <a:pt x="2598014" y="100553"/>
                  </a:lnTo>
                  <a:lnTo>
                    <a:pt x="2636965" y="135333"/>
                  </a:lnTo>
                  <a:lnTo>
                    <a:pt x="2671746" y="174285"/>
                  </a:lnTo>
                  <a:lnTo>
                    <a:pt x="2701690" y="216565"/>
                  </a:lnTo>
                  <a:lnTo>
                    <a:pt x="2726610" y="261721"/>
                  </a:lnTo>
                  <a:lnTo>
                    <a:pt x="2746318" y="309301"/>
                  </a:lnTo>
                  <a:lnTo>
                    <a:pt x="2760627" y="358852"/>
                  </a:lnTo>
                  <a:lnTo>
                    <a:pt x="2769350" y="409922"/>
                  </a:lnTo>
                  <a:lnTo>
                    <a:pt x="2772299" y="462059"/>
                  </a:lnTo>
                  <a:lnTo>
                    <a:pt x="2772299" y="3062340"/>
                  </a:lnTo>
                  <a:lnTo>
                    <a:pt x="2769914" y="3109583"/>
                  </a:lnTo>
                  <a:lnTo>
                    <a:pt x="2762912" y="3155461"/>
                  </a:lnTo>
                  <a:lnTo>
                    <a:pt x="2751526" y="3199742"/>
                  </a:lnTo>
                  <a:lnTo>
                    <a:pt x="2735989" y="3242194"/>
                  </a:lnTo>
                  <a:lnTo>
                    <a:pt x="2716531" y="3282585"/>
                  </a:lnTo>
                  <a:lnTo>
                    <a:pt x="2693387" y="3320682"/>
                  </a:lnTo>
                  <a:lnTo>
                    <a:pt x="2666788" y="3356253"/>
                  </a:lnTo>
                  <a:lnTo>
                    <a:pt x="2636965" y="3389065"/>
                  </a:lnTo>
                  <a:lnTo>
                    <a:pt x="2604153" y="3418888"/>
                  </a:lnTo>
                  <a:lnTo>
                    <a:pt x="2568582" y="3445487"/>
                  </a:lnTo>
                  <a:lnTo>
                    <a:pt x="2530485" y="3468631"/>
                  </a:lnTo>
                  <a:lnTo>
                    <a:pt x="2490095" y="3488089"/>
                  </a:lnTo>
                  <a:lnTo>
                    <a:pt x="2447643" y="3503626"/>
                  </a:lnTo>
                  <a:lnTo>
                    <a:pt x="2403361" y="3515012"/>
                  </a:lnTo>
                  <a:lnTo>
                    <a:pt x="2357483" y="3522014"/>
                  </a:lnTo>
                  <a:lnTo>
                    <a:pt x="2310240" y="3524399"/>
                  </a:lnTo>
                  <a:lnTo>
                    <a:pt x="462059" y="3524399"/>
                  </a:lnTo>
                  <a:lnTo>
                    <a:pt x="414816" y="3522014"/>
                  </a:lnTo>
                  <a:lnTo>
                    <a:pt x="368938" y="3515012"/>
                  </a:lnTo>
                  <a:lnTo>
                    <a:pt x="324656" y="3503626"/>
                  </a:lnTo>
                  <a:lnTo>
                    <a:pt x="282204" y="3488089"/>
                  </a:lnTo>
                  <a:lnTo>
                    <a:pt x="241814" y="3468631"/>
                  </a:lnTo>
                  <a:lnTo>
                    <a:pt x="203717" y="3445487"/>
                  </a:lnTo>
                  <a:lnTo>
                    <a:pt x="168146" y="3418888"/>
                  </a:lnTo>
                  <a:lnTo>
                    <a:pt x="135334" y="3389065"/>
                  </a:lnTo>
                  <a:lnTo>
                    <a:pt x="105511" y="3356253"/>
                  </a:lnTo>
                  <a:lnTo>
                    <a:pt x="78912" y="3320682"/>
                  </a:lnTo>
                  <a:lnTo>
                    <a:pt x="55768" y="3282585"/>
                  </a:lnTo>
                  <a:lnTo>
                    <a:pt x="36310" y="3242194"/>
                  </a:lnTo>
                  <a:lnTo>
                    <a:pt x="20773" y="3199742"/>
                  </a:lnTo>
                  <a:lnTo>
                    <a:pt x="9387" y="3155461"/>
                  </a:lnTo>
                  <a:lnTo>
                    <a:pt x="2385" y="3109583"/>
                  </a:lnTo>
                  <a:lnTo>
                    <a:pt x="0" y="3062340"/>
                  </a:lnTo>
                  <a:lnTo>
                    <a:pt x="0" y="462059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239137" y="1278162"/>
            <a:ext cx="5419725" cy="3534410"/>
            <a:chOff x="3239137" y="1278162"/>
            <a:chExt cx="5419725" cy="3534410"/>
          </a:xfrm>
        </p:grpSpPr>
        <p:sp>
          <p:nvSpPr>
            <p:cNvPr id="50" name="object 50"/>
            <p:cNvSpPr/>
            <p:nvPr/>
          </p:nvSpPr>
          <p:spPr>
            <a:xfrm>
              <a:off x="6956474" y="2177550"/>
              <a:ext cx="1697355" cy="788670"/>
            </a:xfrm>
            <a:custGeom>
              <a:avLst/>
              <a:gdLst/>
              <a:ahLst/>
              <a:cxnLst/>
              <a:rect l="l" t="t" r="r" b="b"/>
              <a:pathLst>
                <a:path w="1697354" h="788669">
                  <a:moveTo>
                    <a:pt x="1697099" y="788399"/>
                  </a:moveTo>
                  <a:lnTo>
                    <a:pt x="0" y="788399"/>
                  </a:lnTo>
                  <a:lnTo>
                    <a:pt x="0" y="0"/>
                  </a:lnTo>
                  <a:lnTo>
                    <a:pt x="1697099" y="0"/>
                  </a:lnTo>
                  <a:lnTo>
                    <a:pt x="1697099" y="7883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56474" y="2177550"/>
              <a:ext cx="1697355" cy="788670"/>
            </a:xfrm>
            <a:custGeom>
              <a:avLst/>
              <a:gdLst/>
              <a:ahLst/>
              <a:cxnLst/>
              <a:rect l="l" t="t" r="r" b="b"/>
              <a:pathLst>
                <a:path w="1697354" h="788669">
                  <a:moveTo>
                    <a:pt x="0" y="0"/>
                  </a:moveTo>
                  <a:lnTo>
                    <a:pt x="1697099" y="0"/>
                  </a:lnTo>
                  <a:lnTo>
                    <a:pt x="1697099" y="788399"/>
                  </a:lnTo>
                  <a:lnTo>
                    <a:pt x="0" y="788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243900" y="1282924"/>
              <a:ext cx="5245735" cy="3524885"/>
            </a:xfrm>
            <a:custGeom>
              <a:avLst/>
              <a:gdLst/>
              <a:ahLst/>
              <a:cxnLst/>
              <a:rect l="l" t="t" r="r" b="b"/>
              <a:pathLst>
                <a:path w="5245734" h="3524885">
                  <a:moveTo>
                    <a:pt x="0" y="587411"/>
                  </a:moveTo>
                  <a:lnTo>
                    <a:pt x="1947" y="539234"/>
                  </a:lnTo>
                  <a:lnTo>
                    <a:pt x="7688" y="492130"/>
                  </a:lnTo>
                  <a:lnTo>
                    <a:pt x="17071" y="446249"/>
                  </a:lnTo>
                  <a:lnTo>
                    <a:pt x="29946" y="401744"/>
                  </a:lnTo>
                  <a:lnTo>
                    <a:pt x="46161" y="358764"/>
                  </a:lnTo>
                  <a:lnTo>
                    <a:pt x="65565" y="317462"/>
                  </a:lnTo>
                  <a:lnTo>
                    <a:pt x="88007" y="277988"/>
                  </a:lnTo>
                  <a:lnTo>
                    <a:pt x="113336" y="240493"/>
                  </a:lnTo>
                  <a:lnTo>
                    <a:pt x="141400" y="205130"/>
                  </a:lnTo>
                  <a:lnTo>
                    <a:pt x="172048" y="172048"/>
                  </a:lnTo>
                  <a:lnTo>
                    <a:pt x="205130" y="141400"/>
                  </a:lnTo>
                  <a:lnTo>
                    <a:pt x="240494" y="113336"/>
                  </a:lnTo>
                  <a:lnTo>
                    <a:pt x="277988" y="88007"/>
                  </a:lnTo>
                  <a:lnTo>
                    <a:pt x="317462" y="65565"/>
                  </a:lnTo>
                  <a:lnTo>
                    <a:pt x="358764" y="46161"/>
                  </a:lnTo>
                  <a:lnTo>
                    <a:pt x="401744" y="29946"/>
                  </a:lnTo>
                  <a:lnTo>
                    <a:pt x="446249" y="17071"/>
                  </a:lnTo>
                  <a:lnTo>
                    <a:pt x="492130" y="7688"/>
                  </a:lnTo>
                  <a:lnTo>
                    <a:pt x="539234" y="1947"/>
                  </a:lnTo>
                  <a:lnTo>
                    <a:pt x="587411" y="0"/>
                  </a:lnTo>
                  <a:lnTo>
                    <a:pt x="4657788" y="0"/>
                  </a:lnTo>
                  <a:lnTo>
                    <a:pt x="4709437" y="2273"/>
                  </a:lnTo>
                  <a:lnTo>
                    <a:pt x="4760343" y="9019"/>
                  </a:lnTo>
                  <a:lnTo>
                    <a:pt x="4810235" y="20125"/>
                  </a:lnTo>
                  <a:lnTo>
                    <a:pt x="4858843" y="35479"/>
                  </a:lnTo>
                  <a:lnTo>
                    <a:pt x="4905896" y="54969"/>
                  </a:lnTo>
                  <a:lnTo>
                    <a:pt x="4951124" y="78483"/>
                  </a:lnTo>
                  <a:lnTo>
                    <a:pt x="4994256" y="105909"/>
                  </a:lnTo>
                  <a:lnTo>
                    <a:pt x="5035021" y="137135"/>
                  </a:lnTo>
                  <a:lnTo>
                    <a:pt x="5073150" y="172048"/>
                  </a:lnTo>
                  <a:lnTo>
                    <a:pt x="5108064" y="210177"/>
                  </a:lnTo>
                  <a:lnTo>
                    <a:pt x="5139290" y="250943"/>
                  </a:lnTo>
                  <a:lnTo>
                    <a:pt x="5166716" y="294075"/>
                  </a:lnTo>
                  <a:lnTo>
                    <a:pt x="5190230" y="339303"/>
                  </a:lnTo>
                  <a:lnTo>
                    <a:pt x="5209721" y="386356"/>
                  </a:lnTo>
                  <a:lnTo>
                    <a:pt x="5225075" y="434964"/>
                  </a:lnTo>
                  <a:lnTo>
                    <a:pt x="5236180" y="484856"/>
                  </a:lnTo>
                  <a:lnTo>
                    <a:pt x="5242926" y="535762"/>
                  </a:lnTo>
                  <a:lnTo>
                    <a:pt x="5245199" y="587411"/>
                  </a:lnTo>
                  <a:lnTo>
                    <a:pt x="5245199" y="2936988"/>
                  </a:lnTo>
                  <a:lnTo>
                    <a:pt x="5243252" y="2985165"/>
                  </a:lnTo>
                  <a:lnTo>
                    <a:pt x="5237511" y="3032269"/>
                  </a:lnTo>
                  <a:lnTo>
                    <a:pt x="5228128" y="3078150"/>
                  </a:lnTo>
                  <a:lnTo>
                    <a:pt x="5215253" y="3122655"/>
                  </a:lnTo>
                  <a:lnTo>
                    <a:pt x="5199038" y="3165635"/>
                  </a:lnTo>
                  <a:lnTo>
                    <a:pt x="5179634" y="3206937"/>
                  </a:lnTo>
                  <a:lnTo>
                    <a:pt x="5157192" y="3246411"/>
                  </a:lnTo>
                  <a:lnTo>
                    <a:pt x="5131863" y="3283905"/>
                  </a:lnTo>
                  <a:lnTo>
                    <a:pt x="5103799" y="3319269"/>
                  </a:lnTo>
                  <a:lnTo>
                    <a:pt x="5073151" y="3352351"/>
                  </a:lnTo>
                  <a:lnTo>
                    <a:pt x="5040069" y="3382999"/>
                  </a:lnTo>
                  <a:lnTo>
                    <a:pt x="5004706" y="3411063"/>
                  </a:lnTo>
                  <a:lnTo>
                    <a:pt x="4967211" y="3436392"/>
                  </a:lnTo>
                  <a:lnTo>
                    <a:pt x="4927737" y="3458834"/>
                  </a:lnTo>
                  <a:lnTo>
                    <a:pt x="4886435" y="3478238"/>
                  </a:lnTo>
                  <a:lnTo>
                    <a:pt x="4843455" y="3494453"/>
                  </a:lnTo>
                  <a:lnTo>
                    <a:pt x="4798950" y="3507328"/>
                  </a:lnTo>
                  <a:lnTo>
                    <a:pt x="4753069" y="3516711"/>
                  </a:lnTo>
                  <a:lnTo>
                    <a:pt x="4705965" y="3522452"/>
                  </a:lnTo>
                  <a:lnTo>
                    <a:pt x="4657788" y="3524399"/>
                  </a:lnTo>
                  <a:lnTo>
                    <a:pt x="587411" y="3524399"/>
                  </a:lnTo>
                  <a:lnTo>
                    <a:pt x="539234" y="3522452"/>
                  </a:lnTo>
                  <a:lnTo>
                    <a:pt x="492130" y="3516711"/>
                  </a:lnTo>
                  <a:lnTo>
                    <a:pt x="446249" y="3507328"/>
                  </a:lnTo>
                  <a:lnTo>
                    <a:pt x="401744" y="3494453"/>
                  </a:lnTo>
                  <a:lnTo>
                    <a:pt x="358764" y="3478238"/>
                  </a:lnTo>
                  <a:lnTo>
                    <a:pt x="317462" y="3458834"/>
                  </a:lnTo>
                  <a:lnTo>
                    <a:pt x="277988" y="3436392"/>
                  </a:lnTo>
                  <a:lnTo>
                    <a:pt x="240494" y="3411063"/>
                  </a:lnTo>
                  <a:lnTo>
                    <a:pt x="205130" y="3382999"/>
                  </a:lnTo>
                  <a:lnTo>
                    <a:pt x="172048" y="3352351"/>
                  </a:lnTo>
                  <a:lnTo>
                    <a:pt x="141400" y="3319269"/>
                  </a:lnTo>
                  <a:lnTo>
                    <a:pt x="113336" y="3283905"/>
                  </a:lnTo>
                  <a:lnTo>
                    <a:pt x="88007" y="3246411"/>
                  </a:lnTo>
                  <a:lnTo>
                    <a:pt x="65565" y="3206937"/>
                  </a:lnTo>
                  <a:lnTo>
                    <a:pt x="46161" y="3165635"/>
                  </a:lnTo>
                  <a:lnTo>
                    <a:pt x="29946" y="3122655"/>
                  </a:lnTo>
                  <a:lnTo>
                    <a:pt x="17071" y="3078150"/>
                  </a:lnTo>
                  <a:lnTo>
                    <a:pt x="7688" y="3032269"/>
                  </a:lnTo>
                  <a:lnTo>
                    <a:pt x="1947" y="2985165"/>
                  </a:lnTo>
                  <a:lnTo>
                    <a:pt x="0" y="2936988"/>
                  </a:lnTo>
                  <a:lnTo>
                    <a:pt x="0" y="587411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43" y="1103216"/>
            <a:ext cx="9118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 Step 1: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4825" y="929275"/>
            <a:ext cx="1967864" cy="3903345"/>
            <a:chOff x="2774825" y="929275"/>
            <a:chExt cx="1967864" cy="3903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5" y="929275"/>
              <a:ext cx="1198825" cy="3902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553" y="4092973"/>
              <a:ext cx="123792" cy="3152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192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92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80512" y="3475612"/>
            <a:ext cx="1040765" cy="1349375"/>
            <a:chOff x="5780512" y="3475612"/>
            <a:chExt cx="1040765" cy="1349375"/>
          </a:xfrm>
        </p:grpSpPr>
        <p:sp>
          <p:nvSpPr>
            <p:cNvPr id="16" name="object 16"/>
            <p:cNvSpPr/>
            <p:nvPr/>
          </p:nvSpPr>
          <p:spPr>
            <a:xfrm>
              <a:off x="5785275" y="3887850"/>
              <a:ext cx="1031240" cy="932180"/>
            </a:xfrm>
            <a:custGeom>
              <a:avLst/>
              <a:gdLst/>
              <a:ahLst/>
              <a:cxnLst/>
              <a:rect l="l" t="t" r="r" b="b"/>
              <a:pathLst>
                <a:path w="1031240" h="932179">
                  <a:moveTo>
                    <a:pt x="0" y="0"/>
                  </a:moveTo>
                  <a:lnTo>
                    <a:pt x="1031099" y="0"/>
                  </a:lnTo>
                  <a:lnTo>
                    <a:pt x="1031099" y="932099"/>
                  </a:lnTo>
                  <a:lnTo>
                    <a:pt x="0" y="9320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85275" y="3480375"/>
              <a:ext cx="950594" cy="777875"/>
            </a:xfrm>
            <a:custGeom>
              <a:avLst/>
              <a:gdLst/>
              <a:ahLst/>
              <a:cxnLst/>
              <a:rect l="l" t="t" r="r" b="b"/>
              <a:pathLst>
                <a:path w="950595" h="777875">
                  <a:moveTo>
                    <a:pt x="950099" y="777299"/>
                  </a:moveTo>
                  <a:lnTo>
                    <a:pt x="0" y="777299"/>
                  </a:lnTo>
                  <a:lnTo>
                    <a:pt x="0" y="0"/>
                  </a:lnTo>
                  <a:lnTo>
                    <a:pt x="950099" y="0"/>
                  </a:lnTo>
                  <a:lnTo>
                    <a:pt x="950099" y="7772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85275" y="3480375"/>
              <a:ext cx="950594" cy="777875"/>
            </a:xfrm>
            <a:custGeom>
              <a:avLst/>
              <a:gdLst/>
              <a:ahLst/>
              <a:cxnLst/>
              <a:rect l="l" t="t" r="r" b="b"/>
              <a:pathLst>
                <a:path w="950595" h="777875">
                  <a:moveTo>
                    <a:pt x="0" y="0"/>
                  </a:moveTo>
                  <a:lnTo>
                    <a:pt x="950099" y="0"/>
                  </a:lnTo>
                  <a:lnTo>
                    <a:pt x="950099" y="777299"/>
                  </a:lnTo>
                  <a:lnTo>
                    <a:pt x="0" y="777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5688724" y="1154124"/>
            <a:ext cx="950594" cy="777875"/>
          </a:xfrm>
          <a:custGeom>
            <a:avLst/>
            <a:gdLst/>
            <a:ahLst/>
            <a:cxnLst/>
            <a:rect l="l" t="t" r="r" b="b"/>
            <a:pathLst>
              <a:path w="950595" h="777875">
                <a:moveTo>
                  <a:pt x="0" y="0"/>
                </a:moveTo>
                <a:lnTo>
                  <a:pt x="950099" y="0"/>
                </a:lnTo>
                <a:lnTo>
                  <a:pt x="950099" y="777299"/>
                </a:lnTo>
                <a:lnTo>
                  <a:pt x="0" y="777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2725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408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9639B1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73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43" y="1103216"/>
            <a:ext cx="911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6F6F6"/>
                </a:solidFill>
                <a:latin typeface="Tahoma"/>
                <a:cs typeface="Tahoma"/>
              </a:rPr>
              <a:t>Step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6F6F6"/>
                </a:solidFill>
                <a:latin typeface="Tahoma"/>
                <a:cs typeface="Tahoma"/>
              </a:rPr>
              <a:t>1: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4825" y="929275"/>
            <a:ext cx="1967864" cy="3903345"/>
            <a:chOff x="2774825" y="929275"/>
            <a:chExt cx="1967864" cy="3903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5" y="929275"/>
              <a:ext cx="1198825" cy="3902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553" y="4092973"/>
              <a:ext cx="123792" cy="3152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192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92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93675" y="262832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88524" y="3517729"/>
            <a:ext cx="419100" cy="354330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spc="-25" dirty="0">
                <a:solidFill>
                  <a:srgbClr val="9639B1"/>
                </a:solidFill>
                <a:latin typeface="Tahoma"/>
                <a:cs typeface="Tahoma"/>
              </a:rPr>
              <a:t>W</a:t>
            </a:r>
            <a:r>
              <a:rPr sz="1050" spc="-37" baseline="-31746" dirty="0">
                <a:solidFill>
                  <a:srgbClr val="9639B1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94553" y="3483373"/>
            <a:ext cx="2244725" cy="810260"/>
            <a:chOff x="3494553" y="3483373"/>
            <a:chExt cx="2244725" cy="81026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91049" y="3907374"/>
              <a:ext cx="1143000" cy="381000"/>
            </a:xfrm>
            <a:custGeom>
              <a:avLst/>
              <a:gdLst/>
              <a:ahLst/>
              <a:cxnLst/>
              <a:rect l="l" t="t" r="r" b="b"/>
              <a:pathLst>
                <a:path w="114300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1079498" y="0"/>
                  </a:lnTo>
                  <a:lnTo>
                    <a:pt x="1124400" y="18599"/>
                  </a:lnTo>
                  <a:lnTo>
                    <a:pt x="1142999" y="63501"/>
                  </a:lnTo>
                  <a:lnTo>
                    <a:pt x="1142999" y="317498"/>
                  </a:lnTo>
                  <a:lnTo>
                    <a:pt x="1138009" y="342216"/>
                  </a:lnTo>
                  <a:lnTo>
                    <a:pt x="1124400" y="362400"/>
                  </a:lnTo>
                  <a:lnTo>
                    <a:pt x="1104216" y="376009"/>
                  </a:lnTo>
                  <a:lnTo>
                    <a:pt x="10794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17865" y="3947380"/>
            <a:ext cx="69151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500" spc="-52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5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500" spc="22" baseline="-30555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500" baseline="-30555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0821" y="4402763"/>
            <a:ext cx="225425" cy="2165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spc="-20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spc="-30" baseline="-34188" dirty="0">
                <a:solidFill>
                  <a:srgbClr val="9639B1"/>
                </a:solidFill>
                <a:latin typeface="Tahoma"/>
                <a:cs typeface="Tahoma"/>
              </a:rPr>
              <a:t>1</a:t>
            </a:r>
            <a:r>
              <a:rPr sz="1000" spc="-2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7316" y="4465555"/>
            <a:ext cx="323850" cy="2101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43" y="1103216"/>
            <a:ext cx="911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6F6F6"/>
                </a:solidFill>
                <a:latin typeface="Tahoma"/>
                <a:cs typeface="Tahoma"/>
              </a:rPr>
              <a:t>Step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6F6F6"/>
                </a:solidFill>
                <a:latin typeface="Tahoma"/>
                <a:cs typeface="Tahoma"/>
              </a:rPr>
              <a:t>1: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4825" y="929275"/>
            <a:ext cx="1967864" cy="3903345"/>
            <a:chOff x="2774825" y="929275"/>
            <a:chExt cx="1967864" cy="3903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5" y="929275"/>
              <a:ext cx="1198825" cy="3902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553" y="4092973"/>
              <a:ext cx="123792" cy="3152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192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92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993675" y="262832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94553" y="3468163"/>
            <a:ext cx="2550160" cy="825500"/>
            <a:chOff x="3494553" y="3468163"/>
            <a:chExt cx="2550160" cy="825500"/>
          </a:xfrm>
        </p:grpSpPr>
        <p:sp>
          <p:nvSpPr>
            <p:cNvPr id="16" name="object 16"/>
            <p:cNvSpPr/>
            <p:nvPr/>
          </p:nvSpPr>
          <p:spPr>
            <a:xfrm>
              <a:off x="3588524" y="3517730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29">
                  <a:moveTo>
                    <a:pt x="4187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418799" y="0"/>
                  </a:lnTo>
                  <a:lnTo>
                    <a:pt x="4187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91049" y="3907375"/>
              <a:ext cx="1448435" cy="381000"/>
            </a:xfrm>
            <a:custGeom>
              <a:avLst/>
              <a:gdLst/>
              <a:ahLst/>
              <a:cxnLst/>
              <a:rect l="l" t="t" r="r" b="b"/>
              <a:pathLst>
                <a:path w="1448435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1384898" y="0"/>
                  </a:lnTo>
                  <a:lnTo>
                    <a:pt x="1429800" y="18599"/>
                  </a:lnTo>
                  <a:lnTo>
                    <a:pt x="1448399" y="63501"/>
                  </a:lnTo>
                  <a:lnTo>
                    <a:pt x="1448399" y="317498"/>
                  </a:lnTo>
                  <a:lnTo>
                    <a:pt x="1443409" y="342216"/>
                  </a:lnTo>
                  <a:lnTo>
                    <a:pt x="1429800" y="362400"/>
                  </a:lnTo>
                  <a:lnTo>
                    <a:pt x="1409616" y="376009"/>
                  </a:lnTo>
                  <a:lnTo>
                    <a:pt x="13848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7324" y="3505130"/>
              <a:ext cx="653415" cy="189865"/>
            </a:xfrm>
            <a:custGeom>
              <a:avLst/>
              <a:gdLst/>
              <a:ahLst/>
              <a:cxnLst/>
              <a:rect l="l" t="t" r="r" b="b"/>
              <a:pathLst>
                <a:path w="653414" h="189864">
                  <a:moveTo>
                    <a:pt x="0" y="189599"/>
                  </a:moveTo>
                  <a:lnTo>
                    <a:pt x="653399" y="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6474" y="3468163"/>
              <a:ext cx="68699" cy="845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484896" y="3049412"/>
            <a:ext cx="3517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0480" indent="-26034">
              <a:lnSpc>
                <a:spcPct val="100000"/>
              </a:lnSpc>
              <a:spcBef>
                <a:spcPts val="100"/>
              </a:spcBef>
            </a:pPr>
            <a:r>
              <a:rPr sz="1100" spc="-20" dirty="0">
                <a:solidFill>
                  <a:srgbClr val="9639B1"/>
                </a:solidFill>
                <a:latin typeface="Tahoma"/>
                <a:cs typeface="Tahoma"/>
              </a:rPr>
              <a:t>Bias (</a:t>
            </a:r>
            <a:r>
              <a:rPr sz="1100" i="1" spc="-20" dirty="0">
                <a:solidFill>
                  <a:srgbClr val="9639B1"/>
                </a:solidFill>
                <a:latin typeface="Trebuchet MS"/>
                <a:cs typeface="Trebuchet MS"/>
              </a:rPr>
              <a:t>b</a:t>
            </a:r>
            <a:r>
              <a:rPr sz="1050" i="1" spc="-30" baseline="-31746" dirty="0">
                <a:solidFill>
                  <a:srgbClr val="9639B1"/>
                </a:solidFill>
                <a:latin typeface="Times New Roman"/>
                <a:cs typeface="Times New Roman"/>
              </a:rPr>
              <a:t>h</a:t>
            </a:r>
            <a:r>
              <a:rPr sz="1100" spc="-2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1549" y="3589532"/>
            <a:ext cx="205740" cy="2362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-25" dirty="0">
                <a:solidFill>
                  <a:srgbClr val="9639B1"/>
                </a:solidFill>
                <a:latin typeface="Tahoma"/>
                <a:cs typeface="Tahoma"/>
              </a:rPr>
              <a:t>W</a:t>
            </a:r>
            <a:r>
              <a:rPr sz="1050" spc="-37" baseline="-31746" dirty="0">
                <a:solidFill>
                  <a:srgbClr val="9639B1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89735" y="3953333"/>
            <a:ext cx="1102360" cy="3124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500" spc="-112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5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500" spc="75" baseline="-30555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spc="-75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500" spc="3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6F6F6"/>
                </a:solidFill>
                <a:latin typeface="Tahoma"/>
                <a:cs typeface="Tahoma"/>
              </a:rPr>
              <a:t>b</a:t>
            </a:r>
            <a:r>
              <a:rPr sz="1500" spc="52" baseline="-305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endParaRPr sz="1500" baseline="-30555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0821" y="4402763"/>
            <a:ext cx="225425" cy="2165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spc="-20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spc="-30" baseline="-34188" dirty="0">
                <a:solidFill>
                  <a:srgbClr val="9639B1"/>
                </a:solidFill>
                <a:latin typeface="Tahoma"/>
                <a:cs typeface="Tahoma"/>
              </a:rPr>
              <a:t>1</a:t>
            </a:r>
            <a:r>
              <a:rPr sz="1000" spc="-2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67316" y="4465555"/>
            <a:ext cx="323850" cy="2101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4825" y="929275"/>
            <a:ext cx="1967864" cy="3903345"/>
            <a:chOff x="2774825" y="929275"/>
            <a:chExt cx="1967864" cy="3903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4" y="929275"/>
              <a:ext cx="1198926" cy="3902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88512" y="3430308"/>
              <a:ext cx="802005" cy="595630"/>
            </a:xfrm>
            <a:custGeom>
              <a:avLst/>
              <a:gdLst/>
              <a:ahLst/>
              <a:cxnLst/>
              <a:rect l="l" t="t" r="r" b="b"/>
              <a:pathLst>
                <a:path w="802004" h="595629">
                  <a:moveTo>
                    <a:pt x="801751" y="0"/>
                  </a:moveTo>
                  <a:lnTo>
                    <a:pt x="330758" y="0"/>
                  </a:lnTo>
                  <a:lnTo>
                    <a:pt x="330758" y="87426"/>
                  </a:lnTo>
                  <a:lnTo>
                    <a:pt x="0" y="87426"/>
                  </a:lnTo>
                  <a:lnTo>
                    <a:pt x="0" y="441426"/>
                  </a:lnTo>
                  <a:lnTo>
                    <a:pt x="330758" y="441426"/>
                  </a:lnTo>
                  <a:lnTo>
                    <a:pt x="330758" y="595198"/>
                  </a:lnTo>
                  <a:lnTo>
                    <a:pt x="801751" y="595198"/>
                  </a:lnTo>
                  <a:lnTo>
                    <a:pt x="801751" y="0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92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93675" y="262832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85050" y="2579653"/>
            <a:ext cx="3683000" cy="1828800"/>
            <a:chOff x="2285050" y="2579653"/>
            <a:chExt cx="3683000" cy="1828800"/>
          </a:xfrm>
        </p:grpSpPr>
        <p:sp>
          <p:nvSpPr>
            <p:cNvPr id="12" name="object 12"/>
            <p:cNvSpPr/>
            <p:nvPr/>
          </p:nvSpPr>
          <p:spPr>
            <a:xfrm>
              <a:off x="3556450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85050" y="2641549"/>
              <a:ext cx="977265" cy="0"/>
            </a:xfrm>
            <a:custGeom>
              <a:avLst/>
              <a:gdLst/>
              <a:ahLst/>
              <a:cxnLst/>
              <a:rect l="l" t="t" r="r" b="b"/>
              <a:pathLst>
                <a:path w="977264">
                  <a:moveTo>
                    <a:pt x="0" y="0"/>
                  </a:moveTo>
                  <a:lnTo>
                    <a:pt x="977027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181" y="2579653"/>
              <a:ext cx="155819" cy="1237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4850" y="3907374"/>
              <a:ext cx="1448435" cy="381000"/>
            </a:xfrm>
            <a:custGeom>
              <a:avLst/>
              <a:gdLst/>
              <a:ahLst/>
              <a:cxnLst/>
              <a:rect l="l" t="t" r="r" b="b"/>
              <a:pathLst>
                <a:path w="1448435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1384898" y="0"/>
                  </a:lnTo>
                  <a:lnTo>
                    <a:pt x="1429800" y="18599"/>
                  </a:lnTo>
                  <a:lnTo>
                    <a:pt x="1448399" y="63501"/>
                  </a:lnTo>
                  <a:lnTo>
                    <a:pt x="1448399" y="317498"/>
                  </a:lnTo>
                  <a:lnTo>
                    <a:pt x="1443409" y="342216"/>
                  </a:lnTo>
                  <a:lnTo>
                    <a:pt x="1429800" y="362400"/>
                  </a:lnTo>
                  <a:lnTo>
                    <a:pt x="1409616" y="376009"/>
                  </a:lnTo>
                  <a:lnTo>
                    <a:pt x="13848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20" name="object 20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9643" y="1103216"/>
            <a:ext cx="911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6F6F6"/>
                </a:solidFill>
                <a:latin typeface="Tahoma"/>
                <a:cs typeface="Tahoma"/>
              </a:rPr>
              <a:t>Step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6F6F6"/>
                </a:solidFill>
                <a:latin typeface="Tahoma"/>
                <a:cs typeface="Tahoma"/>
              </a:rPr>
              <a:t>1: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1549" y="3589532"/>
            <a:ext cx="205740" cy="2362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spc="-37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13535" y="3953333"/>
            <a:ext cx="1102360" cy="3124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500" spc="-112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5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500" spc="75" baseline="-30555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spc="-75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500" spc="3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6F6F6"/>
                </a:solidFill>
                <a:latin typeface="Tahoma"/>
                <a:cs typeface="Tahoma"/>
              </a:rPr>
              <a:t>b</a:t>
            </a:r>
            <a:r>
              <a:rPr sz="1500" spc="52" baseline="-305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endParaRPr sz="1500" baseline="-30555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40821" y="4402763"/>
            <a:ext cx="225425" cy="2165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spc="-30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67316" y="4465555"/>
            <a:ext cx="323850" cy="2101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963" y="2426130"/>
            <a:ext cx="17348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ctr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from previous time step h</a:t>
            </a:r>
            <a:r>
              <a:rPr sz="1500" baseline="-305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sz="1500" baseline="-3055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4825" y="929275"/>
            <a:ext cx="1967864" cy="3903345"/>
            <a:chOff x="2774825" y="929275"/>
            <a:chExt cx="1967864" cy="3903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5" y="929275"/>
              <a:ext cx="1198825" cy="3902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88512" y="3430308"/>
              <a:ext cx="802005" cy="595630"/>
            </a:xfrm>
            <a:custGeom>
              <a:avLst/>
              <a:gdLst/>
              <a:ahLst/>
              <a:cxnLst/>
              <a:rect l="l" t="t" r="r" b="b"/>
              <a:pathLst>
                <a:path w="802004" h="595629">
                  <a:moveTo>
                    <a:pt x="801751" y="0"/>
                  </a:moveTo>
                  <a:lnTo>
                    <a:pt x="330758" y="0"/>
                  </a:lnTo>
                  <a:lnTo>
                    <a:pt x="330758" y="87426"/>
                  </a:lnTo>
                  <a:lnTo>
                    <a:pt x="0" y="87426"/>
                  </a:lnTo>
                  <a:lnTo>
                    <a:pt x="0" y="441426"/>
                  </a:lnTo>
                  <a:lnTo>
                    <a:pt x="330758" y="441426"/>
                  </a:lnTo>
                  <a:lnTo>
                    <a:pt x="330758" y="595198"/>
                  </a:lnTo>
                  <a:lnTo>
                    <a:pt x="801751" y="595198"/>
                  </a:lnTo>
                  <a:lnTo>
                    <a:pt x="801751" y="0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192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993675" y="262832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97674" y="2367222"/>
            <a:ext cx="3170555" cy="2041525"/>
            <a:chOff x="2797674" y="2367222"/>
            <a:chExt cx="3170555" cy="2041525"/>
          </a:xfrm>
        </p:grpSpPr>
        <p:sp>
          <p:nvSpPr>
            <p:cNvPr id="12" name="object 12"/>
            <p:cNvSpPr/>
            <p:nvPr/>
          </p:nvSpPr>
          <p:spPr>
            <a:xfrm>
              <a:off x="3556449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16724" y="2628349"/>
              <a:ext cx="445770" cy="10795"/>
            </a:xfrm>
            <a:custGeom>
              <a:avLst/>
              <a:gdLst/>
              <a:ahLst/>
              <a:cxnLst/>
              <a:rect l="l" t="t" r="r" b="b"/>
              <a:pathLst>
                <a:path w="445770" h="10794">
                  <a:moveTo>
                    <a:pt x="0" y="0"/>
                  </a:moveTo>
                  <a:lnTo>
                    <a:pt x="445462" y="10208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9320" y="2575691"/>
              <a:ext cx="156770" cy="1237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14850" y="3907374"/>
              <a:ext cx="1448435" cy="381000"/>
            </a:xfrm>
            <a:custGeom>
              <a:avLst/>
              <a:gdLst/>
              <a:ahLst/>
              <a:cxnLst/>
              <a:rect l="l" t="t" r="r" b="b"/>
              <a:pathLst>
                <a:path w="1448435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1384898" y="0"/>
                  </a:lnTo>
                  <a:lnTo>
                    <a:pt x="1429800" y="18599"/>
                  </a:lnTo>
                  <a:lnTo>
                    <a:pt x="1448399" y="63501"/>
                  </a:lnTo>
                  <a:lnTo>
                    <a:pt x="1448399" y="317498"/>
                  </a:lnTo>
                  <a:lnTo>
                    <a:pt x="1443409" y="342216"/>
                  </a:lnTo>
                  <a:lnTo>
                    <a:pt x="1429800" y="362400"/>
                  </a:lnTo>
                  <a:lnTo>
                    <a:pt x="1409616" y="376009"/>
                  </a:lnTo>
                  <a:lnTo>
                    <a:pt x="13848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74824" y="2376747"/>
              <a:ext cx="241300" cy="212725"/>
            </a:xfrm>
            <a:custGeom>
              <a:avLst/>
              <a:gdLst/>
              <a:ahLst/>
              <a:cxnLst/>
              <a:rect l="l" t="t" r="r" b="b"/>
              <a:pathLst>
                <a:path w="241300" h="212725">
                  <a:moveTo>
                    <a:pt x="0" y="106199"/>
                  </a:moveTo>
                  <a:lnTo>
                    <a:pt x="9477" y="64862"/>
                  </a:lnTo>
                  <a:lnTo>
                    <a:pt x="35322" y="31105"/>
                  </a:lnTo>
                  <a:lnTo>
                    <a:pt x="73657" y="8345"/>
                  </a:lnTo>
                  <a:lnTo>
                    <a:pt x="120599" y="0"/>
                  </a:lnTo>
                  <a:lnTo>
                    <a:pt x="167542" y="8345"/>
                  </a:lnTo>
                  <a:lnTo>
                    <a:pt x="205877" y="31105"/>
                  </a:lnTo>
                  <a:lnTo>
                    <a:pt x="231722" y="64862"/>
                  </a:lnTo>
                  <a:lnTo>
                    <a:pt x="241199" y="106199"/>
                  </a:lnTo>
                  <a:lnTo>
                    <a:pt x="231722" y="147537"/>
                  </a:lnTo>
                  <a:lnTo>
                    <a:pt x="205877" y="181294"/>
                  </a:lnTo>
                  <a:lnTo>
                    <a:pt x="167542" y="204054"/>
                  </a:lnTo>
                  <a:lnTo>
                    <a:pt x="120599" y="212399"/>
                  </a:lnTo>
                  <a:lnTo>
                    <a:pt x="73657" y="204054"/>
                  </a:lnTo>
                  <a:lnTo>
                    <a:pt x="35322" y="181294"/>
                  </a:lnTo>
                  <a:lnTo>
                    <a:pt x="9477" y="147537"/>
                  </a:lnTo>
                  <a:lnTo>
                    <a:pt x="0" y="106199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19224" y="2419350"/>
            <a:ext cx="1988185" cy="46228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600"/>
              </a:spcBef>
            </a:pPr>
            <a:r>
              <a:rPr sz="1800" spc="7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112" baseline="-32407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800" spc="202" baseline="-3240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[0,0,...,0]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9643" y="1103216"/>
            <a:ext cx="911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6F6F6"/>
                </a:solidFill>
                <a:latin typeface="Tahoma"/>
                <a:cs typeface="Tahoma"/>
              </a:rPr>
              <a:t>Step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6F6F6"/>
                </a:solidFill>
                <a:latin typeface="Tahoma"/>
                <a:cs typeface="Tahoma"/>
              </a:rPr>
              <a:t>1: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1549" y="3589532"/>
            <a:ext cx="205740" cy="23622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spc="-37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13535" y="3953333"/>
            <a:ext cx="1102360" cy="3124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500" spc="-112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5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500" spc="75" baseline="-30555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spc="-75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500" spc="3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6F6F6"/>
                </a:solidFill>
                <a:latin typeface="Tahoma"/>
                <a:cs typeface="Tahoma"/>
              </a:rPr>
              <a:t>b</a:t>
            </a:r>
            <a:r>
              <a:rPr sz="1500" spc="52" baseline="-305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endParaRPr sz="1500" baseline="-30555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0821" y="4402763"/>
            <a:ext cx="225425" cy="2165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spc="-30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67316" y="4465555"/>
            <a:ext cx="323850" cy="2101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2976" y="929275"/>
            <a:ext cx="1198880" cy="3903345"/>
            <a:chOff x="2862976" y="929275"/>
            <a:chExt cx="1198880" cy="3903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6" y="929275"/>
              <a:ext cx="1198825" cy="3902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88524" y="3517730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29">
                  <a:moveTo>
                    <a:pt x="4187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418799" y="0"/>
                  </a:lnTo>
                  <a:lnTo>
                    <a:pt x="4187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36149" y="3585167"/>
            <a:ext cx="2565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spc="-37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74825" y="2680648"/>
            <a:ext cx="1967864" cy="2139315"/>
            <a:chOff x="2774825" y="2680648"/>
            <a:chExt cx="1967864" cy="2139315"/>
          </a:xfrm>
        </p:grpSpPr>
        <p:sp>
          <p:nvSpPr>
            <p:cNvPr id="7" name="object 7"/>
            <p:cNvSpPr/>
            <p:nvPr/>
          </p:nvSpPr>
          <p:spPr>
            <a:xfrm>
              <a:off x="3919274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19274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300" y="4419900"/>
              <a:ext cx="1448324" cy="4000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993675" y="262832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97674" y="2454812"/>
            <a:ext cx="4423410" cy="1953895"/>
            <a:chOff x="2797674" y="2454812"/>
            <a:chExt cx="4423410" cy="1953895"/>
          </a:xfrm>
        </p:grpSpPr>
        <p:sp>
          <p:nvSpPr>
            <p:cNvPr id="15" name="object 15"/>
            <p:cNvSpPr/>
            <p:nvPr/>
          </p:nvSpPr>
          <p:spPr>
            <a:xfrm>
              <a:off x="3556449" y="418689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816724" y="2628350"/>
              <a:ext cx="445770" cy="10795"/>
            </a:xfrm>
            <a:custGeom>
              <a:avLst/>
              <a:gdLst/>
              <a:ahLst/>
              <a:cxnLst/>
              <a:rect l="l" t="t" r="r" b="b"/>
              <a:pathLst>
                <a:path w="445770" h="10794">
                  <a:moveTo>
                    <a:pt x="0" y="0"/>
                  </a:moveTo>
                  <a:lnTo>
                    <a:pt x="445462" y="10208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9320" y="2575691"/>
              <a:ext cx="156770" cy="12377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514850" y="2459575"/>
              <a:ext cx="2701290" cy="381000"/>
            </a:xfrm>
            <a:custGeom>
              <a:avLst/>
              <a:gdLst/>
              <a:ahLst/>
              <a:cxnLst/>
              <a:rect l="l" t="t" r="r" b="b"/>
              <a:pathLst>
                <a:path w="2701290" h="381000">
                  <a:moveTo>
                    <a:pt x="0" y="63501"/>
                  </a:moveTo>
                  <a:lnTo>
                    <a:pt x="4990" y="38783"/>
                  </a:lnTo>
                  <a:lnTo>
                    <a:pt x="18599" y="18599"/>
                  </a:lnTo>
                  <a:lnTo>
                    <a:pt x="38783" y="4990"/>
                  </a:lnTo>
                  <a:lnTo>
                    <a:pt x="63501" y="0"/>
                  </a:lnTo>
                  <a:lnTo>
                    <a:pt x="2637698" y="0"/>
                  </a:lnTo>
                  <a:lnTo>
                    <a:pt x="2682600" y="18598"/>
                  </a:lnTo>
                  <a:lnTo>
                    <a:pt x="2701199" y="63501"/>
                  </a:lnTo>
                  <a:lnTo>
                    <a:pt x="2701199" y="317498"/>
                  </a:lnTo>
                  <a:lnTo>
                    <a:pt x="2696209" y="342216"/>
                  </a:lnTo>
                  <a:lnTo>
                    <a:pt x="2682600" y="362400"/>
                  </a:lnTo>
                  <a:lnTo>
                    <a:pt x="2662416" y="376009"/>
                  </a:lnTo>
                  <a:lnTo>
                    <a:pt x="2637698" y="380999"/>
                  </a:lnTo>
                  <a:lnTo>
                    <a:pt x="63501" y="380999"/>
                  </a:lnTo>
                  <a:lnTo>
                    <a:pt x="38783" y="376009"/>
                  </a:lnTo>
                  <a:lnTo>
                    <a:pt x="18599" y="362400"/>
                  </a:lnTo>
                  <a:lnTo>
                    <a:pt x="4990" y="342216"/>
                  </a:lnTo>
                  <a:lnTo>
                    <a:pt x="0" y="317498"/>
                  </a:lnTo>
                  <a:lnTo>
                    <a:pt x="0" y="6350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23" name="object 23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9643" y="1103216"/>
            <a:ext cx="911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6F6F6"/>
                </a:solidFill>
                <a:latin typeface="Tahoma"/>
                <a:cs typeface="Tahoma"/>
              </a:rPr>
              <a:t>Step</a:t>
            </a:r>
            <a:r>
              <a:rPr sz="1200" spc="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6F6F6"/>
                </a:solidFill>
                <a:latin typeface="Tahoma"/>
                <a:cs typeface="Tahoma"/>
              </a:rPr>
              <a:t>1: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40821" y="4402763"/>
            <a:ext cx="225425" cy="2165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spc="-30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spc="-2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67316" y="4465555"/>
            <a:ext cx="323850" cy="2101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8912" y="2499580"/>
            <a:ext cx="2000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500" spc="-52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5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500" spc="75" baseline="-30555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500" spc="-52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114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500" spc="-4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spc="82" baseline="-30555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r>
              <a:rPr sz="1500" spc="-52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500" spc="-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spc="-52" baseline="-3055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500" spc="38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500" spc="35" dirty="0">
                <a:solidFill>
                  <a:srgbClr val="F6F6F6"/>
                </a:solidFill>
                <a:latin typeface="Tahoma"/>
                <a:cs typeface="Tahoma"/>
              </a:rPr>
              <a:t>b</a:t>
            </a:r>
            <a:r>
              <a:rPr sz="1500" spc="52" baseline="-305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endParaRPr sz="1500" baseline="-30555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4453025" y="2419350"/>
            <a:ext cx="2908935" cy="415925"/>
          </a:xfrm>
          <a:custGeom>
            <a:avLst/>
            <a:gdLst/>
            <a:ahLst/>
            <a:cxnLst/>
            <a:rect l="l" t="t" r="r" b="b"/>
            <a:pathLst>
              <a:path w="2908934" h="415925">
                <a:moveTo>
                  <a:pt x="0" y="0"/>
                </a:moveTo>
                <a:lnTo>
                  <a:pt x="2908499" y="0"/>
                </a:lnTo>
                <a:lnTo>
                  <a:pt x="2908499" y="415499"/>
                </a:lnTo>
                <a:lnTo>
                  <a:pt x="0" y="415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72531" y="2484755"/>
            <a:ext cx="266954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 A ( 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x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0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9643" y="1103216"/>
            <a:ext cx="9118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 Step 1: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99487" y="2719099"/>
            <a:ext cx="81915" cy="671830"/>
            <a:chOff x="5099487" y="2719099"/>
            <a:chExt cx="81915" cy="671830"/>
          </a:xfrm>
        </p:grpSpPr>
        <p:sp>
          <p:nvSpPr>
            <p:cNvPr id="8" name="object 8"/>
            <p:cNvSpPr/>
            <p:nvPr/>
          </p:nvSpPr>
          <p:spPr>
            <a:xfrm>
              <a:off x="5140349" y="2719099"/>
              <a:ext cx="0" cy="600075"/>
            </a:xfrm>
            <a:custGeom>
              <a:avLst/>
              <a:gdLst/>
              <a:ahLst/>
              <a:cxnLst/>
              <a:rect l="l" t="t" r="r" b="b"/>
              <a:pathLst>
                <a:path h="600075">
                  <a:moveTo>
                    <a:pt x="0" y="0"/>
                  </a:moveTo>
                  <a:lnTo>
                    <a:pt x="0" y="59950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487" y="3309075"/>
              <a:ext cx="81723" cy="81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575300" y="3391913"/>
            <a:ext cx="13150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/>
                <a:cs typeface="Arial"/>
              </a:rPr>
              <a:t>ReLu, Tanh, etc.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2976" y="929275"/>
            <a:ext cx="1198880" cy="3903345"/>
            <a:chOff x="2862976" y="929275"/>
            <a:chExt cx="1198880" cy="39033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976" y="929275"/>
              <a:ext cx="1198825" cy="3902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88524" y="3517730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29">
                  <a:moveTo>
                    <a:pt x="4187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418799" y="0"/>
                  </a:lnTo>
                  <a:lnTo>
                    <a:pt x="4187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36149" y="3585167"/>
            <a:ext cx="2565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4825" y="2580826"/>
            <a:ext cx="1967864" cy="2239645"/>
            <a:chOff x="2774825" y="2580826"/>
            <a:chExt cx="1967864" cy="223964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4224" y="2580826"/>
              <a:ext cx="332651" cy="1237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4300" y="4419900"/>
              <a:ext cx="1448324" cy="4000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19274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9274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94553" y="3483373"/>
            <a:ext cx="123825" cy="925194"/>
            <a:chOff x="3494553" y="3483373"/>
            <a:chExt cx="123825" cy="925194"/>
          </a:xfrm>
        </p:grpSpPr>
        <p:sp>
          <p:nvSpPr>
            <p:cNvPr id="25" name="object 25"/>
            <p:cNvSpPr/>
            <p:nvPr/>
          </p:nvSpPr>
          <p:spPr>
            <a:xfrm>
              <a:off x="3556449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7408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673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4453025" y="2442449"/>
            <a:ext cx="2945130" cy="415925"/>
          </a:xfrm>
          <a:custGeom>
            <a:avLst/>
            <a:gdLst/>
            <a:ahLst/>
            <a:cxnLst/>
            <a:rect l="l" t="t" r="r" b="b"/>
            <a:pathLst>
              <a:path w="2945129" h="415925">
                <a:moveTo>
                  <a:pt x="0" y="0"/>
                </a:moveTo>
                <a:lnTo>
                  <a:pt x="2945099" y="0"/>
                </a:lnTo>
                <a:lnTo>
                  <a:pt x="2945099" y="415499"/>
                </a:lnTo>
                <a:lnTo>
                  <a:pt x="0" y="415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564042" y="2507855"/>
            <a:ext cx="27235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 A ( 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x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0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862976" y="929275"/>
            <a:ext cx="1198880" cy="3903345"/>
            <a:chOff x="2862976" y="929275"/>
            <a:chExt cx="1198880" cy="39033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6" y="929275"/>
              <a:ext cx="1198825" cy="3902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88524" y="3517730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29">
                  <a:moveTo>
                    <a:pt x="4187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418799" y="0"/>
                  </a:lnTo>
                  <a:lnTo>
                    <a:pt x="4187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61549" y="3585167"/>
            <a:ext cx="1555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1385" y="3684121"/>
            <a:ext cx="76200" cy="1243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74825" y="2580826"/>
            <a:ext cx="1967864" cy="2239645"/>
            <a:chOff x="2774825" y="2580826"/>
            <a:chExt cx="1967864" cy="22396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300" y="4419900"/>
              <a:ext cx="1448324" cy="4000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4224" y="2580826"/>
              <a:ext cx="332651" cy="12379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919274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9274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94553" y="3483373"/>
            <a:ext cx="123825" cy="925194"/>
            <a:chOff x="3494553" y="3483373"/>
            <a:chExt cx="123825" cy="925194"/>
          </a:xfrm>
        </p:grpSpPr>
        <p:sp>
          <p:nvSpPr>
            <p:cNvPr id="21" name="object 21"/>
            <p:cNvSpPr/>
            <p:nvPr/>
          </p:nvSpPr>
          <p:spPr>
            <a:xfrm>
              <a:off x="3556449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649412" y="2810774"/>
            <a:ext cx="81915" cy="681355"/>
            <a:chOff x="6649412" y="2810774"/>
            <a:chExt cx="81915" cy="681355"/>
          </a:xfrm>
        </p:grpSpPr>
        <p:sp>
          <p:nvSpPr>
            <p:cNvPr id="26" name="object 26"/>
            <p:cNvSpPr/>
            <p:nvPr/>
          </p:nvSpPr>
          <p:spPr>
            <a:xfrm>
              <a:off x="6690275" y="2820299"/>
              <a:ext cx="0" cy="600075"/>
            </a:xfrm>
            <a:custGeom>
              <a:avLst/>
              <a:gdLst/>
              <a:ahLst/>
              <a:cxnLst/>
              <a:rect l="l" t="t" r="r" b="b"/>
              <a:pathLst>
                <a:path h="600075">
                  <a:moveTo>
                    <a:pt x="0" y="0"/>
                  </a:moveTo>
                  <a:lnTo>
                    <a:pt x="0" y="59950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9412" y="3410275"/>
              <a:ext cx="81724" cy="8172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645982" y="3468113"/>
            <a:ext cx="2738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105" marR="5080" indent="-82804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/>
                <a:cs typeface="Arial"/>
              </a:rPr>
              <a:t>Weight matrix connecting previous hidden states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9643" y="1061716"/>
            <a:ext cx="6595109" cy="7251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 Step 1:</a:t>
            </a:r>
            <a:endParaRPr sz="1200">
              <a:latin typeface="Tahoma"/>
              <a:cs typeface="Tahoma"/>
            </a:endParaRPr>
          </a:p>
          <a:p>
            <a:pPr marL="4455795" marR="5080" indent="-467995">
              <a:lnSpc>
                <a:spcPct val="100000"/>
              </a:lnSpc>
              <a:spcBef>
                <a:spcPts val="380"/>
              </a:spcBef>
            </a:pPr>
            <a:r>
              <a:rPr sz="1400" dirty="0">
                <a:solidFill>
                  <a:srgbClr val="9639B1"/>
                </a:solidFill>
                <a:latin typeface="Arial"/>
                <a:cs typeface="Arial"/>
              </a:rPr>
              <a:t>Weight matrix connecting input X to the neural network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33488" y="1816949"/>
            <a:ext cx="81915" cy="711835"/>
            <a:chOff x="5833488" y="1816949"/>
            <a:chExt cx="81915" cy="711835"/>
          </a:xfrm>
        </p:grpSpPr>
        <p:sp>
          <p:nvSpPr>
            <p:cNvPr id="31" name="object 31"/>
            <p:cNvSpPr/>
            <p:nvPr/>
          </p:nvSpPr>
          <p:spPr>
            <a:xfrm>
              <a:off x="5874350" y="1889149"/>
              <a:ext cx="0" cy="639445"/>
            </a:xfrm>
            <a:custGeom>
              <a:avLst/>
              <a:gdLst/>
              <a:ahLst/>
              <a:cxnLst/>
              <a:rect l="l" t="t" r="r" b="b"/>
              <a:pathLst>
                <a:path h="639444">
                  <a:moveTo>
                    <a:pt x="0" y="6391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3488" y="1816949"/>
              <a:ext cx="81723" cy="8172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7408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73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5467" y="2337829"/>
            <a:ext cx="8248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0" dirty="0">
                <a:latin typeface="Arial" panose="020B0604020202020204" pitchFamily="34" charset="0"/>
                <a:cs typeface="Arial" panose="020B0604020202020204" pitchFamily="34" charset="0"/>
              </a:rPr>
              <a:t>In Air</a:t>
            </a: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2006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9643" y="1103216"/>
            <a:ext cx="9118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 Step 1: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2976" y="929275"/>
            <a:ext cx="1198880" cy="3903345"/>
            <a:chOff x="2862976" y="929275"/>
            <a:chExt cx="1198880" cy="3903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6" y="929275"/>
              <a:ext cx="1198825" cy="3902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88524" y="3517730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29">
                  <a:moveTo>
                    <a:pt x="4187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418799" y="0"/>
                  </a:lnTo>
                  <a:lnTo>
                    <a:pt x="4187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36149" y="3585167"/>
            <a:ext cx="2565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74825" y="2680648"/>
            <a:ext cx="1967864" cy="2139315"/>
            <a:chOff x="2774825" y="2680648"/>
            <a:chExt cx="1967864" cy="213931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300" y="4419900"/>
              <a:ext cx="1448324" cy="4000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19274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19274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94553" y="1654573"/>
            <a:ext cx="123825" cy="2773045"/>
            <a:chOff x="3494553" y="1654573"/>
            <a:chExt cx="123825" cy="2773045"/>
          </a:xfrm>
        </p:grpSpPr>
        <p:sp>
          <p:nvSpPr>
            <p:cNvPr id="18" name="object 18"/>
            <p:cNvSpPr/>
            <p:nvPr/>
          </p:nvSpPr>
          <p:spPr>
            <a:xfrm>
              <a:off x="3556449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4553" y="1654573"/>
              <a:ext cx="123792" cy="31525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645449" y="1684346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9639B1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9639B1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12064" y="1265678"/>
            <a:ext cx="5137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639B1"/>
                </a:solidFill>
                <a:latin typeface="Tahoma"/>
                <a:cs typeface="Tahoma"/>
              </a:rPr>
              <a:t>Bias (</a:t>
            </a:r>
            <a:r>
              <a:rPr sz="900" i="1" dirty="0">
                <a:solidFill>
                  <a:srgbClr val="9639B1"/>
                </a:solidFill>
                <a:latin typeface="Trebuchet MS"/>
                <a:cs typeface="Trebuchet MS"/>
              </a:rPr>
              <a:t>b</a:t>
            </a:r>
            <a:r>
              <a:rPr sz="900" i="1" baseline="-32407" dirty="0">
                <a:solidFill>
                  <a:srgbClr val="9639B1"/>
                </a:solidFill>
                <a:latin typeface="Times New Roman"/>
                <a:cs typeface="Times New Roman"/>
              </a:rPr>
              <a:t>y</a:t>
            </a:r>
            <a:r>
              <a:rPr sz="90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51125" y="1391700"/>
            <a:ext cx="1934210" cy="294311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= A’ ( h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844400" y="1452434"/>
            <a:ext cx="2866390" cy="464820"/>
            <a:chOff x="1844400" y="1452434"/>
            <a:chExt cx="2866390" cy="464820"/>
          </a:xfrm>
        </p:grpSpPr>
        <p:sp>
          <p:nvSpPr>
            <p:cNvPr id="27" name="object 27"/>
            <p:cNvSpPr/>
            <p:nvPr/>
          </p:nvSpPr>
          <p:spPr>
            <a:xfrm>
              <a:off x="4015377" y="1520324"/>
              <a:ext cx="653415" cy="177165"/>
            </a:xfrm>
            <a:custGeom>
              <a:avLst/>
              <a:gdLst/>
              <a:ahLst/>
              <a:cxnLst/>
              <a:rect l="l" t="t" r="r" b="b"/>
              <a:pathLst>
                <a:path w="653414" h="177164">
                  <a:moveTo>
                    <a:pt x="0" y="176999"/>
                  </a:moveTo>
                  <a:lnTo>
                    <a:pt x="653399" y="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1062" y="1452434"/>
              <a:ext cx="99524" cy="1178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844400" y="1617124"/>
              <a:ext cx="1357630" cy="299720"/>
            </a:xfrm>
            <a:custGeom>
              <a:avLst/>
              <a:gdLst/>
              <a:ahLst/>
              <a:cxnLst/>
              <a:rect l="l" t="t" r="r" b="b"/>
              <a:pathLst>
                <a:path w="1357630" h="299719">
                  <a:moveTo>
                    <a:pt x="1307248" y="299699"/>
                  </a:moveTo>
                  <a:lnTo>
                    <a:pt x="49950" y="299699"/>
                  </a:lnTo>
                  <a:lnTo>
                    <a:pt x="30507" y="295774"/>
                  </a:lnTo>
                  <a:lnTo>
                    <a:pt x="14630" y="285069"/>
                  </a:lnTo>
                  <a:lnTo>
                    <a:pt x="3925" y="269192"/>
                  </a:lnTo>
                  <a:lnTo>
                    <a:pt x="0" y="249748"/>
                  </a:lnTo>
                  <a:lnTo>
                    <a:pt x="0" y="49950"/>
                  </a:lnTo>
                  <a:lnTo>
                    <a:pt x="3925" y="30507"/>
                  </a:lnTo>
                  <a:lnTo>
                    <a:pt x="14630" y="14630"/>
                  </a:lnTo>
                  <a:lnTo>
                    <a:pt x="30507" y="3925"/>
                  </a:lnTo>
                  <a:lnTo>
                    <a:pt x="49950" y="0"/>
                  </a:lnTo>
                  <a:lnTo>
                    <a:pt x="1307248" y="0"/>
                  </a:lnTo>
                  <a:lnTo>
                    <a:pt x="1342569" y="14630"/>
                  </a:lnTo>
                  <a:lnTo>
                    <a:pt x="1357199" y="49950"/>
                  </a:lnTo>
                  <a:lnTo>
                    <a:pt x="1357199" y="249748"/>
                  </a:lnTo>
                  <a:lnTo>
                    <a:pt x="1353274" y="269192"/>
                  </a:lnTo>
                  <a:lnTo>
                    <a:pt x="1342569" y="285069"/>
                  </a:lnTo>
                  <a:lnTo>
                    <a:pt x="1326692" y="295774"/>
                  </a:lnTo>
                  <a:lnTo>
                    <a:pt x="1307248" y="2996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996633" y="1642388"/>
            <a:ext cx="1052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Output Layer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408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3673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15025" y="2594849"/>
            <a:ext cx="2945130" cy="30970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615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 A ( 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x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0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48775" y="929275"/>
            <a:ext cx="1198880" cy="3903345"/>
            <a:chOff x="3548775" y="929275"/>
            <a:chExt cx="1198880" cy="3903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775" y="929275"/>
              <a:ext cx="1198825" cy="3902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274324" y="3517730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29">
                  <a:moveTo>
                    <a:pt x="4187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418799" y="0"/>
                  </a:lnTo>
                  <a:lnTo>
                    <a:pt x="4187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21949" y="3585167"/>
            <a:ext cx="2565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60625" y="2680648"/>
            <a:ext cx="1967864" cy="2139315"/>
            <a:chOff x="3460625" y="2680648"/>
            <a:chExt cx="1967864" cy="21393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0100" y="4419900"/>
              <a:ext cx="1448324" cy="4000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05075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5075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7025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0625" y="2680648"/>
              <a:ext cx="400049" cy="4000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6794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30200" y="1617125"/>
            <a:ext cx="1774189" cy="2810510"/>
            <a:chOff x="2530200" y="1617125"/>
            <a:chExt cx="1774189" cy="2810510"/>
          </a:xfrm>
        </p:grpSpPr>
        <p:sp>
          <p:nvSpPr>
            <p:cNvPr id="16" name="object 16"/>
            <p:cNvSpPr/>
            <p:nvPr/>
          </p:nvSpPr>
          <p:spPr>
            <a:xfrm>
              <a:off x="4242249" y="418689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994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994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0353" y="3483373"/>
              <a:ext cx="123792" cy="31525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530200" y="1617125"/>
              <a:ext cx="1357630" cy="299720"/>
            </a:xfrm>
            <a:custGeom>
              <a:avLst/>
              <a:gdLst/>
              <a:ahLst/>
              <a:cxnLst/>
              <a:rect l="l" t="t" r="r" b="b"/>
              <a:pathLst>
                <a:path w="1357629" h="299719">
                  <a:moveTo>
                    <a:pt x="1307248" y="299699"/>
                  </a:moveTo>
                  <a:lnTo>
                    <a:pt x="49950" y="299699"/>
                  </a:lnTo>
                  <a:lnTo>
                    <a:pt x="30507" y="295774"/>
                  </a:lnTo>
                  <a:lnTo>
                    <a:pt x="14630" y="285069"/>
                  </a:lnTo>
                  <a:lnTo>
                    <a:pt x="3925" y="269192"/>
                  </a:lnTo>
                  <a:lnTo>
                    <a:pt x="0" y="249748"/>
                  </a:lnTo>
                  <a:lnTo>
                    <a:pt x="0" y="49950"/>
                  </a:lnTo>
                  <a:lnTo>
                    <a:pt x="3925" y="30507"/>
                  </a:lnTo>
                  <a:lnTo>
                    <a:pt x="14630" y="14630"/>
                  </a:lnTo>
                  <a:lnTo>
                    <a:pt x="30507" y="3925"/>
                  </a:lnTo>
                  <a:lnTo>
                    <a:pt x="49950" y="0"/>
                  </a:lnTo>
                  <a:lnTo>
                    <a:pt x="1307248" y="0"/>
                  </a:lnTo>
                  <a:lnTo>
                    <a:pt x="1342569" y="14630"/>
                  </a:lnTo>
                  <a:lnTo>
                    <a:pt x="1357199" y="49950"/>
                  </a:lnTo>
                  <a:lnTo>
                    <a:pt x="1357199" y="249748"/>
                  </a:lnTo>
                  <a:lnTo>
                    <a:pt x="1353274" y="269192"/>
                  </a:lnTo>
                  <a:lnTo>
                    <a:pt x="1342569" y="285069"/>
                  </a:lnTo>
                  <a:lnTo>
                    <a:pt x="1326692" y="295774"/>
                  </a:lnTo>
                  <a:lnTo>
                    <a:pt x="1307248" y="2996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1249" y="1684346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82433" y="1642388"/>
            <a:ext cx="1052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Output Layer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15999" y="1431199"/>
            <a:ext cx="417195" cy="183515"/>
          </a:xfrm>
          <a:custGeom>
            <a:avLst/>
            <a:gdLst/>
            <a:ahLst/>
            <a:cxnLst/>
            <a:rect l="l" t="t" r="r" b="b"/>
            <a:pathLst>
              <a:path w="417195" h="183515">
                <a:moveTo>
                  <a:pt x="0" y="0"/>
                </a:moveTo>
                <a:lnTo>
                  <a:pt x="416999" y="0"/>
                </a:lnTo>
                <a:lnTo>
                  <a:pt x="416999" y="183299"/>
                </a:lnTo>
                <a:lnTo>
                  <a:pt x="0" y="1832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51125" y="1391700"/>
            <a:ext cx="1934210" cy="294311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= A’ ( h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66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531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70125" y="1239300"/>
            <a:ext cx="1934210" cy="294311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= A’ ( h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t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8775" y="929275"/>
            <a:ext cx="1198880" cy="3903345"/>
            <a:chOff x="3548775" y="929275"/>
            <a:chExt cx="1198880" cy="39033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775" y="929275"/>
              <a:ext cx="1198825" cy="3902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274324" y="3517730"/>
              <a:ext cx="419100" cy="354330"/>
            </a:xfrm>
            <a:custGeom>
              <a:avLst/>
              <a:gdLst/>
              <a:ahLst/>
              <a:cxnLst/>
              <a:rect l="l" t="t" r="r" b="b"/>
              <a:pathLst>
                <a:path w="419100" h="354329">
                  <a:moveTo>
                    <a:pt x="4187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418799" y="0"/>
                  </a:lnTo>
                  <a:lnTo>
                    <a:pt x="4187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21949" y="3585167"/>
            <a:ext cx="2565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0625" y="2680648"/>
            <a:ext cx="1967864" cy="2139315"/>
            <a:chOff x="3460625" y="2680648"/>
            <a:chExt cx="1967864" cy="213931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0100" y="4419900"/>
              <a:ext cx="1448324" cy="4000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05075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5075" y="3430299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7025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0625" y="2680648"/>
              <a:ext cx="400049" cy="4000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51225" y="2680650"/>
              <a:ext cx="153849" cy="4000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794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30200" y="1617125"/>
            <a:ext cx="1774189" cy="2810510"/>
            <a:chOff x="2530200" y="1617125"/>
            <a:chExt cx="1774189" cy="2810510"/>
          </a:xfrm>
        </p:grpSpPr>
        <p:sp>
          <p:nvSpPr>
            <p:cNvPr id="17" name="object 17"/>
            <p:cNvSpPr/>
            <p:nvPr/>
          </p:nvSpPr>
          <p:spPr>
            <a:xfrm>
              <a:off x="4242249" y="4186897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994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994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0353" y="3483373"/>
              <a:ext cx="123792" cy="3152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30200" y="1617125"/>
              <a:ext cx="1357630" cy="299720"/>
            </a:xfrm>
            <a:custGeom>
              <a:avLst/>
              <a:gdLst/>
              <a:ahLst/>
              <a:cxnLst/>
              <a:rect l="l" t="t" r="r" b="b"/>
              <a:pathLst>
                <a:path w="1357629" h="299719">
                  <a:moveTo>
                    <a:pt x="1307248" y="299699"/>
                  </a:moveTo>
                  <a:lnTo>
                    <a:pt x="49950" y="299699"/>
                  </a:lnTo>
                  <a:lnTo>
                    <a:pt x="30507" y="295774"/>
                  </a:lnTo>
                  <a:lnTo>
                    <a:pt x="14630" y="285069"/>
                  </a:lnTo>
                  <a:lnTo>
                    <a:pt x="3925" y="269192"/>
                  </a:lnTo>
                  <a:lnTo>
                    <a:pt x="0" y="249748"/>
                  </a:lnTo>
                  <a:lnTo>
                    <a:pt x="0" y="49950"/>
                  </a:lnTo>
                  <a:lnTo>
                    <a:pt x="3925" y="30507"/>
                  </a:lnTo>
                  <a:lnTo>
                    <a:pt x="14630" y="14630"/>
                  </a:lnTo>
                  <a:lnTo>
                    <a:pt x="30507" y="3925"/>
                  </a:lnTo>
                  <a:lnTo>
                    <a:pt x="49950" y="0"/>
                  </a:lnTo>
                  <a:lnTo>
                    <a:pt x="1307248" y="0"/>
                  </a:lnTo>
                  <a:lnTo>
                    <a:pt x="1342569" y="14630"/>
                  </a:lnTo>
                  <a:lnTo>
                    <a:pt x="1357199" y="49950"/>
                  </a:lnTo>
                  <a:lnTo>
                    <a:pt x="1357199" y="249748"/>
                  </a:lnTo>
                  <a:lnTo>
                    <a:pt x="1353274" y="269192"/>
                  </a:lnTo>
                  <a:lnTo>
                    <a:pt x="1342569" y="285069"/>
                  </a:lnTo>
                  <a:lnTo>
                    <a:pt x="1326692" y="295774"/>
                  </a:lnTo>
                  <a:lnTo>
                    <a:pt x="1307248" y="299699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31249" y="1684346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2433" y="1642388"/>
            <a:ext cx="1052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Output Layer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06474" y="1421674"/>
            <a:ext cx="1228090" cy="2305685"/>
            <a:chOff x="4006474" y="1421674"/>
            <a:chExt cx="1228090" cy="2305685"/>
          </a:xfrm>
        </p:grpSpPr>
        <p:sp>
          <p:nvSpPr>
            <p:cNvPr id="25" name="object 25"/>
            <p:cNvSpPr/>
            <p:nvPr/>
          </p:nvSpPr>
          <p:spPr>
            <a:xfrm>
              <a:off x="4015999" y="1431199"/>
              <a:ext cx="417195" cy="183515"/>
            </a:xfrm>
            <a:custGeom>
              <a:avLst/>
              <a:gdLst/>
              <a:ahLst/>
              <a:cxnLst/>
              <a:rect l="l" t="t" r="r" b="b"/>
              <a:pathLst>
                <a:path w="417195" h="183515">
                  <a:moveTo>
                    <a:pt x="0" y="0"/>
                  </a:moveTo>
                  <a:lnTo>
                    <a:pt x="416999" y="0"/>
                  </a:lnTo>
                  <a:lnTo>
                    <a:pt x="416999" y="183299"/>
                  </a:lnTo>
                  <a:lnTo>
                    <a:pt x="0" y="1832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37624" y="1844204"/>
              <a:ext cx="282575" cy="1868805"/>
            </a:xfrm>
            <a:custGeom>
              <a:avLst/>
              <a:gdLst/>
              <a:ahLst/>
              <a:cxnLst/>
              <a:rect l="l" t="t" r="r" b="b"/>
              <a:pathLst>
                <a:path w="282575" h="1868804">
                  <a:moveTo>
                    <a:pt x="0" y="0"/>
                  </a:moveTo>
                  <a:lnTo>
                    <a:pt x="0" y="1868783"/>
                  </a:lnTo>
                </a:path>
                <a:path w="282575" h="1868804">
                  <a:moveTo>
                    <a:pt x="0" y="5838"/>
                  </a:moveTo>
                  <a:lnTo>
                    <a:pt x="282072" y="4726"/>
                  </a:lnTo>
                </a:path>
                <a:path w="282575" h="1868804">
                  <a:moveTo>
                    <a:pt x="0" y="1853376"/>
                  </a:moveTo>
                  <a:lnTo>
                    <a:pt x="282072" y="1852264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840079" y="1834643"/>
            <a:ext cx="939165" cy="1878964"/>
            <a:chOff x="5840079" y="1834643"/>
            <a:chExt cx="939165" cy="1878964"/>
          </a:xfrm>
        </p:grpSpPr>
        <p:sp>
          <p:nvSpPr>
            <p:cNvPr id="28" name="object 28"/>
            <p:cNvSpPr/>
            <p:nvPr/>
          </p:nvSpPr>
          <p:spPr>
            <a:xfrm>
              <a:off x="5854367" y="1844204"/>
              <a:ext cx="282575" cy="1868805"/>
            </a:xfrm>
            <a:custGeom>
              <a:avLst/>
              <a:gdLst/>
              <a:ahLst/>
              <a:cxnLst/>
              <a:rect l="l" t="t" r="r" b="b"/>
              <a:pathLst>
                <a:path w="282575" h="1868804">
                  <a:moveTo>
                    <a:pt x="282072" y="0"/>
                  </a:moveTo>
                  <a:lnTo>
                    <a:pt x="282072" y="1868783"/>
                  </a:lnTo>
                </a:path>
                <a:path w="282575" h="1868804">
                  <a:moveTo>
                    <a:pt x="0" y="5838"/>
                  </a:moveTo>
                  <a:lnTo>
                    <a:pt x="282072" y="4726"/>
                  </a:lnTo>
                </a:path>
                <a:path w="282575" h="1868804">
                  <a:moveTo>
                    <a:pt x="0" y="1853376"/>
                  </a:moveTo>
                  <a:lnTo>
                    <a:pt x="282072" y="1852264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6249" y="2002825"/>
              <a:ext cx="817244" cy="6350"/>
            </a:xfrm>
            <a:custGeom>
              <a:avLst/>
              <a:gdLst/>
              <a:ahLst/>
              <a:cxnLst/>
              <a:rect l="l" t="t" r="r" b="b"/>
              <a:pathLst>
                <a:path w="817245" h="6350">
                  <a:moveTo>
                    <a:pt x="0" y="0"/>
                  </a:moveTo>
                  <a:lnTo>
                    <a:pt x="816902" y="5789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3404" y="1967625"/>
              <a:ext cx="105721" cy="8197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866249" y="2267274"/>
              <a:ext cx="817244" cy="6350"/>
            </a:xfrm>
            <a:custGeom>
              <a:avLst/>
              <a:gdLst/>
              <a:ahLst/>
              <a:cxnLst/>
              <a:rect l="l" t="t" r="r" b="b"/>
              <a:pathLst>
                <a:path w="817245" h="6350">
                  <a:moveTo>
                    <a:pt x="0" y="0"/>
                  </a:moveTo>
                  <a:lnTo>
                    <a:pt x="816902" y="5789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3404" y="2232075"/>
              <a:ext cx="105721" cy="819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866249" y="2568450"/>
              <a:ext cx="817244" cy="6350"/>
            </a:xfrm>
            <a:custGeom>
              <a:avLst/>
              <a:gdLst/>
              <a:ahLst/>
              <a:cxnLst/>
              <a:rect l="l" t="t" r="r" b="b"/>
              <a:pathLst>
                <a:path w="817245" h="6350">
                  <a:moveTo>
                    <a:pt x="0" y="0"/>
                  </a:moveTo>
                  <a:lnTo>
                    <a:pt x="816902" y="5789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3404" y="2533250"/>
              <a:ext cx="105721" cy="8197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866249" y="3356474"/>
              <a:ext cx="817244" cy="6350"/>
            </a:xfrm>
            <a:custGeom>
              <a:avLst/>
              <a:gdLst/>
              <a:ahLst/>
              <a:cxnLst/>
              <a:rect l="l" t="t" r="r" b="b"/>
              <a:pathLst>
                <a:path w="817245" h="6350">
                  <a:moveTo>
                    <a:pt x="0" y="0"/>
                  </a:moveTo>
                  <a:lnTo>
                    <a:pt x="816902" y="5789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3404" y="3321274"/>
              <a:ext cx="105721" cy="8197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866249" y="3636149"/>
              <a:ext cx="817244" cy="6350"/>
            </a:xfrm>
            <a:custGeom>
              <a:avLst/>
              <a:gdLst/>
              <a:ahLst/>
              <a:cxnLst/>
              <a:rect l="l" t="t" r="r" b="b"/>
              <a:pathLst>
                <a:path w="817245" h="6350">
                  <a:moveTo>
                    <a:pt x="0" y="0"/>
                  </a:moveTo>
                  <a:lnTo>
                    <a:pt x="816902" y="5789"/>
                  </a:lnTo>
                </a:path>
              </a:pathLst>
            </a:custGeom>
            <a:ln w="19049">
              <a:solidFill>
                <a:srgbClr val="DADC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3404" y="3600949"/>
              <a:ext cx="105721" cy="8197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5224900" y="1910163"/>
            <a:ext cx="430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-0.16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-0.05</a:t>
            </a:r>
            <a:endParaRPr sz="1400">
              <a:latin typeface="Arial"/>
              <a:cs typeface="Arial"/>
            </a:endParaRPr>
          </a:p>
          <a:p>
            <a:pPr marL="61594">
              <a:lnSpc>
                <a:spcPct val="100000"/>
              </a:lnSpc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1.08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463875" y="2604449"/>
            <a:ext cx="0" cy="474980"/>
          </a:xfrm>
          <a:custGeom>
            <a:avLst/>
            <a:gdLst/>
            <a:ahLst/>
            <a:cxnLst/>
            <a:rect l="l" t="t" r="r" b="b"/>
            <a:pathLst>
              <a:path h="474980">
                <a:moveTo>
                  <a:pt x="0" y="0"/>
                </a:moveTo>
                <a:lnTo>
                  <a:pt x="0" y="474899"/>
                </a:lnTo>
              </a:path>
            </a:pathLst>
          </a:custGeom>
          <a:ln w="28574">
            <a:solidFill>
              <a:srgbClr val="F6F6F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301100" y="3232288"/>
            <a:ext cx="371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6.56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2.45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266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531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70475" y="1774098"/>
            <a:ext cx="677545" cy="864276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34290" algn="just">
              <a:lnSpc>
                <a:spcPct val="138000"/>
              </a:lnSpc>
              <a:spcBef>
                <a:spcPts val="45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Quality Gender Emotion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70475" y="3054422"/>
            <a:ext cx="954405" cy="641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">
              <a:lnSpc>
                <a:spcPct val="1557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Power Enthusiasm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62975" y="929275"/>
            <a:ext cx="1932939" cy="3903345"/>
            <a:chOff x="2862975" y="929275"/>
            <a:chExt cx="1932939" cy="3903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5" y="929275"/>
              <a:ext cx="1879648" cy="3902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14375" y="2561907"/>
              <a:ext cx="381000" cy="385445"/>
            </a:xfrm>
            <a:custGeom>
              <a:avLst/>
              <a:gdLst/>
              <a:ahLst/>
              <a:cxnLst/>
              <a:rect l="l" t="t" r="r" b="b"/>
              <a:pathLst>
                <a:path w="381000" h="385444">
                  <a:moveTo>
                    <a:pt x="380999" y="384899"/>
                  </a:moveTo>
                  <a:lnTo>
                    <a:pt x="0" y="384899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3848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620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862976" y="929275"/>
            <a:ext cx="2218055" cy="3903345"/>
            <a:chOff x="2862976" y="929275"/>
            <a:chExt cx="2218055" cy="3903345"/>
          </a:xfrm>
        </p:grpSpPr>
        <p:sp>
          <p:nvSpPr>
            <p:cNvPr id="9" name="object 9"/>
            <p:cNvSpPr/>
            <p:nvPr/>
          </p:nvSpPr>
          <p:spPr>
            <a:xfrm>
              <a:off x="46050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050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4986" y="2580826"/>
              <a:ext cx="332651" cy="1237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0353" y="4092973"/>
              <a:ext cx="123792" cy="3152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2976" y="929275"/>
              <a:ext cx="1198825" cy="3902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28927" y="1103216"/>
            <a:ext cx="933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 Step 2: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48425" y="2571750"/>
            <a:ext cx="2740025" cy="317395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675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8525" y="3517724"/>
            <a:ext cx="369570" cy="250068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74825" y="2580826"/>
            <a:ext cx="1292225" cy="1991360"/>
            <a:chOff x="2774825" y="2580826"/>
            <a:chExt cx="1292225" cy="1991360"/>
          </a:xfrm>
        </p:grpSpPr>
        <p:sp>
          <p:nvSpPr>
            <p:cNvPr id="19" name="object 19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4224" y="2580826"/>
              <a:ext cx="332651" cy="12379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94553" y="3483373"/>
            <a:ext cx="123825" cy="944244"/>
            <a:chOff x="3494553" y="3483373"/>
            <a:chExt cx="123825" cy="944244"/>
          </a:xfrm>
        </p:grpSpPr>
        <p:sp>
          <p:nvSpPr>
            <p:cNvPr id="25" name="object 25"/>
            <p:cNvSpPr/>
            <p:nvPr/>
          </p:nvSpPr>
          <p:spPr>
            <a:xfrm>
              <a:off x="3556449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274325" y="3517724"/>
            <a:ext cx="369570" cy="250068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80353" y="3483373"/>
            <a:ext cx="123792" cy="31525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7762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57177" y="4415463"/>
            <a:ext cx="2120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408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53125" y="4402763"/>
            <a:ext cx="681355" cy="25583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game </a:t>
            </a:r>
            <a:r>
              <a:rPr sz="1500" baseline="38888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25641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500" baseline="38888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500" baseline="38888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673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2975" y="929275"/>
            <a:ext cx="1932939" cy="3903345"/>
            <a:chOff x="2862975" y="929275"/>
            <a:chExt cx="1932939" cy="39033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5" y="929275"/>
              <a:ext cx="1879648" cy="3902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14375" y="2561907"/>
              <a:ext cx="381000" cy="385445"/>
            </a:xfrm>
            <a:custGeom>
              <a:avLst/>
              <a:gdLst/>
              <a:ahLst/>
              <a:cxnLst/>
              <a:rect l="l" t="t" r="r" b="b"/>
              <a:pathLst>
                <a:path w="381000" h="385444">
                  <a:moveTo>
                    <a:pt x="380999" y="384899"/>
                  </a:moveTo>
                  <a:lnTo>
                    <a:pt x="0" y="384899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3848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620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62976" y="929275"/>
            <a:ext cx="2218055" cy="3903345"/>
            <a:chOff x="2862976" y="929275"/>
            <a:chExt cx="2218055" cy="3903345"/>
          </a:xfrm>
        </p:grpSpPr>
        <p:sp>
          <p:nvSpPr>
            <p:cNvPr id="7" name="object 7"/>
            <p:cNvSpPr/>
            <p:nvPr/>
          </p:nvSpPr>
          <p:spPr>
            <a:xfrm>
              <a:off x="46050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050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4986" y="2580826"/>
              <a:ext cx="332651" cy="1237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0353" y="4092973"/>
              <a:ext cx="123792" cy="3152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2976" y="929275"/>
              <a:ext cx="1198825" cy="3902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88525" y="3517724"/>
            <a:ext cx="369570" cy="250068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74825" y="2580826"/>
            <a:ext cx="1292225" cy="1991360"/>
            <a:chOff x="2774825" y="2580826"/>
            <a:chExt cx="1292225" cy="1991360"/>
          </a:xfrm>
        </p:grpSpPr>
        <p:sp>
          <p:nvSpPr>
            <p:cNvPr id="15" name="object 15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4224" y="2580826"/>
              <a:ext cx="332651" cy="1237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94553" y="3483373"/>
            <a:ext cx="123825" cy="944244"/>
            <a:chOff x="3494553" y="3483373"/>
            <a:chExt cx="123825" cy="944244"/>
          </a:xfrm>
        </p:grpSpPr>
        <p:sp>
          <p:nvSpPr>
            <p:cNvPr id="21" name="object 21"/>
            <p:cNvSpPr/>
            <p:nvPr/>
          </p:nvSpPr>
          <p:spPr>
            <a:xfrm>
              <a:off x="3556449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4274325" y="3517724"/>
            <a:ext cx="369570" cy="250068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9639B1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9639B1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180353" y="3483373"/>
            <a:ext cx="123825" cy="315595"/>
            <a:chOff x="4180353" y="3483373"/>
            <a:chExt cx="123825" cy="31559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80353" y="3483373"/>
              <a:ext cx="123792" cy="3152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0353" y="3483373"/>
              <a:ext cx="123792" cy="31525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7762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1" name="object 31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28927" y="1103216"/>
            <a:ext cx="933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 Step 2: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48425" y="2571750"/>
            <a:ext cx="2740025" cy="415925"/>
          </a:xfrm>
          <a:custGeom>
            <a:avLst/>
            <a:gdLst/>
            <a:ahLst/>
            <a:cxnLst/>
            <a:rect l="l" t="t" r="r" b="b"/>
            <a:pathLst>
              <a:path w="2740025" h="415925">
                <a:moveTo>
                  <a:pt x="0" y="0"/>
                </a:moveTo>
                <a:lnTo>
                  <a:pt x="2739899" y="0"/>
                </a:lnTo>
                <a:lnTo>
                  <a:pt x="2739899" y="415499"/>
                </a:lnTo>
                <a:lnTo>
                  <a:pt x="0" y="415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32550" y="2644880"/>
            <a:ext cx="27717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 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500" baseline="-30555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764283" y="2911050"/>
            <a:ext cx="81915" cy="509905"/>
            <a:chOff x="6764283" y="2911050"/>
            <a:chExt cx="81915" cy="509905"/>
          </a:xfrm>
        </p:grpSpPr>
        <p:sp>
          <p:nvSpPr>
            <p:cNvPr id="36" name="object 36"/>
            <p:cNvSpPr/>
            <p:nvPr/>
          </p:nvSpPr>
          <p:spPr>
            <a:xfrm>
              <a:off x="6805145" y="2911050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4">
                  <a:moveTo>
                    <a:pt x="0" y="0"/>
                  </a:moveTo>
                  <a:lnTo>
                    <a:pt x="0" y="43720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64283" y="3338725"/>
              <a:ext cx="81724" cy="8172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632649" y="3471325"/>
            <a:ext cx="2816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7545" marR="5080" indent="-6654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9639B1"/>
                </a:solidFill>
                <a:latin typeface="Arial"/>
                <a:cs typeface="Arial"/>
              </a:rPr>
              <a:t>Weight matrix connecting input X to the neural network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57177" y="4415463"/>
            <a:ext cx="2120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408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53125" y="4402763"/>
            <a:ext cx="681355" cy="25583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game </a:t>
            </a:r>
            <a:r>
              <a:rPr sz="1500" baseline="38888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25641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500" baseline="38888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500" baseline="38888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673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927" y="1103216"/>
            <a:ext cx="933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 Step 2: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2225" y="2571750"/>
            <a:ext cx="2952115" cy="415925"/>
          </a:xfrm>
          <a:custGeom>
            <a:avLst/>
            <a:gdLst/>
            <a:ahLst/>
            <a:cxnLst/>
            <a:rect l="l" t="t" r="r" b="b"/>
            <a:pathLst>
              <a:path w="2952115" h="415925">
                <a:moveTo>
                  <a:pt x="0" y="0"/>
                </a:moveTo>
                <a:lnTo>
                  <a:pt x="2951999" y="0"/>
                </a:lnTo>
                <a:lnTo>
                  <a:pt x="2951999" y="415499"/>
                </a:lnTo>
                <a:lnTo>
                  <a:pt x="0" y="4154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56350" y="2637155"/>
            <a:ext cx="298386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 A( 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x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54883" y="2911050"/>
            <a:ext cx="81915" cy="509905"/>
            <a:chOff x="7754883" y="2911050"/>
            <a:chExt cx="81915" cy="509905"/>
          </a:xfrm>
        </p:grpSpPr>
        <p:sp>
          <p:nvSpPr>
            <p:cNvPr id="8" name="object 8"/>
            <p:cNvSpPr/>
            <p:nvPr/>
          </p:nvSpPr>
          <p:spPr>
            <a:xfrm>
              <a:off x="7795745" y="2911050"/>
              <a:ext cx="0" cy="437515"/>
            </a:xfrm>
            <a:custGeom>
              <a:avLst/>
              <a:gdLst/>
              <a:ahLst/>
              <a:cxnLst/>
              <a:rect l="l" t="t" r="r" b="b"/>
              <a:pathLst>
                <a:path h="437514">
                  <a:moveTo>
                    <a:pt x="0" y="0"/>
                  </a:moveTo>
                  <a:lnTo>
                    <a:pt x="0" y="43720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4883" y="3338725"/>
              <a:ext cx="81724" cy="817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3698" y="3472341"/>
            <a:ext cx="2515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7395" marR="5080" indent="-73533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9639B1"/>
                </a:solidFill>
                <a:latin typeface="Tahoma"/>
                <a:cs typeface="Tahoma"/>
              </a:rPr>
              <a:t>Weight matrix connecting previous hidden states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2975" y="929275"/>
            <a:ext cx="1932939" cy="3903345"/>
            <a:chOff x="2862975" y="929275"/>
            <a:chExt cx="1932939" cy="390334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975" y="929275"/>
              <a:ext cx="1879648" cy="39028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14375" y="2561907"/>
              <a:ext cx="381000" cy="385445"/>
            </a:xfrm>
            <a:custGeom>
              <a:avLst/>
              <a:gdLst/>
              <a:ahLst/>
              <a:cxnLst/>
              <a:rect l="l" t="t" r="r" b="b"/>
              <a:pathLst>
                <a:path w="381000" h="385444">
                  <a:moveTo>
                    <a:pt x="380999" y="384899"/>
                  </a:moveTo>
                  <a:lnTo>
                    <a:pt x="0" y="384899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3848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620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62976" y="929275"/>
            <a:ext cx="2218055" cy="3903345"/>
            <a:chOff x="2862976" y="929275"/>
            <a:chExt cx="2218055" cy="3903345"/>
          </a:xfrm>
        </p:grpSpPr>
        <p:sp>
          <p:nvSpPr>
            <p:cNvPr id="16" name="object 16"/>
            <p:cNvSpPr/>
            <p:nvPr/>
          </p:nvSpPr>
          <p:spPr>
            <a:xfrm>
              <a:off x="46050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050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4986" y="2580826"/>
              <a:ext cx="332651" cy="12379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0353" y="4092973"/>
              <a:ext cx="123792" cy="3152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2976" y="929275"/>
              <a:ext cx="1198825" cy="3902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588525" y="3517724"/>
            <a:ext cx="369570" cy="250068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74825" y="2580826"/>
            <a:ext cx="1292225" cy="1991360"/>
            <a:chOff x="2774825" y="2580826"/>
            <a:chExt cx="1292225" cy="1991360"/>
          </a:xfrm>
        </p:grpSpPr>
        <p:sp>
          <p:nvSpPr>
            <p:cNvPr id="24" name="object 24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34224" y="2580826"/>
              <a:ext cx="332651" cy="12379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94553" y="3483373"/>
            <a:ext cx="1149350" cy="944244"/>
            <a:chOff x="3494553" y="3483373"/>
            <a:chExt cx="1149350" cy="944244"/>
          </a:xfrm>
        </p:grpSpPr>
        <p:sp>
          <p:nvSpPr>
            <p:cNvPr id="30" name="object 30"/>
            <p:cNvSpPr/>
            <p:nvPr/>
          </p:nvSpPr>
          <p:spPr>
            <a:xfrm>
              <a:off x="3556449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74324" y="3517724"/>
              <a:ext cx="369570" cy="354330"/>
            </a:xfrm>
            <a:custGeom>
              <a:avLst/>
              <a:gdLst/>
              <a:ahLst/>
              <a:cxnLst/>
              <a:rect l="l" t="t" r="r" b="b"/>
              <a:pathLst>
                <a:path w="369570" h="354329">
                  <a:moveTo>
                    <a:pt x="3692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369299" y="0"/>
                  </a:lnTo>
                  <a:lnTo>
                    <a:pt x="3692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347350" y="3585162"/>
            <a:ext cx="1555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9639B1"/>
                </a:solidFill>
                <a:latin typeface="Tahoma"/>
                <a:cs typeface="Tahoma"/>
              </a:rPr>
              <a:t>W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77186" y="3684116"/>
            <a:ext cx="76200" cy="1243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dirty="0">
                <a:solidFill>
                  <a:srgbClr val="9639B1"/>
                </a:solidFill>
                <a:latin typeface="Tahoma"/>
                <a:cs typeface="Tahoma"/>
              </a:rPr>
              <a:t>x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180353" y="3483373"/>
            <a:ext cx="897890" cy="315595"/>
            <a:chOff x="4180353" y="3483373"/>
            <a:chExt cx="897890" cy="315595"/>
          </a:xfrm>
        </p:grpSpPr>
        <p:sp>
          <p:nvSpPr>
            <p:cNvPr id="38" name="object 38"/>
            <p:cNvSpPr/>
            <p:nvPr/>
          </p:nvSpPr>
          <p:spPr>
            <a:xfrm>
              <a:off x="4242249" y="35772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199403" y="35024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99403" y="35024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42249" y="35772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99403" y="35024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99403" y="35024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22674" y="3517599"/>
              <a:ext cx="584835" cy="188595"/>
            </a:xfrm>
            <a:custGeom>
              <a:avLst/>
              <a:gdLst/>
              <a:ahLst/>
              <a:cxnLst/>
              <a:rect l="l" t="t" r="r" b="b"/>
              <a:pathLst>
                <a:path w="584835" h="188595">
                  <a:moveTo>
                    <a:pt x="0" y="0"/>
                  </a:moveTo>
                  <a:lnTo>
                    <a:pt x="584672" y="188179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96429" y="3674632"/>
              <a:ext cx="81496" cy="81496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7762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7177" y="4415463"/>
            <a:ext cx="2120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408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53125" y="4402763"/>
            <a:ext cx="681355" cy="25583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game </a:t>
            </a:r>
            <a:r>
              <a:rPr sz="1500" baseline="38888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25641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500" baseline="38888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500" baseline="38888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673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41535" y="3867078"/>
            <a:ext cx="51815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639B1"/>
                </a:solidFill>
                <a:latin typeface="Tahoma"/>
                <a:cs typeface="Tahoma"/>
              </a:rPr>
              <a:t>Bias (</a:t>
            </a:r>
            <a:r>
              <a:rPr sz="900" i="1" dirty="0">
                <a:solidFill>
                  <a:srgbClr val="9639B1"/>
                </a:solidFill>
                <a:latin typeface="Trebuchet MS"/>
                <a:cs typeface="Trebuchet MS"/>
              </a:rPr>
              <a:t>b</a:t>
            </a:r>
            <a:r>
              <a:rPr sz="900" i="1" baseline="-32407" dirty="0">
                <a:solidFill>
                  <a:srgbClr val="9639B1"/>
                </a:solidFill>
                <a:latin typeface="Times New Roman"/>
                <a:cs typeface="Times New Roman"/>
              </a:rPr>
              <a:t>h</a:t>
            </a:r>
            <a:r>
              <a:rPr sz="90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084699"/>
            <a:ext cx="1125220" cy="255904"/>
          </a:xfrm>
          <a:custGeom>
            <a:avLst/>
            <a:gdLst/>
            <a:ahLst/>
            <a:cxnLst/>
            <a:rect l="l" t="t" r="r" b="b"/>
            <a:pathLst>
              <a:path w="1125220" h="255905">
                <a:moveTo>
                  <a:pt x="10823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082399" y="0"/>
                </a:lnTo>
                <a:lnTo>
                  <a:pt x="1117842" y="18965"/>
                </a:lnTo>
                <a:lnTo>
                  <a:pt x="1125000" y="42600"/>
                </a:lnTo>
                <a:lnTo>
                  <a:pt x="1125000" y="212999"/>
                </a:lnTo>
                <a:lnTo>
                  <a:pt x="1121652" y="229581"/>
                </a:lnTo>
                <a:lnTo>
                  <a:pt x="1112522" y="243122"/>
                </a:lnTo>
                <a:lnTo>
                  <a:pt x="1098981" y="252252"/>
                </a:lnTo>
                <a:lnTo>
                  <a:pt x="10823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927" y="1103216"/>
            <a:ext cx="9334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 Step 2: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62975" y="929275"/>
            <a:ext cx="1932939" cy="3903345"/>
            <a:chOff x="2862975" y="929275"/>
            <a:chExt cx="1932939" cy="3903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2975" y="929275"/>
              <a:ext cx="1879648" cy="3902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14375" y="2561907"/>
              <a:ext cx="381000" cy="385445"/>
            </a:xfrm>
            <a:custGeom>
              <a:avLst/>
              <a:gdLst/>
              <a:ahLst/>
              <a:cxnLst/>
              <a:rect l="l" t="t" r="r" b="b"/>
              <a:pathLst>
                <a:path w="381000" h="385444">
                  <a:moveTo>
                    <a:pt x="380999" y="384899"/>
                  </a:moveTo>
                  <a:lnTo>
                    <a:pt x="0" y="384899"/>
                  </a:lnTo>
                  <a:lnTo>
                    <a:pt x="0" y="0"/>
                  </a:lnTo>
                  <a:lnTo>
                    <a:pt x="380999" y="0"/>
                  </a:lnTo>
                  <a:lnTo>
                    <a:pt x="380999" y="3848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620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62976" y="929275"/>
            <a:ext cx="2218055" cy="3903345"/>
            <a:chOff x="2862976" y="929275"/>
            <a:chExt cx="2218055" cy="3903345"/>
          </a:xfrm>
        </p:grpSpPr>
        <p:sp>
          <p:nvSpPr>
            <p:cNvPr id="10" name="object 10"/>
            <p:cNvSpPr/>
            <p:nvPr/>
          </p:nvSpPr>
          <p:spPr>
            <a:xfrm>
              <a:off x="46050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470999" y="595199"/>
                  </a:moveTo>
                  <a:lnTo>
                    <a:pt x="0" y="595199"/>
                  </a:lnTo>
                  <a:lnTo>
                    <a:pt x="0" y="0"/>
                  </a:lnTo>
                  <a:lnTo>
                    <a:pt x="470999" y="0"/>
                  </a:lnTo>
                  <a:lnTo>
                    <a:pt x="470999" y="595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5074" y="3430300"/>
              <a:ext cx="471170" cy="595630"/>
            </a:xfrm>
            <a:custGeom>
              <a:avLst/>
              <a:gdLst/>
              <a:ahLst/>
              <a:cxnLst/>
              <a:rect l="l" t="t" r="r" b="b"/>
              <a:pathLst>
                <a:path w="471170" h="595629">
                  <a:moveTo>
                    <a:pt x="0" y="0"/>
                  </a:moveTo>
                  <a:lnTo>
                    <a:pt x="470999" y="0"/>
                  </a:lnTo>
                  <a:lnTo>
                    <a:pt x="470999" y="595199"/>
                  </a:lnTo>
                  <a:lnTo>
                    <a:pt x="0" y="595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4986" y="2580826"/>
              <a:ext cx="332651" cy="12379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0353" y="4092973"/>
              <a:ext cx="123792" cy="3152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2976" y="929275"/>
              <a:ext cx="1198825" cy="3902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94300" y="4419899"/>
              <a:ext cx="1448324" cy="4000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588525" y="3517724"/>
            <a:ext cx="369570" cy="250068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774825" y="2580826"/>
            <a:ext cx="1292225" cy="1991360"/>
            <a:chOff x="2774825" y="2580826"/>
            <a:chExt cx="1292225" cy="1991360"/>
          </a:xfrm>
        </p:grpSpPr>
        <p:sp>
          <p:nvSpPr>
            <p:cNvPr id="18" name="object 18"/>
            <p:cNvSpPr/>
            <p:nvPr/>
          </p:nvSpPr>
          <p:spPr>
            <a:xfrm>
              <a:off x="3441224" y="4419899"/>
              <a:ext cx="226060" cy="152400"/>
            </a:xfrm>
            <a:custGeom>
              <a:avLst/>
              <a:gdLst/>
              <a:ahLst/>
              <a:cxnLst/>
              <a:rect l="l" t="t" r="r" b="b"/>
              <a:pathLst>
                <a:path w="226060" h="152400">
                  <a:moveTo>
                    <a:pt x="225899" y="152099"/>
                  </a:moveTo>
                  <a:lnTo>
                    <a:pt x="0" y="152099"/>
                  </a:lnTo>
                  <a:lnTo>
                    <a:pt x="0" y="0"/>
                  </a:lnTo>
                  <a:lnTo>
                    <a:pt x="225899" y="0"/>
                  </a:lnTo>
                  <a:lnTo>
                    <a:pt x="225899" y="1520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4825" y="2680648"/>
              <a:ext cx="400049" cy="4000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5425" y="2680650"/>
              <a:ext cx="153849" cy="4000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34224" y="2580826"/>
              <a:ext cx="332651" cy="12379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494553" y="3483373"/>
            <a:ext cx="1149350" cy="944244"/>
            <a:chOff x="3494553" y="3483373"/>
            <a:chExt cx="1149350" cy="944244"/>
          </a:xfrm>
        </p:grpSpPr>
        <p:sp>
          <p:nvSpPr>
            <p:cNvPr id="24" name="object 24"/>
            <p:cNvSpPr/>
            <p:nvPr/>
          </p:nvSpPr>
          <p:spPr>
            <a:xfrm>
              <a:off x="3556449" y="41868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13603" y="41120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4553" y="3483373"/>
              <a:ext cx="123792" cy="31525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274324" y="3517724"/>
              <a:ext cx="369570" cy="354330"/>
            </a:xfrm>
            <a:custGeom>
              <a:avLst/>
              <a:gdLst/>
              <a:ahLst/>
              <a:cxnLst/>
              <a:rect l="l" t="t" r="r" b="b"/>
              <a:pathLst>
                <a:path w="369570" h="354329">
                  <a:moveTo>
                    <a:pt x="369299" y="353999"/>
                  </a:moveTo>
                  <a:lnTo>
                    <a:pt x="0" y="353999"/>
                  </a:lnTo>
                  <a:lnTo>
                    <a:pt x="0" y="0"/>
                  </a:lnTo>
                  <a:lnTo>
                    <a:pt x="369299" y="0"/>
                  </a:lnTo>
                  <a:lnTo>
                    <a:pt x="369299" y="353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21950" y="3585162"/>
            <a:ext cx="2565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9639B1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9639B1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80353" y="3483373"/>
            <a:ext cx="897890" cy="315595"/>
            <a:chOff x="4180353" y="3483373"/>
            <a:chExt cx="897890" cy="315595"/>
          </a:xfrm>
        </p:grpSpPr>
        <p:sp>
          <p:nvSpPr>
            <p:cNvPr id="31" name="object 31"/>
            <p:cNvSpPr/>
            <p:nvPr/>
          </p:nvSpPr>
          <p:spPr>
            <a:xfrm>
              <a:off x="4242249" y="35772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99403" y="35024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9403" y="35024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42249" y="3577296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4">
                  <a:moveTo>
                    <a:pt x="0" y="221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99403" y="35024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85692" y="117720"/>
                  </a:moveTo>
                  <a:lnTo>
                    <a:pt x="42846" y="74873"/>
                  </a:lnTo>
                  <a:lnTo>
                    <a:pt x="0" y="117720"/>
                  </a:lnTo>
                  <a:lnTo>
                    <a:pt x="42846" y="0"/>
                  </a:lnTo>
                  <a:lnTo>
                    <a:pt x="85692" y="117720"/>
                  </a:lnTo>
                  <a:close/>
                </a:path>
              </a:pathLst>
            </a:custGeom>
            <a:solidFill>
              <a:srgbClr val="963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99403" y="3502423"/>
              <a:ext cx="85725" cy="118110"/>
            </a:xfrm>
            <a:custGeom>
              <a:avLst/>
              <a:gdLst/>
              <a:ahLst/>
              <a:cxnLst/>
              <a:rect l="l" t="t" r="r" b="b"/>
              <a:pathLst>
                <a:path w="85725" h="118110">
                  <a:moveTo>
                    <a:pt x="42846" y="74873"/>
                  </a:moveTo>
                  <a:lnTo>
                    <a:pt x="85692" y="117720"/>
                  </a:lnTo>
                  <a:lnTo>
                    <a:pt x="42846" y="0"/>
                  </a:lnTo>
                  <a:lnTo>
                    <a:pt x="0" y="117720"/>
                  </a:lnTo>
                  <a:lnTo>
                    <a:pt x="42846" y="74873"/>
                  </a:lnTo>
                  <a:close/>
                </a:path>
              </a:pathLst>
            </a:custGeom>
            <a:ln w="3809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22674" y="3517599"/>
              <a:ext cx="584835" cy="188595"/>
            </a:xfrm>
            <a:custGeom>
              <a:avLst/>
              <a:gdLst/>
              <a:ahLst/>
              <a:cxnLst/>
              <a:rect l="l" t="t" r="r" b="b"/>
              <a:pathLst>
                <a:path w="584835" h="188595">
                  <a:moveTo>
                    <a:pt x="0" y="0"/>
                  </a:moveTo>
                  <a:lnTo>
                    <a:pt x="584672" y="188179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96429" y="3674632"/>
              <a:ext cx="81496" cy="8149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7762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57177" y="4415463"/>
            <a:ext cx="21209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740821" y="4402763"/>
            <a:ext cx="225425" cy="16222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(x</a:t>
            </a:r>
            <a:r>
              <a:rPr sz="975" baseline="-34188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0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53125" y="4402763"/>
            <a:ext cx="681355" cy="25583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game </a:t>
            </a:r>
            <a:r>
              <a:rPr sz="1500" baseline="38888" dirty="0">
                <a:solidFill>
                  <a:srgbClr val="9639B1"/>
                </a:solidFill>
                <a:latin typeface="Tahoma"/>
                <a:cs typeface="Tahoma"/>
              </a:rPr>
              <a:t>(x</a:t>
            </a:r>
            <a:r>
              <a:rPr sz="975" baseline="25641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500" baseline="38888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1500" baseline="38888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367316" y="4465555"/>
            <a:ext cx="323850" cy="19236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57410" y="3867078"/>
            <a:ext cx="48640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9639B1"/>
                </a:solidFill>
                <a:latin typeface="Tahoma"/>
                <a:cs typeface="Tahoma"/>
              </a:rPr>
              <a:t>Bias (</a:t>
            </a:r>
            <a:r>
              <a:rPr sz="900" i="1" dirty="0">
                <a:solidFill>
                  <a:srgbClr val="9639B1"/>
                </a:solidFill>
                <a:latin typeface="Trebuchet MS"/>
                <a:cs typeface="Trebuchet MS"/>
              </a:rPr>
              <a:t>b</a:t>
            </a:r>
            <a:r>
              <a:rPr sz="900" i="1" dirty="0">
                <a:solidFill>
                  <a:srgbClr val="9639B1"/>
                </a:solidFill>
                <a:latin typeface="Times New Roman"/>
                <a:cs typeface="Times New Roman"/>
              </a:rPr>
              <a:t>h</a:t>
            </a:r>
            <a:r>
              <a:rPr sz="900" dirty="0">
                <a:solidFill>
                  <a:srgbClr val="9639B1"/>
                </a:solidFill>
                <a:latin typeface="Tahoma"/>
                <a:cs typeface="Tahoma"/>
              </a:rPr>
              <a:t>)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11825" y="1538275"/>
            <a:ext cx="1934210" cy="294953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620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= A’ ( h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72225" y="2571750"/>
            <a:ext cx="2952115" cy="309700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71450">
              <a:lnSpc>
                <a:spcPct val="100000"/>
              </a:lnSpc>
              <a:spcBef>
                <a:spcPts val="615"/>
              </a:spcBef>
            </a:pP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= A( x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x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h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500" baseline="-30555" dirty="0">
                <a:solidFill>
                  <a:srgbClr val="F6F6F6"/>
                </a:solidFill>
                <a:latin typeface="Tahoma"/>
                <a:cs typeface="Tahoma"/>
              </a:rPr>
              <a:t>h </a:t>
            </a:r>
            <a:r>
              <a:rPr sz="15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RNN </a:t>
            </a:r>
            <a:r>
              <a:rPr spc="-50" dirty="0"/>
              <a:t>With</a:t>
            </a:r>
            <a:r>
              <a:rPr spc="-170" dirty="0"/>
              <a:t> </a:t>
            </a:r>
            <a:r>
              <a:rPr spc="-30" dirty="0"/>
              <a:t>One</a:t>
            </a:r>
            <a:r>
              <a:rPr spc="-170" dirty="0"/>
              <a:t> </a:t>
            </a:r>
            <a:r>
              <a:rPr spc="-45" dirty="0"/>
              <a:t>Hidden</a:t>
            </a:r>
            <a:r>
              <a:rPr spc="-17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/>
          <p:nvPr/>
        </p:nvSpPr>
        <p:spPr>
          <a:xfrm>
            <a:off x="533400" y="1084699"/>
            <a:ext cx="1464310" cy="255904"/>
          </a:xfrm>
          <a:custGeom>
            <a:avLst/>
            <a:gdLst/>
            <a:ahLst/>
            <a:cxnLst/>
            <a:rect l="l" t="t" r="r" b="b"/>
            <a:pathLst>
              <a:path w="1464310" h="255905">
                <a:moveTo>
                  <a:pt x="1421699" y="255599"/>
                </a:moveTo>
                <a:lnTo>
                  <a:pt x="42600" y="255599"/>
                </a:lnTo>
                <a:lnTo>
                  <a:pt x="26018" y="252252"/>
                </a:lnTo>
                <a:lnTo>
                  <a:pt x="12477" y="243122"/>
                </a:lnTo>
                <a:lnTo>
                  <a:pt x="3347" y="229581"/>
                </a:lnTo>
                <a:lnTo>
                  <a:pt x="0" y="212999"/>
                </a:lnTo>
                <a:lnTo>
                  <a:pt x="0" y="42600"/>
                </a:lnTo>
                <a:lnTo>
                  <a:pt x="3347" y="26018"/>
                </a:lnTo>
                <a:lnTo>
                  <a:pt x="12477" y="12477"/>
                </a:lnTo>
                <a:lnTo>
                  <a:pt x="26018" y="3347"/>
                </a:lnTo>
                <a:lnTo>
                  <a:pt x="42600" y="0"/>
                </a:lnTo>
                <a:lnTo>
                  <a:pt x="1421699" y="0"/>
                </a:lnTo>
                <a:lnTo>
                  <a:pt x="1457142" y="18965"/>
                </a:lnTo>
                <a:lnTo>
                  <a:pt x="1464299" y="42600"/>
                </a:lnTo>
                <a:lnTo>
                  <a:pt x="1464299" y="212999"/>
                </a:lnTo>
                <a:lnTo>
                  <a:pt x="1460952" y="229581"/>
                </a:lnTo>
                <a:lnTo>
                  <a:pt x="1451822" y="243122"/>
                </a:lnTo>
                <a:lnTo>
                  <a:pt x="1438281" y="252252"/>
                </a:lnTo>
                <a:lnTo>
                  <a:pt x="1421699" y="255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5704" y="1103216"/>
            <a:ext cx="1219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Time</a:t>
            </a:r>
            <a:r>
              <a:rPr sz="12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6F6F6"/>
                </a:solidFill>
                <a:latin typeface="Tahoma"/>
                <a:cs typeface="Tahoma"/>
              </a:rPr>
              <a:t>Step</a:t>
            </a:r>
            <a:r>
              <a:rPr sz="12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110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2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&amp;</a:t>
            </a:r>
            <a:r>
              <a:rPr sz="12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6F6F6"/>
                </a:solidFill>
                <a:latin typeface="Tahoma"/>
                <a:cs typeface="Tahoma"/>
              </a:rPr>
              <a:t>4: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75600" y="929275"/>
            <a:ext cx="5118735" cy="3903345"/>
            <a:chOff x="2875600" y="929275"/>
            <a:chExt cx="5118735" cy="39033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5600" y="929275"/>
              <a:ext cx="5118574" cy="3902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06150" y="1025021"/>
              <a:ext cx="2471420" cy="276225"/>
            </a:xfrm>
            <a:custGeom>
              <a:avLst/>
              <a:gdLst/>
              <a:ahLst/>
              <a:cxnLst/>
              <a:rect l="l" t="t" r="r" b="b"/>
              <a:pathLst>
                <a:path w="2471420" h="276225">
                  <a:moveTo>
                    <a:pt x="2471099" y="275999"/>
                  </a:moveTo>
                  <a:lnTo>
                    <a:pt x="0" y="275999"/>
                  </a:lnTo>
                  <a:lnTo>
                    <a:pt x="0" y="0"/>
                  </a:lnTo>
                  <a:lnTo>
                    <a:pt x="2471099" y="0"/>
                  </a:lnTo>
                  <a:lnTo>
                    <a:pt x="2471099" y="275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150" y="1025021"/>
              <a:ext cx="2471420" cy="276225"/>
            </a:xfrm>
            <a:custGeom>
              <a:avLst/>
              <a:gdLst/>
              <a:ahLst/>
              <a:cxnLst/>
              <a:rect l="l" t="t" r="r" b="b"/>
              <a:pathLst>
                <a:path w="2471420" h="276225">
                  <a:moveTo>
                    <a:pt x="0" y="0"/>
                  </a:moveTo>
                  <a:lnTo>
                    <a:pt x="2471099" y="0"/>
                  </a:lnTo>
                  <a:lnTo>
                    <a:pt x="2471099" y="275999"/>
                  </a:lnTo>
                  <a:lnTo>
                    <a:pt x="0" y="27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26324" y="19786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565499" y="304199"/>
                  </a:moveTo>
                  <a:lnTo>
                    <a:pt x="0" y="304199"/>
                  </a:lnTo>
                  <a:lnTo>
                    <a:pt x="0" y="0"/>
                  </a:lnTo>
                  <a:lnTo>
                    <a:pt x="565499" y="0"/>
                  </a:lnTo>
                  <a:lnTo>
                    <a:pt x="565499" y="304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26324" y="19786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0" y="0"/>
                  </a:moveTo>
                  <a:lnTo>
                    <a:pt x="565499" y="0"/>
                  </a:lnTo>
                  <a:lnTo>
                    <a:pt x="565499" y="304199"/>
                  </a:lnTo>
                  <a:lnTo>
                    <a:pt x="0" y="30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99562" y="2687787"/>
            <a:ext cx="207010" cy="181610"/>
            <a:chOff x="2999562" y="2687787"/>
            <a:chExt cx="207010" cy="181610"/>
          </a:xfrm>
        </p:grpSpPr>
        <p:sp>
          <p:nvSpPr>
            <p:cNvPr id="12" name="object 12"/>
            <p:cNvSpPr/>
            <p:nvPr/>
          </p:nvSpPr>
          <p:spPr>
            <a:xfrm>
              <a:off x="300432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432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61562" y="2687787"/>
            <a:ext cx="207010" cy="181610"/>
            <a:chOff x="3761562" y="2687787"/>
            <a:chExt cx="207010" cy="181610"/>
          </a:xfrm>
        </p:grpSpPr>
        <p:sp>
          <p:nvSpPr>
            <p:cNvPr id="15" name="object 15"/>
            <p:cNvSpPr/>
            <p:nvPr/>
          </p:nvSpPr>
          <p:spPr>
            <a:xfrm>
              <a:off x="3766325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6325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68537" y="2687787"/>
            <a:ext cx="207010" cy="181610"/>
            <a:chOff x="4468537" y="2687787"/>
            <a:chExt cx="207010" cy="181610"/>
          </a:xfrm>
        </p:grpSpPr>
        <p:sp>
          <p:nvSpPr>
            <p:cNvPr id="18" name="object 18"/>
            <p:cNvSpPr/>
            <p:nvPr/>
          </p:nvSpPr>
          <p:spPr>
            <a:xfrm>
              <a:off x="447329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7329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175512" y="2687787"/>
            <a:ext cx="207010" cy="181610"/>
            <a:chOff x="5175512" y="2687787"/>
            <a:chExt cx="207010" cy="181610"/>
          </a:xfrm>
        </p:grpSpPr>
        <p:sp>
          <p:nvSpPr>
            <p:cNvPr id="21" name="object 21"/>
            <p:cNvSpPr/>
            <p:nvPr/>
          </p:nvSpPr>
          <p:spPr>
            <a:xfrm>
              <a:off x="518027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027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882487" y="2687787"/>
            <a:ext cx="207010" cy="181610"/>
            <a:chOff x="5882487" y="2687787"/>
            <a:chExt cx="207010" cy="181610"/>
          </a:xfrm>
        </p:grpSpPr>
        <p:sp>
          <p:nvSpPr>
            <p:cNvPr id="24" name="object 24"/>
            <p:cNvSpPr/>
            <p:nvPr/>
          </p:nvSpPr>
          <p:spPr>
            <a:xfrm>
              <a:off x="588724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8724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728310" y="1788615"/>
            <a:ext cx="1002030" cy="2321560"/>
            <a:chOff x="1728310" y="1788615"/>
            <a:chExt cx="1002030" cy="2321560"/>
          </a:xfrm>
        </p:grpSpPr>
        <p:sp>
          <p:nvSpPr>
            <p:cNvPr id="27" name="object 27"/>
            <p:cNvSpPr/>
            <p:nvPr/>
          </p:nvSpPr>
          <p:spPr>
            <a:xfrm>
              <a:off x="1733072" y="2103775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0" y="1027499"/>
                  </a:move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lnTo>
                    <a:pt x="0" y="102749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97" y="2116561"/>
              <a:ext cx="359333" cy="16165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43879" y="3862190"/>
              <a:ext cx="3175" cy="233679"/>
            </a:xfrm>
            <a:custGeom>
              <a:avLst/>
              <a:gdLst/>
              <a:ahLst/>
              <a:cxnLst/>
              <a:rect l="l" t="t" r="r" b="b"/>
              <a:pathLst>
                <a:path w="3175" h="233679">
                  <a:moveTo>
                    <a:pt x="0" y="233418"/>
                  </a:moveTo>
                  <a:lnTo>
                    <a:pt x="2980" y="0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377" y="3718236"/>
              <a:ext cx="122963" cy="1588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943869" y="1932568"/>
              <a:ext cx="3175" cy="233679"/>
            </a:xfrm>
            <a:custGeom>
              <a:avLst/>
              <a:gdLst/>
              <a:ahLst/>
              <a:cxnLst/>
              <a:rect l="l" t="t" r="r" b="b"/>
              <a:pathLst>
                <a:path w="3175" h="233680">
                  <a:moveTo>
                    <a:pt x="0" y="233418"/>
                  </a:moveTo>
                  <a:lnTo>
                    <a:pt x="2980" y="0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368" y="1788615"/>
              <a:ext cx="122963" cy="15884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117573" y="2346002"/>
              <a:ext cx="603250" cy="1156970"/>
            </a:xfrm>
            <a:custGeom>
              <a:avLst/>
              <a:gdLst/>
              <a:ahLst/>
              <a:cxnLst/>
              <a:rect l="l" t="t" r="r" b="b"/>
              <a:pathLst>
                <a:path w="603250" h="1156970">
                  <a:moveTo>
                    <a:pt x="0" y="0"/>
                  </a:moveTo>
                  <a:lnTo>
                    <a:pt x="48334" y="2054"/>
                  </a:lnTo>
                  <a:lnTo>
                    <a:pt x="95566" y="8108"/>
                  </a:lnTo>
                  <a:lnTo>
                    <a:pt x="141530" y="17999"/>
                  </a:lnTo>
                  <a:lnTo>
                    <a:pt x="186061" y="31562"/>
                  </a:lnTo>
                  <a:lnTo>
                    <a:pt x="228993" y="48634"/>
                  </a:lnTo>
                  <a:lnTo>
                    <a:pt x="270161" y="69052"/>
                  </a:lnTo>
                  <a:lnTo>
                    <a:pt x="309401" y="92652"/>
                  </a:lnTo>
                  <a:lnTo>
                    <a:pt x="346547" y="119270"/>
                  </a:lnTo>
                  <a:lnTo>
                    <a:pt x="381435" y="148743"/>
                  </a:lnTo>
                  <a:lnTo>
                    <a:pt x="413898" y="180907"/>
                  </a:lnTo>
                  <a:lnTo>
                    <a:pt x="443773" y="215599"/>
                  </a:lnTo>
                  <a:lnTo>
                    <a:pt x="470893" y="252655"/>
                  </a:lnTo>
                  <a:lnTo>
                    <a:pt x="495094" y="291911"/>
                  </a:lnTo>
                  <a:lnTo>
                    <a:pt x="516211" y="333204"/>
                  </a:lnTo>
                  <a:lnTo>
                    <a:pt x="534079" y="376371"/>
                  </a:lnTo>
                  <a:lnTo>
                    <a:pt x="548532" y="421247"/>
                  </a:lnTo>
                  <a:lnTo>
                    <a:pt x="559405" y="467669"/>
                  </a:lnTo>
                  <a:lnTo>
                    <a:pt x="566534" y="515474"/>
                  </a:lnTo>
                  <a:lnTo>
                    <a:pt x="569752" y="564498"/>
                  </a:lnTo>
                  <a:lnTo>
                    <a:pt x="568927" y="613623"/>
                  </a:lnTo>
                  <a:lnTo>
                    <a:pt x="564136" y="661728"/>
                  </a:lnTo>
                  <a:lnTo>
                    <a:pt x="555539" y="708640"/>
                  </a:lnTo>
                  <a:lnTo>
                    <a:pt x="543290" y="754187"/>
                  </a:lnTo>
                  <a:lnTo>
                    <a:pt x="527548" y="798199"/>
                  </a:lnTo>
                  <a:lnTo>
                    <a:pt x="508470" y="840503"/>
                  </a:lnTo>
                  <a:lnTo>
                    <a:pt x="486211" y="880928"/>
                  </a:lnTo>
                  <a:lnTo>
                    <a:pt x="460930" y="919301"/>
                  </a:lnTo>
                  <a:lnTo>
                    <a:pt x="432782" y="955452"/>
                  </a:lnTo>
                  <a:lnTo>
                    <a:pt x="401926" y="989209"/>
                  </a:lnTo>
                  <a:lnTo>
                    <a:pt x="368517" y="1020399"/>
                  </a:lnTo>
                  <a:lnTo>
                    <a:pt x="332714" y="1048852"/>
                  </a:lnTo>
                  <a:lnTo>
                    <a:pt x="294672" y="1074395"/>
                  </a:lnTo>
                  <a:lnTo>
                    <a:pt x="254549" y="1096857"/>
                  </a:lnTo>
                  <a:lnTo>
                    <a:pt x="212502" y="1116067"/>
                  </a:lnTo>
                  <a:lnTo>
                    <a:pt x="168687" y="1131852"/>
                  </a:lnTo>
                  <a:lnTo>
                    <a:pt x="123261" y="1144041"/>
                  </a:lnTo>
                  <a:lnTo>
                    <a:pt x="76382" y="1152462"/>
                  </a:lnTo>
                  <a:lnTo>
                    <a:pt x="28206" y="1156943"/>
                  </a:lnTo>
                </a:path>
                <a:path w="603250" h="1156970">
                  <a:moveTo>
                    <a:pt x="569927" y="537664"/>
                  </a:moveTo>
                  <a:lnTo>
                    <a:pt x="498965" y="481955"/>
                  </a:lnTo>
                </a:path>
                <a:path w="603250" h="1156970">
                  <a:moveTo>
                    <a:pt x="568772" y="537664"/>
                  </a:moveTo>
                  <a:lnTo>
                    <a:pt x="602843" y="462264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81650" y="3658654"/>
            <a:ext cx="850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72550" y="3651617"/>
            <a:ext cx="8509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993675" y="262832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76200" y="262832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43637" y="262827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60750" y="2628279"/>
            <a:ext cx="2736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37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723150" y="1728504"/>
            <a:ext cx="2692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44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94600" y="4455574"/>
            <a:ext cx="2572385" cy="205104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663575" algn="l"/>
                <a:tab pos="1483360" algn="l"/>
                <a:tab pos="2085975" algn="l"/>
              </a:tabLst>
            </a:pP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30" baseline="2314" dirty="0">
                <a:solidFill>
                  <a:srgbClr val="FFFFFF"/>
                </a:solidFill>
                <a:latin typeface="Tahoma"/>
                <a:cs typeface="Tahoma"/>
              </a:rPr>
              <a:t>game</a:t>
            </a:r>
            <a:r>
              <a:rPr sz="1800" baseline="2314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-37" baseline="2314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800" baseline="2314" dirty="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sz="1800" spc="37" baseline="4629" dirty="0">
                <a:solidFill>
                  <a:srgbClr val="FFFFFF"/>
                </a:solidFill>
                <a:latin typeface="Tahoma"/>
                <a:cs typeface="Tahoma"/>
              </a:rPr>
              <a:t>bad</a:t>
            </a:r>
            <a:endParaRPr sz="1800" baseline="4629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96864" y="3409950"/>
            <a:ext cx="2572385" cy="385445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620"/>
              </a:spcBef>
            </a:pPr>
            <a:r>
              <a:rPr sz="1300" spc="5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82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275" spc="179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95" dirty="0">
                <a:solidFill>
                  <a:srgbClr val="F6F6F6"/>
                </a:solidFill>
                <a:latin typeface="Tahoma"/>
                <a:cs typeface="Tahoma"/>
              </a:rPr>
              <a:t>=</a:t>
            </a:r>
            <a:r>
              <a:rPr sz="13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13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(</a:t>
            </a:r>
            <a:r>
              <a:rPr sz="13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3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275" spc="187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95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3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r>
              <a:rPr sz="1275" spc="-7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7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3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7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95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300" spc="-1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6F6F6"/>
                </a:solidFill>
                <a:latin typeface="Tahoma"/>
                <a:cs typeface="Tahoma"/>
              </a:rPr>
              <a:t>b</a:t>
            </a:r>
            <a:r>
              <a:rPr sz="1275" spc="89" baseline="-32679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7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96864" y="3943350"/>
            <a:ext cx="2572385" cy="385445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620"/>
              </a:spcBef>
            </a:pPr>
            <a:r>
              <a:rPr sz="1300" spc="6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89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r>
              <a:rPr sz="1275" spc="157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95" dirty="0">
                <a:solidFill>
                  <a:srgbClr val="F6F6F6"/>
                </a:solidFill>
                <a:latin typeface="Tahoma"/>
                <a:cs typeface="Tahoma"/>
              </a:rPr>
              <a:t>=</a:t>
            </a:r>
            <a:r>
              <a:rPr sz="13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100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13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(</a:t>
            </a:r>
            <a:r>
              <a:rPr sz="13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3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275" spc="165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95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3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89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275" spc="-22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7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3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3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60" dirty="0">
                <a:solidFill>
                  <a:srgbClr val="F6F6F6"/>
                </a:solidFill>
                <a:latin typeface="Tahoma"/>
                <a:cs typeface="Tahoma"/>
              </a:rPr>
              <a:t>b</a:t>
            </a:r>
            <a:r>
              <a:rPr sz="1275" spc="89" baseline="-32679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22" baseline="-32679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68928" y="2580826"/>
            <a:ext cx="927735" cy="1827530"/>
            <a:chOff x="4868928" y="2580826"/>
            <a:chExt cx="927735" cy="1827530"/>
          </a:xfrm>
        </p:grpSpPr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17722" y="2580826"/>
              <a:ext cx="332651" cy="12379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68928" y="4092973"/>
              <a:ext cx="123792" cy="31525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9228" y="4092973"/>
              <a:ext cx="123792" cy="31525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4224" y="3648249"/>
              <a:ext cx="107999" cy="1061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8928" y="3463098"/>
              <a:ext cx="123792" cy="315251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5524" y="3649999"/>
              <a:ext cx="120899" cy="93899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69653" y="3463098"/>
              <a:ext cx="123792" cy="315251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961650" y="3630362"/>
            <a:ext cx="2565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9639B1"/>
                </a:solidFill>
                <a:latin typeface="Tahoma"/>
                <a:cs typeface="Tahoma"/>
              </a:rPr>
              <a:t>W</a:t>
            </a:r>
            <a:r>
              <a:rPr sz="1050" spc="-37" baseline="-31746" dirty="0">
                <a:solidFill>
                  <a:srgbClr val="9639B1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647450" y="3630362"/>
            <a:ext cx="25654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9639B1"/>
                </a:solidFill>
                <a:latin typeface="Tahoma"/>
                <a:cs typeface="Tahoma"/>
              </a:rPr>
              <a:t>W</a:t>
            </a:r>
            <a:r>
              <a:rPr sz="1050" spc="-37" baseline="-31746" dirty="0">
                <a:solidFill>
                  <a:srgbClr val="9639B1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395049" y="1195749"/>
            <a:ext cx="1934210" cy="400685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=</a:t>
            </a:r>
            <a:r>
              <a:rPr sz="1400" spc="-3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6F6F6"/>
                </a:solidFill>
                <a:latin typeface="Tahoma"/>
                <a:cs typeface="Tahoma"/>
              </a:rPr>
              <a:t>A’</a:t>
            </a:r>
            <a:r>
              <a:rPr sz="14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(</a:t>
            </a:r>
            <a:r>
              <a:rPr sz="14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4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350" spc="89" baseline="-3395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spc="187" baseline="-339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100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4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F6F6F6"/>
                </a:solidFill>
                <a:latin typeface="Tahoma"/>
                <a:cs typeface="Tahoma"/>
              </a:rPr>
              <a:t>b</a:t>
            </a:r>
            <a:r>
              <a:rPr sz="1350" spc="112" baseline="-3395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spc="-15" baseline="-339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395049" y="1729150"/>
            <a:ext cx="1934210" cy="400685"/>
          </a:xfrm>
          <a:custGeom>
            <a:avLst/>
            <a:gdLst/>
            <a:ahLst/>
            <a:cxnLst/>
            <a:rect l="l" t="t" r="r" b="b"/>
            <a:pathLst>
              <a:path w="1934209" h="400685">
                <a:moveTo>
                  <a:pt x="0" y="0"/>
                </a:moveTo>
                <a:lnTo>
                  <a:pt x="1934099" y="0"/>
                </a:lnTo>
                <a:lnTo>
                  <a:pt x="1934099" y="400199"/>
                </a:lnTo>
                <a:lnTo>
                  <a:pt x="0" y="4001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379174" y="1795063"/>
            <a:ext cx="19659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=</a:t>
            </a:r>
            <a:r>
              <a:rPr sz="14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6F6F6"/>
                </a:solidFill>
                <a:latin typeface="Tahoma"/>
                <a:cs typeface="Tahoma"/>
              </a:rPr>
              <a:t>A’</a:t>
            </a:r>
            <a:r>
              <a:rPr sz="14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(</a:t>
            </a:r>
            <a:r>
              <a:rPr sz="14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350" spc="104" baseline="-33950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r>
              <a:rPr sz="1350" spc="-22" baseline="-339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70" dirty="0">
                <a:solidFill>
                  <a:srgbClr val="F6F6F6"/>
                </a:solidFill>
                <a:latin typeface="Tahoma"/>
                <a:cs typeface="Tahoma"/>
              </a:rPr>
              <a:t>*</a:t>
            </a:r>
            <a:r>
              <a:rPr sz="14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350" spc="89" baseline="-3395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spc="172" baseline="-339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100" dirty="0">
                <a:solidFill>
                  <a:srgbClr val="F6F6F6"/>
                </a:solidFill>
                <a:latin typeface="Tahoma"/>
                <a:cs typeface="Tahoma"/>
              </a:rPr>
              <a:t>+</a:t>
            </a:r>
            <a:r>
              <a:rPr sz="1400" spc="-4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F6F6F6"/>
                </a:solidFill>
                <a:latin typeface="Tahoma"/>
                <a:cs typeface="Tahoma"/>
              </a:rPr>
              <a:t>b</a:t>
            </a:r>
            <a:r>
              <a:rPr sz="1350" spc="112" baseline="-3395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spc="-22" baseline="-339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031849" y="1728504"/>
            <a:ext cx="2692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44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340550" y="1723329"/>
            <a:ext cx="2692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44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21025" y="1723329"/>
            <a:ext cx="2692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spc="44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801311" y="2266950"/>
            <a:ext cx="1755139" cy="762000"/>
            <a:chOff x="5801311" y="2266950"/>
            <a:chExt cx="1755139" cy="762000"/>
          </a:xfrm>
        </p:grpSpPr>
        <p:sp>
          <p:nvSpPr>
            <p:cNvPr id="61" name="object 61"/>
            <p:cNvSpPr/>
            <p:nvPr/>
          </p:nvSpPr>
          <p:spPr>
            <a:xfrm>
              <a:off x="6135425" y="2278187"/>
              <a:ext cx="1416050" cy="673100"/>
            </a:xfrm>
            <a:custGeom>
              <a:avLst/>
              <a:gdLst/>
              <a:ahLst/>
              <a:cxnLst/>
              <a:rect l="l" t="t" r="r" b="b"/>
              <a:pathLst>
                <a:path w="1416050" h="673100">
                  <a:moveTo>
                    <a:pt x="1415699" y="672899"/>
                  </a:moveTo>
                  <a:lnTo>
                    <a:pt x="0" y="672899"/>
                  </a:lnTo>
                  <a:lnTo>
                    <a:pt x="0" y="0"/>
                  </a:lnTo>
                  <a:lnTo>
                    <a:pt x="1415699" y="0"/>
                  </a:lnTo>
                  <a:lnTo>
                    <a:pt x="1415699" y="6728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35425" y="2278187"/>
              <a:ext cx="1416050" cy="673100"/>
            </a:xfrm>
            <a:custGeom>
              <a:avLst/>
              <a:gdLst/>
              <a:ahLst/>
              <a:cxnLst/>
              <a:rect l="l" t="t" r="r" b="b"/>
              <a:pathLst>
                <a:path w="1416050" h="673100">
                  <a:moveTo>
                    <a:pt x="0" y="0"/>
                  </a:moveTo>
                  <a:lnTo>
                    <a:pt x="1415699" y="0"/>
                  </a:lnTo>
                  <a:lnTo>
                    <a:pt x="1415699" y="672899"/>
                  </a:lnTo>
                  <a:lnTo>
                    <a:pt x="0" y="67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01311" y="2580826"/>
              <a:ext cx="332651" cy="12379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04135" y="2266950"/>
              <a:ext cx="1028699" cy="761999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1625089" y="4203634"/>
            <a:ext cx="7912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Input</a:t>
            </a:r>
            <a:r>
              <a:rPr sz="1400" spc="-35" dirty="0">
                <a:solidFill>
                  <a:srgbClr val="F6F6F6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(X</a:t>
            </a:r>
            <a:r>
              <a:rPr sz="1350" spc="-30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40423" y="1661878"/>
            <a:ext cx="213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spc="-37" baseline="-339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350" baseline="-33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7600" y="2172799"/>
            <a:ext cx="5652770" cy="615950"/>
          </a:xfrm>
          <a:custGeom>
            <a:avLst/>
            <a:gdLst/>
            <a:ahLst/>
            <a:cxnLst/>
            <a:rect l="l" t="t" r="r" b="b"/>
            <a:pathLst>
              <a:path w="5652770" h="615950">
                <a:moveTo>
                  <a:pt x="0" y="0"/>
                </a:moveTo>
                <a:lnTo>
                  <a:pt x="5652599" y="0"/>
                </a:lnTo>
                <a:lnTo>
                  <a:pt x="5652599" y="615599"/>
                </a:lnTo>
                <a:lnTo>
                  <a:pt x="0" y="615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sp>
        <p:nvSpPr>
          <p:cNvPr id="4" name="object 4"/>
          <p:cNvSpPr/>
          <p:nvPr/>
        </p:nvSpPr>
        <p:spPr>
          <a:xfrm>
            <a:off x="533400" y="1084699"/>
            <a:ext cx="1464310" cy="304165"/>
          </a:xfrm>
          <a:custGeom>
            <a:avLst/>
            <a:gdLst/>
            <a:ahLst/>
            <a:cxnLst/>
            <a:rect l="l" t="t" r="r" b="b"/>
            <a:pathLst>
              <a:path w="1464310" h="304165">
                <a:moveTo>
                  <a:pt x="1413648" y="303899"/>
                </a:moveTo>
                <a:lnTo>
                  <a:pt x="50651" y="303899"/>
                </a:lnTo>
                <a:lnTo>
                  <a:pt x="30935" y="299919"/>
                </a:lnTo>
                <a:lnTo>
                  <a:pt x="14835" y="289064"/>
                </a:lnTo>
                <a:lnTo>
                  <a:pt x="3980" y="272964"/>
                </a:lnTo>
                <a:lnTo>
                  <a:pt x="0" y="253248"/>
                </a:lnTo>
                <a:lnTo>
                  <a:pt x="0" y="50650"/>
                </a:lnTo>
                <a:lnTo>
                  <a:pt x="3913" y="31267"/>
                </a:lnTo>
                <a:lnTo>
                  <a:pt x="3980" y="30935"/>
                </a:lnTo>
                <a:lnTo>
                  <a:pt x="14835" y="14835"/>
                </a:lnTo>
                <a:lnTo>
                  <a:pt x="31120" y="3855"/>
                </a:lnTo>
                <a:lnTo>
                  <a:pt x="31553" y="3855"/>
                </a:lnTo>
                <a:lnTo>
                  <a:pt x="50651" y="0"/>
                </a:lnTo>
                <a:lnTo>
                  <a:pt x="1413648" y="0"/>
                </a:lnTo>
                <a:lnTo>
                  <a:pt x="1423576" y="982"/>
                </a:lnTo>
                <a:lnTo>
                  <a:pt x="1455789" y="22549"/>
                </a:lnTo>
                <a:lnTo>
                  <a:pt x="1464299" y="50650"/>
                </a:lnTo>
                <a:lnTo>
                  <a:pt x="1464299" y="253248"/>
                </a:lnTo>
                <a:lnTo>
                  <a:pt x="1460319" y="272964"/>
                </a:lnTo>
                <a:lnTo>
                  <a:pt x="1449464" y="289064"/>
                </a:lnTo>
                <a:lnTo>
                  <a:pt x="1433364" y="299919"/>
                </a:lnTo>
                <a:lnTo>
                  <a:pt x="1413648" y="3038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83800" y="3010999"/>
            <a:ext cx="5652770" cy="615950"/>
          </a:xfrm>
          <a:custGeom>
            <a:avLst/>
            <a:gdLst/>
            <a:ahLst/>
            <a:cxnLst/>
            <a:rect l="l" t="t" r="r" b="b"/>
            <a:pathLst>
              <a:path w="5652770" h="615950">
                <a:moveTo>
                  <a:pt x="0" y="0"/>
                </a:moveTo>
                <a:lnTo>
                  <a:pt x="5652599" y="0"/>
                </a:lnTo>
                <a:lnTo>
                  <a:pt x="5652599" y="615599"/>
                </a:lnTo>
                <a:lnTo>
                  <a:pt x="0" y="6155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00"/>
              </a:spcBef>
            </a:pPr>
            <a:r>
              <a:rPr dirty="0"/>
              <a:t>h</a:t>
            </a:r>
            <a:r>
              <a:rPr sz="2775" baseline="-31531" dirty="0"/>
              <a:t>t </a:t>
            </a:r>
            <a:r>
              <a:rPr sz="2800" dirty="0"/>
              <a:t>= A (X</a:t>
            </a:r>
            <a:r>
              <a:rPr sz="2775" baseline="-31531" dirty="0"/>
              <a:t>t </a:t>
            </a:r>
            <a:r>
              <a:rPr sz="2800" dirty="0"/>
              <a:t>* W</a:t>
            </a:r>
            <a:r>
              <a:rPr sz="2775" baseline="-31531" dirty="0"/>
              <a:t>x </a:t>
            </a:r>
            <a:r>
              <a:rPr sz="2800" dirty="0"/>
              <a:t>+ h</a:t>
            </a:r>
            <a:r>
              <a:rPr sz="2775" baseline="-31531" dirty="0"/>
              <a:t>t-1 </a:t>
            </a:r>
            <a:r>
              <a:rPr sz="2800" dirty="0"/>
              <a:t>* W</a:t>
            </a:r>
            <a:r>
              <a:rPr sz="2775" baseline="-31531" dirty="0"/>
              <a:t>h </a:t>
            </a:r>
            <a:r>
              <a:rPr sz="2800" dirty="0"/>
              <a:t>+b</a:t>
            </a:r>
            <a:r>
              <a:rPr sz="2775" baseline="-31531" dirty="0"/>
              <a:t>h</a:t>
            </a:r>
            <a:r>
              <a:rPr sz="2800" dirty="0"/>
              <a:t>)</a:t>
            </a:r>
            <a:endParaRPr sz="2800"/>
          </a:p>
          <a:p>
            <a:pPr marL="76200" algn="ctr">
              <a:lnSpc>
                <a:spcPct val="100000"/>
              </a:lnSpc>
              <a:spcBef>
                <a:spcPts val="3240"/>
              </a:spcBef>
            </a:pPr>
            <a:r>
              <a:rPr dirty="0"/>
              <a:t>y</a:t>
            </a:r>
            <a:r>
              <a:rPr sz="2775" baseline="-31531" dirty="0"/>
              <a:t>t </a:t>
            </a:r>
            <a:r>
              <a:rPr sz="2800" dirty="0"/>
              <a:t>= A’ ( h</a:t>
            </a:r>
            <a:r>
              <a:rPr sz="2775" baseline="-31531" dirty="0"/>
              <a:t>t </a:t>
            </a:r>
            <a:r>
              <a:rPr sz="2800" dirty="0"/>
              <a:t>* W</a:t>
            </a:r>
            <a:r>
              <a:rPr sz="2775" baseline="-31531" dirty="0"/>
              <a:t>y </a:t>
            </a:r>
            <a:r>
              <a:rPr sz="2800" dirty="0"/>
              <a:t>+b</a:t>
            </a:r>
            <a:r>
              <a:rPr sz="2775" baseline="-31531" dirty="0"/>
              <a:t>y</a:t>
            </a:r>
            <a:r>
              <a:rPr sz="2800" dirty="0"/>
              <a:t>)</a:t>
            </a:r>
            <a:endParaRPr sz="2800"/>
          </a:p>
        </p:txBody>
      </p:sp>
      <p:grpSp>
        <p:nvGrpSpPr>
          <p:cNvPr id="7" name="object 7"/>
          <p:cNvGrpSpPr/>
          <p:nvPr/>
        </p:nvGrpSpPr>
        <p:grpSpPr>
          <a:xfrm>
            <a:off x="2136014" y="1793736"/>
            <a:ext cx="123189" cy="435609"/>
            <a:chOff x="2136014" y="1793736"/>
            <a:chExt cx="123189" cy="435609"/>
          </a:xfrm>
        </p:grpSpPr>
        <p:sp>
          <p:nvSpPr>
            <p:cNvPr id="8" name="object 8"/>
            <p:cNvSpPr/>
            <p:nvPr/>
          </p:nvSpPr>
          <p:spPr>
            <a:xfrm>
              <a:off x="2197499" y="1937700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144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6014" y="1793736"/>
              <a:ext cx="122971" cy="1582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23375" y="1127366"/>
            <a:ext cx="3531870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Formula :</a:t>
            </a:r>
            <a:endParaRPr sz="1200">
              <a:latin typeface="Tahoma"/>
              <a:cs typeface="Tahoma"/>
            </a:endParaRPr>
          </a:p>
          <a:p>
            <a:pPr marL="1159510">
              <a:lnSpc>
                <a:spcPct val="100000"/>
              </a:lnSpc>
              <a:spcBef>
                <a:spcPts val="1335"/>
              </a:spcBef>
            </a:pPr>
            <a:r>
              <a:rPr sz="1600" dirty="0">
                <a:solidFill>
                  <a:srgbClr val="9639B1"/>
                </a:solidFill>
                <a:latin typeface="Arial"/>
                <a:cs typeface="Arial"/>
              </a:rPr>
              <a:t>Hidden state at time step 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96284" y="3542987"/>
            <a:ext cx="123189" cy="629920"/>
            <a:chOff x="3096284" y="3542987"/>
            <a:chExt cx="123189" cy="629920"/>
          </a:xfrm>
        </p:grpSpPr>
        <p:sp>
          <p:nvSpPr>
            <p:cNvPr id="12" name="object 12"/>
            <p:cNvSpPr/>
            <p:nvPr/>
          </p:nvSpPr>
          <p:spPr>
            <a:xfrm>
              <a:off x="3155349" y="3557275"/>
              <a:ext cx="2540" cy="471805"/>
            </a:xfrm>
            <a:custGeom>
              <a:avLst/>
              <a:gdLst/>
              <a:ahLst/>
              <a:cxnLst/>
              <a:rect l="l" t="t" r="r" b="b"/>
              <a:pathLst>
                <a:path w="2539" h="471804">
                  <a:moveTo>
                    <a:pt x="0" y="0"/>
                  </a:moveTo>
                  <a:lnTo>
                    <a:pt x="2419" y="471452"/>
                  </a:lnTo>
                </a:path>
              </a:pathLst>
            </a:custGeom>
            <a:ln w="2857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6284" y="4014197"/>
              <a:ext cx="122970" cy="15849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206625" y="4255897"/>
            <a:ext cx="18529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9639B1"/>
                </a:solidFill>
                <a:latin typeface="Arial"/>
                <a:cs typeface="Arial"/>
              </a:rPr>
              <a:t>Output at time step 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75600" y="929275"/>
            <a:ext cx="5118735" cy="3903345"/>
            <a:chOff x="2875600" y="929275"/>
            <a:chExt cx="5118735" cy="3903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5600" y="929275"/>
              <a:ext cx="5118574" cy="39028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06150" y="1025021"/>
              <a:ext cx="2471420" cy="276225"/>
            </a:xfrm>
            <a:custGeom>
              <a:avLst/>
              <a:gdLst/>
              <a:ahLst/>
              <a:cxnLst/>
              <a:rect l="l" t="t" r="r" b="b"/>
              <a:pathLst>
                <a:path w="2471420" h="276225">
                  <a:moveTo>
                    <a:pt x="2471099" y="275999"/>
                  </a:moveTo>
                  <a:lnTo>
                    <a:pt x="0" y="275999"/>
                  </a:lnTo>
                  <a:lnTo>
                    <a:pt x="0" y="0"/>
                  </a:lnTo>
                  <a:lnTo>
                    <a:pt x="2471099" y="0"/>
                  </a:lnTo>
                  <a:lnTo>
                    <a:pt x="2471099" y="2759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6150" y="1025021"/>
              <a:ext cx="2471420" cy="276225"/>
            </a:xfrm>
            <a:custGeom>
              <a:avLst/>
              <a:gdLst/>
              <a:ahLst/>
              <a:cxnLst/>
              <a:rect l="l" t="t" r="r" b="b"/>
              <a:pathLst>
                <a:path w="2471420" h="276225">
                  <a:moveTo>
                    <a:pt x="0" y="0"/>
                  </a:moveTo>
                  <a:lnTo>
                    <a:pt x="2471099" y="0"/>
                  </a:lnTo>
                  <a:lnTo>
                    <a:pt x="2471099" y="275999"/>
                  </a:lnTo>
                  <a:lnTo>
                    <a:pt x="0" y="2759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26324" y="19786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565499" y="304199"/>
                  </a:moveTo>
                  <a:lnTo>
                    <a:pt x="0" y="304199"/>
                  </a:lnTo>
                  <a:lnTo>
                    <a:pt x="0" y="0"/>
                  </a:lnTo>
                  <a:lnTo>
                    <a:pt x="565499" y="0"/>
                  </a:lnTo>
                  <a:lnTo>
                    <a:pt x="565499" y="3041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6324" y="1978625"/>
              <a:ext cx="565785" cy="304800"/>
            </a:xfrm>
            <a:custGeom>
              <a:avLst/>
              <a:gdLst/>
              <a:ahLst/>
              <a:cxnLst/>
              <a:rect l="l" t="t" r="r" b="b"/>
              <a:pathLst>
                <a:path w="565784" h="304800">
                  <a:moveTo>
                    <a:pt x="0" y="0"/>
                  </a:moveTo>
                  <a:lnTo>
                    <a:pt x="565499" y="0"/>
                  </a:lnTo>
                  <a:lnTo>
                    <a:pt x="565499" y="304199"/>
                  </a:lnTo>
                  <a:lnTo>
                    <a:pt x="0" y="3041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99562" y="2687787"/>
            <a:ext cx="207010" cy="181610"/>
            <a:chOff x="2999562" y="2687787"/>
            <a:chExt cx="207010" cy="181610"/>
          </a:xfrm>
        </p:grpSpPr>
        <p:sp>
          <p:nvSpPr>
            <p:cNvPr id="10" name="object 10"/>
            <p:cNvSpPr/>
            <p:nvPr/>
          </p:nvSpPr>
          <p:spPr>
            <a:xfrm>
              <a:off x="300432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0432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61562" y="2687787"/>
            <a:ext cx="207010" cy="181610"/>
            <a:chOff x="3761562" y="2687787"/>
            <a:chExt cx="207010" cy="181610"/>
          </a:xfrm>
        </p:grpSpPr>
        <p:sp>
          <p:nvSpPr>
            <p:cNvPr id="13" name="object 13"/>
            <p:cNvSpPr/>
            <p:nvPr/>
          </p:nvSpPr>
          <p:spPr>
            <a:xfrm>
              <a:off x="3766325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66325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468537" y="2687787"/>
            <a:ext cx="207010" cy="181610"/>
            <a:chOff x="4468537" y="2687787"/>
            <a:chExt cx="207010" cy="181610"/>
          </a:xfrm>
        </p:grpSpPr>
        <p:sp>
          <p:nvSpPr>
            <p:cNvPr id="16" name="object 16"/>
            <p:cNvSpPr/>
            <p:nvPr/>
          </p:nvSpPr>
          <p:spPr>
            <a:xfrm>
              <a:off x="447329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7329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175512" y="2687787"/>
            <a:ext cx="207010" cy="181610"/>
            <a:chOff x="5175512" y="2687787"/>
            <a:chExt cx="207010" cy="181610"/>
          </a:xfrm>
        </p:grpSpPr>
        <p:sp>
          <p:nvSpPr>
            <p:cNvPr id="19" name="object 19"/>
            <p:cNvSpPr/>
            <p:nvPr/>
          </p:nvSpPr>
          <p:spPr>
            <a:xfrm>
              <a:off x="518027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0274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882487" y="2687787"/>
            <a:ext cx="207010" cy="181610"/>
            <a:chOff x="5882487" y="2687787"/>
            <a:chExt cx="207010" cy="181610"/>
          </a:xfrm>
        </p:grpSpPr>
        <p:sp>
          <p:nvSpPr>
            <p:cNvPr id="22" name="object 22"/>
            <p:cNvSpPr/>
            <p:nvPr/>
          </p:nvSpPr>
          <p:spPr>
            <a:xfrm>
              <a:off x="588724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197399" y="171599"/>
                  </a:moveTo>
                  <a:lnTo>
                    <a:pt x="0" y="171599"/>
                  </a:lnTo>
                  <a:lnTo>
                    <a:pt x="0" y="0"/>
                  </a:lnTo>
                  <a:lnTo>
                    <a:pt x="197399" y="0"/>
                  </a:lnTo>
                  <a:lnTo>
                    <a:pt x="197399" y="1715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87249" y="2692549"/>
              <a:ext cx="197485" cy="172085"/>
            </a:xfrm>
            <a:custGeom>
              <a:avLst/>
              <a:gdLst/>
              <a:ahLst/>
              <a:cxnLst/>
              <a:rect l="l" t="t" r="r" b="b"/>
              <a:pathLst>
                <a:path w="197485" h="172085">
                  <a:moveTo>
                    <a:pt x="0" y="0"/>
                  </a:moveTo>
                  <a:lnTo>
                    <a:pt x="197399" y="0"/>
                  </a:lnTo>
                  <a:lnTo>
                    <a:pt x="197399" y="171599"/>
                  </a:lnTo>
                  <a:lnTo>
                    <a:pt x="0" y="171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28310" y="1788615"/>
            <a:ext cx="1002030" cy="2321560"/>
            <a:chOff x="1728310" y="1788615"/>
            <a:chExt cx="1002030" cy="2321560"/>
          </a:xfrm>
        </p:grpSpPr>
        <p:sp>
          <p:nvSpPr>
            <p:cNvPr id="25" name="object 25"/>
            <p:cNvSpPr/>
            <p:nvPr/>
          </p:nvSpPr>
          <p:spPr>
            <a:xfrm>
              <a:off x="1733072" y="2103775"/>
              <a:ext cx="200025" cy="1028065"/>
            </a:xfrm>
            <a:custGeom>
              <a:avLst/>
              <a:gdLst/>
              <a:ahLst/>
              <a:cxnLst/>
              <a:rect l="l" t="t" r="r" b="b"/>
              <a:pathLst>
                <a:path w="200025" h="1028064">
                  <a:moveTo>
                    <a:pt x="0" y="1027499"/>
                  </a:moveTo>
                  <a:lnTo>
                    <a:pt x="0" y="0"/>
                  </a:lnTo>
                  <a:lnTo>
                    <a:pt x="199499" y="0"/>
                  </a:lnTo>
                  <a:lnTo>
                    <a:pt x="199499" y="1027499"/>
                  </a:lnTo>
                  <a:lnTo>
                    <a:pt x="0" y="1027499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97" y="2116561"/>
              <a:ext cx="359333" cy="16165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43879" y="3862190"/>
              <a:ext cx="3175" cy="233679"/>
            </a:xfrm>
            <a:custGeom>
              <a:avLst/>
              <a:gdLst/>
              <a:ahLst/>
              <a:cxnLst/>
              <a:rect l="l" t="t" r="r" b="b"/>
              <a:pathLst>
                <a:path w="3175" h="233679">
                  <a:moveTo>
                    <a:pt x="0" y="233418"/>
                  </a:moveTo>
                  <a:lnTo>
                    <a:pt x="2980" y="0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377" y="3718236"/>
              <a:ext cx="122963" cy="1588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43869" y="1932568"/>
              <a:ext cx="3175" cy="233679"/>
            </a:xfrm>
            <a:custGeom>
              <a:avLst/>
              <a:gdLst/>
              <a:ahLst/>
              <a:cxnLst/>
              <a:rect l="l" t="t" r="r" b="b"/>
              <a:pathLst>
                <a:path w="3175" h="233680">
                  <a:moveTo>
                    <a:pt x="0" y="233418"/>
                  </a:moveTo>
                  <a:lnTo>
                    <a:pt x="2980" y="0"/>
                  </a:lnTo>
                </a:path>
              </a:pathLst>
            </a:custGeom>
            <a:ln w="2857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5368" y="1788615"/>
              <a:ext cx="122963" cy="1588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117573" y="2346002"/>
              <a:ext cx="603250" cy="1156970"/>
            </a:xfrm>
            <a:custGeom>
              <a:avLst/>
              <a:gdLst/>
              <a:ahLst/>
              <a:cxnLst/>
              <a:rect l="l" t="t" r="r" b="b"/>
              <a:pathLst>
                <a:path w="603250" h="1156970">
                  <a:moveTo>
                    <a:pt x="0" y="0"/>
                  </a:moveTo>
                  <a:lnTo>
                    <a:pt x="48334" y="2054"/>
                  </a:lnTo>
                  <a:lnTo>
                    <a:pt x="95566" y="8108"/>
                  </a:lnTo>
                  <a:lnTo>
                    <a:pt x="141530" y="17999"/>
                  </a:lnTo>
                  <a:lnTo>
                    <a:pt x="186061" y="31562"/>
                  </a:lnTo>
                  <a:lnTo>
                    <a:pt x="228993" y="48634"/>
                  </a:lnTo>
                  <a:lnTo>
                    <a:pt x="270161" y="69052"/>
                  </a:lnTo>
                  <a:lnTo>
                    <a:pt x="309401" y="92652"/>
                  </a:lnTo>
                  <a:lnTo>
                    <a:pt x="346547" y="119270"/>
                  </a:lnTo>
                  <a:lnTo>
                    <a:pt x="381435" y="148743"/>
                  </a:lnTo>
                  <a:lnTo>
                    <a:pt x="413898" y="180907"/>
                  </a:lnTo>
                  <a:lnTo>
                    <a:pt x="443773" y="215599"/>
                  </a:lnTo>
                  <a:lnTo>
                    <a:pt x="470893" y="252655"/>
                  </a:lnTo>
                  <a:lnTo>
                    <a:pt x="495094" y="291911"/>
                  </a:lnTo>
                  <a:lnTo>
                    <a:pt x="516211" y="333204"/>
                  </a:lnTo>
                  <a:lnTo>
                    <a:pt x="534079" y="376371"/>
                  </a:lnTo>
                  <a:lnTo>
                    <a:pt x="548532" y="421247"/>
                  </a:lnTo>
                  <a:lnTo>
                    <a:pt x="559405" y="467669"/>
                  </a:lnTo>
                  <a:lnTo>
                    <a:pt x="566534" y="515474"/>
                  </a:lnTo>
                  <a:lnTo>
                    <a:pt x="569752" y="564498"/>
                  </a:lnTo>
                  <a:lnTo>
                    <a:pt x="568927" y="613623"/>
                  </a:lnTo>
                  <a:lnTo>
                    <a:pt x="564136" y="661728"/>
                  </a:lnTo>
                  <a:lnTo>
                    <a:pt x="555539" y="708640"/>
                  </a:lnTo>
                  <a:lnTo>
                    <a:pt x="543290" y="754187"/>
                  </a:lnTo>
                  <a:lnTo>
                    <a:pt x="527548" y="798199"/>
                  </a:lnTo>
                  <a:lnTo>
                    <a:pt x="508470" y="840503"/>
                  </a:lnTo>
                  <a:lnTo>
                    <a:pt x="486211" y="880928"/>
                  </a:lnTo>
                  <a:lnTo>
                    <a:pt x="460930" y="919301"/>
                  </a:lnTo>
                  <a:lnTo>
                    <a:pt x="432782" y="955452"/>
                  </a:lnTo>
                  <a:lnTo>
                    <a:pt x="401926" y="989209"/>
                  </a:lnTo>
                  <a:lnTo>
                    <a:pt x="368517" y="1020399"/>
                  </a:lnTo>
                  <a:lnTo>
                    <a:pt x="332714" y="1048852"/>
                  </a:lnTo>
                  <a:lnTo>
                    <a:pt x="294672" y="1074395"/>
                  </a:lnTo>
                  <a:lnTo>
                    <a:pt x="254549" y="1096857"/>
                  </a:lnTo>
                  <a:lnTo>
                    <a:pt x="212502" y="1116067"/>
                  </a:lnTo>
                  <a:lnTo>
                    <a:pt x="168687" y="1131852"/>
                  </a:lnTo>
                  <a:lnTo>
                    <a:pt x="123261" y="1144041"/>
                  </a:lnTo>
                  <a:lnTo>
                    <a:pt x="76382" y="1152462"/>
                  </a:lnTo>
                  <a:lnTo>
                    <a:pt x="28206" y="1156943"/>
                  </a:lnTo>
                </a:path>
                <a:path w="603250" h="1156970">
                  <a:moveTo>
                    <a:pt x="569927" y="537664"/>
                  </a:moveTo>
                  <a:lnTo>
                    <a:pt x="498965" y="481955"/>
                  </a:lnTo>
                </a:path>
                <a:path w="603250" h="1156970">
                  <a:moveTo>
                    <a:pt x="568772" y="537664"/>
                  </a:moveTo>
                  <a:lnTo>
                    <a:pt x="602843" y="462264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381650" y="3658654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2550" y="3651617"/>
            <a:ext cx="85090" cy="1551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93675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76200" y="262832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43637" y="2628279"/>
            <a:ext cx="2736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23150" y="1728504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94600" y="4455574"/>
            <a:ext cx="2572385" cy="205104"/>
          </a:xfrm>
          <a:prstGeom prst="rect">
            <a:avLst/>
          </a:prstGeom>
          <a:solidFill>
            <a:srgbClr val="272528"/>
          </a:solidFill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663575" algn="l"/>
                <a:tab pos="1483360" algn="l"/>
                <a:tab pos="2085975" algn="l"/>
              </a:tabLst>
            </a:pP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	</a:t>
            </a:r>
            <a:r>
              <a:rPr sz="1800" baseline="2314" dirty="0">
                <a:solidFill>
                  <a:srgbClr val="FFFFFF"/>
                </a:solidFill>
                <a:latin typeface="Tahoma"/>
                <a:cs typeface="Tahoma"/>
              </a:rPr>
              <a:t>game	is	</a:t>
            </a:r>
            <a:r>
              <a:rPr sz="1800" baseline="4629" dirty="0">
                <a:solidFill>
                  <a:srgbClr val="FFFFFF"/>
                </a:solidFill>
                <a:latin typeface="Tahoma"/>
                <a:cs typeface="Tahoma"/>
              </a:rPr>
              <a:t>bad</a:t>
            </a:r>
            <a:endParaRPr sz="1800" baseline="4629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84224" y="3648249"/>
            <a:ext cx="812800" cy="106680"/>
            <a:chOff x="4984224" y="3648249"/>
            <a:chExt cx="812800" cy="106680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84224" y="3648249"/>
              <a:ext cx="107999" cy="1061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5524" y="3649999"/>
              <a:ext cx="120899" cy="938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961650" y="3630362"/>
            <a:ext cx="2565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647450" y="3630362"/>
            <a:ext cx="2565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W</a:t>
            </a:r>
            <a:r>
              <a:rPr sz="1050" baseline="-31746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endParaRPr sz="1050" baseline="-31746">
              <a:latin typeface="Tahoma"/>
              <a:cs typeface="Tahom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1849" y="1728504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40550" y="1723329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21025" y="1723329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275" baseline="-32679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01311" y="2266950"/>
            <a:ext cx="1755139" cy="762000"/>
            <a:chOff x="5801311" y="2266950"/>
            <a:chExt cx="1755139" cy="762000"/>
          </a:xfrm>
        </p:grpSpPr>
        <p:sp>
          <p:nvSpPr>
            <p:cNvPr id="48" name="object 48"/>
            <p:cNvSpPr/>
            <p:nvPr/>
          </p:nvSpPr>
          <p:spPr>
            <a:xfrm>
              <a:off x="6135425" y="2278187"/>
              <a:ext cx="1416050" cy="673100"/>
            </a:xfrm>
            <a:custGeom>
              <a:avLst/>
              <a:gdLst/>
              <a:ahLst/>
              <a:cxnLst/>
              <a:rect l="l" t="t" r="r" b="b"/>
              <a:pathLst>
                <a:path w="1416050" h="673100">
                  <a:moveTo>
                    <a:pt x="1415699" y="672899"/>
                  </a:moveTo>
                  <a:lnTo>
                    <a:pt x="0" y="672899"/>
                  </a:lnTo>
                  <a:lnTo>
                    <a:pt x="0" y="0"/>
                  </a:lnTo>
                  <a:lnTo>
                    <a:pt x="1415699" y="0"/>
                  </a:lnTo>
                  <a:lnTo>
                    <a:pt x="1415699" y="672899"/>
                  </a:lnTo>
                  <a:close/>
                </a:path>
              </a:pathLst>
            </a:custGeom>
            <a:solidFill>
              <a:srgbClr val="2725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35425" y="2278187"/>
              <a:ext cx="1416050" cy="673100"/>
            </a:xfrm>
            <a:custGeom>
              <a:avLst/>
              <a:gdLst/>
              <a:ahLst/>
              <a:cxnLst/>
              <a:rect l="l" t="t" r="r" b="b"/>
              <a:pathLst>
                <a:path w="1416050" h="673100">
                  <a:moveTo>
                    <a:pt x="0" y="0"/>
                  </a:moveTo>
                  <a:lnTo>
                    <a:pt x="1415699" y="0"/>
                  </a:lnTo>
                  <a:lnTo>
                    <a:pt x="1415699" y="672899"/>
                  </a:lnTo>
                  <a:lnTo>
                    <a:pt x="0" y="672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01311" y="2580826"/>
              <a:ext cx="332651" cy="12379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04135" y="2266950"/>
              <a:ext cx="1028699" cy="76199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625089" y="4203634"/>
            <a:ext cx="7912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Input (X</a:t>
            </a:r>
            <a:r>
              <a:rPr sz="1350" baseline="-33950" dirty="0">
                <a:solidFill>
                  <a:srgbClr val="F6F6F6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F6F6F6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40423" y="1661878"/>
            <a:ext cx="2133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t</a:t>
            </a:r>
            <a:endParaRPr sz="1350" baseline="-3395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160750" y="2690191"/>
            <a:ext cx="33147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baseline="21367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hx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9049" y="2797349"/>
            <a:ext cx="4246245" cy="502702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1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“This game is bad.”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413" y="1814212"/>
            <a:ext cx="609117" cy="570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833955" y="1872521"/>
            <a:ext cx="6077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Arial" panose="020B0604020202020204" pitchFamily="34" charset="0"/>
                <a:cs typeface="Arial" panose="020B0604020202020204" pitchFamily="34" charset="0"/>
              </a:rPr>
              <a:t>Suggest the game based on review.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2712" y="2347722"/>
            <a:ext cx="42087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Recurrent Neural 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968" y="2223742"/>
            <a:ext cx="685799" cy="6857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5927" y="2932351"/>
            <a:ext cx="3215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This game is bad.”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RNN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1325" y="1290350"/>
            <a:ext cx="8028940" cy="425450"/>
            <a:chOff x="441325" y="1290350"/>
            <a:chExt cx="8028940" cy="425450"/>
          </a:xfrm>
        </p:grpSpPr>
        <p:sp>
          <p:nvSpPr>
            <p:cNvPr id="5" name="object 5"/>
            <p:cNvSpPr/>
            <p:nvPr/>
          </p:nvSpPr>
          <p:spPr>
            <a:xfrm>
              <a:off x="454024" y="1303050"/>
              <a:ext cx="8003540" cy="400050"/>
            </a:xfrm>
            <a:custGeom>
              <a:avLst/>
              <a:gdLst/>
              <a:ahLst/>
              <a:cxnLst/>
              <a:rect l="l" t="t" r="r" b="b"/>
              <a:pathLst>
                <a:path w="8003540" h="400050">
                  <a:moveTo>
                    <a:pt x="7936798" y="399599"/>
                  </a:moveTo>
                  <a:lnTo>
                    <a:pt x="66601" y="399599"/>
                  </a:lnTo>
                  <a:lnTo>
                    <a:pt x="40677" y="394366"/>
                  </a:lnTo>
                  <a:lnTo>
                    <a:pt x="19507" y="380092"/>
                  </a:lnTo>
                  <a:lnTo>
                    <a:pt x="5233" y="358922"/>
                  </a:lnTo>
                  <a:lnTo>
                    <a:pt x="0" y="332998"/>
                  </a:lnTo>
                  <a:lnTo>
                    <a:pt x="0" y="66601"/>
                  </a:lnTo>
                  <a:lnTo>
                    <a:pt x="19507" y="19506"/>
                  </a:lnTo>
                  <a:lnTo>
                    <a:pt x="66601" y="0"/>
                  </a:lnTo>
                  <a:lnTo>
                    <a:pt x="7936798" y="0"/>
                  </a:lnTo>
                  <a:lnTo>
                    <a:pt x="7973749" y="11189"/>
                  </a:lnTo>
                  <a:lnTo>
                    <a:pt x="7998330" y="41114"/>
                  </a:lnTo>
                  <a:lnTo>
                    <a:pt x="8003399" y="66601"/>
                  </a:lnTo>
                  <a:lnTo>
                    <a:pt x="8003399" y="332998"/>
                  </a:lnTo>
                  <a:lnTo>
                    <a:pt x="7998166" y="358922"/>
                  </a:lnTo>
                  <a:lnTo>
                    <a:pt x="7983892" y="380092"/>
                  </a:lnTo>
                  <a:lnTo>
                    <a:pt x="7962722" y="394366"/>
                  </a:lnTo>
                  <a:lnTo>
                    <a:pt x="7936798" y="399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025" y="1303050"/>
              <a:ext cx="8003540" cy="400050"/>
            </a:xfrm>
            <a:custGeom>
              <a:avLst/>
              <a:gdLst/>
              <a:ahLst/>
              <a:cxnLst/>
              <a:rect l="l" t="t" r="r" b="b"/>
              <a:pathLst>
                <a:path w="8003540" h="400050">
                  <a:moveTo>
                    <a:pt x="0" y="66601"/>
                  </a:moveTo>
                  <a:lnTo>
                    <a:pt x="5233" y="40677"/>
                  </a:lnTo>
                  <a:lnTo>
                    <a:pt x="19507" y="19507"/>
                  </a:lnTo>
                  <a:lnTo>
                    <a:pt x="40677" y="5233"/>
                  </a:lnTo>
                  <a:lnTo>
                    <a:pt x="66601" y="0"/>
                  </a:lnTo>
                  <a:lnTo>
                    <a:pt x="7936798" y="0"/>
                  </a:lnTo>
                  <a:lnTo>
                    <a:pt x="7973749" y="11189"/>
                  </a:lnTo>
                  <a:lnTo>
                    <a:pt x="7998330" y="41114"/>
                  </a:lnTo>
                  <a:lnTo>
                    <a:pt x="8003399" y="66601"/>
                  </a:lnTo>
                  <a:lnTo>
                    <a:pt x="8003399" y="332998"/>
                  </a:lnTo>
                  <a:lnTo>
                    <a:pt x="7998166" y="358922"/>
                  </a:lnTo>
                  <a:lnTo>
                    <a:pt x="7983892" y="380092"/>
                  </a:lnTo>
                  <a:lnTo>
                    <a:pt x="7962722" y="394366"/>
                  </a:lnTo>
                  <a:lnTo>
                    <a:pt x="7936798" y="399599"/>
                  </a:lnTo>
                  <a:lnTo>
                    <a:pt x="66601" y="399599"/>
                  </a:lnTo>
                  <a:lnTo>
                    <a:pt x="40677" y="394366"/>
                  </a:lnTo>
                  <a:lnTo>
                    <a:pt x="19507" y="380092"/>
                  </a:lnTo>
                  <a:lnTo>
                    <a:pt x="5233" y="358922"/>
                  </a:lnTo>
                  <a:lnTo>
                    <a:pt x="0" y="332998"/>
                  </a:lnTo>
                  <a:lnTo>
                    <a:pt x="0" y="6660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7466" y="1343846"/>
            <a:ext cx="778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6F6F6"/>
                </a:solidFill>
                <a:latin typeface="Tahoma"/>
                <a:cs typeface="Tahoma"/>
              </a:rPr>
              <a:t>RNN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F6F6F6"/>
                </a:solidFill>
                <a:latin typeface="Tahoma"/>
                <a:cs typeface="Tahoma"/>
              </a:rPr>
              <a:t>processes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F6F6F6"/>
                </a:solidFill>
                <a:latin typeface="Tahoma"/>
                <a:cs typeface="Tahoma"/>
              </a:rPr>
              <a:t>sequences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6F6F6"/>
                </a:solidFill>
                <a:latin typeface="Tahoma"/>
                <a:cs typeface="Tahoma"/>
              </a:rPr>
              <a:t>one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'time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6F6F6"/>
                </a:solidFill>
                <a:latin typeface="Tahoma"/>
                <a:cs typeface="Tahoma"/>
              </a:rPr>
              <a:t>step'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F6F6F6"/>
                </a:solidFill>
                <a:latin typeface="Tahoma"/>
                <a:cs typeface="Tahoma"/>
              </a:rPr>
              <a:t>at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1800" spc="-25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6F6F6"/>
                </a:solidFill>
                <a:latin typeface="Tahoma"/>
                <a:cs typeface="Tahoma"/>
              </a:rPr>
              <a:t>time;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F6F6F6"/>
                </a:solidFill>
                <a:latin typeface="Tahoma"/>
                <a:cs typeface="Tahoma"/>
              </a:rPr>
              <a:t>each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F6F6F6"/>
                </a:solidFill>
                <a:latin typeface="Tahoma"/>
                <a:cs typeface="Tahoma"/>
              </a:rPr>
              <a:t>is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sz="1800" spc="-3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F6F6F6"/>
                </a:solidFill>
                <a:latin typeface="Tahoma"/>
                <a:cs typeface="Tahoma"/>
              </a:rPr>
              <a:t>step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52312" y="3530524"/>
            <a:ext cx="81915" cy="511809"/>
            <a:chOff x="3452312" y="3530524"/>
            <a:chExt cx="81915" cy="511809"/>
          </a:xfrm>
        </p:grpSpPr>
        <p:sp>
          <p:nvSpPr>
            <p:cNvPr id="9" name="object 9"/>
            <p:cNvSpPr/>
            <p:nvPr/>
          </p:nvSpPr>
          <p:spPr>
            <a:xfrm>
              <a:off x="3493174" y="35305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0"/>
                  </a:moveTo>
                  <a:lnTo>
                    <a:pt x="0" y="439300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2312" y="3960300"/>
              <a:ext cx="81723" cy="817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16016" y="4083987"/>
            <a:ext cx="76327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step 1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39727" y="3530524"/>
            <a:ext cx="81915" cy="511809"/>
            <a:chOff x="5039727" y="3530524"/>
            <a:chExt cx="81915" cy="511809"/>
          </a:xfrm>
        </p:grpSpPr>
        <p:sp>
          <p:nvSpPr>
            <p:cNvPr id="13" name="object 13"/>
            <p:cNvSpPr/>
            <p:nvPr/>
          </p:nvSpPr>
          <p:spPr>
            <a:xfrm>
              <a:off x="5080589" y="35305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0"/>
                  </a:moveTo>
                  <a:lnTo>
                    <a:pt x="0" y="439300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9727" y="3960300"/>
              <a:ext cx="81724" cy="817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688783" y="4083987"/>
            <a:ext cx="79057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step 3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09690" y="2387525"/>
            <a:ext cx="81915" cy="511809"/>
            <a:chOff x="4309690" y="2387525"/>
            <a:chExt cx="81915" cy="511809"/>
          </a:xfrm>
        </p:grpSpPr>
        <p:sp>
          <p:nvSpPr>
            <p:cNvPr id="17" name="object 17"/>
            <p:cNvSpPr/>
            <p:nvPr/>
          </p:nvSpPr>
          <p:spPr>
            <a:xfrm>
              <a:off x="4350552" y="24597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19">
                  <a:moveTo>
                    <a:pt x="0" y="4393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9690" y="2387525"/>
              <a:ext cx="81724" cy="8172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953964" y="2140637"/>
            <a:ext cx="789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step 2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52690" y="2387525"/>
            <a:ext cx="81915" cy="511809"/>
            <a:chOff x="5452690" y="2387525"/>
            <a:chExt cx="81915" cy="511809"/>
          </a:xfrm>
        </p:grpSpPr>
        <p:sp>
          <p:nvSpPr>
            <p:cNvPr id="21" name="object 21"/>
            <p:cNvSpPr/>
            <p:nvPr/>
          </p:nvSpPr>
          <p:spPr>
            <a:xfrm>
              <a:off x="5493552" y="24597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19">
                  <a:moveTo>
                    <a:pt x="0" y="4393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690" y="2387525"/>
              <a:ext cx="81724" cy="8172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104167" y="2140637"/>
            <a:ext cx="7893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step 4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1325" y="1290350"/>
            <a:ext cx="8028940" cy="425450"/>
            <a:chOff x="441325" y="1290350"/>
            <a:chExt cx="8028940" cy="425450"/>
          </a:xfrm>
        </p:grpSpPr>
        <p:sp>
          <p:nvSpPr>
            <p:cNvPr id="4" name="object 4"/>
            <p:cNvSpPr/>
            <p:nvPr/>
          </p:nvSpPr>
          <p:spPr>
            <a:xfrm>
              <a:off x="454024" y="1303050"/>
              <a:ext cx="8003540" cy="400050"/>
            </a:xfrm>
            <a:custGeom>
              <a:avLst/>
              <a:gdLst/>
              <a:ahLst/>
              <a:cxnLst/>
              <a:rect l="l" t="t" r="r" b="b"/>
              <a:pathLst>
                <a:path w="8003540" h="400050">
                  <a:moveTo>
                    <a:pt x="7936798" y="399599"/>
                  </a:moveTo>
                  <a:lnTo>
                    <a:pt x="66601" y="399599"/>
                  </a:lnTo>
                  <a:lnTo>
                    <a:pt x="40677" y="394366"/>
                  </a:lnTo>
                  <a:lnTo>
                    <a:pt x="19507" y="380092"/>
                  </a:lnTo>
                  <a:lnTo>
                    <a:pt x="5233" y="358922"/>
                  </a:lnTo>
                  <a:lnTo>
                    <a:pt x="0" y="332998"/>
                  </a:lnTo>
                  <a:lnTo>
                    <a:pt x="0" y="66601"/>
                  </a:lnTo>
                  <a:lnTo>
                    <a:pt x="19507" y="19506"/>
                  </a:lnTo>
                  <a:lnTo>
                    <a:pt x="66601" y="0"/>
                  </a:lnTo>
                  <a:lnTo>
                    <a:pt x="7936798" y="0"/>
                  </a:lnTo>
                  <a:lnTo>
                    <a:pt x="7973749" y="11189"/>
                  </a:lnTo>
                  <a:lnTo>
                    <a:pt x="7998330" y="41114"/>
                  </a:lnTo>
                  <a:lnTo>
                    <a:pt x="8003399" y="66601"/>
                  </a:lnTo>
                  <a:lnTo>
                    <a:pt x="8003399" y="332998"/>
                  </a:lnTo>
                  <a:lnTo>
                    <a:pt x="7998166" y="358922"/>
                  </a:lnTo>
                  <a:lnTo>
                    <a:pt x="7983892" y="380092"/>
                  </a:lnTo>
                  <a:lnTo>
                    <a:pt x="7962722" y="394366"/>
                  </a:lnTo>
                  <a:lnTo>
                    <a:pt x="7936798" y="399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4025" y="1303050"/>
              <a:ext cx="8003540" cy="400050"/>
            </a:xfrm>
            <a:custGeom>
              <a:avLst/>
              <a:gdLst/>
              <a:ahLst/>
              <a:cxnLst/>
              <a:rect l="l" t="t" r="r" b="b"/>
              <a:pathLst>
                <a:path w="8003540" h="400050">
                  <a:moveTo>
                    <a:pt x="0" y="66601"/>
                  </a:moveTo>
                  <a:lnTo>
                    <a:pt x="5233" y="40677"/>
                  </a:lnTo>
                  <a:lnTo>
                    <a:pt x="19507" y="19507"/>
                  </a:lnTo>
                  <a:lnTo>
                    <a:pt x="40677" y="5233"/>
                  </a:lnTo>
                  <a:lnTo>
                    <a:pt x="66601" y="0"/>
                  </a:lnTo>
                  <a:lnTo>
                    <a:pt x="7936798" y="0"/>
                  </a:lnTo>
                  <a:lnTo>
                    <a:pt x="7973749" y="11189"/>
                  </a:lnTo>
                  <a:lnTo>
                    <a:pt x="7998330" y="41114"/>
                  </a:lnTo>
                  <a:lnTo>
                    <a:pt x="8003399" y="66601"/>
                  </a:lnTo>
                  <a:lnTo>
                    <a:pt x="8003399" y="332998"/>
                  </a:lnTo>
                  <a:lnTo>
                    <a:pt x="7998166" y="358922"/>
                  </a:lnTo>
                  <a:lnTo>
                    <a:pt x="7983892" y="380092"/>
                  </a:lnTo>
                  <a:lnTo>
                    <a:pt x="7962722" y="394366"/>
                  </a:lnTo>
                  <a:lnTo>
                    <a:pt x="7936798" y="399599"/>
                  </a:lnTo>
                  <a:lnTo>
                    <a:pt x="66601" y="399599"/>
                  </a:lnTo>
                  <a:lnTo>
                    <a:pt x="40677" y="394366"/>
                  </a:lnTo>
                  <a:lnTo>
                    <a:pt x="19507" y="380092"/>
                  </a:lnTo>
                  <a:lnTo>
                    <a:pt x="5233" y="358922"/>
                  </a:lnTo>
                  <a:lnTo>
                    <a:pt x="0" y="332998"/>
                  </a:lnTo>
                  <a:lnTo>
                    <a:pt x="0" y="6660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57466" y="1343846"/>
            <a:ext cx="778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processes sequences one 'time step' at a time; each word is a step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0763" y="2932351"/>
            <a:ext cx="3286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 </a:t>
            </a:r>
            <a:r>
              <a:rPr sz="2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is bad.”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52312" y="3530524"/>
            <a:ext cx="81915" cy="511809"/>
            <a:chOff x="3452312" y="3530524"/>
            <a:chExt cx="81915" cy="511809"/>
          </a:xfrm>
        </p:grpSpPr>
        <p:sp>
          <p:nvSpPr>
            <p:cNvPr id="9" name="object 9"/>
            <p:cNvSpPr/>
            <p:nvPr/>
          </p:nvSpPr>
          <p:spPr>
            <a:xfrm>
              <a:off x="3493174" y="35305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0"/>
                  </a:moveTo>
                  <a:lnTo>
                    <a:pt x="0" y="439300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2312" y="3960300"/>
              <a:ext cx="81723" cy="817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116016" y="4083987"/>
            <a:ext cx="7632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Time</a:t>
            </a:r>
            <a:r>
              <a:rPr sz="1100" spc="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6F6F6"/>
                </a:solidFill>
                <a:latin typeface="Tahoma"/>
                <a:cs typeface="Tahoma"/>
              </a:rPr>
              <a:t>step</a:t>
            </a:r>
            <a:r>
              <a:rPr sz="1100" spc="8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0409" y="2932351"/>
            <a:ext cx="32086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sz="2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</a:t>
            </a:r>
            <a:r>
              <a:rPr sz="28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bad</a:t>
            </a: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RNN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1325" y="1290350"/>
            <a:ext cx="8028940" cy="425450"/>
            <a:chOff x="441325" y="1290350"/>
            <a:chExt cx="8028940" cy="425450"/>
          </a:xfrm>
        </p:grpSpPr>
        <p:sp>
          <p:nvSpPr>
            <p:cNvPr id="5" name="object 5"/>
            <p:cNvSpPr/>
            <p:nvPr/>
          </p:nvSpPr>
          <p:spPr>
            <a:xfrm>
              <a:off x="454024" y="1303050"/>
              <a:ext cx="8003540" cy="400050"/>
            </a:xfrm>
            <a:custGeom>
              <a:avLst/>
              <a:gdLst/>
              <a:ahLst/>
              <a:cxnLst/>
              <a:rect l="l" t="t" r="r" b="b"/>
              <a:pathLst>
                <a:path w="8003540" h="400050">
                  <a:moveTo>
                    <a:pt x="7936798" y="399599"/>
                  </a:moveTo>
                  <a:lnTo>
                    <a:pt x="66601" y="399599"/>
                  </a:lnTo>
                  <a:lnTo>
                    <a:pt x="40677" y="394366"/>
                  </a:lnTo>
                  <a:lnTo>
                    <a:pt x="19507" y="380092"/>
                  </a:lnTo>
                  <a:lnTo>
                    <a:pt x="5233" y="358922"/>
                  </a:lnTo>
                  <a:lnTo>
                    <a:pt x="0" y="332998"/>
                  </a:lnTo>
                  <a:lnTo>
                    <a:pt x="0" y="66601"/>
                  </a:lnTo>
                  <a:lnTo>
                    <a:pt x="19507" y="19506"/>
                  </a:lnTo>
                  <a:lnTo>
                    <a:pt x="66601" y="0"/>
                  </a:lnTo>
                  <a:lnTo>
                    <a:pt x="7936798" y="0"/>
                  </a:lnTo>
                  <a:lnTo>
                    <a:pt x="7973749" y="11189"/>
                  </a:lnTo>
                  <a:lnTo>
                    <a:pt x="7998330" y="41114"/>
                  </a:lnTo>
                  <a:lnTo>
                    <a:pt x="8003399" y="66601"/>
                  </a:lnTo>
                  <a:lnTo>
                    <a:pt x="8003399" y="332998"/>
                  </a:lnTo>
                  <a:lnTo>
                    <a:pt x="7998166" y="358922"/>
                  </a:lnTo>
                  <a:lnTo>
                    <a:pt x="7983892" y="380092"/>
                  </a:lnTo>
                  <a:lnTo>
                    <a:pt x="7962722" y="394366"/>
                  </a:lnTo>
                  <a:lnTo>
                    <a:pt x="7936798" y="399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025" y="1303050"/>
              <a:ext cx="8003540" cy="400050"/>
            </a:xfrm>
            <a:custGeom>
              <a:avLst/>
              <a:gdLst/>
              <a:ahLst/>
              <a:cxnLst/>
              <a:rect l="l" t="t" r="r" b="b"/>
              <a:pathLst>
                <a:path w="8003540" h="400050">
                  <a:moveTo>
                    <a:pt x="0" y="66601"/>
                  </a:moveTo>
                  <a:lnTo>
                    <a:pt x="5233" y="40677"/>
                  </a:lnTo>
                  <a:lnTo>
                    <a:pt x="19507" y="19507"/>
                  </a:lnTo>
                  <a:lnTo>
                    <a:pt x="40677" y="5233"/>
                  </a:lnTo>
                  <a:lnTo>
                    <a:pt x="66601" y="0"/>
                  </a:lnTo>
                  <a:lnTo>
                    <a:pt x="7936798" y="0"/>
                  </a:lnTo>
                  <a:lnTo>
                    <a:pt x="7973749" y="11189"/>
                  </a:lnTo>
                  <a:lnTo>
                    <a:pt x="7998330" y="41114"/>
                  </a:lnTo>
                  <a:lnTo>
                    <a:pt x="8003399" y="66601"/>
                  </a:lnTo>
                  <a:lnTo>
                    <a:pt x="8003399" y="332998"/>
                  </a:lnTo>
                  <a:lnTo>
                    <a:pt x="7998166" y="358922"/>
                  </a:lnTo>
                  <a:lnTo>
                    <a:pt x="7983892" y="380092"/>
                  </a:lnTo>
                  <a:lnTo>
                    <a:pt x="7962722" y="394366"/>
                  </a:lnTo>
                  <a:lnTo>
                    <a:pt x="7936798" y="399599"/>
                  </a:lnTo>
                  <a:lnTo>
                    <a:pt x="66601" y="399599"/>
                  </a:lnTo>
                  <a:lnTo>
                    <a:pt x="40677" y="394366"/>
                  </a:lnTo>
                  <a:lnTo>
                    <a:pt x="19507" y="380092"/>
                  </a:lnTo>
                  <a:lnTo>
                    <a:pt x="5233" y="358922"/>
                  </a:lnTo>
                  <a:lnTo>
                    <a:pt x="0" y="332998"/>
                  </a:lnTo>
                  <a:lnTo>
                    <a:pt x="0" y="6660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7466" y="1343846"/>
            <a:ext cx="778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processes sequences one 'time step' at a time; each word is a step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52312" y="3530524"/>
            <a:ext cx="81915" cy="511809"/>
            <a:chOff x="3452312" y="3530524"/>
            <a:chExt cx="81915" cy="511809"/>
          </a:xfrm>
        </p:grpSpPr>
        <p:sp>
          <p:nvSpPr>
            <p:cNvPr id="9" name="object 9"/>
            <p:cNvSpPr/>
            <p:nvPr/>
          </p:nvSpPr>
          <p:spPr>
            <a:xfrm>
              <a:off x="3493174" y="35305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0"/>
                  </a:moveTo>
                  <a:lnTo>
                    <a:pt x="0" y="43930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2312" y="3960300"/>
              <a:ext cx="81723" cy="8172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803571" y="4083987"/>
            <a:ext cx="1386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5080" indent="-38036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sz="1100" spc="4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100" spc="4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1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previous </a:t>
            </a: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z="1100" spc="25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-2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57290" y="2387525"/>
            <a:ext cx="81915" cy="511809"/>
            <a:chOff x="4157290" y="2387525"/>
            <a:chExt cx="81915" cy="511809"/>
          </a:xfrm>
        </p:grpSpPr>
        <p:sp>
          <p:nvSpPr>
            <p:cNvPr id="13" name="object 13"/>
            <p:cNvSpPr/>
            <p:nvPr/>
          </p:nvSpPr>
          <p:spPr>
            <a:xfrm>
              <a:off x="4198152" y="24597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19">
                  <a:moveTo>
                    <a:pt x="0" y="4393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7290" y="2387525"/>
              <a:ext cx="81724" cy="8172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801564" y="2140637"/>
            <a:ext cx="78994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sz="1100" spc="8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sz="1100" spc="8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100" spc="2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5585" y="2932351"/>
            <a:ext cx="3397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sz="2800" b="1" dirty="0">
                <a:solidFill>
                  <a:srgbClr val="9639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game is </a:t>
            </a:r>
            <a:r>
              <a:rPr sz="2800" b="1" dirty="0">
                <a:solidFill>
                  <a:srgbClr val="2261C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bad</a:t>
            </a:r>
            <a:r>
              <a:rPr sz="2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”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70712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Understanding RNN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41325" y="1290350"/>
            <a:ext cx="8028940" cy="425450"/>
            <a:chOff x="441325" y="1290350"/>
            <a:chExt cx="8028940" cy="425450"/>
          </a:xfrm>
        </p:grpSpPr>
        <p:sp>
          <p:nvSpPr>
            <p:cNvPr id="5" name="object 5"/>
            <p:cNvSpPr/>
            <p:nvPr/>
          </p:nvSpPr>
          <p:spPr>
            <a:xfrm>
              <a:off x="454024" y="1303050"/>
              <a:ext cx="8003540" cy="400050"/>
            </a:xfrm>
            <a:custGeom>
              <a:avLst/>
              <a:gdLst/>
              <a:ahLst/>
              <a:cxnLst/>
              <a:rect l="l" t="t" r="r" b="b"/>
              <a:pathLst>
                <a:path w="8003540" h="400050">
                  <a:moveTo>
                    <a:pt x="7936798" y="399599"/>
                  </a:moveTo>
                  <a:lnTo>
                    <a:pt x="66601" y="399599"/>
                  </a:lnTo>
                  <a:lnTo>
                    <a:pt x="40677" y="394366"/>
                  </a:lnTo>
                  <a:lnTo>
                    <a:pt x="19507" y="380092"/>
                  </a:lnTo>
                  <a:lnTo>
                    <a:pt x="5233" y="358922"/>
                  </a:lnTo>
                  <a:lnTo>
                    <a:pt x="0" y="332998"/>
                  </a:lnTo>
                  <a:lnTo>
                    <a:pt x="0" y="66601"/>
                  </a:lnTo>
                  <a:lnTo>
                    <a:pt x="19507" y="19506"/>
                  </a:lnTo>
                  <a:lnTo>
                    <a:pt x="66601" y="0"/>
                  </a:lnTo>
                  <a:lnTo>
                    <a:pt x="7936798" y="0"/>
                  </a:lnTo>
                  <a:lnTo>
                    <a:pt x="7973749" y="11189"/>
                  </a:lnTo>
                  <a:lnTo>
                    <a:pt x="7998330" y="41114"/>
                  </a:lnTo>
                  <a:lnTo>
                    <a:pt x="8003399" y="66601"/>
                  </a:lnTo>
                  <a:lnTo>
                    <a:pt x="8003399" y="332998"/>
                  </a:lnTo>
                  <a:lnTo>
                    <a:pt x="7998166" y="358922"/>
                  </a:lnTo>
                  <a:lnTo>
                    <a:pt x="7983892" y="380092"/>
                  </a:lnTo>
                  <a:lnTo>
                    <a:pt x="7962722" y="394366"/>
                  </a:lnTo>
                  <a:lnTo>
                    <a:pt x="7936798" y="399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025" y="1303050"/>
              <a:ext cx="8003540" cy="400050"/>
            </a:xfrm>
            <a:custGeom>
              <a:avLst/>
              <a:gdLst/>
              <a:ahLst/>
              <a:cxnLst/>
              <a:rect l="l" t="t" r="r" b="b"/>
              <a:pathLst>
                <a:path w="8003540" h="400050">
                  <a:moveTo>
                    <a:pt x="0" y="66601"/>
                  </a:moveTo>
                  <a:lnTo>
                    <a:pt x="5233" y="40677"/>
                  </a:lnTo>
                  <a:lnTo>
                    <a:pt x="19507" y="19507"/>
                  </a:lnTo>
                  <a:lnTo>
                    <a:pt x="40677" y="5233"/>
                  </a:lnTo>
                  <a:lnTo>
                    <a:pt x="66601" y="0"/>
                  </a:lnTo>
                  <a:lnTo>
                    <a:pt x="7936798" y="0"/>
                  </a:lnTo>
                  <a:lnTo>
                    <a:pt x="7973749" y="11189"/>
                  </a:lnTo>
                  <a:lnTo>
                    <a:pt x="7998330" y="41114"/>
                  </a:lnTo>
                  <a:lnTo>
                    <a:pt x="8003399" y="66601"/>
                  </a:lnTo>
                  <a:lnTo>
                    <a:pt x="8003399" y="332998"/>
                  </a:lnTo>
                  <a:lnTo>
                    <a:pt x="7998166" y="358922"/>
                  </a:lnTo>
                  <a:lnTo>
                    <a:pt x="7983892" y="380092"/>
                  </a:lnTo>
                  <a:lnTo>
                    <a:pt x="7962722" y="394366"/>
                  </a:lnTo>
                  <a:lnTo>
                    <a:pt x="7936798" y="399599"/>
                  </a:lnTo>
                  <a:lnTo>
                    <a:pt x="66601" y="399599"/>
                  </a:lnTo>
                  <a:lnTo>
                    <a:pt x="40677" y="394366"/>
                  </a:lnTo>
                  <a:lnTo>
                    <a:pt x="19507" y="380092"/>
                  </a:lnTo>
                  <a:lnTo>
                    <a:pt x="5233" y="358922"/>
                  </a:lnTo>
                  <a:lnTo>
                    <a:pt x="0" y="332998"/>
                  </a:lnTo>
                  <a:lnTo>
                    <a:pt x="0" y="6660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7466" y="1343846"/>
            <a:ext cx="778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RNN processes sequences one 'time step' at a time; each word is a step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94500" y="3525599"/>
            <a:ext cx="1662430" cy="516890"/>
            <a:chOff x="3294500" y="3525599"/>
            <a:chExt cx="1662430" cy="516890"/>
          </a:xfrm>
        </p:grpSpPr>
        <p:sp>
          <p:nvSpPr>
            <p:cNvPr id="9" name="object 9"/>
            <p:cNvSpPr/>
            <p:nvPr/>
          </p:nvSpPr>
          <p:spPr>
            <a:xfrm>
              <a:off x="4121825" y="35305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0"/>
                  </a:moveTo>
                  <a:lnTo>
                    <a:pt x="0" y="43930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0963" y="3960300"/>
              <a:ext cx="81723" cy="817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94500" y="3535124"/>
              <a:ext cx="1662430" cy="0"/>
            </a:xfrm>
            <a:custGeom>
              <a:avLst/>
              <a:gdLst/>
              <a:ahLst/>
              <a:cxnLst/>
              <a:rect l="l" t="t" r="r" b="b"/>
              <a:pathLst>
                <a:path w="1662429">
                  <a:moveTo>
                    <a:pt x="0" y="0"/>
                  </a:moveTo>
                  <a:lnTo>
                    <a:pt x="1661999" y="0"/>
                  </a:lnTo>
                </a:path>
              </a:pathLst>
            </a:custGeom>
            <a:ln w="19049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9071" y="4083987"/>
            <a:ext cx="12795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383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 from previous time steps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39905" y="2387525"/>
            <a:ext cx="81915" cy="511809"/>
            <a:chOff x="5439905" y="2387525"/>
            <a:chExt cx="81915" cy="511809"/>
          </a:xfrm>
        </p:grpSpPr>
        <p:sp>
          <p:nvSpPr>
            <p:cNvPr id="14" name="object 14"/>
            <p:cNvSpPr/>
            <p:nvPr/>
          </p:nvSpPr>
          <p:spPr>
            <a:xfrm>
              <a:off x="5480767" y="2459724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19">
                  <a:moveTo>
                    <a:pt x="0" y="439300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9905" y="2387525"/>
              <a:ext cx="81724" cy="8172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091382" y="2140637"/>
            <a:ext cx="7893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step 4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One Hidden 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81349"/>
            <a:ext cx="9144000" cy="2884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869</Words>
  <Application>Microsoft Office PowerPoint</Application>
  <PresentationFormat>On-screen Show (16:9)</PresentationFormat>
  <Paragraphs>251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Tahoma</vt:lpstr>
      <vt:lpstr>Times New Roman</vt:lpstr>
      <vt:lpstr>Trebuchet MS</vt:lpstr>
      <vt:lpstr>Office Theme</vt:lpstr>
      <vt:lpstr>PowerPoint Presentation</vt:lpstr>
      <vt:lpstr>In Air</vt:lpstr>
      <vt:lpstr>Suggest the game based on review.</vt:lpstr>
      <vt:lpstr>Recurrent Neural Network</vt:lpstr>
      <vt:lpstr>Understanding RNN</vt:lpstr>
      <vt:lpstr>Understanding RNN</vt:lpstr>
      <vt:lpstr>Understanding RNN</vt:lpstr>
      <vt:lpstr>Understanding RNN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  <vt:lpstr>RNN With One Hidden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V1</dc:title>
  <cp:lastModifiedBy>dell</cp:lastModifiedBy>
  <cp:revision>8</cp:revision>
  <dcterms:created xsi:type="dcterms:W3CDTF">2025-03-06T06:25:39Z</dcterms:created>
  <dcterms:modified xsi:type="dcterms:W3CDTF">2025-03-06T06:34:39Z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